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no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xmlns="" id="{7E1148CD-FC82-4DE5-A34F-4B586FD41544}"/>
              </a:ext>
            </a:extLst>
          </p:cNvPr>
          <p:cNvGrpSpPr/>
          <p:nvPr/>
        </p:nvGrpSpPr>
        <p:grpSpPr>
          <a:xfrm>
            <a:off x="5872163" y="877570"/>
            <a:ext cx="6319202" cy="5451793"/>
            <a:chOff x="5872163" y="877570"/>
            <a:chExt cx="6319202" cy="5451793"/>
          </a:xfrm>
        </p:grpSpPr>
        <p:pic>
          <p:nvPicPr>
            <p:cNvPr id="18" name="Picture 17">
              <a:extLst>
                <a:ext uri="{FF2B5EF4-FFF2-40B4-BE49-F238E27FC236}">
                  <a16:creationId xmlns:a16="http://schemas.microsoft.com/office/drawing/2014/main" xmlns="" id="{C301EE23-8F3B-40C5-97FA-47FECC418CB3}"/>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9" name="Rectangle 18">
              <a:extLst>
                <a:ext uri="{FF2B5EF4-FFF2-40B4-BE49-F238E27FC236}">
                  <a16:creationId xmlns:a16="http://schemas.microsoft.com/office/drawing/2014/main" xmlns="" id="{B389A5CF-F692-4DD3-B22E-3AD53412989D}"/>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6" name="Rectangles 5"/>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80540" y="1591310"/>
            <a:ext cx="8630920" cy="2253615"/>
          </a:xfrm>
        </p:spPr>
        <p:txBody>
          <a:bodyPr anchor="b"/>
          <a:lstStyle>
            <a:lvl1pPr algn="ctr">
              <a:defRPr sz="6000">
                <a:latin typeface="Century Gothic" panose="020B0502020202020204" charset="0"/>
                <a:cs typeface="Century Gothic" panose="020B0502020202020204" charset="0"/>
              </a:defRPr>
            </a:lvl1pPr>
          </a:lstStyle>
          <a:p>
            <a:r>
              <a:rPr lang="en-US" smtClean="0"/>
              <a:t>Click to edit Master title style</a:t>
            </a:r>
            <a:endParaRPr lang="en-US"/>
          </a:p>
        </p:txBody>
      </p:sp>
      <p:sp>
        <p:nvSpPr>
          <p:cNvPr id="3" name="Subtitle 2"/>
          <p:cNvSpPr>
            <a:spLocks noGrp="1"/>
          </p:cNvSpPr>
          <p:nvPr>
            <p:ph type="subTitle" idx="1"/>
          </p:nvPr>
        </p:nvSpPr>
        <p:spPr>
          <a:xfrm>
            <a:off x="1780540" y="3975100"/>
            <a:ext cx="8630920" cy="140779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Slide Number Placeholder 8"/>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4" name="Rectangles 3"/>
          <p:cNvSpPr/>
          <p:nvPr/>
        </p:nvSpPr>
        <p:spPr>
          <a:xfrm>
            <a:off x="0" y="6500495"/>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7" name="Text Box 6"/>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4" name="Rectangles 9">
            <a:extLst>
              <a:ext uri="{FF2B5EF4-FFF2-40B4-BE49-F238E27FC236}">
                <a16:creationId xmlns:a16="http://schemas.microsoft.com/office/drawing/2014/main" xmlns="" id="{E4B6BB9A-5D3E-469F-B922-B5A5D5FDB88A}"/>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 1">
            <a:extLst>
              <a:ext uri="{FF2B5EF4-FFF2-40B4-BE49-F238E27FC236}">
                <a16:creationId xmlns:a16="http://schemas.microsoft.com/office/drawing/2014/main" xmlns="" id="{69606160-68B3-40DE-A54E-1677898909A0}"/>
              </a:ext>
            </a:extLst>
          </p:cNvPr>
          <p:cNvPicPr>
            <a:picLocks noChangeAspect="1"/>
          </p:cNvPicPr>
          <p:nvPr/>
        </p:nvPicPr>
        <p:blipFill>
          <a:blip r:embed="rId3"/>
          <a:stretch>
            <a:fillRect/>
          </a:stretch>
        </p:blipFill>
        <p:spPr>
          <a:xfrm>
            <a:off x="4296727" y="-17780"/>
            <a:ext cx="3597910" cy="8458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279" y="407040"/>
            <a:ext cx="10164445" cy="1004570"/>
          </a:xfrm>
        </p:spPr>
        <p:txBody>
          <a:bodyPr/>
          <a:lstStyle/>
          <a:p>
            <a:r>
              <a:rPr lang="en-US" smtClean="0"/>
              <a:t>Click to edit Master title style</a:t>
            </a:r>
            <a:endParaRPr lang="en-US"/>
          </a:p>
        </p:txBody>
      </p:sp>
      <p:sp>
        <p:nvSpPr>
          <p:cNvPr id="3" name="Content Placeholder 2"/>
          <p:cNvSpPr>
            <a:spLocks noGrp="1"/>
          </p:cNvSpPr>
          <p:nvPr>
            <p:ph idx="1"/>
          </p:nvPr>
        </p:nvSpPr>
        <p:spPr>
          <a:xfrm>
            <a:off x="208279" y="1642424"/>
            <a:ext cx="11636059" cy="46440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36373"/>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5" name="Rectangles 9">
            <a:extLst>
              <a:ext uri="{FF2B5EF4-FFF2-40B4-BE49-F238E27FC236}">
                <a16:creationId xmlns:a16="http://schemas.microsoft.com/office/drawing/2014/main" xmlns="" id="{F71BEC1D-3E2A-4978-80F3-E452C92FA908}"/>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1">
            <a:extLst>
              <a:ext uri="{FF2B5EF4-FFF2-40B4-BE49-F238E27FC236}">
                <a16:creationId xmlns:a16="http://schemas.microsoft.com/office/drawing/2014/main" xmlns="" id="{28FE5FBA-FF45-4B36-8F58-A18576F3D374}"/>
              </a:ext>
            </a:extLst>
          </p:cNvPr>
          <p:cNvPicPr>
            <a:picLocks noChangeAspect="1"/>
          </p:cNvPicPr>
          <p:nvPr/>
        </p:nvPicPr>
        <p:blipFill>
          <a:blip r:embed="rId2"/>
          <a:stretch>
            <a:fillRect/>
          </a:stretch>
        </p:blipFill>
        <p:spPr>
          <a:xfrm>
            <a:off x="4296727" y="-17780"/>
            <a:ext cx="3597910" cy="84582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311" y="407035"/>
            <a:ext cx="10195242" cy="96710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14310"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57917"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ext Box 22"/>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ustom Layout">
    <p:bg>
      <p:bgPr>
        <a:no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870B62ED-C006-4215-951B-F22BFECBF03E}"/>
              </a:ext>
            </a:extLst>
          </p:cNvPr>
          <p:cNvGrpSpPr/>
          <p:nvPr/>
        </p:nvGrpSpPr>
        <p:grpSpPr>
          <a:xfrm>
            <a:off x="5872163" y="877570"/>
            <a:ext cx="6319202" cy="5451793"/>
            <a:chOff x="5872163" y="877570"/>
            <a:chExt cx="6319202" cy="5451793"/>
          </a:xfrm>
        </p:grpSpPr>
        <p:pic>
          <p:nvPicPr>
            <p:cNvPr id="11" name="Picture 10">
              <a:extLst>
                <a:ext uri="{FF2B5EF4-FFF2-40B4-BE49-F238E27FC236}">
                  <a16:creationId xmlns:a16="http://schemas.microsoft.com/office/drawing/2014/main" xmlns="" id="{79319C5B-238F-44B9-9A92-F1C690269B52}"/>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3" name="Rectangle 12">
              <a:extLst>
                <a:ext uri="{FF2B5EF4-FFF2-40B4-BE49-F238E27FC236}">
                  <a16:creationId xmlns:a16="http://schemas.microsoft.com/office/drawing/2014/main" xmlns="" id="{57F4C0F7-B340-4340-8723-3A222B06D731}"/>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3" name="Rectangles 2"/>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14160"/>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845" y="6098540"/>
            <a:ext cx="4257675" cy="460375"/>
          </a:xfrm>
          <a:prstGeom prst="rect">
            <a:avLst/>
          </a:prstGeom>
          <a:noFill/>
        </p:spPr>
        <p:txBody>
          <a:bodyPr wrap="square" rtlCol="0">
            <a:spAutoFit/>
          </a:bodyPr>
          <a:lstStyle/>
          <a:p>
            <a:pPr algn="ctr"/>
            <a:r>
              <a:rPr lang="en-US" sz="2400">
                <a:solidFill>
                  <a:srgbClr val="903A85"/>
                </a:solidFill>
                <a:latin typeface="Monotype Corsiva" panose="03010101010201010101" charset="0"/>
                <a:cs typeface="Monotype Corsiva" panose="03010101010201010101" charset="0"/>
              </a:rPr>
              <a:t>Quality, Integrity, Entrepreneurship</a:t>
            </a:r>
          </a:p>
        </p:txBody>
      </p:sp>
      <p:pic>
        <p:nvPicPr>
          <p:cNvPr id="10" name="Picture 9" descr="Logo 1"/>
          <p:cNvPicPr>
            <a:picLocks noChangeAspect="1"/>
          </p:cNvPicPr>
          <p:nvPr/>
        </p:nvPicPr>
        <p:blipFill>
          <a:blip r:embed="rId3"/>
          <a:stretch>
            <a:fillRect/>
          </a:stretch>
        </p:blipFill>
        <p:spPr>
          <a:xfrm>
            <a:off x="3548380" y="-76835"/>
            <a:ext cx="5093970" cy="1197610"/>
          </a:xfrm>
          <a:prstGeom prst="rect">
            <a:avLst/>
          </a:prstGeom>
        </p:spPr>
      </p:pic>
      <p:sp>
        <p:nvSpPr>
          <p:cNvPr id="19" name="Rectangles 18"/>
          <p:cNvSpPr/>
          <p:nvPr/>
        </p:nvSpPr>
        <p:spPr>
          <a:xfrm>
            <a:off x="3838575" y="661352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Custom Layout">
    <p:bg>
      <p:bgPr>
        <a:no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E1E0CD6-276A-4850-B033-3179D7CE68A9}"/>
              </a:ext>
            </a:extLst>
          </p:cNvPr>
          <p:cNvGrpSpPr/>
          <p:nvPr/>
        </p:nvGrpSpPr>
        <p:grpSpPr>
          <a:xfrm>
            <a:off x="5872163" y="877570"/>
            <a:ext cx="6319202" cy="5451793"/>
            <a:chOff x="5872163" y="877570"/>
            <a:chExt cx="6319202" cy="5451793"/>
          </a:xfrm>
        </p:grpSpPr>
        <p:pic>
          <p:nvPicPr>
            <p:cNvPr id="13" name="Picture 12">
              <a:extLst>
                <a:ext uri="{FF2B5EF4-FFF2-40B4-BE49-F238E27FC236}">
                  <a16:creationId xmlns:a16="http://schemas.microsoft.com/office/drawing/2014/main" xmlns="" id="{94242D74-982B-4468-88A3-660D3C370AA1}"/>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4" name="Rectangle 13">
              <a:extLst>
                <a:ext uri="{FF2B5EF4-FFF2-40B4-BE49-F238E27FC236}">
                  <a16:creationId xmlns:a16="http://schemas.microsoft.com/office/drawing/2014/main" xmlns="" id="{EFB2082C-B7F6-40D2-BBA1-D9959A080F30}"/>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4" name="Rectangles 3"/>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22415"/>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527" y="6105207"/>
            <a:ext cx="4257675" cy="460375"/>
          </a:xfrm>
          <a:prstGeom prst="rect">
            <a:avLst/>
          </a:prstGeom>
          <a:noFill/>
        </p:spPr>
        <p:txBody>
          <a:bodyPr wrap="square" rtlCol="0">
            <a:spAutoFit/>
          </a:bodyPr>
          <a:lstStyle/>
          <a:p>
            <a:pPr algn="ctr"/>
            <a:r>
              <a:rPr lang="en-US" sz="2400" dirty="0">
                <a:solidFill>
                  <a:srgbClr val="903A85"/>
                </a:solidFill>
                <a:latin typeface="Monotype Corsiva" panose="03010101010201010101" charset="0"/>
                <a:cs typeface="Monotype Corsiva" panose="03010101010201010101" charset="0"/>
              </a:rPr>
              <a:t>Quality, Integrity, Entrepreneurship</a:t>
            </a:r>
          </a:p>
        </p:txBody>
      </p:sp>
      <p:sp>
        <p:nvSpPr>
          <p:cNvPr id="19" name="Rectangles 18"/>
          <p:cNvSpPr/>
          <p:nvPr/>
        </p:nvSpPr>
        <p:spPr>
          <a:xfrm>
            <a:off x="3837940" y="662241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pic>
        <p:nvPicPr>
          <p:cNvPr id="11" name="Picture 10" descr="Logo 2"/>
          <p:cNvPicPr>
            <a:picLocks noChangeAspect="1"/>
          </p:cNvPicPr>
          <p:nvPr/>
        </p:nvPicPr>
        <p:blipFill>
          <a:blip r:embed="rId3"/>
          <a:stretch>
            <a:fillRect/>
          </a:stretch>
        </p:blipFill>
        <p:spPr>
          <a:xfrm>
            <a:off x="5367020" y="0"/>
            <a:ext cx="1458595" cy="15913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45820"/>
            <a:ext cx="10515600" cy="1023620"/>
          </a:xfrm>
        </p:spPr>
        <p:txBody>
          <a:bodyPr/>
          <a:lstStyle/>
          <a:p>
            <a:r>
              <a:rPr lang="en-US" smtClean="0"/>
              <a:t>Click to edit Master title style</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noFill/>
        <a:effectLst/>
      </p:bgPr>
    </p:bg>
    <p:spTree>
      <p:nvGrpSpPr>
        <p:cNvPr id="1" name=""/>
        <p:cNvGrpSpPr/>
        <p:nvPr/>
      </p:nvGrpSpPr>
      <p:grpSpPr>
        <a:xfrm>
          <a:off x="0" y="0"/>
          <a:ext cx="0" cy="0"/>
          <a:chOff x="0" y="0"/>
          <a:chExt cx="0" cy="0"/>
        </a:xfrm>
      </p:grpSpPr>
      <p:sp>
        <p:nvSpPr>
          <p:cNvPr id="7" name="Text Box 6"/>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105" y="845820"/>
            <a:ext cx="3931920" cy="143891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505" y="845820"/>
            <a:ext cx="6172200" cy="5015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105" y="2285365"/>
            <a:ext cx="3931920" cy="35839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s 5">
            <a:extLst>
              <a:ext uri="{FF2B5EF4-FFF2-40B4-BE49-F238E27FC236}">
                <a16:creationId xmlns:a16="http://schemas.microsoft.com/office/drawing/2014/main" xmlns="" id="{D724CB4B-BC44-4EE7-A7ED-D29852A3C883}"/>
              </a:ext>
            </a:extLst>
          </p:cNvPr>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8">
            <a:extLst>
              <a:ext uri="{FF2B5EF4-FFF2-40B4-BE49-F238E27FC236}">
                <a16:creationId xmlns:a16="http://schemas.microsoft.com/office/drawing/2014/main" xmlns="" id="{A2980FBC-D22F-450D-89CA-9097ED19D2CC}"/>
              </a:ext>
            </a:extLst>
          </p:cNvPr>
          <p:cNvSpPr txBox="1">
            <a:spLocks/>
          </p:cNvSpPr>
          <p:nvPr/>
        </p:nvSpPr>
        <p:spPr>
          <a:xfrm>
            <a:off x="11429457" y="6536373"/>
            <a:ext cx="600075" cy="327660"/>
          </a:xfrm>
          <a:prstGeom prst="round2DiagRect">
            <a:avLst>
              <a:gd name="adj1" fmla="val 50000"/>
              <a:gd name="adj2" fmla="val 0"/>
            </a:avLst>
          </a:prstGeom>
          <a:solidFill>
            <a:srgbClr val="903A85"/>
          </a:solidFill>
          <a:ln w="19050" cap="flat" cmpd="sng" algn="ctr">
            <a:noFill/>
            <a:prstDash val="solid"/>
            <a:miter lim="800000"/>
          </a:ln>
        </p:spPr>
        <p:style>
          <a:lnRef idx="2">
            <a:schemeClr val="dk1"/>
          </a:lnRef>
          <a:fillRef idx="1">
            <a:schemeClr val="lt1"/>
          </a:fillRef>
          <a:effectRef idx="0">
            <a:schemeClr val="dk1"/>
          </a:effectRef>
          <a:fontRef idx="none"/>
        </p:style>
        <p:txBody>
          <a:bodyPr/>
          <a:lstStyle>
            <a:defPPr>
              <a:defRPr lang="en-US"/>
            </a:defPPr>
            <a:lvl1pPr marL="0" algn="ctr" defTabSz="914400" rtl="0" eaLnBrk="1" latinLnBrk="0" hangingPunct="1">
              <a:defRPr sz="1800" kern="1200">
                <a:solidFill>
                  <a:schemeClr val="bg1">
                    <a:lumMod val="9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618960-8005-486C-9A75-10CB2AAC16F9}" type="slidenum">
              <a:rPr lang="en-US" smtClean="0"/>
              <a:pPr/>
              <a:t>‹#›</a:t>
            </a:fld>
            <a:endParaRPr lang="en-US" dirty="0"/>
          </a:p>
        </p:txBody>
      </p:sp>
      <p:sp>
        <p:nvSpPr>
          <p:cNvPr id="8" name="Rectangles 3">
            <a:extLst>
              <a:ext uri="{FF2B5EF4-FFF2-40B4-BE49-F238E27FC236}">
                <a16:creationId xmlns:a16="http://schemas.microsoft.com/office/drawing/2014/main" xmlns="" id="{C555C3B5-C654-4C3E-95EF-A4ABA2B9F33E}"/>
              </a:ext>
            </a:extLst>
          </p:cNvPr>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6">
            <a:extLst>
              <a:ext uri="{FF2B5EF4-FFF2-40B4-BE49-F238E27FC236}">
                <a16:creationId xmlns:a16="http://schemas.microsoft.com/office/drawing/2014/main" xmlns="" id="{D94DED7A-AF6C-4D77-A4E2-C8F99CE05C7B}"/>
              </a:ext>
            </a:extLst>
          </p:cNvPr>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0" name="Rectangles 9">
            <a:extLst>
              <a:ext uri="{FF2B5EF4-FFF2-40B4-BE49-F238E27FC236}">
                <a16:creationId xmlns:a16="http://schemas.microsoft.com/office/drawing/2014/main" xmlns="" id="{4932E410-6777-42C3-A920-8E04FAB58870}"/>
              </a:ext>
            </a:extLst>
          </p:cNvPr>
          <p:cNvSpPr/>
          <p:nvPr/>
        </p:nvSpPr>
        <p:spPr>
          <a:xfrm>
            <a:off x="0" y="0"/>
            <a:ext cx="12191365" cy="1981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2">
            <a:extLst>
              <a:ext uri="{FF2B5EF4-FFF2-40B4-BE49-F238E27FC236}">
                <a16:creationId xmlns:a16="http://schemas.microsoft.com/office/drawing/2014/main" xmlns="" id="{5CF8E868-1CB1-4B5C-8388-778E3E72169C}"/>
              </a:ext>
            </a:extLst>
          </p:cNvPr>
          <p:cNvPicPr>
            <a:picLocks noChangeAspect="1"/>
          </p:cNvPicPr>
          <p:nvPr/>
        </p:nvPicPr>
        <p:blipFill>
          <a:blip r:embed="rId12"/>
          <a:stretch>
            <a:fillRect/>
          </a:stretch>
        </p:blipFill>
        <p:spPr>
          <a:xfrm>
            <a:off x="10570937" y="0"/>
            <a:ext cx="1458595" cy="15913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rgbClr val="903A85"/>
          </a:solidFill>
          <a:latin typeface="Century Gothic" panose="020B0502020202020204" charset="0"/>
          <a:ea typeface="+mj-ea"/>
          <a:cs typeface="Century Gothic" panose="020B050202020202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charset="0"/>
          <a:ea typeface="+mn-ea"/>
          <a:cs typeface="Century Gothic" panose="020B050202020202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charset="0"/>
          <a:ea typeface="+mn-ea"/>
          <a:cs typeface="Century Gothic" panose="020B050202020202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charset="0"/>
          <a:ea typeface="+mn-ea"/>
          <a:cs typeface="Century Gothic" panose="020B050202020202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AKUNTANSI INTERNASIONAL</a:t>
            </a:r>
            <a:endParaRPr lang="id-ID" b="1" dirty="0"/>
          </a:p>
        </p:txBody>
      </p:sp>
      <p:sp>
        <p:nvSpPr>
          <p:cNvPr id="3" name="Subtitle 2"/>
          <p:cNvSpPr>
            <a:spLocks noGrp="1"/>
          </p:cNvSpPr>
          <p:nvPr>
            <p:ph type="subTitle" idx="1"/>
          </p:nvPr>
        </p:nvSpPr>
        <p:spPr/>
        <p:txBody>
          <a:bodyPr/>
          <a:lstStyle/>
          <a:p>
            <a:r>
              <a:rPr lang="id-ID" dirty="0" smtClean="0"/>
              <a:t>MANENDHA M KUNDALA, SE,MM</a:t>
            </a:r>
            <a:endParaRPr lang="id-ID" dirty="0"/>
          </a:p>
        </p:txBody>
      </p:sp>
    </p:spTree>
    <p:extLst>
      <p:ext uri="{BB962C8B-B14F-4D97-AF65-F5344CB8AC3E}">
        <p14:creationId xmlns:p14="http://schemas.microsoft.com/office/powerpoint/2010/main" val="344434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ASPEK AKUNTANSI PADA BISNIS INTERNASIONAL</a:t>
            </a:r>
            <a:endParaRPr lang="id-ID" dirty="0"/>
          </a:p>
        </p:txBody>
      </p:sp>
      <p:sp>
        <p:nvSpPr>
          <p:cNvPr id="3" name="Content Placeholder 2"/>
          <p:cNvSpPr>
            <a:spLocks noGrp="1"/>
          </p:cNvSpPr>
          <p:nvPr>
            <p:ph idx="1"/>
          </p:nvPr>
        </p:nvSpPr>
        <p:spPr/>
        <p:txBody>
          <a:bodyPr/>
          <a:lstStyle/>
          <a:p>
            <a:pPr marL="0" indent="0">
              <a:buNone/>
            </a:pPr>
            <a:r>
              <a:rPr lang="id-ID" dirty="0" smtClean="0"/>
              <a:t>Dalam bisnis Internasional, penyampaian informasi keuangan mempunyai kendala yaitu, perbedaan bahasa, mata uang, dan standart akuntansi keuangan. Maka dari itu, dibutuhkan bantuan ahli akuntansi internasional yang memahami berbagai bahasa, mata uang asing, dan standart akuntansinya.</a:t>
            </a:r>
            <a:endParaRPr lang="id-ID" dirty="0"/>
          </a:p>
        </p:txBody>
      </p:sp>
    </p:spTree>
    <p:extLst>
      <p:ext uri="{BB962C8B-B14F-4D97-AF65-F5344CB8AC3E}">
        <p14:creationId xmlns:p14="http://schemas.microsoft.com/office/powerpoint/2010/main" val="978970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BIDANG AKUNTANSI INTERNASIONAL</a:t>
            </a:r>
            <a:endParaRPr lang="id-ID" dirty="0"/>
          </a:p>
        </p:txBody>
      </p:sp>
      <p:sp>
        <p:nvSpPr>
          <p:cNvPr id="3" name="Content Placeholder 2"/>
          <p:cNvSpPr>
            <a:spLocks noGrp="1"/>
          </p:cNvSpPr>
          <p:nvPr>
            <p:ph idx="1"/>
          </p:nvPr>
        </p:nvSpPr>
        <p:spPr/>
        <p:txBody>
          <a:bodyPr/>
          <a:lstStyle/>
          <a:p>
            <a:pPr marL="0" indent="0">
              <a:buNone/>
            </a:pPr>
            <a:r>
              <a:rPr lang="id-ID" dirty="0" smtClean="0"/>
              <a:t>Dua aspek bahasan utama:</a:t>
            </a:r>
          </a:p>
          <a:p>
            <a:pPr marL="0" indent="0" algn="just">
              <a:buNone/>
            </a:pPr>
            <a:r>
              <a:rPr lang="id-ID" dirty="0" smtClean="0"/>
              <a:t>1. Deskripsi dan pembandingan akuntansi</a:t>
            </a:r>
          </a:p>
          <a:p>
            <a:pPr marL="0" indent="0" algn="just">
              <a:buNone/>
            </a:pPr>
            <a:r>
              <a:rPr lang="id-ID" dirty="0" smtClean="0"/>
              <a:t>Membahas gambaran standart akuntansi dan praktek akuntansi di berbagai negara di dunia serta membandingkan standart dan praktek akuntansi tersebut pada masing-masing negara yang dibahas.</a:t>
            </a:r>
          </a:p>
        </p:txBody>
      </p:sp>
    </p:spTree>
    <p:extLst>
      <p:ext uri="{BB962C8B-B14F-4D97-AF65-F5344CB8AC3E}">
        <p14:creationId xmlns:p14="http://schemas.microsoft.com/office/powerpoint/2010/main" val="48164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2. Dimensi </a:t>
            </a:r>
            <a:r>
              <a:rPr lang="id-ID" dirty="0"/>
              <a:t>akuntansi atas transaksi internasional</a:t>
            </a:r>
          </a:p>
          <a:p>
            <a:pPr marL="0" indent="0">
              <a:buNone/>
            </a:pPr>
            <a:r>
              <a:rPr lang="id-ID" dirty="0" smtClean="0"/>
              <a:t>Membahas mengenai pelaporan keuangan, penjabaran dan transaksi valas, sistem informasi, penganggaran, sistem penilaian kinerja, perpajakan dan audit internasional. </a:t>
            </a:r>
          </a:p>
          <a:p>
            <a:pPr marL="0" indent="0">
              <a:buNone/>
            </a:pPr>
            <a:r>
              <a:rPr lang="id-ID" dirty="0" smtClean="0"/>
              <a:t>Dalam aspek ini juga termasuk pembahasan akuntansi manajemen untuk bisnis internasional</a:t>
            </a:r>
          </a:p>
          <a:p>
            <a:pPr marL="0" indent="0">
              <a:buNone/>
            </a:pPr>
            <a:endParaRPr lang="id-ID" dirty="0"/>
          </a:p>
        </p:txBody>
      </p:sp>
    </p:spTree>
    <p:extLst>
      <p:ext uri="{BB962C8B-B14F-4D97-AF65-F5344CB8AC3E}">
        <p14:creationId xmlns:p14="http://schemas.microsoft.com/office/powerpoint/2010/main" val="406848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BISNIS INTERNASIONAL DAN STRATEGI MULTINASIONAL</a:t>
            </a:r>
            <a:endParaRPr lang="id-ID" dirty="0"/>
          </a:p>
        </p:txBody>
      </p:sp>
      <p:sp>
        <p:nvSpPr>
          <p:cNvPr id="5" name="Subtitle 4"/>
          <p:cNvSpPr>
            <a:spLocks noGrp="1"/>
          </p:cNvSpPr>
          <p:nvPr>
            <p:ph type="subTitle" idx="1"/>
          </p:nvPr>
        </p:nvSpPr>
        <p:spPr/>
        <p:txBody>
          <a:bodyPr/>
          <a:lstStyle/>
          <a:p>
            <a:r>
              <a:rPr lang="id-ID" dirty="0" smtClean="0"/>
              <a:t>MATERI 2</a:t>
            </a:r>
            <a:endParaRPr lang="id-ID" dirty="0"/>
          </a:p>
        </p:txBody>
      </p:sp>
    </p:spTree>
    <p:extLst>
      <p:ext uri="{BB962C8B-B14F-4D97-AF65-F5344CB8AC3E}">
        <p14:creationId xmlns:p14="http://schemas.microsoft.com/office/powerpoint/2010/main" val="1348039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dirty="0" smtClean="0"/>
              <a:t>Bisnis internasional mencakup transaksi-transaksi bisnis yang melibatkan dua negara atau lebih. Transaksi ini bisa saja dilakukan oleh sektor swasta atau negara.</a:t>
            </a:r>
          </a:p>
          <a:p>
            <a:pPr marL="0" indent="0">
              <a:buNone/>
            </a:pPr>
            <a:r>
              <a:rPr lang="id-ID" dirty="0" smtClean="0"/>
              <a:t>Bisnis Internasional berhadapan dengan tantangan dan peluang akuntansi internasional yang sangat dipengaruhi oleh pemahaman lingkungan internasional dan pemikiran strategis yang bersifat global.</a:t>
            </a:r>
            <a:endParaRPr lang="id-ID" dirty="0"/>
          </a:p>
        </p:txBody>
      </p:sp>
    </p:spTree>
    <p:extLst>
      <p:ext uri="{BB962C8B-B14F-4D97-AF65-F5344CB8AC3E}">
        <p14:creationId xmlns:p14="http://schemas.microsoft.com/office/powerpoint/2010/main" val="1345955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ALASAN MENJALANKAN BISNIS INTERNASIONAL</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Memperluas pemasaran dan penjualan</a:t>
            </a:r>
          </a:p>
          <a:p>
            <a:pPr marL="514350" indent="-514350">
              <a:buAutoNum type="arabicPeriod"/>
            </a:pPr>
            <a:r>
              <a:rPr lang="id-ID" dirty="0" smtClean="0"/>
              <a:t>Memperoleh akses bahan baku dan faktor-faktor produksi lain</a:t>
            </a:r>
          </a:p>
          <a:p>
            <a:pPr marL="514350" indent="-514350">
              <a:buAutoNum type="arabicPeriod"/>
            </a:pPr>
            <a:r>
              <a:rPr lang="id-ID" dirty="0" smtClean="0"/>
              <a:t>Mendapatkan akses pengetahuan, khususnya teknologi.</a:t>
            </a:r>
            <a:endParaRPr lang="id-ID" dirty="0"/>
          </a:p>
        </p:txBody>
      </p:sp>
    </p:spTree>
    <p:extLst>
      <p:ext uri="{BB962C8B-B14F-4D97-AF65-F5344CB8AC3E}">
        <p14:creationId xmlns:p14="http://schemas.microsoft.com/office/powerpoint/2010/main" val="73753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 BISNIS INTERNASIONAL</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Ekspor dan Impor</a:t>
            </a:r>
          </a:p>
          <a:p>
            <a:pPr marL="514350" indent="-514350">
              <a:buAutoNum type="arabicPeriod"/>
            </a:pPr>
            <a:r>
              <a:rPr lang="id-ID" dirty="0" smtClean="0"/>
              <a:t>Kontrak Manajemen</a:t>
            </a:r>
          </a:p>
          <a:p>
            <a:pPr marL="514350" indent="-514350">
              <a:buAutoNum type="arabicPeriod"/>
            </a:pPr>
            <a:r>
              <a:rPr lang="id-ID" dirty="0" smtClean="0"/>
              <a:t>Pemakaian Lisensi</a:t>
            </a:r>
          </a:p>
          <a:p>
            <a:pPr marL="514350" indent="-514350">
              <a:buAutoNum type="arabicPeriod"/>
            </a:pPr>
            <a:r>
              <a:rPr lang="id-ID" dirty="0" smtClean="0"/>
              <a:t>Investasi</a:t>
            </a:r>
          </a:p>
          <a:p>
            <a:pPr marL="514350" indent="-514350">
              <a:buAutoNum type="arabicPeriod"/>
            </a:pPr>
            <a:endParaRPr lang="id-ID" dirty="0"/>
          </a:p>
        </p:txBody>
      </p:sp>
    </p:spTree>
    <p:extLst>
      <p:ext uri="{BB962C8B-B14F-4D97-AF65-F5344CB8AC3E}">
        <p14:creationId xmlns:p14="http://schemas.microsoft.com/office/powerpoint/2010/main" val="145814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DIMENSI AKUNTANSI ATAS STRATEGI GLOBAL</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Harus dibuat laporan keuangan yang sesuai dengan undang-undang dan standart yang berlaku pada masing-masing cabang.</a:t>
            </a:r>
          </a:p>
          <a:p>
            <a:pPr marL="514350" indent="-514350">
              <a:buAutoNum type="arabicPeriod"/>
            </a:pPr>
            <a:r>
              <a:rPr lang="id-ID" dirty="0" smtClean="0"/>
              <a:t>Harus disiapkan laporan keuangan yang konsisten dengan praktek dan standart akuntansi negara induk perusahaan yang beroperasi untuk tujuan konsolidasi</a:t>
            </a:r>
          </a:p>
          <a:p>
            <a:pPr marL="0" indent="0">
              <a:buNone/>
            </a:pPr>
            <a:endParaRPr lang="id-ID" dirty="0"/>
          </a:p>
        </p:txBody>
      </p:sp>
    </p:spTree>
    <p:extLst>
      <p:ext uri="{BB962C8B-B14F-4D97-AF65-F5344CB8AC3E}">
        <p14:creationId xmlns:p14="http://schemas.microsoft.com/office/powerpoint/2010/main" val="3495807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id-ID" dirty="0" smtClean="0"/>
              <a:t>Dengan adanya aktivitas ekspor dan impormaka harus ada penyeragaman satuan mata uang (mata uang tunggal)</a:t>
            </a:r>
          </a:p>
          <a:p>
            <a:pPr marL="514350" indent="-514350">
              <a:buFont typeface="+mj-lt"/>
              <a:buAutoNum type="arabicPeriod" startAt="3"/>
            </a:pPr>
            <a:r>
              <a:rPr lang="id-ID" dirty="0" smtClean="0"/>
              <a:t>Sistem pengendalian manjemen harus sesuai dengan kondisi dimana perusahaan beroperasi, dan juga harus memenuhi kebutuhan perusahaan secara keseluruhan.</a:t>
            </a:r>
          </a:p>
          <a:p>
            <a:pPr marL="514350" indent="-514350">
              <a:buFont typeface="+mj-lt"/>
              <a:buAutoNum type="arabicPeriod" startAt="3"/>
            </a:pPr>
            <a:r>
              <a:rPr lang="id-ID" dirty="0" smtClean="0"/>
              <a:t>Harus mempertimbangkan aspek-aspek yang berkaitan dengan pajak.</a:t>
            </a:r>
          </a:p>
          <a:p>
            <a:pPr marL="0" indent="0">
              <a:buNone/>
            </a:pPr>
            <a:endParaRPr lang="id-ID" dirty="0"/>
          </a:p>
        </p:txBody>
      </p:sp>
    </p:spTree>
    <p:extLst>
      <p:ext uri="{BB962C8B-B14F-4D97-AF65-F5344CB8AC3E}">
        <p14:creationId xmlns:p14="http://schemas.microsoft.com/office/powerpoint/2010/main" val="410573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6"/>
            </a:pPr>
            <a:r>
              <a:rPr lang="id-ID" dirty="0" smtClean="0"/>
              <a:t>Dengan adanya transfer bahan baku antar negara maka harus disusun kebijakan sistem transfer pricing yang memadai.</a:t>
            </a:r>
          </a:p>
          <a:p>
            <a:pPr marL="514350" indent="-514350">
              <a:buFont typeface="+mj-lt"/>
              <a:buAutoNum type="arabicPeriod" startAt="6"/>
            </a:pPr>
            <a:r>
              <a:rPr lang="id-ID" dirty="0" smtClean="0"/>
              <a:t>Jika ada cabang yang menggunakan jasa akuntan publik dari kantor akuntan publik yang bberbeda, maka hal inipun harus diperhatikan.</a:t>
            </a:r>
            <a:endParaRPr lang="id-ID" dirty="0"/>
          </a:p>
        </p:txBody>
      </p:sp>
    </p:spTree>
    <p:extLst>
      <p:ext uri="{BB962C8B-B14F-4D97-AF65-F5344CB8AC3E}">
        <p14:creationId xmlns:p14="http://schemas.microsoft.com/office/powerpoint/2010/main" val="356004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DIMENSI INTERNASIONAL AKUNTANSI</a:t>
            </a:r>
            <a:endParaRPr lang="id-ID" dirty="0"/>
          </a:p>
        </p:txBody>
      </p:sp>
      <p:sp>
        <p:nvSpPr>
          <p:cNvPr id="5" name="Subtitle 4"/>
          <p:cNvSpPr>
            <a:spLocks noGrp="1"/>
          </p:cNvSpPr>
          <p:nvPr>
            <p:ph type="subTitle" idx="1"/>
          </p:nvPr>
        </p:nvSpPr>
        <p:spPr/>
        <p:txBody>
          <a:bodyPr/>
          <a:lstStyle/>
          <a:p>
            <a:r>
              <a:rPr lang="id-ID" dirty="0" smtClean="0"/>
              <a:t>MATERI 1</a:t>
            </a:r>
            <a:endParaRPr lang="id-ID" dirty="0"/>
          </a:p>
        </p:txBody>
      </p:sp>
    </p:spTree>
    <p:extLst>
      <p:ext uri="{BB962C8B-B14F-4D97-AF65-F5344CB8AC3E}">
        <p14:creationId xmlns:p14="http://schemas.microsoft.com/office/powerpoint/2010/main" val="429465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SISTEM AKUNTANSI DALAM LINGKUNGAN GLOBAL</a:t>
            </a:r>
            <a:endParaRPr lang="id-ID" dirty="0"/>
          </a:p>
        </p:txBody>
      </p:sp>
      <p:sp>
        <p:nvSpPr>
          <p:cNvPr id="5" name="Subtitle 4"/>
          <p:cNvSpPr>
            <a:spLocks noGrp="1"/>
          </p:cNvSpPr>
          <p:nvPr>
            <p:ph type="subTitle" idx="1"/>
          </p:nvPr>
        </p:nvSpPr>
        <p:spPr/>
        <p:txBody>
          <a:bodyPr/>
          <a:lstStyle/>
          <a:p>
            <a:r>
              <a:rPr lang="id-ID" dirty="0" smtClean="0"/>
              <a:t>MATERI 3</a:t>
            </a:r>
            <a:endParaRPr lang="id-ID" dirty="0"/>
          </a:p>
        </p:txBody>
      </p:sp>
    </p:spTree>
    <p:extLst>
      <p:ext uri="{BB962C8B-B14F-4D97-AF65-F5344CB8AC3E}">
        <p14:creationId xmlns:p14="http://schemas.microsoft.com/office/powerpoint/2010/main" val="721992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Akuntansi pada dasarnya dalah produk dari lingkungannya, oleh karena itu akuntansi dibentuk dan mencerminkan karakteristik tertentu dari lingkungan dimana sistem akuntansi tersebut berada.</a:t>
            </a:r>
            <a:endParaRPr lang="id-ID" dirty="0"/>
          </a:p>
        </p:txBody>
      </p:sp>
    </p:spTree>
    <p:extLst>
      <p:ext uri="{BB962C8B-B14F-4D97-AF65-F5344CB8AC3E}">
        <p14:creationId xmlns:p14="http://schemas.microsoft.com/office/powerpoint/2010/main" val="1479073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PENGARUH LINGKUNGAN TERHADAP BISNIS DAN MANAJEMEN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Adanya perbedaan lingkungan dapat menjelaskan mengapa terjadi perbedaan operasi bisnis di suatu negara dengan negara lain. Perusahaan harus beradaptasi secara aktif terhadap lingkungan dimana perusahaan tersebut beroperasi. </a:t>
            </a:r>
          </a:p>
          <a:p>
            <a:pPr marL="0" indent="0">
              <a:buNone/>
            </a:pPr>
            <a:r>
              <a:rPr lang="id-ID" dirty="0" smtClean="0"/>
              <a:t>Perusahaan dapat merubah memodifikasi bahkan merubah lingkungan yang adadalam suatu negara, sehingga perusahaan dapat beroperasi secara lebih efektif dan efisien.</a:t>
            </a:r>
            <a:endParaRPr lang="id-ID" dirty="0"/>
          </a:p>
        </p:txBody>
      </p:sp>
    </p:spTree>
    <p:extLst>
      <p:ext uri="{BB962C8B-B14F-4D97-AF65-F5344CB8AC3E}">
        <p14:creationId xmlns:p14="http://schemas.microsoft.com/office/powerpoint/2010/main" val="2413525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92697"/>
            <a:ext cx="10972800" cy="5433467"/>
          </a:xfrm>
        </p:spPr>
        <p:txBody>
          <a:bodyPr>
            <a:normAutofit/>
          </a:bodyPr>
          <a:lstStyle/>
          <a:p>
            <a:pPr marL="0" indent="0">
              <a:buNone/>
            </a:pPr>
            <a:r>
              <a:rPr lang="id-ID" dirty="0" smtClean="0"/>
              <a:t>Aspek yang diperhatikan untuk memahami berbagai perbedaan praktek bisnis dan akuntansi di berbagai negara:</a:t>
            </a:r>
          </a:p>
          <a:p>
            <a:pPr marL="514350" indent="-514350">
              <a:buFont typeface="+mj-lt"/>
              <a:buAutoNum type="arabicPeriod"/>
            </a:pPr>
            <a:r>
              <a:rPr lang="id-ID" dirty="0" smtClean="0"/>
              <a:t>Analisis lingkungan merupakan alat yang bernilai (</a:t>
            </a:r>
            <a:r>
              <a:rPr lang="id-ID" i="1" dirty="0" smtClean="0"/>
              <a:t>valuable tool</a:t>
            </a:r>
            <a:r>
              <a:rPr lang="id-ID" dirty="0" smtClean="0"/>
              <a:t>) untuk menjelaskan dan memahami perbedaan cara beroperasi perusahaan di suatu negara.</a:t>
            </a:r>
          </a:p>
          <a:p>
            <a:pPr marL="514350" indent="-514350">
              <a:buFont typeface="+mj-lt"/>
              <a:buAutoNum type="arabicPeriod"/>
            </a:pPr>
            <a:r>
              <a:rPr lang="id-ID" dirty="0" smtClean="0"/>
              <a:t>Harus dimaklumi adanya relavilitas budaya (</a:t>
            </a:r>
            <a:r>
              <a:rPr lang="id-ID" i="1" dirty="0" smtClean="0"/>
              <a:t>cultural relativism</a:t>
            </a:r>
            <a:r>
              <a:rPr lang="id-ID" dirty="0" smtClean="0"/>
              <a:t>), artinya rasionalitas suatu perilaku harus dinilai berdasarkan konteks budaya yang ada dalam negara itu sendiri, dan bukan negara luar.</a:t>
            </a:r>
            <a:endParaRPr lang="id-ID" dirty="0"/>
          </a:p>
        </p:txBody>
      </p:sp>
    </p:spTree>
    <p:extLst>
      <p:ext uri="{BB962C8B-B14F-4D97-AF65-F5344CB8AC3E}">
        <p14:creationId xmlns:p14="http://schemas.microsoft.com/office/powerpoint/2010/main" val="3271121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PENGARUH LINGKUNGAN TERHADAP AKUNTANSI</a:t>
            </a:r>
            <a:endParaRPr lang="id-ID" dirty="0"/>
          </a:p>
        </p:txBody>
      </p:sp>
      <p:sp>
        <p:nvSpPr>
          <p:cNvPr id="3" name="Content Placeholder 2"/>
          <p:cNvSpPr>
            <a:spLocks noGrp="1"/>
          </p:cNvSpPr>
          <p:nvPr>
            <p:ph idx="1"/>
          </p:nvPr>
        </p:nvSpPr>
        <p:spPr/>
        <p:txBody>
          <a:bodyPr/>
          <a:lstStyle/>
          <a:p>
            <a:pPr marL="0" indent="0">
              <a:buNone/>
            </a:pPr>
            <a:r>
              <a:rPr lang="id-ID" sz="2400" dirty="0" smtClean="0"/>
              <a:t>FAKTOR-FAKTOR YANG MEMPENGARUHI PRAKTEK AKUNTANSI DAN PENGUNGKAPAN INFORMASI:</a:t>
            </a:r>
          </a:p>
          <a:p>
            <a:pPr marL="514350" indent="-514350">
              <a:buAutoNum type="arabicPeriod"/>
            </a:pPr>
            <a:r>
              <a:rPr lang="id-ID" sz="2800" dirty="0" smtClean="0"/>
              <a:t>Budaya</a:t>
            </a:r>
          </a:p>
          <a:p>
            <a:pPr marL="514350" indent="-514350">
              <a:buAutoNum type="arabicPeriod"/>
            </a:pPr>
            <a:r>
              <a:rPr lang="id-ID" sz="2800" dirty="0" smtClean="0"/>
              <a:t>Regulasi akuntansi</a:t>
            </a:r>
          </a:p>
          <a:p>
            <a:pPr marL="514350" indent="-514350">
              <a:buAutoNum type="arabicPeriod"/>
            </a:pPr>
            <a:r>
              <a:rPr lang="id-ID" sz="2800" dirty="0" smtClean="0"/>
              <a:t>Profesi akuntansi</a:t>
            </a:r>
          </a:p>
          <a:p>
            <a:pPr marL="514350" indent="-514350">
              <a:buAutoNum type="arabicPeriod"/>
            </a:pPr>
            <a:r>
              <a:rPr lang="id-ID" sz="2800" dirty="0" smtClean="0"/>
              <a:t>Riset pendidikan dan akuntansi</a:t>
            </a:r>
          </a:p>
          <a:p>
            <a:pPr marL="514350" indent="-514350">
              <a:buAutoNum type="arabicPeriod"/>
            </a:pPr>
            <a:r>
              <a:rPr lang="id-ID" sz="2800" dirty="0" smtClean="0"/>
              <a:t>Inflasi</a:t>
            </a:r>
          </a:p>
          <a:p>
            <a:pPr marL="514350" indent="-514350">
              <a:buAutoNum type="arabicPeriod"/>
            </a:pPr>
            <a:r>
              <a:rPr lang="id-ID" sz="2800" dirty="0" smtClean="0"/>
              <a:t>Pembangunan dan pertumbuhan ekonomi</a:t>
            </a:r>
          </a:p>
          <a:p>
            <a:pPr marL="514350" indent="-514350">
              <a:buAutoNum type="arabicPeriod"/>
            </a:pPr>
            <a:r>
              <a:rPr lang="id-ID" sz="2800" dirty="0" smtClean="0"/>
              <a:t>Sistem perpajakan</a:t>
            </a:r>
          </a:p>
          <a:p>
            <a:pPr marL="514350" indent="-514350">
              <a:buAutoNum type="arabicPeriod"/>
            </a:pPr>
            <a:endParaRPr lang="id-ID" dirty="0"/>
          </a:p>
        </p:txBody>
      </p:sp>
    </p:spTree>
    <p:extLst>
      <p:ext uri="{BB962C8B-B14F-4D97-AF65-F5344CB8AC3E}">
        <p14:creationId xmlns:p14="http://schemas.microsoft.com/office/powerpoint/2010/main" val="3916428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18058"/>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normAutofit fontScale="92500" lnSpcReduction="10000"/>
          </a:bodyPr>
          <a:lstStyle/>
          <a:p>
            <a:pPr marL="514350" indent="-514350">
              <a:buFont typeface="+mj-lt"/>
              <a:buAutoNum type="arabicPeriod" startAt="8"/>
            </a:pPr>
            <a:r>
              <a:rPr lang="id-ID" sz="2800" dirty="0" smtClean="0"/>
              <a:t>Pasar modal dan pasar uang</a:t>
            </a:r>
          </a:p>
          <a:p>
            <a:pPr marL="514350" indent="-514350">
              <a:buFont typeface="+mj-lt"/>
              <a:buAutoNum type="arabicPeriod" startAt="8"/>
            </a:pPr>
            <a:r>
              <a:rPr lang="id-ID" sz="2800" dirty="0" smtClean="0"/>
              <a:t>Aktifitas-aktifitas perusahaan</a:t>
            </a:r>
          </a:p>
          <a:p>
            <a:pPr marL="514350" indent="-514350">
              <a:buFont typeface="+mj-lt"/>
              <a:buAutoNum type="arabicPeriod" startAt="8"/>
            </a:pPr>
            <a:r>
              <a:rPr lang="id-ID" sz="2800" dirty="0" smtClean="0"/>
              <a:t>Sistem kepemilikan perusahaan</a:t>
            </a:r>
          </a:p>
          <a:p>
            <a:pPr marL="514350" indent="-514350">
              <a:buFont typeface="+mj-lt"/>
              <a:buAutoNum type="arabicPeriod" startAt="8"/>
            </a:pPr>
            <a:r>
              <a:rPr lang="id-ID" sz="2800" dirty="0" smtClean="0"/>
              <a:t>Sistem politik</a:t>
            </a:r>
          </a:p>
          <a:p>
            <a:pPr marL="514350" indent="-514350">
              <a:buFont typeface="+mj-lt"/>
              <a:buAutoNum type="arabicPeriod" startAt="8"/>
            </a:pPr>
            <a:r>
              <a:rPr lang="id-ID" sz="2800" dirty="0" smtClean="0"/>
              <a:t>Sistem hukum</a:t>
            </a:r>
          </a:p>
          <a:p>
            <a:pPr marL="514350" indent="-514350">
              <a:buFont typeface="+mj-lt"/>
              <a:buAutoNum type="arabicPeriod" startAt="8"/>
            </a:pPr>
            <a:r>
              <a:rPr lang="id-ID" sz="2800" dirty="0" smtClean="0"/>
              <a:t>Iklim sosial</a:t>
            </a:r>
          </a:p>
          <a:p>
            <a:pPr marL="514350" indent="-514350">
              <a:buFont typeface="+mj-lt"/>
              <a:buAutoNum type="arabicPeriod" startAt="8"/>
            </a:pPr>
            <a:r>
              <a:rPr lang="id-ID" sz="2800" dirty="0" smtClean="0"/>
              <a:t>Faktor-faktor internasional</a:t>
            </a:r>
          </a:p>
          <a:p>
            <a:pPr marL="0" indent="0">
              <a:buNone/>
            </a:pPr>
            <a:endParaRPr lang="id-ID" sz="2800" dirty="0"/>
          </a:p>
          <a:p>
            <a:pPr marL="0" indent="0">
              <a:buNone/>
            </a:pPr>
            <a:r>
              <a:rPr lang="id-ID" sz="2800" dirty="0" smtClean="0"/>
              <a:t>Sistem akuntansi di suatu negara akan bervariasi berdasarkan besarnya pengaruh lingkungan tersebut diatas, dan sistem tersebut akan memunculkan pola perilaku (</a:t>
            </a:r>
            <a:r>
              <a:rPr lang="id-ID" sz="2800" i="1" dirty="0" smtClean="0"/>
              <a:t>patterns of behavior</a:t>
            </a:r>
            <a:r>
              <a:rPr lang="id-ID" sz="2800" dirty="0" smtClean="0"/>
              <a:t>) tertentu.</a:t>
            </a:r>
            <a:endParaRPr lang="id-ID" sz="2800" dirty="0"/>
          </a:p>
        </p:txBody>
      </p:sp>
    </p:spTree>
    <p:extLst>
      <p:ext uri="{BB962C8B-B14F-4D97-AF65-F5344CB8AC3E}">
        <p14:creationId xmlns:p14="http://schemas.microsoft.com/office/powerpoint/2010/main" val="93703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SISTEM AKUNTANSI AKAN DIPENGARUHI OLEH:</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Kepemilikan perusahaan: perusahaan publik berbeda dengan perusahaan keluarga</a:t>
            </a:r>
          </a:p>
          <a:p>
            <a:pPr marL="514350" indent="-514350">
              <a:buAutoNum type="arabicPeriod"/>
            </a:pPr>
            <a:r>
              <a:rPr lang="id-ID" dirty="0" smtClean="0"/>
              <a:t>Aktivitas bisnis: perusahaan agriculture berbeda dengan perusahaan manufaktur</a:t>
            </a:r>
          </a:p>
          <a:p>
            <a:pPr marL="514350" indent="-514350">
              <a:buAutoNum type="arabicPeriod"/>
            </a:pPr>
            <a:r>
              <a:rPr lang="id-ID" dirty="0" smtClean="0"/>
              <a:t>Sumber dana perusahaan: perusahaan yang didanai oleh publik berbeda dengan perusahaan yang didanai oleh keluarga atau bank.</a:t>
            </a:r>
            <a:endParaRPr lang="id-ID" dirty="0"/>
          </a:p>
        </p:txBody>
      </p:sp>
    </p:spTree>
    <p:extLst>
      <p:ext uri="{BB962C8B-B14F-4D97-AF65-F5344CB8AC3E}">
        <p14:creationId xmlns:p14="http://schemas.microsoft.com/office/powerpoint/2010/main" val="1607166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FAKTOR YANG MEMPENGARUHI PERKEMBANGAN LAPORAN PERUSAHAAN SECARA INTERNASIONAL:</a:t>
            </a:r>
            <a:endParaRPr lang="id-ID" sz="3200" dirty="0"/>
          </a:p>
        </p:txBody>
      </p:sp>
      <p:sp>
        <p:nvSpPr>
          <p:cNvPr id="3" name="Content Placeholder 2"/>
          <p:cNvSpPr>
            <a:spLocks noGrp="1"/>
          </p:cNvSpPr>
          <p:nvPr>
            <p:ph idx="1"/>
          </p:nvPr>
        </p:nvSpPr>
        <p:spPr/>
        <p:txBody>
          <a:bodyPr/>
          <a:lstStyle/>
          <a:p>
            <a:pPr marL="514350" indent="-514350">
              <a:buAutoNum type="arabicPeriod"/>
            </a:pPr>
            <a:r>
              <a:rPr lang="id-ID" dirty="0" smtClean="0"/>
              <a:t>Kepemilikan saham oleh masyarakat</a:t>
            </a:r>
          </a:p>
          <a:p>
            <a:pPr marL="514350" indent="-514350">
              <a:buAutoNum type="arabicPeriod"/>
            </a:pPr>
            <a:r>
              <a:rPr lang="id-ID" dirty="0" smtClean="0"/>
              <a:t>Pertumbuhan manajemen profesional</a:t>
            </a:r>
          </a:p>
          <a:p>
            <a:pPr marL="514350" indent="-514350">
              <a:buAutoNum type="arabicPeriod"/>
            </a:pPr>
            <a:r>
              <a:rPr lang="id-ID" dirty="0" smtClean="0"/>
              <a:t>Bursa surat berharga (pasar modal)</a:t>
            </a:r>
            <a:endParaRPr lang="id-ID" dirty="0"/>
          </a:p>
        </p:txBody>
      </p:sp>
    </p:spTree>
    <p:extLst>
      <p:ext uri="{BB962C8B-B14F-4D97-AF65-F5344CB8AC3E}">
        <p14:creationId xmlns:p14="http://schemas.microsoft.com/office/powerpoint/2010/main" val="341944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BUDAYA DAN LINGKUNGAN GLOBAL</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sz="2800" dirty="0" smtClean="0"/>
              <a:t>Bisnis dan perilaku manajerial sangat dipengaruhi buda (sistem nilai dan </a:t>
            </a:r>
            <a:r>
              <a:rPr lang="id-ID" sz="2800" i="1" dirty="0" smtClean="0"/>
              <a:t>attitude</a:t>
            </a:r>
            <a:r>
              <a:rPr lang="id-ID" sz="2800" dirty="0" smtClean="0"/>
              <a:t> yang berlaku).</a:t>
            </a:r>
          </a:p>
          <a:p>
            <a:pPr marL="0" indent="0">
              <a:buNone/>
            </a:pPr>
            <a:r>
              <a:rPr lang="id-ID" sz="2800" dirty="0" smtClean="0"/>
              <a:t>Sistem nilai sangat dipengaruhi oleh pengembangan dan pemeliharaan institusi sosial seperti:</a:t>
            </a:r>
          </a:p>
          <a:p>
            <a:pPr>
              <a:buFontTx/>
              <a:buChar char="-"/>
            </a:pPr>
            <a:r>
              <a:rPr lang="id-ID" sz="2800" dirty="0" smtClean="0"/>
              <a:t>Sistem keluarga</a:t>
            </a:r>
          </a:p>
          <a:p>
            <a:pPr>
              <a:buFontTx/>
              <a:buChar char="-"/>
            </a:pPr>
            <a:r>
              <a:rPr lang="id-ID" sz="2800" dirty="0" smtClean="0"/>
              <a:t>Struktur kelas sosial</a:t>
            </a:r>
          </a:p>
          <a:p>
            <a:pPr>
              <a:buFontTx/>
              <a:buChar char="-"/>
            </a:pPr>
            <a:r>
              <a:rPr lang="id-ID" sz="2800" dirty="0" smtClean="0"/>
              <a:t>Sistem hukum</a:t>
            </a:r>
          </a:p>
          <a:p>
            <a:pPr>
              <a:buFontTx/>
              <a:buChar char="-"/>
            </a:pPr>
            <a:r>
              <a:rPr lang="id-ID" sz="2800" dirty="0" smtClean="0"/>
              <a:t>Sistem politik</a:t>
            </a:r>
          </a:p>
          <a:p>
            <a:pPr>
              <a:buFontTx/>
              <a:buChar char="-"/>
            </a:pPr>
            <a:r>
              <a:rPr lang="id-ID" sz="2800" dirty="0" smtClean="0"/>
              <a:t>Sistem keuangan</a:t>
            </a:r>
          </a:p>
          <a:p>
            <a:pPr>
              <a:buFontTx/>
              <a:buChar char="-"/>
            </a:pPr>
            <a:r>
              <a:rPr lang="id-ID" sz="2800" dirty="0" smtClean="0"/>
              <a:t>Jenis kepemilikan bisnis</a:t>
            </a:r>
          </a:p>
          <a:p>
            <a:pPr>
              <a:buFontTx/>
              <a:buChar char="-"/>
            </a:pPr>
            <a:r>
              <a:rPr lang="id-ID" sz="2800" dirty="0" smtClean="0"/>
              <a:t>Sistem pendidikan</a:t>
            </a:r>
          </a:p>
          <a:p>
            <a:pPr>
              <a:buFontTx/>
              <a:buChar char="-"/>
            </a:pPr>
            <a:endParaRPr lang="id-ID" sz="2800" dirty="0" smtClean="0"/>
          </a:p>
          <a:p>
            <a:pPr>
              <a:buFontTx/>
              <a:buChar char="-"/>
            </a:pPr>
            <a:endParaRPr lang="id-ID" sz="2800" dirty="0"/>
          </a:p>
        </p:txBody>
      </p:sp>
    </p:spTree>
    <p:extLst>
      <p:ext uri="{BB962C8B-B14F-4D97-AF65-F5344CB8AC3E}">
        <p14:creationId xmlns:p14="http://schemas.microsoft.com/office/powerpoint/2010/main" val="1986969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TEKANAN INTERNASIONAL UNTUK PERUBAHAN AKUNTANSI</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Faktor-faktor internasional yang mempengaruhi perubahan akuntansi:</a:t>
            </a:r>
          </a:p>
          <a:p>
            <a:pPr>
              <a:buFontTx/>
              <a:buChar char="-"/>
            </a:pPr>
            <a:r>
              <a:rPr lang="id-ID" dirty="0" smtClean="0"/>
              <a:t>Interdependensi ekonomi/politik antar negara</a:t>
            </a:r>
          </a:p>
          <a:p>
            <a:pPr>
              <a:buFontTx/>
              <a:buChar char="-"/>
            </a:pPr>
            <a:r>
              <a:rPr lang="id-ID" dirty="0" smtClean="0"/>
              <a:t>Penanaman modal asing langsung</a:t>
            </a:r>
          </a:p>
          <a:p>
            <a:pPr>
              <a:buFontTx/>
              <a:buChar char="-"/>
            </a:pPr>
            <a:r>
              <a:rPr lang="id-ID" dirty="0" smtClean="0"/>
              <a:t>Perubahan strategi perusahaan multinasional</a:t>
            </a:r>
          </a:p>
          <a:p>
            <a:pPr>
              <a:buFontTx/>
              <a:buChar char="-"/>
            </a:pPr>
            <a:r>
              <a:rPr lang="id-ID" dirty="0" smtClean="0"/>
              <a:t>Dampak teknologi baru</a:t>
            </a:r>
          </a:p>
          <a:p>
            <a:pPr>
              <a:buFontTx/>
              <a:buChar char="-"/>
            </a:pPr>
            <a:r>
              <a:rPr lang="id-ID" dirty="0" smtClean="0"/>
              <a:t>Pertumbuhan yang cepat dari pasar uang internasional</a:t>
            </a:r>
          </a:p>
          <a:p>
            <a:pPr>
              <a:buFontTx/>
              <a:buChar char="-"/>
            </a:pPr>
            <a:r>
              <a:rPr lang="id-ID" dirty="0" smtClean="0"/>
              <a:t>Ekspansi bisnis jasa</a:t>
            </a:r>
          </a:p>
          <a:p>
            <a:pPr>
              <a:buFontTx/>
              <a:buChar char="-"/>
            </a:pPr>
            <a:r>
              <a:rPr lang="id-ID" dirty="0" smtClean="0"/>
              <a:t>Dan, berbagai kegiatan organisasi pengatur internasional.</a:t>
            </a:r>
            <a:endParaRPr lang="id-ID" dirty="0"/>
          </a:p>
        </p:txBody>
      </p:sp>
    </p:spTree>
    <p:extLst>
      <p:ext uri="{BB962C8B-B14F-4D97-AF65-F5344CB8AC3E}">
        <p14:creationId xmlns:p14="http://schemas.microsoft.com/office/powerpoint/2010/main" val="306451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normAutofit/>
          </a:bodyPr>
          <a:lstStyle/>
          <a:p>
            <a:pPr>
              <a:buNone/>
            </a:pPr>
            <a:r>
              <a:rPr lang="id-ID" dirty="0" smtClean="0"/>
              <a:t>Akuntansi merupakan sistem informasi organisasi baik bisnis maupun non bisnis yang fungsinya menyajikan informasi keuangan untuk pihak-pihak yang berkepentingan.</a:t>
            </a:r>
          </a:p>
          <a:p>
            <a:pPr>
              <a:buNone/>
            </a:pPr>
            <a:r>
              <a:rPr lang="id-ID" dirty="0" smtClean="0"/>
              <a:t>Perkembangan hubungan org dan bisnis menuju hubungan global, mengharuskan rekayasa informasi keuangan juga harus dapat menghasilkan informasi yg dapat memenuhi kebutuhan org global.</a:t>
            </a:r>
            <a:endParaRPr lang="id-ID" dirty="0"/>
          </a:p>
        </p:txBody>
      </p:sp>
    </p:spTree>
    <p:extLst>
      <p:ext uri="{BB962C8B-B14F-4D97-AF65-F5344CB8AC3E}">
        <p14:creationId xmlns:p14="http://schemas.microsoft.com/office/powerpoint/2010/main" val="3435496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PERKEMBANGAN AKUNTANSI INTERNASIONAL</a:t>
            </a:r>
            <a:endParaRPr lang="id-ID" dirty="0"/>
          </a:p>
        </p:txBody>
      </p:sp>
      <p:sp>
        <p:nvSpPr>
          <p:cNvPr id="5" name="Subtitle 4"/>
          <p:cNvSpPr>
            <a:spLocks noGrp="1"/>
          </p:cNvSpPr>
          <p:nvPr>
            <p:ph type="subTitle" idx="1"/>
          </p:nvPr>
        </p:nvSpPr>
        <p:spPr/>
        <p:txBody>
          <a:bodyPr/>
          <a:lstStyle/>
          <a:p>
            <a:r>
              <a:rPr lang="id-ID" dirty="0" smtClean="0"/>
              <a:t>MATERI 4</a:t>
            </a:r>
            <a:endParaRPr lang="id-ID" dirty="0"/>
          </a:p>
        </p:txBody>
      </p:sp>
    </p:spTree>
    <p:extLst>
      <p:ext uri="{BB962C8B-B14F-4D97-AF65-F5344CB8AC3E}">
        <p14:creationId xmlns:p14="http://schemas.microsoft.com/office/powerpoint/2010/main" val="1582414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	Dalam perkembangan akuntansi, terdapat pula kenyataan bentuk-bentuk akuntansi yang berbeda pada negara-negara yang berbeda. Perbedaan akuntansi tersebut dapat diklasifikasikan berdasarkan persamaan dan perbedaan yang dimiliki. Klasifikasi akuntansi dan sistem pelaporan keuangan perlu dilakukan untuk untuk melakukan diskripsi, analisa, dan prediksi terhadap perkembangan sistem akuntansi.</a:t>
            </a:r>
            <a:endParaRPr lang="id-ID" dirty="0"/>
          </a:p>
        </p:txBody>
      </p:sp>
    </p:spTree>
    <p:extLst>
      <p:ext uri="{BB962C8B-B14F-4D97-AF65-F5344CB8AC3E}">
        <p14:creationId xmlns:p14="http://schemas.microsoft.com/office/powerpoint/2010/main" val="486560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KLASIFIKASI KEUANGAN</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Untuk mengetahui sejauh mana suatu sistem mempunyai kesamaan dan perbedaan.</a:t>
            </a:r>
          </a:p>
          <a:p>
            <a:pPr marL="514350" indent="-514350">
              <a:buFont typeface="+mj-lt"/>
              <a:buAutoNum type="arabicPeriod"/>
            </a:pPr>
            <a:r>
              <a:rPr lang="id-ID" dirty="0" smtClean="0"/>
              <a:t>Bentuk-bentuk perkembangan sistem akuntansi  suatu negara  dibandingkan dengan yang lain serta kemungkinannya untuk berubah.</a:t>
            </a:r>
          </a:p>
          <a:p>
            <a:pPr marL="514350" indent="-514350">
              <a:buFont typeface="+mj-lt"/>
              <a:buAutoNum type="arabicPeriod"/>
            </a:pPr>
            <a:r>
              <a:rPr lang="id-ID" dirty="0" smtClean="0"/>
              <a:t>Alasan mengapa suatu sistem mempunyai pengaruh dominan dibandingkan yang lain.</a:t>
            </a:r>
          </a:p>
          <a:p>
            <a:pPr marL="514350" indent="-514350">
              <a:buFont typeface="+mj-lt"/>
              <a:buAutoNum type="arabicPeriod"/>
            </a:pPr>
            <a:r>
              <a:rPr lang="id-ID" dirty="0" smtClean="0"/>
              <a:t>Pengklasifikasian dapat membantu pengambil keputusan untuk menilai prospek dan problem dalam masalah harmonisasi internasional.</a:t>
            </a:r>
            <a:endParaRPr lang="id-ID" dirty="0"/>
          </a:p>
        </p:txBody>
      </p:sp>
    </p:spTree>
    <p:extLst>
      <p:ext uri="{BB962C8B-B14F-4D97-AF65-F5344CB8AC3E}">
        <p14:creationId xmlns:p14="http://schemas.microsoft.com/office/powerpoint/2010/main" val="2730568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KLASIFIKASI AKUNTANSI DAN SISTEM PELAPORAN</a:t>
            </a:r>
            <a:endParaRPr lang="id-ID" dirty="0"/>
          </a:p>
        </p:txBody>
      </p:sp>
      <p:sp>
        <p:nvSpPr>
          <p:cNvPr id="3" name="Content Placeholder 2"/>
          <p:cNvSpPr>
            <a:spLocks noGrp="1"/>
          </p:cNvSpPr>
          <p:nvPr>
            <p:ph idx="1"/>
          </p:nvPr>
        </p:nvSpPr>
        <p:spPr/>
        <p:txBody>
          <a:bodyPr/>
          <a:lstStyle/>
          <a:p>
            <a:pPr marL="514350" indent="-514350">
              <a:buAutoNum type="alphaUcPeriod"/>
            </a:pPr>
            <a:r>
              <a:rPr lang="id-ID" dirty="0" smtClean="0"/>
              <a:t>PENDEKATAN DEDUKTIF</a:t>
            </a:r>
          </a:p>
          <a:p>
            <a:pPr marL="514350" indent="-514350">
              <a:buAutoNum type="alphaUcPeriod"/>
            </a:pPr>
            <a:r>
              <a:rPr lang="id-ID" dirty="0" smtClean="0"/>
              <a:t>PENDEKATAN INDUKTIF</a:t>
            </a:r>
            <a:endParaRPr lang="id-ID" dirty="0"/>
          </a:p>
        </p:txBody>
      </p:sp>
    </p:spTree>
    <p:extLst>
      <p:ext uri="{BB962C8B-B14F-4D97-AF65-F5344CB8AC3E}">
        <p14:creationId xmlns:p14="http://schemas.microsoft.com/office/powerpoint/2010/main" val="1964457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PENDEKATAN DEDUKTIF</a:t>
            </a:r>
            <a:endParaRPr lang="id-ID" dirty="0"/>
          </a:p>
        </p:txBody>
      </p:sp>
      <p:sp>
        <p:nvSpPr>
          <p:cNvPr id="3" name="Content Placeholder 2"/>
          <p:cNvSpPr>
            <a:spLocks noGrp="1"/>
          </p:cNvSpPr>
          <p:nvPr>
            <p:ph idx="1"/>
          </p:nvPr>
        </p:nvSpPr>
        <p:spPr/>
        <p:txBody>
          <a:bodyPr/>
          <a:lstStyle/>
          <a:p>
            <a:pPr marL="514350" indent="-514350">
              <a:buAutoNum type="arabicPeriod"/>
            </a:pPr>
            <a:r>
              <a:rPr lang="id-ID" i="1" dirty="0" smtClean="0"/>
              <a:t>Macroeconomic Pattern</a:t>
            </a:r>
          </a:p>
          <a:p>
            <a:pPr marL="514350" indent="-514350">
              <a:buAutoNum type="arabicPeriod"/>
            </a:pPr>
            <a:r>
              <a:rPr lang="id-ID" i="1" dirty="0" smtClean="0"/>
              <a:t>Microeconomic Pattern</a:t>
            </a:r>
          </a:p>
          <a:p>
            <a:pPr marL="514350" indent="-514350">
              <a:buAutoNum type="arabicPeriod"/>
            </a:pPr>
            <a:r>
              <a:rPr lang="id-ID" i="1" dirty="0" smtClean="0"/>
              <a:t>Independent Disclipline Approach</a:t>
            </a:r>
          </a:p>
          <a:p>
            <a:pPr marL="514350" indent="-514350">
              <a:buAutoNum type="arabicPeriod"/>
            </a:pPr>
            <a:r>
              <a:rPr lang="id-ID" i="1" dirty="0" smtClean="0"/>
              <a:t>Uniform Accounting Approach</a:t>
            </a:r>
          </a:p>
        </p:txBody>
      </p:sp>
    </p:spTree>
    <p:extLst>
      <p:ext uri="{BB962C8B-B14F-4D97-AF65-F5344CB8AC3E}">
        <p14:creationId xmlns:p14="http://schemas.microsoft.com/office/powerpoint/2010/main" val="684033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Macroeconomic Pattern</a:t>
            </a:r>
            <a:endParaRPr lang="id-ID" dirty="0"/>
          </a:p>
        </p:txBody>
      </p:sp>
      <p:sp>
        <p:nvSpPr>
          <p:cNvPr id="3" name="Content Placeholder 2"/>
          <p:cNvSpPr>
            <a:spLocks noGrp="1"/>
          </p:cNvSpPr>
          <p:nvPr>
            <p:ph idx="1"/>
          </p:nvPr>
        </p:nvSpPr>
        <p:spPr/>
        <p:txBody>
          <a:bodyPr/>
          <a:lstStyle/>
          <a:p>
            <a:pPr marL="0" indent="0">
              <a:buNone/>
            </a:pPr>
            <a:r>
              <a:rPr lang="id-ID" dirty="0" smtClean="0"/>
              <a:t>Dalam pendekatan ini, akuntansi untuk bisnis berkaitan erat dengan kebijakan perekonomian nasional.</a:t>
            </a:r>
          </a:p>
          <a:p>
            <a:pPr marL="0" indent="0">
              <a:buNone/>
            </a:pPr>
            <a:r>
              <a:rPr lang="id-ID" dirty="0"/>
              <a:t>T</a:t>
            </a:r>
            <a:r>
              <a:rPr lang="id-ID" dirty="0" smtClean="0"/>
              <a:t>ujuan perusahaan mengikuti kebijakan ekonomi nasional.</a:t>
            </a:r>
            <a:endParaRPr lang="id-ID" dirty="0"/>
          </a:p>
        </p:txBody>
      </p:sp>
    </p:spTree>
    <p:extLst>
      <p:ext uri="{BB962C8B-B14F-4D97-AF65-F5344CB8AC3E}">
        <p14:creationId xmlns:p14="http://schemas.microsoft.com/office/powerpoint/2010/main" val="1747043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Microeconomic Pattern</a:t>
            </a:r>
            <a:endParaRPr lang="id-ID" dirty="0"/>
          </a:p>
        </p:txBody>
      </p:sp>
      <p:sp>
        <p:nvSpPr>
          <p:cNvPr id="3" name="Content Placeholder 2"/>
          <p:cNvSpPr>
            <a:spLocks noGrp="1"/>
          </p:cNvSpPr>
          <p:nvPr>
            <p:ph idx="1"/>
          </p:nvPr>
        </p:nvSpPr>
        <p:spPr/>
        <p:txBody>
          <a:bodyPr/>
          <a:lstStyle/>
          <a:p>
            <a:pPr marL="0" indent="0">
              <a:buNone/>
            </a:pPr>
            <a:r>
              <a:rPr lang="id-ID" dirty="0" smtClean="0"/>
              <a:t>Dalam pendekatan ini, akuntansi dipandang sebagai cabang ekonomi bisnis.</a:t>
            </a:r>
          </a:p>
          <a:p>
            <a:pPr marL="0" indent="0">
              <a:buNone/>
            </a:pPr>
            <a:r>
              <a:rPr lang="id-ID" dirty="0" smtClean="0"/>
              <a:t>Konsep akuntansi merupakan dasar dari analisa ekonomi. Konsep utamanya adalah bagaimana mempertahankan investasi modal pada sebuah entitas bisnis.</a:t>
            </a:r>
            <a:endParaRPr lang="id-ID" dirty="0"/>
          </a:p>
        </p:txBody>
      </p:sp>
    </p:spTree>
    <p:extLst>
      <p:ext uri="{BB962C8B-B14F-4D97-AF65-F5344CB8AC3E}">
        <p14:creationId xmlns:p14="http://schemas.microsoft.com/office/powerpoint/2010/main" val="2952361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3. Independent Disclipine Approach</a:t>
            </a:r>
            <a:endParaRPr lang="id-ID" dirty="0"/>
          </a:p>
        </p:txBody>
      </p:sp>
      <p:sp>
        <p:nvSpPr>
          <p:cNvPr id="3" name="Content Placeholder 2"/>
          <p:cNvSpPr>
            <a:spLocks noGrp="1"/>
          </p:cNvSpPr>
          <p:nvPr>
            <p:ph idx="1"/>
          </p:nvPr>
        </p:nvSpPr>
        <p:spPr/>
        <p:txBody>
          <a:bodyPr/>
          <a:lstStyle/>
          <a:p>
            <a:pPr marL="0" indent="0">
              <a:buNone/>
            </a:pPr>
            <a:r>
              <a:rPr lang="id-ID" dirty="0" smtClean="0"/>
              <a:t>Dalam pendekatan ini, akuntansi dipandang sebagai fungsi jasa dari praktek bisnis.</a:t>
            </a:r>
            <a:endParaRPr lang="id-ID" dirty="0"/>
          </a:p>
        </p:txBody>
      </p:sp>
    </p:spTree>
    <p:extLst>
      <p:ext uri="{BB962C8B-B14F-4D97-AF65-F5344CB8AC3E}">
        <p14:creationId xmlns:p14="http://schemas.microsoft.com/office/powerpoint/2010/main" val="23077393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Uniform Accounting Approach</a:t>
            </a:r>
            <a:endParaRPr lang="id-ID" dirty="0"/>
          </a:p>
        </p:txBody>
      </p:sp>
      <p:sp>
        <p:nvSpPr>
          <p:cNvPr id="3" name="Content Placeholder 2"/>
          <p:cNvSpPr>
            <a:spLocks noGrp="1"/>
          </p:cNvSpPr>
          <p:nvPr>
            <p:ph idx="1"/>
          </p:nvPr>
        </p:nvSpPr>
        <p:spPr/>
        <p:txBody>
          <a:bodyPr/>
          <a:lstStyle/>
          <a:p>
            <a:pPr marL="0" indent="0">
              <a:buNone/>
            </a:pPr>
            <a:r>
              <a:rPr lang="id-ID" dirty="0" smtClean="0"/>
              <a:t>Dalam pendekatan ini, akuntansi dipandang sebagai alat yang efisien untuk administrasi dan kontrol. Dalam hal ini akuntansi digunakan untuk mempermudah penggunaan dan myeragamkan pengukuran, pengungkapan, dan penyajian sebagai alat kontrol untuk semua tipe bisnis dan pemakai, termasuk manajer, pemerintah, dan otoritas perpajakan.</a:t>
            </a:r>
            <a:endParaRPr lang="id-ID" dirty="0"/>
          </a:p>
        </p:txBody>
      </p:sp>
    </p:spTree>
    <p:extLst>
      <p:ext uri="{BB962C8B-B14F-4D97-AF65-F5344CB8AC3E}">
        <p14:creationId xmlns:p14="http://schemas.microsoft.com/office/powerpoint/2010/main" val="4248539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PENDEKATAN INDUKTIF</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Faktor-faktor yang membedakan sistem akuntansi dalam pendekatan induktif yaitu:</a:t>
            </a:r>
          </a:p>
          <a:p>
            <a:pPr marL="514350" indent="-514350">
              <a:buFont typeface="+mj-lt"/>
              <a:buAutoNum type="arabicPeriod"/>
            </a:pPr>
            <a:r>
              <a:rPr lang="id-ID" dirty="0" smtClean="0"/>
              <a:t>Tipe pemakai laporan keuangan yang dipublikasikan.</a:t>
            </a:r>
          </a:p>
          <a:p>
            <a:pPr marL="514350" indent="-514350">
              <a:buFont typeface="+mj-lt"/>
              <a:buAutoNum type="arabicPeriod"/>
            </a:pPr>
            <a:r>
              <a:rPr lang="id-ID" dirty="0" smtClean="0"/>
              <a:t>Tingkat kepastian hukum</a:t>
            </a:r>
          </a:p>
          <a:p>
            <a:pPr marL="514350" indent="-514350">
              <a:buFont typeface="+mj-lt"/>
              <a:buAutoNum type="arabicPeriod"/>
            </a:pPr>
            <a:r>
              <a:rPr lang="id-ID" dirty="0" smtClean="0"/>
              <a:t>Peraturan pajak dalam pengukuran</a:t>
            </a:r>
          </a:p>
          <a:p>
            <a:pPr marL="514350" indent="-514350">
              <a:buFont typeface="+mj-lt"/>
              <a:buAutoNum type="arabicPeriod"/>
            </a:pPr>
            <a:r>
              <a:rPr lang="id-ID" dirty="0" smtClean="0"/>
              <a:t>Tingkat konservatisme</a:t>
            </a:r>
          </a:p>
          <a:p>
            <a:pPr marL="514350" indent="-514350">
              <a:buFont typeface="+mj-lt"/>
              <a:buAutoNum type="arabicPeriod"/>
            </a:pPr>
            <a:r>
              <a:rPr lang="id-ID" dirty="0" smtClean="0"/>
              <a:t>Tingkat keketatan penerapan dalam historical cost</a:t>
            </a:r>
          </a:p>
          <a:p>
            <a:pPr marL="514350" indent="-514350">
              <a:buFont typeface="+mj-lt"/>
              <a:buAutoNum type="arabicPeriod"/>
            </a:pPr>
            <a:r>
              <a:rPr lang="id-ID" dirty="0" smtClean="0"/>
              <a:t>Penyesuaian replacement cost</a:t>
            </a:r>
          </a:p>
          <a:p>
            <a:pPr marL="514350" indent="-514350">
              <a:buFont typeface="+mj-lt"/>
              <a:buAutoNum type="arabicPeriod"/>
            </a:pPr>
            <a:r>
              <a:rPr lang="id-ID" dirty="0" smtClean="0"/>
              <a:t>Praktek konsolidasi</a:t>
            </a:r>
          </a:p>
          <a:p>
            <a:pPr marL="514350" indent="-514350">
              <a:buFont typeface="+mj-lt"/>
              <a:buAutoNum type="arabicPeriod"/>
            </a:pPr>
            <a:r>
              <a:rPr lang="id-ID" dirty="0" smtClean="0"/>
              <a:t>Kemampuan untuk memperoleh provisi</a:t>
            </a:r>
          </a:p>
          <a:p>
            <a:pPr marL="514350" indent="-514350">
              <a:buFont typeface="+mj-lt"/>
              <a:buAutoNum type="arabicPeriod"/>
            </a:pPr>
            <a:r>
              <a:rPr lang="id-ID" dirty="0" smtClean="0"/>
              <a:t>Keseragaman antar perusahaan dalam menerapkan peraturan.</a:t>
            </a:r>
            <a:endParaRPr lang="id-ID" dirty="0"/>
          </a:p>
        </p:txBody>
      </p:sp>
    </p:spTree>
    <p:extLst>
      <p:ext uri="{BB962C8B-B14F-4D97-AF65-F5344CB8AC3E}">
        <p14:creationId xmlns:p14="http://schemas.microsoft.com/office/powerpoint/2010/main" val="277882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PERKEMBANGAN ILMU AKUNTANSI</a:t>
            </a:r>
            <a:endParaRPr lang="id-ID" dirty="0"/>
          </a:p>
        </p:txBody>
      </p:sp>
      <p:sp>
        <p:nvSpPr>
          <p:cNvPr id="3" name="Content Placeholder 2"/>
          <p:cNvSpPr>
            <a:spLocks noGrp="1"/>
          </p:cNvSpPr>
          <p:nvPr>
            <p:ph idx="1"/>
          </p:nvPr>
        </p:nvSpPr>
        <p:spPr/>
        <p:txBody>
          <a:bodyPr>
            <a:normAutofit/>
          </a:bodyPr>
          <a:lstStyle/>
          <a:p>
            <a:r>
              <a:rPr lang="id-ID" dirty="0" smtClean="0"/>
              <a:t>Sejak zaman Mesopotamia 3600 SM -&gt; praktek penentuan umur bangunan</a:t>
            </a:r>
          </a:p>
          <a:p>
            <a:r>
              <a:rPr lang="id-ID" dirty="0" smtClean="0"/>
              <a:t>Berkembang ke Cina, Timur Tengah, dan India</a:t>
            </a:r>
          </a:p>
          <a:p>
            <a:pPr>
              <a:buNone/>
            </a:pPr>
            <a:r>
              <a:rPr lang="id-ID" dirty="0" smtClean="0"/>
              <a:t>	Musa Al-Kharizmi, seorang ahli matematika Arab menulis buku text yang disebut </a:t>
            </a:r>
            <a:r>
              <a:rPr lang="id-ID" i="1" dirty="0" smtClean="0"/>
              <a:t>Al-Jabr Wa’l Mugabala</a:t>
            </a:r>
            <a:r>
              <a:rPr lang="id-ID" dirty="0" smtClean="0"/>
              <a:t>, yang selanjutnya kita sebut sebagai konsep Aljabar. </a:t>
            </a:r>
          </a:p>
          <a:p>
            <a:pPr>
              <a:buNone/>
            </a:pPr>
            <a:r>
              <a:rPr lang="id-ID" dirty="0"/>
              <a:t>	</a:t>
            </a:r>
            <a:r>
              <a:rPr lang="id-ID" dirty="0" smtClean="0"/>
              <a:t>dengan diketemukannya konsep angka nol, angka arab, dan konsep matematika Aljabar tadi semakin mendorong terwujudnya ilmu akuntansi.</a:t>
            </a:r>
          </a:p>
          <a:p>
            <a:endParaRPr lang="id-ID" dirty="0"/>
          </a:p>
          <a:p>
            <a:endParaRPr lang="id-ID" dirty="0" smtClean="0"/>
          </a:p>
          <a:p>
            <a:endParaRPr lang="id-ID" dirty="0"/>
          </a:p>
        </p:txBody>
      </p:sp>
    </p:spTree>
    <p:extLst>
      <p:ext uri="{BB962C8B-B14F-4D97-AF65-F5344CB8AC3E}">
        <p14:creationId xmlns:p14="http://schemas.microsoft.com/office/powerpoint/2010/main" val="2653474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PENGARUH-PENGARUH TERHADAP PERKEMBANGAN DUNIA AKUNTANSI</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Kultur dan akar sejarah suatu negara merupakan langkah awal untuk mengenali faktor-faktor yang berpengaruh terhadap akuntansi. Kultur merupakan elemen penting yang harus dipertimbangkan untuk mengetahui bagaimana sebuah sistem sosial berubah karena pangaruh kultur, yaitu:</a:t>
            </a:r>
          </a:p>
          <a:p>
            <a:pPr marL="514350" indent="-514350">
              <a:buAutoNum type="arabicPeriod"/>
            </a:pPr>
            <a:r>
              <a:rPr lang="id-ID" dirty="0" smtClean="0"/>
              <a:t>Norma dan nilai suatu sitem</a:t>
            </a:r>
          </a:p>
          <a:p>
            <a:pPr marL="514350" indent="-514350">
              <a:buAutoNum type="arabicPeriod"/>
            </a:pPr>
            <a:r>
              <a:rPr lang="id-ID" dirty="0" smtClean="0"/>
              <a:t>Perilaku kelompok dan interaksinya di dalam dan di luar sistem</a:t>
            </a:r>
            <a:endParaRPr lang="id-ID" dirty="0"/>
          </a:p>
        </p:txBody>
      </p:sp>
    </p:spTree>
    <p:extLst>
      <p:ext uri="{BB962C8B-B14F-4D97-AF65-F5344CB8AC3E}">
        <p14:creationId xmlns:p14="http://schemas.microsoft.com/office/powerpoint/2010/main" val="1802242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ELEMEN STRUKTURAL DAN KULTURAL YANG MEMPENGARUHI BISNIS</a:t>
            </a:r>
            <a:endParaRPr lang="id-ID" dirty="0"/>
          </a:p>
        </p:txBody>
      </p:sp>
      <p:sp>
        <p:nvSpPr>
          <p:cNvPr id="3" name="Content Placeholder 2"/>
          <p:cNvSpPr>
            <a:spLocks noGrp="1"/>
          </p:cNvSpPr>
          <p:nvPr>
            <p:ph idx="1"/>
          </p:nvPr>
        </p:nvSpPr>
        <p:spPr/>
        <p:txBody>
          <a:bodyPr/>
          <a:lstStyle/>
          <a:p>
            <a:pPr marL="514350" indent="-514350">
              <a:buAutoNum type="arabicPeriod"/>
            </a:pPr>
            <a:r>
              <a:rPr lang="id-ID" i="1" dirty="0" smtClean="0"/>
              <a:t>Individualisme vs Kolektivisme</a:t>
            </a:r>
          </a:p>
          <a:p>
            <a:pPr marL="514350" indent="-514350">
              <a:buAutoNum type="arabicPeriod"/>
            </a:pPr>
            <a:r>
              <a:rPr lang="id-ID" i="1" dirty="0" smtClean="0"/>
              <a:t>Large vs Small Power Distance</a:t>
            </a:r>
          </a:p>
          <a:p>
            <a:pPr marL="514350" indent="-514350">
              <a:buAutoNum type="arabicPeriod"/>
            </a:pPr>
            <a:r>
              <a:rPr lang="id-ID" i="1" dirty="0" smtClean="0"/>
              <a:t>Strong vs Weak Uncertainly Avoidance</a:t>
            </a:r>
          </a:p>
          <a:p>
            <a:pPr marL="514350" indent="-514350">
              <a:buAutoNum type="arabicPeriod"/>
            </a:pPr>
            <a:r>
              <a:rPr lang="id-ID" i="1" dirty="0" smtClean="0"/>
              <a:t>Maskulin vs Feminim</a:t>
            </a:r>
            <a:endParaRPr lang="id-ID" i="1" dirty="0"/>
          </a:p>
        </p:txBody>
      </p:sp>
    </p:spTree>
    <p:extLst>
      <p:ext uri="{BB962C8B-B14F-4D97-AF65-F5344CB8AC3E}">
        <p14:creationId xmlns:p14="http://schemas.microsoft.com/office/powerpoint/2010/main" val="3691625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NILAI AKUNTANSI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Profesionalisme vs Statutory Control</a:t>
            </a:r>
          </a:p>
          <a:p>
            <a:pPr marL="514350" indent="-514350">
              <a:buAutoNum type="arabicPeriod"/>
            </a:pPr>
            <a:r>
              <a:rPr lang="id-ID" dirty="0" smtClean="0"/>
              <a:t>Uniformity vs Flexibility</a:t>
            </a:r>
          </a:p>
          <a:p>
            <a:pPr marL="514350" indent="-514350">
              <a:buAutoNum type="arabicPeriod"/>
            </a:pPr>
            <a:r>
              <a:rPr lang="id-ID" dirty="0" smtClean="0"/>
              <a:t>Conservatisme vs Optimisme</a:t>
            </a:r>
          </a:p>
          <a:p>
            <a:pPr marL="514350" indent="-514350">
              <a:buAutoNum type="arabicPeriod"/>
            </a:pPr>
            <a:r>
              <a:rPr lang="id-ID" dirty="0" smtClean="0"/>
              <a:t>Secrecy vs Transparancy</a:t>
            </a:r>
            <a:endParaRPr lang="id-ID" dirty="0"/>
          </a:p>
        </p:txBody>
      </p:sp>
    </p:spTree>
    <p:extLst>
      <p:ext uri="{BB962C8B-B14F-4D97-AF65-F5344CB8AC3E}">
        <p14:creationId xmlns:p14="http://schemas.microsoft.com/office/powerpoint/2010/main" val="3968525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PERBANDINGAN PRAKTEK DAN SISTEM AKUNTANSI</a:t>
            </a:r>
            <a:endParaRPr lang="id-ID" dirty="0"/>
          </a:p>
        </p:txBody>
      </p:sp>
      <p:sp>
        <p:nvSpPr>
          <p:cNvPr id="5" name="Subtitle 4"/>
          <p:cNvSpPr>
            <a:spLocks noGrp="1"/>
          </p:cNvSpPr>
          <p:nvPr>
            <p:ph type="subTitle" idx="1"/>
          </p:nvPr>
        </p:nvSpPr>
        <p:spPr/>
        <p:txBody>
          <a:bodyPr/>
          <a:lstStyle/>
          <a:p>
            <a:r>
              <a:rPr lang="id-ID" dirty="0" smtClean="0"/>
              <a:t>MATERI 5</a:t>
            </a:r>
            <a:endParaRPr lang="id-ID" dirty="0"/>
          </a:p>
        </p:txBody>
      </p:sp>
    </p:spTree>
    <p:extLst>
      <p:ext uri="{BB962C8B-B14F-4D97-AF65-F5344CB8AC3E}">
        <p14:creationId xmlns:p14="http://schemas.microsoft.com/office/powerpoint/2010/main" val="2346102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AKUNTANSI ANGLO SAXON</a:t>
            </a:r>
            <a:endParaRPr lang="id-ID" dirty="0"/>
          </a:p>
        </p:txBody>
      </p:sp>
      <p:sp>
        <p:nvSpPr>
          <p:cNvPr id="3" name="Content Placeholder 2"/>
          <p:cNvSpPr>
            <a:spLocks noGrp="1"/>
          </p:cNvSpPr>
          <p:nvPr>
            <p:ph idx="1"/>
          </p:nvPr>
        </p:nvSpPr>
        <p:spPr/>
        <p:txBody>
          <a:bodyPr>
            <a:noAutofit/>
          </a:bodyPr>
          <a:lstStyle/>
          <a:p>
            <a:pPr marL="514350" indent="-514350">
              <a:buAutoNum type="alphaUcPeriod"/>
            </a:pPr>
            <a:r>
              <a:rPr lang="id-ID" sz="2400" dirty="0" smtClean="0"/>
              <a:t>AMERIKA SERIKAT</a:t>
            </a:r>
          </a:p>
          <a:p>
            <a:pPr marL="0" indent="0">
              <a:buNone/>
            </a:pPr>
            <a:r>
              <a:rPr lang="id-ID" sz="2400" dirty="0" smtClean="0"/>
              <a:t>	(1) Hal yang berpengaruh</a:t>
            </a:r>
          </a:p>
          <a:p>
            <a:pPr marL="0" indent="0">
              <a:buNone/>
            </a:pPr>
            <a:r>
              <a:rPr lang="id-ID" sz="2400" dirty="0"/>
              <a:t>	</a:t>
            </a:r>
            <a:r>
              <a:rPr lang="id-ID" sz="2400" dirty="0" smtClean="0"/>
              <a:t>(2) Praktek dan Prinsip akuntansi</a:t>
            </a:r>
          </a:p>
          <a:p>
            <a:pPr marL="0" indent="0">
              <a:buNone/>
            </a:pPr>
            <a:r>
              <a:rPr lang="id-ID" sz="2400" dirty="0"/>
              <a:t>	</a:t>
            </a:r>
            <a:r>
              <a:rPr lang="id-ID" sz="2400" dirty="0" smtClean="0"/>
              <a:t>	a. Laporan Keuangan</a:t>
            </a:r>
          </a:p>
          <a:p>
            <a:pPr marL="0" indent="0">
              <a:buNone/>
            </a:pPr>
            <a:r>
              <a:rPr lang="id-ID" sz="2400" dirty="0"/>
              <a:t>	</a:t>
            </a:r>
            <a:r>
              <a:rPr lang="id-ID" sz="2400" dirty="0" smtClean="0"/>
              <a:t>	b. Praktek pengukuran </a:t>
            </a:r>
          </a:p>
          <a:p>
            <a:pPr marL="0" indent="0">
              <a:buNone/>
            </a:pPr>
            <a:r>
              <a:rPr lang="id-ID" sz="2400" dirty="0" smtClean="0"/>
              <a:t>B. INGGRIS</a:t>
            </a:r>
          </a:p>
          <a:p>
            <a:pPr marL="0" indent="0">
              <a:buNone/>
            </a:pPr>
            <a:r>
              <a:rPr lang="id-ID" sz="2400" dirty="0"/>
              <a:t>	(1) Hal yang </a:t>
            </a:r>
            <a:r>
              <a:rPr lang="id-ID" sz="2400" dirty="0" smtClean="0"/>
              <a:t>berpengaruh</a:t>
            </a:r>
            <a:endParaRPr lang="id-ID" sz="2400" dirty="0"/>
          </a:p>
          <a:p>
            <a:pPr marL="0" indent="0">
              <a:buNone/>
            </a:pPr>
            <a:r>
              <a:rPr lang="id-ID" sz="2400" dirty="0"/>
              <a:t>	(2) Praktek dan Prinsip akuntansi</a:t>
            </a:r>
          </a:p>
          <a:p>
            <a:pPr marL="0" indent="0">
              <a:buNone/>
            </a:pPr>
            <a:r>
              <a:rPr lang="id-ID" sz="2400" dirty="0"/>
              <a:t>		a. Laporan Keuangan</a:t>
            </a:r>
          </a:p>
          <a:p>
            <a:pPr marL="0" indent="0">
              <a:buNone/>
            </a:pPr>
            <a:r>
              <a:rPr lang="id-ID" sz="2400" dirty="0"/>
              <a:t>		b. Praktek pengukuran </a:t>
            </a:r>
          </a:p>
          <a:p>
            <a:pPr marL="0" indent="0">
              <a:buNone/>
            </a:pPr>
            <a:endParaRPr lang="id-ID" sz="2400" dirty="0" smtClean="0"/>
          </a:p>
          <a:p>
            <a:pPr marL="0" indent="0">
              <a:buNone/>
            </a:pPr>
            <a:r>
              <a:rPr lang="id-ID" sz="2400" dirty="0"/>
              <a:t> </a:t>
            </a:r>
          </a:p>
        </p:txBody>
      </p:sp>
    </p:spTree>
    <p:extLst>
      <p:ext uri="{BB962C8B-B14F-4D97-AF65-F5344CB8AC3E}">
        <p14:creationId xmlns:p14="http://schemas.microsoft.com/office/powerpoint/2010/main" val="574519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AKUNTANSI NORDIC</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id-ID" dirty="0" smtClean="0"/>
              <a:t>BELANDA</a:t>
            </a:r>
            <a:endParaRPr lang="id-ID" dirty="0"/>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r>
              <a:rPr lang="id-ID" dirty="0"/>
              <a:t>B. </a:t>
            </a:r>
            <a:r>
              <a:rPr lang="id-ID" dirty="0" smtClean="0"/>
              <a:t>SWEDIA</a:t>
            </a:r>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endParaRPr lang="id-ID" dirty="0"/>
          </a:p>
        </p:txBody>
      </p:sp>
    </p:spTree>
    <p:extLst>
      <p:ext uri="{BB962C8B-B14F-4D97-AF65-F5344CB8AC3E}">
        <p14:creationId xmlns:p14="http://schemas.microsoft.com/office/powerpoint/2010/main" val="176172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GERMANIC ACCOUNTING</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id-ID" dirty="0" smtClean="0"/>
              <a:t>JERMAN</a:t>
            </a:r>
            <a:endParaRPr lang="id-ID" dirty="0"/>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r>
              <a:rPr lang="id-ID" dirty="0"/>
              <a:t>B. </a:t>
            </a:r>
            <a:r>
              <a:rPr lang="id-ID" dirty="0" smtClean="0"/>
              <a:t> SWITZERLAND</a:t>
            </a:r>
            <a:endParaRPr lang="id-ID" dirty="0"/>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endParaRPr lang="id-ID" dirty="0"/>
          </a:p>
        </p:txBody>
      </p:sp>
    </p:spTree>
    <p:extLst>
      <p:ext uri="{BB962C8B-B14F-4D97-AF65-F5344CB8AC3E}">
        <p14:creationId xmlns:p14="http://schemas.microsoft.com/office/powerpoint/2010/main" val="18735384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LATIN ACCOUNTING</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id-ID" dirty="0" smtClean="0"/>
              <a:t>PERANCIS</a:t>
            </a:r>
            <a:endParaRPr lang="id-ID" dirty="0"/>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r>
              <a:rPr lang="id-ID" dirty="0"/>
              <a:t>B. </a:t>
            </a:r>
            <a:r>
              <a:rPr lang="id-ID" dirty="0" smtClean="0"/>
              <a:t>ITALIA</a:t>
            </a:r>
            <a:endParaRPr lang="id-ID" dirty="0"/>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endParaRPr lang="id-ID" dirty="0"/>
          </a:p>
        </p:txBody>
      </p:sp>
    </p:spTree>
    <p:extLst>
      <p:ext uri="{BB962C8B-B14F-4D97-AF65-F5344CB8AC3E}">
        <p14:creationId xmlns:p14="http://schemas.microsoft.com/office/powerpoint/2010/main" val="3766941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5. ASIAN ACCOUNTING</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JEPANG</a:t>
            </a:r>
          </a:p>
          <a:p>
            <a:pPr marL="0" indent="0">
              <a:buNone/>
            </a:pPr>
            <a:r>
              <a:rPr lang="id-ID" dirty="0"/>
              <a:t>	(1) Hal yang berpengaruh</a:t>
            </a:r>
          </a:p>
          <a:p>
            <a:pPr marL="0" indent="0">
              <a:buNone/>
            </a:pPr>
            <a:r>
              <a:rPr lang="id-ID" dirty="0"/>
              <a:t>	(2) Praktek dan Prinsip akuntansi</a:t>
            </a:r>
          </a:p>
          <a:p>
            <a:pPr marL="0" indent="0">
              <a:buNone/>
            </a:pPr>
            <a:r>
              <a:rPr lang="id-ID" dirty="0"/>
              <a:t>		a. Laporan Keuangan</a:t>
            </a:r>
          </a:p>
          <a:p>
            <a:pPr marL="0" indent="0">
              <a:buNone/>
            </a:pPr>
            <a:r>
              <a:rPr lang="id-ID" dirty="0"/>
              <a:t>		b. Praktek pengukuran </a:t>
            </a:r>
          </a:p>
          <a:p>
            <a:pPr marL="0" indent="0">
              <a:buNone/>
            </a:pPr>
            <a:endParaRPr lang="id-ID" dirty="0"/>
          </a:p>
        </p:txBody>
      </p:sp>
    </p:spTree>
    <p:extLst>
      <p:ext uri="{BB962C8B-B14F-4D97-AF65-F5344CB8AC3E}">
        <p14:creationId xmlns:p14="http://schemas.microsoft.com/office/powerpoint/2010/main" val="1044926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196753"/>
            <a:ext cx="10363200" cy="2403698"/>
          </a:xfrm>
        </p:spPr>
        <p:txBody>
          <a:bodyPr>
            <a:normAutofit fontScale="90000"/>
          </a:bodyPr>
          <a:lstStyle/>
          <a:p>
            <a:r>
              <a:rPr lang="id-ID" dirty="0" smtClean="0"/>
              <a:t>TEKANAN TERHADAP PENGUNGKAPAN DAN HARMONISASI AKUNTANSI INTERNASIONAL</a:t>
            </a:r>
            <a:endParaRPr lang="id-ID" dirty="0"/>
          </a:p>
        </p:txBody>
      </p:sp>
      <p:sp>
        <p:nvSpPr>
          <p:cNvPr id="5" name="Subtitle 4"/>
          <p:cNvSpPr>
            <a:spLocks noGrp="1"/>
          </p:cNvSpPr>
          <p:nvPr>
            <p:ph type="subTitle" idx="1"/>
          </p:nvPr>
        </p:nvSpPr>
        <p:spPr/>
        <p:txBody>
          <a:bodyPr/>
          <a:lstStyle/>
          <a:p>
            <a:r>
              <a:rPr lang="id-ID" dirty="0" smtClean="0"/>
              <a:t>MATERI 6</a:t>
            </a:r>
            <a:endParaRPr lang="id-ID" dirty="0"/>
          </a:p>
        </p:txBody>
      </p:sp>
    </p:spTree>
    <p:extLst>
      <p:ext uri="{BB962C8B-B14F-4D97-AF65-F5344CB8AC3E}">
        <p14:creationId xmlns:p14="http://schemas.microsoft.com/office/powerpoint/2010/main" val="53997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3966"/>
          </a:xfrm>
        </p:spPr>
        <p:txBody>
          <a:bodyPr>
            <a:normAutofit fontScale="90000"/>
          </a:bodyPr>
          <a:lstStyle/>
          <a:p>
            <a:endParaRPr lang="id-ID" dirty="0"/>
          </a:p>
        </p:txBody>
      </p:sp>
      <p:sp>
        <p:nvSpPr>
          <p:cNvPr id="3" name="Content Placeholder 2"/>
          <p:cNvSpPr>
            <a:spLocks noGrp="1"/>
          </p:cNvSpPr>
          <p:nvPr>
            <p:ph idx="1"/>
          </p:nvPr>
        </p:nvSpPr>
        <p:spPr>
          <a:xfrm>
            <a:off x="609600" y="571481"/>
            <a:ext cx="10972800" cy="5554683"/>
          </a:xfrm>
        </p:spPr>
        <p:txBody>
          <a:bodyPr>
            <a:normAutofit/>
          </a:bodyPr>
          <a:lstStyle/>
          <a:p>
            <a:r>
              <a:rPr lang="id-ID" dirty="0" smtClean="0"/>
              <a:t>Kodifikasi persamaan akuntansi modern</a:t>
            </a:r>
          </a:p>
          <a:p>
            <a:pPr>
              <a:buNone/>
            </a:pPr>
            <a:r>
              <a:rPr lang="id-ID" dirty="0"/>
              <a:t>	</a:t>
            </a:r>
            <a:r>
              <a:rPr lang="id-ID" dirty="0" smtClean="0"/>
              <a:t>ditemukan pada buku yang ditulis oleh Broter Luca Pacioli dengan judul </a:t>
            </a:r>
            <a:r>
              <a:rPr lang="id-ID" i="1" dirty="0" smtClean="0"/>
              <a:t>Summa de Arithmetica,Geometrica, Proportioni et Propotionalita. </a:t>
            </a:r>
          </a:p>
          <a:p>
            <a:pPr>
              <a:buNone/>
            </a:pPr>
            <a:r>
              <a:rPr lang="id-ID" dirty="0"/>
              <a:t>	</a:t>
            </a:r>
            <a:r>
              <a:rPr lang="id-ID" i="1" dirty="0"/>
              <a:t>S</a:t>
            </a:r>
            <a:r>
              <a:rPr lang="id-ID" i="1" dirty="0" smtClean="0"/>
              <a:t>umma</a:t>
            </a:r>
            <a:r>
              <a:rPr lang="id-ID" dirty="0" smtClean="0"/>
              <a:t> adalah pernyataan dan dalil matematis yang mencakup sistem pembukuan berpasangan (persamaan) yg dalam buku itu disebut sebagai </a:t>
            </a:r>
            <a:r>
              <a:rPr lang="id-ID" i="1" dirty="0" smtClean="0"/>
              <a:t>particularis de computis et scripturis.</a:t>
            </a:r>
          </a:p>
          <a:p>
            <a:pPr>
              <a:buNone/>
            </a:pPr>
            <a:r>
              <a:rPr lang="id-ID" dirty="0"/>
              <a:t>	</a:t>
            </a:r>
          </a:p>
        </p:txBody>
      </p:sp>
    </p:spTree>
    <p:extLst>
      <p:ext uri="{BB962C8B-B14F-4D97-AF65-F5344CB8AC3E}">
        <p14:creationId xmlns:p14="http://schemas.microsoft.com/office/powerpoint/2010/main" val="1288963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0" indent="0">
              <a:buNone/>
            </a:pPr>
            <a:r>
              <a:rPr lang="id-ID" dirty="0" smtClean="0"/>
              <a:t>Tekanan internasional terhadap perbandingan akuntansi dan informasi akuntansi muncul di berbagai kelompok kepentingan dan organisasi. Kata harmonisasi sering rancu dengan standarisasi. Harmonisasi merupakan pendekatan yang lebih flexibel dibandingkan dengan standarisasi.</a:t>
            </a:r>
            <a:endParaRPr lang="id-ID" dirty="0"/>
          </a:p>
        </p:txBody>
      </p:sp>
    </p:spTree>
    <p:extLst>
      <p:ext uri="{BB962C8B-B14F-4D97-AF65-F5344CB8AC3E}">
        <p14:creationId xmlns:p14="http://schemas.microsoft.com/office/powerpoint/2010/main" val="3041904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KELOMPOK YANG BEPENGARUH TERHADAP PENGUNGKAPAN DAN HARMONISASI AKUNTANSI</a:t>
            </a:r>
            <a:endParaRPr lang="id-ID" sz="3200" dirty="0"/>
          </a:p>
        </p:txBody>
      </p:sp>
      <p:sp>
        <p:nvSpPr>
          <p:cNvPr id="3" name="Content Placeholder 2"/>
          <p:cNvSpPr>
            <a:spLocks noGrp="1"/>
          </p:cNvSpPr>
          <p:nvPr>
            <p:ph idx="1"/>
          </p:nvPr>
        </p:nvSpPr>
        <p:spPr/>
        <p:txBody>
          <a:bodyPr/>
          <a:lstStyle/>
          <a:p>
            <a:pPr marL="0" indent="0">
              <a:buNone/>
            </a:pPr>
            <a:r>
              <a:rPr lang="id-ID" dirty="0" smtClean="0"/>
              <a:t>A. </a:t>
            </a:r>
            <a:r>
              <a:rPr lang="id-ID" b="1" dirty="0" smtClean="0"/>
              <a:t>PEMERINTAH</a:t>
            </a:r>
          </a:p>
          <a:p>
            <a:pPr marL="0" indent="0">
              <a:buNone/>
            </a:pPr>
            <a:r>
              <a:rPr lang="id-ID" dirty="0" smtClean="0"/>
              <a:t>	Pemerintah mempunyai otoritas untuk meminta dan menerima informasi apapun dari perusahaan. Pemerintah bukan pemakai penting dari laporan keuangan yang di publikasikan, tetapi pemerintah bertindak sebagai pengatur tujuan- tujuan tertentu.</a:t>
            </a:r>
            <a:endParaRPr lang="id-ID" dirty="0"/>
          </a:p>
        </p:txBody>
      </p:sp>
    </p:spTree>
    <p:extLst>
      <p:ext uri="{BB962C8B-B14F-4D97-AF65-F5344CB8AC3E}">
        <p14:creationId xmlns:p14="http://schemas.microsoft.com/office/powerpoint/2010/main" val="34103464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t>Kendala yang dihadapi pemerintah dalam pengaturan pengungkapan informasi:</a:t>
            </a:r>
            <a:endParaRPr lang="id-ID" sz="3600" b="1"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Informasi yang relevan terhadap operasi perusahaan tidak tersedia dari perusahaan tersebut, tetapi dari luar perusahaan.</a:t>
            </a:r>
          </a:p>
          <a:p>
            <a:pPr marL="514350" indent="-514350">
              <a:buAutoNum type="arabicPeriod"/>
            </a:pPr>
            <a:r>
              <a:rPr lang="id-ID" dirty="0" smtClean="0"/>
              <a:t>Peran penting perusahaan multinasional dalam perdagangan dunia dan pembangunan menyebabkan pemerintah secara langsung atau melalui organisasi </a:t>
            </a:r>
            <a:r>
              <a:rPr lang="id-ID" i="1" dirty="0" smtClean="0"/>
              <a:t>intergovernmental </a:t>
            </a:r>
            <a:r>
              <a:rPr lang="id-ID" dirty="0" smtClean="0"/>
              <a:t>melakukan evaluasi dan monitor terhadap strategi, kinerja, dan perilaku perusahaan multinasional secara keseluruhan.</a:t>
            </a:r>
            <a:endParaRPr lang="id-ID" dirty="0"/>
          </a:p>
        </p:txBody>
      </p:sp>
    </p:spTree>
    <p:extLst>
      <p:ext uri="{BB962C8B-B14F-4D97-AF65-F5344CB8AC3E}">
        <p14:creationId xmlns:p14="http://schemas.microsoft.com/office/powerpoint/2010/main" val="15460154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3"/>
            </a:pPr>
            <a:r>
              <a:rPr lang="id-ID" dirty="0" smtClean="0"/>
              <a:t>Peran pemerintah dijalankan oleh fungsi-fungsi dari berbagai departemen.</a:t>
            </a:r>
          </a:p>
          <a:p>
            <a:pPr marL="514350" indent="-514350">
              <a:buFont typeface="+mj-lt"/>
              <a:buAutoNum type="arabicPeriod" startAt="3"/>
            </a:pPr>
            <a:r>
              <a:rPr lang="id-ID" dirty="0" smtClean="0"/>
              <a:t>Pemerintah memang mempunyai kekuasaan untuk meminta informasi apapun yang dibutuhkan, tetapi kekuatan tersebut bukannya tidak terbatas.</a:t>
            </a:r>
          </a:p>
          <a:p>
            <a:pPr marL="0" indent="0">
              <a:buNone/>
            </a:pPr>
            <a:endParaRPr lang="id-ID" dirty="0"/>
          </a:p>
        </p:txBody>
      </p:sp>
    </p:spTree>
    <p:extLst>
      <p:ext uri="{BB962C8B-B14F-4D97-AF65-F5344CB8AC3E}">
        <p14:creationId xmlns:p14="http://schemas.microsoft.com/office/powerpoint/2010/main" val="28964240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46050"/>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normAutofit/>
          </a:bodyPr>
          <a:lstStyle/>
          <a:p>
            <a:pPr marL="514350" indent="-514350">
              <a:buFont typeface="+mj-lt"/>
              <a:buAutoNum type="alphaUcPeriod" startAt="2"/>
            </a:pPr>
            <a:r>
              <a:rPr lang="id-ID" b="1" dirty="0" smtClean="0"/>
              <a:t>SERIKAT PEKERJA</a:t>
            </a:r>
          </a:p>
          <a:p>
            <a:pPr marL="0" indent="0" algn="just">
              <a:buNone/>
            </a:pPr>
            <a:r>
              <a:rPr lang="id-ID" dirty="0" smtClean="0"/>
              <a:t>Serikat pekerja mendorong perusahaan multinasional untuk lebih publik dan mengungkapkan informasi, termasuk laporan mengenai hal-hal sosial dan prospek masa depan, investasi, dan personalia.</a:t>
            </a:r>
          </a:p>
        </p:txBody>
      </p:sp>
    </p:spTree>
    <p:extLst>
      <p:ext uri="{BB962C8B-B14F-4D97-AF65-F5344CB8AC3E}">
        <p14:creationId xmlns:p14="http://schemas.microsoft.com/office/powerpoint/2010/main" val="654928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764705"/>
            <a:ext cx="10972800" cy="5361459"/>
          </a:xfrm>
        </p:spPr>
        <p:txBody>
          <a:bodyPr>
            <a:normAutofit fontScale="92500" lnSpcReduction="10000"/>
          </a:bodyPr>
          <a:lstStyle/>
          <a:p>
            <a:pPr marL="514350" indent="-514350" algn="just">
              <a:buFont typeface="+mj-lt"/>
              <a:buAutoNum type="alphaUcPeriod" startAt="3"/>
            </a:pPr>
            <a:r>
              <a:rPr lang="id-ID" b="1" dirty="0"/>
              <a:t>INVESTOR</a:t>
            </a:r>
          </a:p>
          <a:p>
            <a:pPr marL="0" indent="0" algn="just">
              <a:buNone/>
            </a:pPr>
            <a:r>
              <a:rPr lang="id-ID" dirty="0"/>
              <a:t>Investor, termasuk analis keuangan adalah mereka yang mempunyai akses dan menggunakan laporan perusahaan dan informasi lain yang </a:t>
            </a:r>
            <a:r>
              <a:rPr lang="id-ID" dirty="0" smtClean="0"/>
              <a:t>dipublikasikan sebagi dasar keputusan investasi.</a:t>
            </a:r>
          </a:p>
          <a:p>
            <a:pPr marL="0" indent="0" algn="just">
              <a:buNone/>
            </a:pPr>
            <a:r>
              <a:rPr lang="id-ID" dirty="0" smtClean="0"/>
              <a:t>Kepentingan investor untuk memperoleh tambahan pengungkapan informasi dan informasi mengenai prospek masa depan. </a:t>
            </a:r>
          </a:p>
          <a:p>
            <a:pPr marL="0" indent="0" algn="just">
              <a:buNone/>
            </a:pPr>
            <a:r>
              <a:rPr lang="id-ID" dirty="0" smtClean="0"/>
              <a:t>Investor dan analis keuangan juga memberikan perhatian terhadap kekurangan dalam perbandingan laporan keuangan. Tujuan dari perbandingan laporan keuangan adalah untuk mengevaluasi alternatif-alternatif yang relevan mengenai pilihan antara konteks perusahaan dan nasional.</a:t>
            </a:r>
          </a:p>
          <a:p>
            <a:pPr marL="0" indent="0" algn="just">
              <a:buNone/>
            </a:pPr>
            <a:r>
              <a:rPr lang="id-ID" dirty="0" smtClean="0"/>
              <a:t>Jenis informasi yang relevan bagi investor dan analis keuangan adalah yang berhubungan dengan peformance dan proyek masa depan operasi perusahaan secara menyeluruh.</a:t>
            </a:r>
          </a:p>
          <a:p>
            <a:pPr marL="0" indent="0" algn="just">
              <a:buNone/>
            </a:pPr>
            <a:endParaRPr lang="id-ID" dirty="0"/>
          </a:p>
          <a:p>
            <a:pPr marL="0" indent="0">
              <a:buNone/>
            </a:pPr>
            <a:endParaRPr lang="id-ID" dirty="0"/>
          </a:p>
        </p:txBody>
      </p:sp>
    </p:spTree>
    <p:extLst>
      <p:ext uri="{BB962C8B-B14F-4D97-AF65-F5344CB8AC3E}">
        <p14:creationId xmlns:p14="http://schemas.microsoft.com/office/powerpoint/2010/main" val="737054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514350" indent="-514350">
              <a:buFont typeface="+mj-lt"/>
              <a:buAutoNum type="alphaUcPeriod" startAt="4"/>
            </a:pPr>
            <a:r>
              <a:rPr lang="id-ID" b="1" dirty="0" smtClean="0"/>
              <a:t>BANKIR DAN KREDITOR</a:t>
            </a:r>
          </a:p>
          <a:p>
            <a:pPr marL="0" indent="0">
              <a:buNone/>
            </a:pPr>
            <a:r>
              <a:rPr lang="id-ID" dirty="0" smtClean="0"/>
              <a:t>Iformasi yang dibutuhkan oleh bankir dan kreditor difokuskan pada informasi perusahaan yang berkaitan dengan posisi keuangan, performance, dan prospek masa depan.</a:t>
            </a:r>
          </a:p>
          <a:p>
            <a:pPr marL="0" indent="0">
              <a:buNone/>
            </a:pPr>
            <a:r>
              <a:rPr lang="id-ID" dirty="0" smtClean="0"/>
              <a:t>Dalam konteks harnonisasi akuntansi internasional, organisasi perbankan internasional terlibat dalam mendukung supaya informasi dari kliennya (pemerintah, institusi keuangan, dan perusahaan) lebih komparabel.</a:t>
            </a:r>
            <a:endParaRPr lang="id-ID" dirty="0"/>
          </a:p>
        </p:txBody>
      </p:sp>
    </p:spTree>
    <p:extLst>
      <p:ext uri="{BB962C8B-B14F-4D97-AF65-F5344CB8AC3E}">
        <p14:creationId xmlns:p14="http://schemas.microsoft.com/office/powerpoint/2010/main" val="9933216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514350" indent="-514350">
              <a:buFont typeface="+mj-lt"/>
              <a:buAutoNum type="alphaUcPeriod" startAt="5"/>
            </a:pPr>
            <a:r>
              <a:rPr lang="id-ID" b="1" dirty="0" smtClean="0"/>
              <a:t>PUBLIK</a:t>
            </a:r>
          </a:p>
          <a:p>
            <a:pPr marL="0" indent="0">
              <a:buNone/>
            </a:pPr>
            <a:r>
              <a:rPr lang="id-ID" dirty="0" smtClean="0"/>
              <a:t>Kelompok ini misalnya adalah konsumen dan pemegang saham. Bagi konsumen dan pemegang sham sangat bermanfaat untuk mengidentifikasi performance sosial perusahaan.</a:t>
            </a:r>
          </a:p>
          <a:p>
            <a:pPr marL="0" indent="0">
              <a:buNone/>
            </a:pPr>
            <a:r>
              <a:rPr lang="id-ID" dirty="0" smtClean="0"/>
              <a:t>Performance sosial mencakup isu hak hidup dan kualitas hidup, berbeda dengan Performance finansial, karena aktivitas perusahaan menimbulkan cost dan benefit yang bukan refleksi transaksi itu sendiri.</a:t>
            </a:r>
          </a:p>
          <a:p>
            <a:pPr marL="0" indent="0">
              <a:buNone/>
            </a:pPr>
            <a:r>
              <a:rPr lang="id-ID" dirty="0" smtClean="0"/>
              <a:t>Contoh: perusahaan bisa memberi benefit berupa jalan, tetapi memberi cost berupa polusi lingkungan.</a:t>
            </a:r>
            <a:endParaRPr lang="id-ID" dirty="0"/>
          </a:p>
        </p:txBody>
      </p:sp>
    </p:spTree>
    <p:extLst>
      <p:ext uri="{BB962C8B-B14F-4D97-AF65-F5344CB8AC3E}">
        <p14:creationId xmlns:p14="http://schemas.microsoft.com/office/powerpoint/2010/main" val="7272483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lphaUcPeriod" startAt="6"/>
            </a:pPr>
            <a:r>
              <a:rPr lang="id-ID" b="1" dirty="0" smtClean="0"/>
              <a:t>AKUNTAN DAN AUDITOR</a:t>
            </a:r>
          </a:p>
          <a:p>
            <a:pPr marL="0" indent="0">
              <a:buNone/>
            </a:pPr>
            <a:r>
              <a:rPr lang="id-ID" dirty="0" smtClean="0"/>
              <a:t>Akuntan dan auditor berpengaruh dan bertanggung jawab atas informasi tersebut. Hal ini dikuatkan dengan peran akuntan sebagai auditor yang berfungsi sebagai pemverifikasi laporan yang dikeluarkan oleh perusahaan bagi pihak luar.</a:t>
            </a:r>
            <a:endParaRPr lang="id-ID" dirty="0"/>
          </a:p>
        </p:txBody>
      </p:sp>
    </p:spTree>
    <p:extLst>
      <p:ext uri="{BB962C8B-B14F-4D97-AF65-F5344CB8AC3E}">
        <p14:creationId xmlns:p14="http://schemas.microsoft.com/office/powerpoint/2010/main" val="25279483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HARMONISASI DAN PENGUNGKAPAN</a:t>
            </a:r>
            <a:endParaRPr lang="id-ID" dirty="0"/>
          </a:p>
        </p:txBody>
      </p:sp>
      <p:sp>
        <p:nvSpPr>
          <p:cNvPr id="3" name="Content Placeholder 2"/>
          <p:cNvSpPr>
            <a:spLocks noGrp="1"/>
          </p:cNvSpPr>
          <p:nvPr>
            <p:ph idx="1"/>
          </p:nvPr>
        </p:nvSpPr>
        <p:spPr/>
        <p:txBody>
          <a:bodyPr/>
          <a:lstStyle/>
          <a:p>
            <a:pPr marL="0" indent="0">
              <a:buNone/>
            </a:pPr>
            <a:r>
              <a:rPr lang="id-ID" smtClean="0"/>
              <a:t>Harmonisasi dan pengungkapan akuntansi menolong mengembalikan keseimbangan persaingan antara perusahaan multinasional dan perusahaan domestik tuan rumah dan meningkatkan posisi penawaran pemerintah.</a:t>
            </a:r>
            <a:endParaRPr lang="id-ID"/>
          </a:p>
        </p:txBody>
      </p:sp>
    </p:spTree>
    <p:extLst>
      <p:ext uri="{BB962C8B-B14F-4D97-AF65-F5344CB8AC3E}">
        <p14:creationId xmlns:p14="http://schemas.microsoft.com/office/powerpoint/2010/main" val="303046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Perkembangan akuntansi ke Eropa,Amerika, dan merambah ke seluruh dunia.</a:t>
            </a:r>
          </a:p>
          <a:p>
            <a:pPr>
              <a:buNone/>
            </a:pPr>
            <a:r>
              <a:rPr lang="id-ID" dirty="0"/>
              <a:t>	</a:t>
            </a:r>
            <a:r>
              <a:rPr lang="id-ID" dirty="0" smtClean="0"/>
              <a:t>akuntansi berkembang menjadi: </a:t>
            </a:r>
          </a:p>
          <a:p>
            <a:pPr>
              <a:buNone/>
            </a:pPr>
            <a:r>
              <a:rPr lang="id-ID" dirty="0"/>
              <a:t>	</a:t>
            </a:r>
            <a:r>
              <a:rPr lang="id-ID" dirty="0" smtClean="0"/>
              <a:t>- akuntansi anglo saxon</a:t>
            </a:r>
          </a:p>
          <a:p>
            <a:pPr>
              <a:buNone/>
            </a:pPr>
            <a:r>
              <a:rPr lang="id-ID" dirty="0"/>
              <a:t>	</a:t>
            </a:r>
            <a:r>
              <a:rPr lang="id-ID" dirty="0" smtClean="0"/>
              <a:t>- akuntansi continental</a:t>
            </a:r>
            <a:endParaRPr lang="id-ID" dirty="0"/>
          </a:p>
        </p:txBody>
      </p:sp>
    </p:spTree>
    <p:extLst>
      <p:ext uri="{BB962C8B-B14F-4D97-AF65-F5344CB8AC3E}">
        <p14:creationId xmlns:p14="http://schemas.microsoft.com/office/powerpoint/2010/main" val="201710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484785"/>
            <a:ext cx="10363200" cy="2115666"/>
          </a:xfrm>
        </p:spPr>
        <p:txBody>
          <a:bodyPr>
            <a:normAutofit fontScale="90000"/>
          </a:bodyPr>
          <a:lstStyle/>
          <a:p>
            <a:r>
              <a:rPr lang="id-ID" dirty="0" smtClean="0"/>
              <a:t>PERSPEKTIF MANAJEMEN TERHADAP PENGUNGKAPAN INFORMASI DAN REGULASI</a:t>
            </a:r>
            <a:endParaRPr lang="id-ID" dirty="0"/>
          </a:p>
        </p:txBody>
      </p:sp>
      <p:sp>
        <p:nvSpPr>
          <p:cNvPr id="5" name="Subtitle 4"/>
          <p:cNvSpPr>
            <a:spLocks noGrp="1"/>
          </p:cNvSpPr>
          <p:nvPr>
            <p:ph type="subTitle" idx="1"/>
          </p:nvPr>
        </p:nvSpPr>
        <p:spPr/>
        <p:txBody>
          <a:bodyPr/>
          <a:lstStyle/>
          <a:p>
            <a:r>
              <a:rPr lang="id-ID" dirty="0" smtClean="0"/>
              <a:t>MATERI 7</a:t>
            </a:r>
            <a:endParaRPr lang="id-ID" dirty="0"/>
          </a:p>
        </p:txBody>
      </p:sp>
    </p:spTree>
    <p:extLst>
      <p:ext uri="{BB962C8B-B14F-4D97-AF65-F5344CB8AC3E}">
        <p14:creationId xmlns:p14="http://schemas.microsoft.com/office/powerpoint/2010/main" val="8013304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PEMAHAMAN PEMAKAI DAN PENGUNGKAPAN INFORMASI</a:t>
            </a:r>
            <a:endParaRPr lang="id-ID" dirty="0"/>
          </a:p>
        </p:txBody>
      </p:sp>
      <p:sp>
        <p:nvSpPr>
          <p:cNvPr id="3" name="Content Placeholder 2"/>
          <p:cNvSpPr>
            <a:spLocks noGrp="1"/>
          </p:cNvSpPr>
          <p:nvPr>
            <p:ph idx="1"/>
          </p:nvPr>
        </p:nvSpPr>
        <p:spPr/>
        <p:txBody>
          <a:bodyPr>
            <a:normAutofit/>
          </a:bodyPr>
          <a:lstStyle/>
          <a:p>
            <a:r>
              <a:rPr lang="id-ID" dirty="0" smtClean="0"/>
              <a:t>Pemahaman pemakai terhadap pengungkapan informasi sangat bervariasi tergantung pengalaman dan kecakapannya.</a:t>
            </a:r>
          </a:p>
          <a:p>
            <a:r>
              <a:rPr lang="id-ID" dirty="0" smtClean="0"/>
              <a:t>Pemakai yang tidak memahami dan tidak mengerti secara porposional dalam membaca laporan keuangan dapat menggunakan tenaga konsultan untuk menganalisis laporan keuangan suatu perusahaan dalam rangka membuat keputusan investasi.</a:t>
            </a:r>
            <a:endParaRPr lang="id-ID" dirty="0"/>
          </a:p>
        </p:txBody>
      </p:sp>
    </p:spTree>
    <p:extLst>
      <p:ext uri="{BB962C8B-B14F-4D97-AF65-F5344CB8AC3E}">
        <p14:creationId xmlns:p14="http://schemas.microsoft.com/office/powerpoint/2010/main" val="21818483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KOMPLEKSITAS INFORMASI PERUSAHAAN</a:t>
            </a:r>
            <a:endParaRPr lang="id-ID" dirty="0"/>
          </a:p>
        </p:txBody>
      </p:sp>
      <p:sp>
        <p:nvSpPr>
          <p:cNvPr id="3" name="Content Placeholder 2"/>
          <p:cNvSpPr>
            <a:spLocks noGrp="1"/>
          </p:cNvSpPr>
          <p:nvPr>
            <p:ph idx="1"/>
          </p:nvPr>
        </p:nvSpPr>
        <p:spPr/>
        <p:txBody>
          <a:bodyPr/>
          <a:lstStyle/>
          <a:p>
            <a:pPr marL="0" indent="0">
              <a:buNone/>
            </a:pPr>
            <a:r>
              <a:rPr lang="id-ID" dirty="0" smtClean="0"/>
              <a:t>Dipengaruhi oleh:</a:t>
            </a:r>
          </a:p>
          <a:p>
            <a:pPr marL="514350" indent="-514350">
              <a:buAutoNum type="arabicPeriod"/>
            </a:pPr>
            <a:r>
              <a:rPr lang="id-ID" dirty="0" smtClean="0"/>
              <a:t>Besar kecilnya perusahaan</a:t>
            </a:r>
          </a:p>
          <a:p>
            <a:pPr marL="514350" indent="-514350">
              <a:buAutoNum type="arabicPeriod"/>
            </a:pPr>
            <a:r>
              <a:rPr lang="id-ID" dirty="0" smtClean="0"/>
              <a:t>Banyaknya produk yang dihasilkan</a:t>
            </a:r>
          </a:p>
          <a:p>
            <a:pPr marL="514350" indent="-514350">
              <a:buAutoNum type="arabicPeriod"/>
            </a:pPr>
            <a:r>
              <a:rPr lang="id-ID" dirty="0" smtClean="0"/>
              <a:t>Luas daerah operasi yang meliputi beberapa negara dengan berbagai faktor lingkungan dan standart setting yang berbeda.</a:t>
            </a:r>
            <a:endParaRPr lang="id-ID" dirty="0"/>
          </a:p>
        </p:txBody>
      </p:sp>
    </p:spTree>
    <p:extLst>
      <p:ext uri="{BB962C8B-B14F-4D97-AF65-F5344CB8AC3E}">
        <p14:creationId xmlns:p14="http://schemas.microsoft.com/office/powerpoint/2010/main" val="27530705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DORONGAN MANAJERIAL DALAM PENGUNGKAPAN INFORMASI</a:t>
            </a:r>
            <a:endParaRPr lang="id-ID" dirty="0"/>
          </a:p>
        </p:txBody>
      </p:sp>
      <p:sp>
        <p:nvSpPr>
          <p:cNvPr id="3" name="Content Placeholder 2"/>
          <p:cNvSpPr>
            <a:spLocks noGrp="1"/>
          </p:cNvSpPr>
          <p:nvPr>
            <p:ph idx="1"/>
          </p:nvPr>
        </p:nvSpPr>
        <p:spPr/>
        <p:txBody>
          <a:bodyPr/>
          <a:lstStyle/>
          <a:p>
            <a:pPr marL="0" indent="0">
              <a:buNone/>
            </a:pPr>
            <a:r>
              <a:rPr lang="id-ID" dirty="0" smtClean="0"/>
              <a:t>Manajemen perusahaan terdorong mengungkapkan informasi secara sukarela jika menyangkut kepentingan dan adanya respon positif dari pemakai informasi.</a:t>
            </a:r>
          </a:p>
          <a:p>
            <a:pPr marL="0" indent="0">
              <a:buNone/>
            </a:pPr>
            <a:r>
              <a:rPr lang="id-ID" dirty="0" smtClean="0"/>
              <a:t>Informasi ini menggambarkan keadaan yang sebenarnya dari suatu perusahaan, seperti kemampuan keuangan atau prospek perusahaan. </a:t>
            </a:r>
            <a:endParaRPr lang="id-ID" dirty="0"/>
          </a:p>
        </p:txBody>
      </p:sp>
    </p:spTree>
    <p:extLst>
      <p:ext uri="{BB962C8B-B14F-4D97-AF65-F5344CB8AC3E}">
        <p14:creationId xmlns:p14="http://schemas.microsoft.com/office/powerpoint/2010/main" val="41879567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Pengungkapan informasi bersifat subjektif, karena setiap perusahaan mempunyai pandangan dan ketidakpastian masa depan yang berbeda sehingga informasi yang dihasilkan tidak mungkin bersifat jujur, sama, dan objektif.</a:t>
            </a:r>
            <a:endParaRPr lang="id-ID" dirty="0"/>
          </a:p>
        </p:txBody>
      </p:sp>
    </p:spTree>
    <p:extLst>
      <p:ext uri="{BB962C8B-B14F-4D97-AF65-F5344CB8AC3E}">
        <p14:creationId xmlns:p14="http://schemas.microsoft.com/office/powerpoint/2010/main" val="35983500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Keuntungan adanya informasi: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Mengurangi ketidak pastian mengenai kinerja keuangan dan prospek di masa depan sehingga mempengaruhi biaya, modal, dan nilai saham.</a:t>
            </a:r>
          </a:p>
          <a:p>
            <a:pPr marL="514350" indent="-514350">
              <a:buAutoNum type="arabicPeriod"/>
            </a:pPr>
            <a:r>
              <a:rPr lang="id-ID" dirty="0" smtClean="0"/>
              <a:t>Meningkatkan kepentingan yang saling menguntungkan yang sering dinyatakan sebagai komunikasi dan edukasi.</a:t>
            </a:r>
            <a:endParaRPr lang="id-ID" dirty="0"/>
          </a:p>
        </p:txBody>
      </p:sp>
    </p:spTree>
    <p:extLst>
      <p:ext uri="{BB962C8B-B14F-4D97-AF65-F5344CB8AC3E}">
        <p14:creationId xmlns:p14="http://schemas.microsoft.com/office/powerpoint/2010/main" val="7447092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Kerugian adanya informasi: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Tanggapan negatif dari informasi menimbulkan opini negatif terhadap perusahaan.</a:t>
            </a:r>
          </a:p>
          <a:p>
            <a:pPr marL="514350" indent="-514350">
              <a:buAutoNum type="arabicPeriod"/>
            </a:pPr>
            <a:r>
              <a:rPr lang="id-ID" dirty="0" smtClean="0"/>
              <a:t>Adanya penambahan beban kerja bagi manajemen.</a:t>
            </a:r>
            <a:endParaRPr lang="id-ID" dirty="0"/>
          </a:p>
        </p:txBody>
      </p:sp>
    </p:spTree>
    <p:extLst>
      <p:ext uri="{BB962C8B-B14F-4D97-AF65-F5344CB8AC3E}">
        <p14:creationId xmlns:p14="http://schemas.microsoft.com/office/powerpoint/2010/main" val="24664508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403" y="188640"/>
            <a:ext cx="10972800" cy="2304256"/>
          </a:xfrm>
        </p:spPr>
        <p:txBody>
          <a:bodyPr>
            <a:normAutofit/>
          </a:bodyPr>
          <a:lstStyle/>
          <a:p>
            <a:r>
              <a:rPr lang="id-ID" dirty="0" smtClean="0"/>
              <a:t>Agar pengungkapan informasi dapat lebih objektif diperlukan komunikasi dan edukasi dengan syarat:</a:t>
            </a:r>
            <a:endParaRPr lang="id-ID" dirty="0"/>
          </a:p>
        </p:txBody>
      </p:sp>
      <p:sp>
        <p:nvSpPr>
          <p:cNvPr id="3" name="Content Placeholder 2"/>
          <p:cNvSpPr>
            <a:spLocks noGrp="1"/>
          </p:cNvSpPr>
          <p:nvPr>
            <p:ph idx="1"/>
          </p:nvPr>
        </p:nvSpPr>
        <p:spPr>
          <a:xfrm>
            <a:off x="609600" y="2492897"/>
            <a:ext cx="10972800" cy="3633267"/>
          </a:xfrm>
        </p:spPr>
        <p:txBody>
          <a:bodyPr/>
          <a:lstStyle/>
          <a:p>
            <a:pPr marL="514350" indent="-514350">
              <a:buAutoNum type="arabicPeriod"/>
            </a:pPr>
            <a:r>
              <a:rPr lang="id-ID" dirty="0" smtClean="0"/>
              <a:t>Kesamaan pandang perusahaan</a:t>
            </a:r>
          </a:p>
          <a:p>
            <a:pPr marL="514350" indent="-514350">
              <a:buAutoNum type="arabicPeriod"/>
            </a:pPr>
            <a:r>
              <a:rPr lang="id-ID" dirty="0" smtClean="0"/>
              <a:t>Pengetahuan pemakai akan kepentingan umum.</a:t>
            </a:r>
            <a:endParaRPr lang="id-ID" dirty="0"/>
          </a:p>
        </p:txBody>
      </p:sp>
    </p:spTree>
    <p:extLst>
      <p:ext uri="{BB962C8B-B14F-4D97-AF65-F5344CB8AC3E}">
        <p14:creationId xmlns:p14="http://schemas.microsoft.com/office/powerpoint/2010/main" val="8961867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INFORMASI</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Karena proses penyusunan informasi membutuhkan biaya, sedangkan pemakai tidak secara langsung membayar biaya atas pemakaian informasi, maka beberapa perusahaan mengeluh karena pemakai mengabaikan biaya yang ada.</a:t>
            </a:r>
          </a:p>
        </p:txBody>
      </p:sp>
    </p:spTree>
    <p:extLst>
      <p:ext uri="{BB962C8B-B14F-4D97-AF65-F5344CB8AC3E}">
        <p14:creationId xmlns:p14="http://schemas.microsoft.com/office/powerpoint/2010/main" val="18593072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90066"/>
          </a:xfrm>
        </p:spPr>
        <p:txBody>
          <a:bodyPr>
            <a:normAutofit fontScale="90000"/>
          </a:bodyPr>
          <a:lstStyle/>
          <a:p>
            <a:endParaRPr lang="id-ID" dirty="0"/>
          </a:p>
        </p:txBody>
      </p:sp>
      <p:sp>
        <p:nvSpPr>
          <p:cNvPr id="3" name="Content Placeholder 2"/>
          <p:cNvSpPr>
            <a:spLocks noGrp="1"/>
          </p:cNvSpPr>
          <p:nvPr>
            <p:ph idx="1"/>
          </p:nvPr>
        </p:nvSpPr>
        <p:spPr>
          <a:xfrm>
            <a:off x="609600" y="1124745"/>
            <a:ext cx="10972800" cy="5001419"/>
          </a:xfrm>
        </p:spPr>
        <p:txBody>
          <a:bodyPr>
            <a:normAutofit/>
          </a:bodyPr>
          <a:lstStyle/>
          <a:p>
            <a:pPr marL="0" indent="0">
              <a:buNone/>
            </a:pPr>
            <a:r>
              <a:rPr lang="id-ID" dirty="0"/>
              <a:t>Bagi tujuan internal, informasi disusun secara lengkap sedangkan untuk eksternal informasi yang dihasilkan diadakan pengurangan informasi penting sesuai dengan biaya pengungkapan</a:t>
            </a:r>
            <a:r>
              <a:rPr lang="id-ID" dirty="0" smtClean="0"/>
              <a:t>.</a:t>
            </a:r>
            <a:endParaRPr lang="id-ID" dirty="0"/>
          </a:p>
        </p:txBody>
      </p:sp>
    </p:spTree>
    <p:extLst>
      <p:ext uri="{BB962C8B-B14F-4D97-AF65-F5344CB8AC3E}">
        <p14:creationId xmlns:p14="http://schemas.microsoft.com/office/powerpoint/2010/main" val="174725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3966"/>
          </a:xfrm>
        </p:spPr>
        <p:txBody>
          <a:bodyPr>
            <a:normAutofit fontScale="90000"/>
          </a:bodyPr>
          <a:lstStyle/>
          <a:p>
            <a:endParaRPr lang="id-ID" dirty="0"/>
          </a:p>
        </p:txBody>
      </p:sp>
      <p:sp>
        <p:nvSpPr>
          <p:cNvPr id="3" name="Content Placeholder 2"/>
          <p:cNvSpPr>
            <a:spLocks noGrp="1"/>
          </p:cNvSpPr>
          <p:nvPr>
            <p:ph idx="1"/>
          </p:nvPr>
        </p:nvSpPr>
        <p:spPr>
          <a:xfrm>
            <a:off x="609600" y="642919"/>
            <a:ext cx="10972800" cy="5483245"/>
          </a:xfrm>
        </p:spPr>
        <p:txBody>
          <a:bodyPr>
            <a:normAutofit/>
          </a:bodyPr>
          <a:lstStyle/>
          <a:p>
            <a:pPr>
              <a:buNone/>
            </a:pPr>
            <a:r>
              <a:rPr lang="id-ID" dirty="0" smtClean="0"/>
              <a:t>AKUNTANSI CONTINENTAL</a:t>
            </a:r>
          </a:p>
          <a:p>
            <a:r>
              <a:rPr lang="id-ID" dirty="0" smtClean="0"/>
              <a:t>Berkembang di Jerman, Eropa Timur, Perancis.</a:t>
            </a:r>
          </a:p>
          <a:p>
            <a:r>
              <a:rPr lang="id-ID" dirty="0" smtClean="0"/>
              <a:t>Ciri Utama akuntansi continental:  bersifat konservatif dan tertutup</a:t>
            </a:r>
          </a:p>
          <a:p>
            <a:pPr>
              <a:buNone/>
            </a:pPr>
            <a:endParaRPr lang="id-ID" dirty="0"/>
          </a:p>
          <a:p>
            <a:pPr>
              <a:buNone/>
            </a:pPr>
            <a:r>
              <a:rPr lang="id-ID" dirty="0" smtClean="0"/>
              <a:t>AKUNTANSI ANGLOSAXON</a:t>
            </a:r>
          </a:p>
          <a:p>
            <a:r>
              <a:rPr lang="id-ID" dirty="0" smtClean="0"/>
              <a:t>Berkembang di Inggris, AS, dan negara bekas jajahan Inggris.</a:t>
            </a:r>
          </a:p>
          <a:p>
            <a:r>
              <a:rPr lang="id-ID" smtClean="0"/>
              <a:t>Ciri utama akuntansi anglosaxon: besifat transparan dan kurang konservatif</a:t>
            </a:r>
            <a:endParaRPr lang="id-ID" dirty="0" smtClean="0"/>
          </a:p>
          <a:p>
            <a:pPr>
              <a:buNone/>
            </a:pPr>
            <a:r>
              <a:rPr lang="id-ID" dirty="0"/>
              <a:t>	</a:t>
            </a:r>
          </a:p>
        </p:txBody>
      </p:sp>
    </p:spTree>
    <p:extLst>
      <p:ext uri="{BB962C8B-B14F-4D97-AF65-F5344CB8AC3E}">
        <p14:creationId xmlns:p14="http://schemas.microsoft.com/office/powerpoint/2010/main" val="40889088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Ada dua alasan mengapa pengurangan informasi dilakukan</a:t>
            </a:r>
            <a:r>
              <a:rPr lang="id-ID" dirty="0" smtClean="0"/>
              <a:t>:</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Legitimasi </a:t>
            </a:r>
            <a:r>
              <a:rPr lang="id-ID" dirty="0"/>
              <a:t>kebutuhan informasi pemakai eksternal seharusnya diakui meskipun informasi tidak digunakan untuk tujuan manajerial.</a:t>
            </a:r>
          </a:p>
          <a:p>
            <a:pPr marL="514350" indent="-514350">
              <a:buAutoNum type="arabicPeriod"/>
            </a:pPr>
            <a:r>
              <a:rPr lang="id-ID" dirty="0"/>
              <a:t>Perbedaan tekanan </a:t>
            </a:r>
            <a:r>
              <a:rPr lang="id-ID" dirty="0" smtClean="0"/>
              <a:t>atau perhatian perusahaan terhadap informasi yang diminta seperti kebutuhan perusahaan untuk kontrol dan perencanaan.</a:t>
            </a:r>
            <a:endParaRPr lang="id-ID" dirty="0"/>
          </a:p>
          <a:p>
            <a:pPr marL="0" indent="0">
              <a:buNone/>
            </a:pPr>
            <a:endParaRPr lang="id-ID" dirty="0"/>
          </a:p>
        </p:txBody>
      </p:sp>
    </p:spTree>
    <p:extLst>
      <p:ext uri="{BB962C8B-B14F-4D97-AF65-F5344CB8AC3E}">
        <p14:creationId xmlns:p14="http://schemas.microsoft.com/office/powerpoint/2010/main" val="27821367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Competitive disadvantage</a:t>
            </a:r>
            <a:endParaRPr lang="id-ID" dirty="0"/>
          </a:p>
        </p:txBody>
      </p:sp>
      <p:sp>
        <p:nvSpPr>
          <p:cNvPr id="3" name="Content Placeholder 2"/>
          <p:cNvSpPr>
            <a:spLocks noGrp="1"/>
          </p:cNvSpPr>
          <p:nvPr>
            <p:ph idx="1"/>
          </p:nvPr>
        </p:nvSpPr>
        <p:spPr/>
        <p:txBody>
          <a:bodyPr/>
          <a:lstStyle/>
          <a:p>
            <a:pPr marL="0" indent="0">
              <a:buNone/>
            </a:pPr>
            <a:r>
              <a:rPr lang="id-ID" dirty="0" smtClean="0"/>
              <a:t>Perusahaan mungkin saja menderita kerugian kompetitif jika ternyata pengungkapan informasi yang dilakukan digunakan oleh pesaing. Maka tak heran jika perusahaan kerap menolak mengungkapkan informasi.</a:t>
            </a:r>
            <a:endParaRPr lang="id-ID" dirty="0"/>
          </a:p>
        </p:txBody>
      </p:sp>
    </p:spTree>
    <p:extLst>
      <p:ext uri="{BB962C8B-B14F-4D97-AF65-F5344CB8AC3E}">
        <p14:creationId xmlns:p14="http://schemas.microsoft.com/office/powerpoint/2010/main" val="2372080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INTERVENSI PEMERINTAH</a:t>
            </a:r>
            <a:endParaRPr lang="id-ID" dirty="0"/>
          </a:p>
        </p:txBody>
      </p:sp>
      <p:sp>
        <p:nvSpPr>
          <p:cNvPr id="3" name="Content Placeholder 2"/>
          <p:cNvSpPr>
            <a:spLocks noGrp="1"/>
          </p:cNvSpPr>
          <p:nvPr>
            <p:ph idx="1"/>
          </p:nvPr>
        </p:nvSpPr>
        <p:spPr/>
        <p:txBody>
          <a:bodyPr/>
          <a:lstStyle/>
          <a:p>
            <a:pPr marL="0" indent="0">
              <a:buNone/>
            </a:pPr>
            <a:r>
              <a:rPr lang="id-ID" smtClean="0"/>
              <a:t>Perusahaan yang beroperasi di negara sendiri akan melakukan kontrol terhadap aktivitasnya lebih intensif sekaligus menimbulkan pengawasan lebih ketat dari pemerintah khususnya jika bertentangan dengan kepentingan pemerintah.</a:t>
            </a:r>
            <a:endParaRPr lang="id-ID"/>
          </a:p>
        </p:txBody>
      </p:sp>
    </p:spTree>
    <p:extLst>
      <p:ext uri="{BB962C8B-B14F-4D97-AF65-F5344CB8AC3E}">
        <p14:creationId xmlns:p14="http://schemas.microsoft.com/office/powerpoint/2010/main" val="385846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PERBEDAAN SISTEM AKUNTANSI</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FAKTOR-FAKTOR YANG MENYEBABKAN TERJADINYA PERBEDAAN AKUNTANSI DI DUNIA:</a:t>
            </a:r>
          </a:p>
          <a:p>
            <a:r>
              <a:rPr lang="id-ID" dirty="0" smtClean="0"/>
              <a:t>Pertumbuhan ekonomi</a:t>
            </a:r>
          </a:p>
          <a:p>
            <a:r>
              <a:rPr lang="id-ID" dirty="0" smtClean="0"/>
              <a:t>Inflasi</a:t>
            </a:r>
          </a:p>
          <a:p>
            <a:r>
              <a:rPr lang="id-ID" dirty="0" smtClean="0"/>
              <a:t>Sistem politik</a:t>
            </a:r>
          </a:p>
          <a:p>
            <a:r>
              <a:rPr lang="id-ID" dirty="0" smtClean="0"/>
              <a:t>Pendidikan</a:t>
            </a:r>
          </a:p>
          <a:p>
            <a:r>
              <a:rPr lang="id-ID" dirty="0" smtClean="0"/>
              <a:t>Profesi akuntan</a:t>
            </a:r>
          </a:p>
          <a:p>
            <a:r>
              <a:rPr lang="id-ID" dirty="0" smtClean="0"/>
              <a:t>Peraturan perpajakan</a:t>
            </a:r>
          </a:p>
          <a:p>
            <a:r>
              <a:rPr lang="id-ID" dirty="0" smtClean="0"/>
              <a:t>Pasar uang dan pasar modal</a:t>
            </a:r>
          </a:p>
          <a:p>
            <a:endParaRPr lang="id-ID" dirty="0"/>
          </a:p>
        </p:txBody>
      </p:sp>
    </p:spTree>
    <p:extLst>
      <p:ext uri="{BB962C8B-B14F-4D97-AF65-F5344CB8AC3E}">
        <p14:creationId xmlns:p14="http://schemas.microsoft.com/office/powerpoint/2010/main" val="421915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EVOLUSI DAN PERAN BISNIS INTERNASIONAL</a:t>
            </a:r>
            <a:endParaRPr lang="id-ID" dirty="0"/>
          </a:p>
        </p:txBody>
      </p:sp>
      <p:sp>
        <p:nvSpPr>
          <p:cNvPr id="3" name="Content Placeholder 2"/>
          <p:cNvSpPr>
            <a:spLocks noGrp="1"/>
          </p:cNvSpPr>
          <p:nvPr>
            <p:ph idx="1"/>
          </p:nvPr>
        </p:nvSpPr>
        <p:spPr/>
        <p:txBody>
          <a:bodyPr/>
          <a:lstStyle/>
          <a:p>
            <a:r>
              <a:rPr lang="id-ID" dirty="0" smtClean="0"/>
              <a:t>Zaman Pra-industrialisasi</a:t>
            </a:r>
          </a:p>
          <a:p>
            <a:r>
              <a:rPr lang="id-ID" dirty="0" smtClean="0"/>
              <a:t>Zaman Industrialisasi</a:t>
            </a:r>
          </a:p>
          <a:p>
            <a:r>
              <a:rPr lang="id-ID" dirty="0" smtClean="0"/>
              <a:t>Zaman setelah Perang Dunia II</a:t>
            </a:r>
          </a:p>
          <a:p>
            <a:r>
              <a:rPr lang="id-ID" dirty="0" smtClean="0"/>
              <a:t>Era multinasional</a:t>
            </a:r>
            <a:endParaRPr lang="id-ID" dirty="0"/>
          </a:p>
        </p:txBody>
      </p:sp>
    </p:spTree>
    <p:extLst>
      <p:ext uri="{BB962C8B-B14F-4D97-AF65-F5344CB8AC3E}">
        <p14:creationId xmlns:p14="http://schemas.microsoft.com/office/powerpoint/2010/main" val="1411331390"/>
      </p:ext>
    </p:extLst>
  </p:cSld>
  <p:clrMapOvr>
    <a:masterClrMapping/>
  </p:clrMapOvr>
</p:sld>
</file>

<file path=ppt/theme/theme1.xml><?xml version="1.0" encoding="utf-8"?>
<a:theme xmlns:a="http://schemas.openxmlformats.org/drawingml/2006/main" name="WW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W Wide" id="{9EB03E05-B4E4-47E8-8F0E-A45D13860B64}" vid="{B8401268-4321-4263-A409-4D98D62C510D}"/>
    </a:ext>
  </a:extLst>
</a:theme>
</file>

<file path=docProps/app.xml><?xml version="1.0" encoding="utf-8"?>
<Properties xmlns="http://schemas.openxmlformats.org/officeDocument/2006/extended-properties" xmlns:vt="http://schemas.openxmlformats.org/officeDocument/2006/docPropsVTypes">
  <Template>WW Wide</Template>
  <TotalTime>1</TotalTime>
  <Words>2141</Words>
  <Application>Microsoft Office PowerPoint</Application>
  <PresentationFormat>Custom</PresentationFormat>
  <Paragraphs>294</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WW Wide</vt:lpstr>
      <vt:lpstr>AKUNTANSI INTERNASIONAL</vt:lpstr>
      <vt:lpstr>DIMENSI INTERNASIONAL AKUNTANSI</vt:lpstr>
      <vt:lpstr>PENGANTAR</vt:lpstr>
      <vt:lpstr>PERKEMBANGAN ILMU AKUNTANSI</vt:lpstr>
      <vt:lpstr>PowerPoint Presentation</vt:lpstr>
      <vt:lpstr>PowerPoint Presentation</vt:lpstr>
      <vt:lpstr>PowerPoint Presentation</vt:lpstr>
      <vt:lpstr>PERBEDAAN SISTEM AKUNTANSI</vt:lpstr>
      <vt:lpstr>EVOLUSI DAN PERAN BISNIS INTERNASIONAL</vt:lpstr>
      <vt:lpstr>ASPEK AKUNTANSI PADA BISNIS INTERNASIONAL</vt:lpstr>
      <vt:lpstr>BIDANG AKUNTANSI INTERNASIONAL</vt:lpstr>
      <vt:lpstr>PowerPoint Presentation</vt:lpstr>
      <vt:lpstr>BISNIS INTERNASIONAL DAN STRATEGI MULTINASIONAL</vt:lpstr>
      <vt:lpstr>PowerPoint Presentation</vt:lpstr>
      <vt:lpstr>ALASAN MENJALANKAN BISNIS INTERNASIONAL</vt:lpstr>
      <vt:lpstr>MACAM BISNIS INTERNASIONAL</vt:lpstr>
      <vt:lpstr>DIMENSI AKUNTANSI ATAS STRATEGI GLOBAL</vt:lpstr>
      <vt:lpstr>PowerPoint Presentation</vt:lpstr>
      <vt:lpstr>PowerPoint Presentation</vt:lpstr>
      <vt:lpstr>SISTEM AKUNTANSI DALAM LINGKUNGAN GLOBAL</vt:lpstr>
      <vt:lpstr>PowerPoint Presentation</vt:lpstr>
      <vt:lpstr>PENGARUH LINGKUNGAN TERHADAP BISNIS DAN MANAJEMEN</vt:lpstr>
      <vt:lpstr>PowerPoint Presentation</vt:lpstr>
      <vt:lpstr>PENGARUH LINGKUNGAN TERHADAP AKUNTANSI</vt:lpstr>
      <vt:lpstr>PowerPoint Presentation</vt:lpstr>
      <vt:lpstr>SISTEM AKUNTANSI AKAN DIPENGARUHI OLEH:</vt:lpstr>
      <vt:lpstr>FAKTOR YANG MEMPENGARUHI PERKEMBANGAN LAPORAN PERUSAHAAN SECARA INTERNASIONAL:</vt:lpstr>
      <vt:lpstr>BUDAYA DAN LINGKUNGAN GLOBAL</vt:lpstr>
      <vt:lpstr>TEKANAN INTERNASIONAL UNTUK PERUBAHAN AKUNTANSI</vt:lpstr>
      <vt:lpstr>PERKEMBANGAN AKUNTANSI INTERNASIONAL</vt:lpstr>
      <vt:lpstr>PowerPoint Presentation</vt:lpstr>
      <vt:lpstr>TUJUAN KLASIFIKASI KEUANGAN</vt:lpstr>
      <vt:lpstr>KLASIFIKASI AKUNTANSI DAN SISTEM PELAPORAN</vt:lpstr>
      <vt:lpstr>A. PENDEKATAN DEDUKTIF</vt:lpstr>
      <vt:lpstr>1. Macroeconomic Pattern</vt:lpstr>
      <vt:lpstr>2. Microeconomic Pattern</vt:lpstr>
      <vt:lpstr>3. Independent Disclipine Approach</vt:lpstr>
      <vt:lpstr>4. Uniform Accounting Approach</vt:lpstr>
      <vt:lpstr>B. PENDEKATAN INDUKTIF</vt:lpstr>
      <vt:lpstr>PENGARUH-PENGARUH TERHADAP PERKEMBANGAN DUNIA AKUNTANSI</vt:lpstr>
      <vt:lpstr>ELEMEN STRUKTURAL DAN KULTURAL YANG MEMPENGARUHI BISNIS</vt:lpstr>
      <vt:lpstr>NILAI AKUNTANSI</vt:lpstr>
      <vt:lpstr>PERBANDINGAN PRAKTEK DAN SISTEM AKUNTANSI</vt:lpstr>
      <vt:lpstr>1. AKUNTANSI ANGLO SAXON</vt:lpstr>
      <vt:lpstr>2. AKUNTANSI NORDIC</vt:lpstr>
      <vt:lpstr>3. GERMANIC ACCOUNTING</vt:lpstr>
      <vt:lpstr>4. LATIN ACCOUNTING</vt:lpstr>
      <vt:lpstr>5. ASIAN ACCOUNTING</vt:lpstr>
      <vt:lpstr>TEKANAN TERHADAP PENGUNGKAPAN DAN HARMONISASI AKUNTANSI INTERNASIONAL</vt:lpstr>
      <vt:lpstr>PowerPoint Presentation</vt:lpstr>
      <vt:lpstr>KELOMPOK YANG BEPENGARUH TERHADAP PENGUNGKAPAN DAN HARMONISASI AKUNTANSI</vt:lpstr>
      <vt:lpstr>Kendala yang dihadapi pemerintah dalam pengaturan pengungkapan informasi:</vt:lpstr>
      <vt:lpstr>PowerPoint Presentation</vt:lpstr>
      <vt:lpstr>PowerPoint Presentation</vt:lpstr>
      <vt:lpstr>PowerPoint Presentation</vt:lpstr>
      <vt:lpstr>PowerPoint Presentation</vt:lpstr>
      <vt:lpstr>PowerPoint Presentation</vt:lpstr>
      <vt:lpstr>PowerPoint Presentation</vt:lpstr>
      <vt:lpstr>HARMONISASI DAN PENGUNGKAPAN</vt:lpstr>
      <vt:lpstr>PERSPEKTIF MANAJEMEN TERHADAP PENGUNGKAPAN INFORMASI DAN REGULASI</vt:lpstr>
      <vt:lpstr>PEMAHAMAN PEMAKAI DAN PENGUNGKAPAN INFORMASI</vt:lpstr>
      <vt:lpstr>KOMPLEKSITAS INFORMASI PERUSAHAAN</vt:lpstr>
      <vt:lpstr>DORONGAN MANAJERIAL DALAM PENGUNGKAPAN INFORMASI</vt:lpstr>
      <vt:lpstr>PowerPoint Presentation</vt:lpstr>
      <vt:lpstr>Keuntungan adanya informasi:</vt:lpstr>
      <vt:lpstr>Kerugian adanya informasi:</vt:lpstr>
      <vt:lpstr>Agar pengungkapan informasi dapat lebih objektif diperlukan komunikasi dan edukasi dengan syarat:</vt:lpstr>
      <vt:lpstr>BIAYA INFORMASI</vt:lpstr>
      <vt:lpstr>PowerPoint Presentation</vt:lpstr>
      <vt:lpstr>Ada dua alasan mengapa pengurangan informasi dilakukan:</vt:lpstr>
      <vt:lpstr>Competitive disadvantage</vt:lpstr>
      <vt:lpstr>INTERVENSI PEMERINTAH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INTERNASIONAL</dc:title>
  <dc:creator>ismail - [2010]</dc:creator>
  <cp:lastModifiedBy>ismail - [2010]</cp:lastModifiedBy>
  <cp:revision>1</cp:revision>
  <dcterms:created xsi:type="dcterms:W3CDTF">2023-09-14T04:50:50Z</dcterms:created>
  <dcterms:modified xsi:type="dcterms:W3CDTF">2023-09-14T04:52:05Z</dcterms:modified>
</cp:coreProperties>
</file>