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7E1148CD-FC82-4DE5-A34F-4B586FD41544}"/>
              </a:ext>
            </a:extLst>
          </p:cNvPr>
          <p:cNvGrpSpPr/>
          <p:nvPr/>
        </p:nvGrpSpPr>
        <p:grpSpPr>
          <a:xfrm>
            <a:off x="5872163" y="877570"/>
            <a:ext cx="6319202" cy="5451793"/>
            <a:chOff x="5872163" y="877570"/>
            <a:chExt cx="6319202" cy="545179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C301EE23-8F3B-40C5-97FA-47FECC418C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415"/>
            <a:stretch/>
          </p:blipFill>
          <p:spPr>
            <a:xfrm>
              <a:off x="6004242" y="1085913"/>
              <a:ext cx="6187123" cy="509613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389A5CF-F692-4DD3-B22E-3AD53412989D}"/>
                </a:ext>
              </a:extLst>
            </p:cNvPr>
            <p:cNvSpPr/>
            <p:nvPr/>
          </p:nvSpPr>
          <p:spPr>
            <a:xfrm>
              <a:off x="5872163" y="877570"/>
              <a:ext cx="6319202" cy="5451793"/>
            </a:xfrm>
            <a:prstGeom prst="rect">
              <a:avLst/>
            </a:prstGeom>
            <a:gradFill>
              <a:gsLst>
                <a:gs pos="17000">
                  <a:schemeClr val="bg1"/>
                </a:gs>
                <a:gs pos="100000">
                  <a:schemeClr val="bg1">
                    <a:alpha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" name="Rectangles 5"/>
          <p:cNvSpPr/>
          <p:nvPr/>
        </p:nvSpPr>
        <p:spPr>
          <a:xfrm>
            <a:off x="7677150" y="6508750"/>
            <a:ext cx="4514850" cy="3492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0540" y="1591310"/>
            <a:ext cx="8630920" cy="2253615"/>
          </a:xfrm>
        </p:spPr>
        <p:txBody>
          <a:bodyPr anchor="b"/>
          <a:lstStyle>
            <a:lvl1pPr algn="ctr">
              <a:defRPr sz="6000">
                <a:latin typeface="Century Gothic" panose="020B0502020202020204" charset="0"/>
                <a:cs typeface="Century Gothic" panose="020B050202020202020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540" y="3975100"/>
            <a:ext cx="8630920" cy="140779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11890" y="6522085"/>
            <a:ext cx="600075" cy="3276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03A85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s 3"/>
          <p:cNvSpPr/>
          <p:nvPr/>
        </p:nvSpPr>
        <p:spPr>
          <a:xfrm>
            <a:off x="0" y="6500495"/>
            <a:ext cx="7677785" cy="349250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952740" y="6459220"/>
            <a:ext cx="335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  <p:sp>
        <p:nvSpPr>
          <p:cNvPr id="14" name="Rectangles 9">
            <a:extLst>
              <a:ext uri="{FF2B5EF4-FFF2-40B4-BE49-F238E27FC236}">
                <a16:creationId xmlns:a16="http://schemas.microsoft.com/office/drawing/2014/main" xmlns="" id="{E4B6BB9A-5D3E-469F-B922-B5A5D5FDB88A}"/>
              </a:ext>
            </a:extLst>
          </p:cNvPr>
          <p:cNvSpPr/>
          <p:nvPr/>
        </p:nvSpPr>
        <p:spPr>
          <a:xfrm>
            <a:off x="0" y="0"/>
            <a:ext cx="12191365" cy="1746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 1">
            <a:extLst>
              <a:ext uri="{FF2B5EF4-FFF2-40B4-BE49-F238E27FC236}">
                <a16:creationId xmlns:a16="http://schemas.microsoft.com/office/drawing/2014/main" xmlns="" id="{69606160-68B3-40DE-A54E-167789890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727" y="-17780"/>
            <a:ext cx="3597910" cy="845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s 9"/>
          <p:cNvSpPr/>
          <p:nvPr/>
        </p:nvSpPr>
        <p:spPr>
          <a:xfrm>
            <a:off x="0" y="0"/>
            <a:ext cx="12191365" cy="1746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3597910" cy="845820"/>
          </a:xfrm>
          <a:prstGeom prst="rect">
            <a:avLst/>
          </a:prstGeom>
        </p:spPr>
      </p:pic>
      <p:sp>
        <p:nvSpPr>
          <p:cNvPr id="19" name="Rectangles 18"/>
          <p:cNvSpPr/>
          <p:nvPr/>
        </p:nvSpPr>
        <p:spPr>
          <a:xfrm>
            <a:off x="7677150" y="6508750"/>
            <a:ext cx="4514850" cy="3492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311890" y="6522085"/>
            <a:ext cx="600075" cy="3276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03A85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s 20"/>
          <p:cNvSpPr/>
          <p:nvPr/>
        </p:nvSpPr>
        <p:spPr>
          <a:xfrm>
            <a:off x="0" y="6508750"/>
            <a:ext cx="7677785" cy="349250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7952740" y="6459220"/>
            <a:ext cx="335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79" y="407040"/>
            <a:ext cx="10164445" cy="1004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9" y="1642424"/>
            <a:ext cx="11636059" cy="46440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s 18"/>
          <p:cNvSpPr/>
          <p:nvPr/>
        </p:nvSpPr>
        <p:spPr>
          <a:xfrm>
            <a:off x="7677150" y="6508750"/>
            <a:ext cx="4514850" cy="3492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311890" y="6536373"/>
            <a:ext cx="600075" cy="3276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03A85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s 20"/>
          <p:cNvSpPr/>
          <p:nvPr/>
        </p:nvSpPr>
        <p:spPr>
          <a:xfrm>
            <a:off x="0" y="6514783"/>
            <a:ext cx="7677785" cy="349250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7952740" y="6459220"/>
            <a:ext cx="335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  <p:sp>
        <p:nvSpPr>
          <p:cNvPr id="5" name="Rectangles 9">
            <a:extLst>
              <a:ext uri="{FF2B5EF4-FFF2-40B4-BE49-F238E27FC236}">
                <a16:creationId xmlns:a16="http://schemas.microsoft.com/office/drawing/2014/main" xmlns="" id="{F71BEC1D-3E2A-4978-80F3-E452C92FA908}"/>
              </a:ext>
            </a:extLst>
          </p:cNvPr>
          <p:cNvSpPr/>
          <p:nvPr/>
        </p:nvSpPr>
        <p:spPr>
          <a:xfrm>
            <a:off x="0" y="0"/>
            <a:ext cx="12191365" cy="1746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 1">
            <a:extLst>
              <a:ext uri="{FF2B5EF4-FFF2-40B4-BE49-F238E27FC236}">
                <a16:creationId xmlns:a16="http://schemas.microsoft.com/office/drawing/2014/main" xmlns="" id="{28FE5FBA-FF45-4B36-8F58-A18576F3D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727" y="-17780"/>
            <a:ext cx="3597910" cy="845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1" y="407035"/>
            <a:ext cx="10195242" cy="967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" y="1646240"/>
            <a:ext cx="5743577" cy="480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7917" y="1646240"/>
            <a:ext cx="5743577" cy="480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ext Box 22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70B62ED-C006-4215-951B-F22BFECBF03E}"/>
              </a:ext>
            </a:extLst>
          </p:cNvPr>
          <p:cNvGrpSpPr/>
          <p:nvPr/>
        </p:nvGrpSpPr>
        <p:grpSpPr>
          <a:xfrm>
            <a:off x="5872163" y="877570"/>
            <a:ext cx="6319202" cy="5451793"/>
            <a:chOff x="5872163" y="877570"/>
            <a:chExt cx="6319202" cy="545179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79319C5B-238F-44B9-9A92-F1C690269B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415"/>
            <a:stretch/>
          </p:blipFill>
          <p:spPr>
            <a:xfrm>
              <a:off x="6004242" y="1085913"/>
              <a:ext cx="6187123" cy="509613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57F4C0F7-B340-4340-8723-3A222B06D731}"/>
                </a:ext>
              </a:extLst>
            </p:cNvPr>
            <p:cNvSpPr/>
            <p:nvPr/>
          </p:nvSpPr>
          <p:spPr>
            <a:xfrm>
              <a:off x="5872163" y="877570"/>
              <a:ext cx="6319202" cy="5451793"/>
            </a:xfrm>
            <a:prstGeom prst="rect">
              <a:avLst/>
            </a:prstGeom>
            <a:gradFill>
              <a:gsLst>
                <a:gs pos="17000">
                  <a:schemeClr val="bg1"/>
                </a:gs>
                <a:gs pos="100000">
                  <a:schemeClr val="bg1">
                    <a:alpha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06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End style</a:t>
            </a:r>
          </a:p>
        </p:txBody>
      </p:sp>
      <p:sp>
        <p:nvSpPr>
          <p:cNvPr id="3" name="Rectangles 2"/>
          <p:cNvSpPr/>
          <p:nvPr/>
        </p:nvSpPr>
        <p:spPr>
          <a:xfrm>
            <a:off x="0" y="0"/>
            <a:ext cx="12191365" cy="1746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0" y="6614160"/>
            <a:ext cx="12191365" cy="235585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3966845" y="6098540"/>
            <a:ext cx="4257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903A85"/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  <p:pic>
        <p:nvPicPr>
          <p:cNvPr id="10" name="Picture 9" descr="Logo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380" y="-76835"/>
            <a:ext cx="5093970" cy="1197610"/>
          </a:xfrm>
          <a:prstGeom prst="rect">
            <a:avLst/>
          </a:prstGeom>
        </p:spPr>
      </p:pic>
      <p:sp>
        <p:nvSpPr>
          <p:cNvPr id="19" name="Rectangles 18"/>
          <p:cNvSpPr/>
          <p:nvPr/>
        </p:nvSpPr>
        <p:spPr>
          <a:xfrm>
            <a:off x="3838575" y="6613525"/>
            <a:ext cx="4514850" cy="2362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4498340" y="6547168"/>
            <a:ext cx="3359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E1E0CD6-276A-4850-B033-3179D7CE68A9}"/>
              </a:ext>
            </a:extLst>
          </p:cNvPr>
          <p:cNvGrpSpPr/>
          <p:nvPr/>
        </p:nvGrpSpPr>
        <p:grpSpPr>
          <a:xfrm>
            <a:off x="5872163" y="877570"/>
            <a:ext cx="6319202" cy="5451793"/>
            <a:chOff x="5872163" y="877570"/>
            <a:chExt cx="6319202" cy="545179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94242D74-982B-4468-88A3-660D3C370A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415"/>
            <a:stretch/>
          </p:blipFill>
          <p:spPr>
            <a:xfrm>
              <a:off x="6004242" y="1085913"/>
              <a:ext cx="6187123" cy="509613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FB2082C-B7F6-40D2-BBA1-D9959A080F30}"/>
                </a:ext>
              </a:extLst>
            </p:cNvPr>
            <p:cNvSpPr/>
            <p:nvPr/>
          </p:nvSpPr>
          <p:spPr>
            <a:xfrm>
              <a:off x="5872163" y="877570"/>
              <a:ext cx="6319202" cy="5451793"/>
            </a:xfrm>
            <a:prstGeom prst="rect">
              <a:avLst/>
            </a:prstGeom>
            <a:gradFill>
              <a:gsLst>
                <a:gs pos="17000">
                  <a:schemeClr val="bg1"/>
                </a:gs>
                <a:gs pos="100000">
                  <a:schemeClr val="bg1">
                    <a:alpha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06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End style</a:t>
            </a:r>
          </a:p>
        </p:txBody>
      </p:sp>
      <p:sp>
        <p:nvSpPr>
          <p:cNvPr id="4" name="Rectangles 3"/>
          <p:cNvSpPr/>
          <p:nvPr/>
        </p:nvSpPr>
        <p:spPr>
          <a:xfrm>
            <a:off x="0" y="0"/>
            <a:ext cx="12191365" cy="1746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0" y="6622415"/>
            <a:ext cx="12191365" cy="235585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3966527" y="6105207"/>
            <a:ext cx="4257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03A85"/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  <p:sp>
        <p:nvSpPr>
          <p:cNvPr id="19" name="Rectangles 18"/>
          <p:cNvSpPr/>
          <p:nvPr/>
        </p:nvSpPr>
        <p:spPr>
          <a:xfrm>
            <a:off x="3837940" y="6622415"/>
            <a:ext cx="4514850" cy="2362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4498340" y="6547168"/>
            <a:ext cx="3359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  <p:pic>
        <p:nvPicPr>
          <p:cNvPr id="11" name="Picture 10" descr="Logo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020" y="0"/>
            <a:ext cx="1458595" cy="15913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5820"/>
            <a:ext cx="10515600" cy="10236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845820"/>
            <a:ext cx="3931920" cy="14389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505" y="845820"/>
            <a:ext cx="6172200" cy="5015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105" y="2285365"/>
            <a:ext cx="3931920" cy="35839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s 9"/>
          <p:cNvSpPr/>
          <p:nvPr/>
        </p:nvSpPr>
        <p:spPr>
          <a:xfrm>
            <a:off x="0" y="0"/>
            <a:ext cx="12191365" cy="1746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3597910" cy="845820"/>
          </a:xfrm>
          <a:prstGeom prst="rect">
            <a:avLst/>
          </a:prstGeom>
        </p:spPr>
      </p:pic>
      <p:sp>
        <p:nvSpPr>
          <p:cNvPr id="19" name="Rectangles 18"/>
          <p:cNvSpPr/>
          <p:nvPr/>
        </p:nvSpPr>
        <p:spPr>
          <a:xfrm>
            <a:off x="7677150" y="6508750"/>
            <a:ext cx="4514850" cy="3492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11311890" y="6522085"/>
            <a:ext cx="600075" cy="3276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03A85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s 20"/>
          <p:cNvSpPr/>
          <p:nvPr/>
        </p:nvSpPr>
        <p:spPr>
          <a:xfrm>
            <a:off x="0" y="6508750"/>
            <a:ext cx="7677785" cy="349250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1021080" y="6468745"/>
            <a:ext cx="4244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Monotype Corsiva" panose="03010101010201010101" charset="0"/>
                <a:cs typeface="Monotype Corsiva" panose="03010101010201010101" charset="0"/>
              </a:rPr>
              <a:t>Quality, Integrity, Entrepreneurship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7952740" y="6459220"/>
            <a:ext cx="335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s 5">
            <a:extLst>
              <a:ext uri="{FF2B5EF4-FFF2-40B4-BE49-F238E27FC236}">
                <a16:creationId xmlns:a16="http://schemas.microsoft.com/office/drawing/2014/main" xmlns="" id="{D724CB4B-BC44-4EE7-A7ED-D29852A3C883}"/>
              </a:ext>
            </a:extLst>
          </p:cNvPr>
          <p:cNvSpPr/>
          <p:nvPr/>
        </p:nvSpPr>
        <p:spPr>
          <a:xfrm>
            <a:off x="7677150" y="6508750"/>
            <a:ext cx="4514850" cy="3492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xmlns="" id="{A2980FBC-D22F-450D-89CA-9097ED19D2CC}"/>
              </a:ext>
            </a:extLst>
          </p:cNvPr>
          <p:cNvSpPr txBox="1">
            <a:spLocks/>
          </p:cNvSpPr>
          <p:nvPr/>
        </p:nvSpPr>
        <p:spPr>
          <a:xfrm>
            <a:off x="11429457" y="6536373"/>
            <a:ext cx="600075" cy="3276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03A85"/>
          </a:solidFill>
          <a:ln w="1905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s 3">
            <a:extLst>
              <a:ext uri="{FF2B5EF4-FFF2-40B4-BE49-F238E27FC236}">
                <a16:creationId xmlns:a16="http://schemas.microsoft.com/office/drawing/2014/main" xmlns="" id="{C555C3B5-C654-4C3E-95EF-A4ABA2B9F33E}"/>
              </a:ext>
            </a:extLst>
          </p:cNvPr>
          <p:cNvSpPr/>
          <p:nvPr/>
        </p:nvSpPr>
        <p:spPr>
          <a:xfrm>
            <a:off x="0" y="6514783"/>
            <a:ext cx="7677785" cy="349250"/>
          </a:xfrm>
          <a:prstGeom prst="rect">
            <a:avLst/>
          </a:prstGeom>
          <a:solidFill>
            <a:srgbClr val="903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D94DED7A-AF6C-4D77-A4E2-C8F99CE05C7B}"/>
              </a:ext>
            </a:extLst>
          </p:cNvPr>
          <p:cNvSpPr txBox="1"/>
          <p:nvPr/>
        </p:nvSpPr>
        <p:spPr>
          <a:xfrm>
            <a:off x="7952740" y="6459220"/>
            <a:ext cx="3359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stieww.ac.id</a:t>
            </a:r>
          </a:p>
        </p:txBody>
      </p:sp>
      <p:sp>
        <p:nvSpPr>
          <p:cNvPr id="10" name="Rectangles 9">
            <a:extLst>
              <a:ext uri="{FF2B5EF4-FFF2-40B4-BE49-F238E27FC236}">
                <a16:creationId xmlns:a16="http://schemas.microsoft.com/office/drawing/2014/main" xmlns="" id="{4932E410-6777-42C3-A920-8E04FAB58870}"/>
              </a:ext>
            </a:extLst>
          </p:cNvPr>
          <p:cNvSpPr/>
          <p:nvPr/>
        </p:nvSpPr>
        <p:spPr>
          <a:xfrm>
            <a:off x="0" y="0"/>
            <a:ext cx="12191365" cy="1981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 2">
            <a:extLst>
              <a:ext uri="{FF2B5EF4-FFF2-40B4-BE49-F238E27FC236}">
                <a16:creationId xmlns:a16="http://schemas.microsoft.com/office/drawing/2014/main" xmlns="" id="{5CF8E868-1CB1-4B5C-8388-778E3E7216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70937" y="0"/>
            <a:ext cx="1458595" cy="1591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03A85"/>
          </a:solidFill>
          <a:latin typeface="Century Gothic" panose="020B0502020202020204" charset="0"/>
          <a:ea typeface="+mj-ea"/>
          <a:cs typeface="Century Gothic" panose="020B050202020202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charset="0"/>
          <a:ea typeface="+mn-ea"/>
          <a:cs typeface="Century Gothic" panose="020B05020202020202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charset="0"/>
          <a:ea typeface="+mn-ea"/>
          <a:cs typeface="Century Gothic" panose="020B05020202020202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charset="0"/>
          <a:ea typeface="+mn-ea"/>
          <a:cs typeface="Century Gothic" panose="020B05020202020202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charset="0"/>
          <a:ea typeface="+mn-ea"/>
          <a:cs typeface="Century Gothic" panose="020B05020202020202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charset="0"/>
          <a:ea typeface="+mn-ea"/>
          <a:cs typeface="Century Gothic" panose="020B05020202020202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AKUNTANSI KEPERILAKUAN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MANENDHA M KUNDALA, SE, MM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267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investor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(</a:t>
            </a:r>
            <a:r>
              <a:rPr lang="en-US" dirty="0" err="1"/>
              <a:t>kekayaan</a:t>
            </a:r>
            <a:r>
              <a:rPr lang="en-US" dirty="0"/>
              <a:t>)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tgersebut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laba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melunasi</a:t>
            </a:r>
            <a:r>
              <a:rPr lang="en-US" dirty="0"/>
              <a:t> </a:t>
            </a:r>
            <a:r>
              <a:rPr lang="en-US" dirty="0" err="1"/>
              <a:t>utang-utangnya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243411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2. </a:t>
            </a:r>
            <a:r>
              <a:rPr lang="en-US" u="sng" dirty="0" err="1" smtClean="0"/>
              <a:t>Akutansi</a:t>
            </a:r>
            <a:r>
              <a:rPr lang="en-US" u="sng" dirty="0" smtClean="0"/>
              <a:t> </a:t>
            </a:r>
            <a:r>
              <a:rPr lang="en-US" u="sng" dirty="0" err="1" smtClean="0"/>
              <a:t>Keuangan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audit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kuatnya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ekternal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akutan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individuan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 modal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modal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</a:t>
            </a:r>
            <a:r>
              <a:rPr lang="en-US" dirty="0" err="1"/>
              <a:t>naif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audit.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220089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0"/>
            <a:ext cx="10972800" cy="590465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keunggulannya</a:t>
            </a:r>
            <a:r>
              <a:rPr lang="en-US" dirty="0"/>
              <a:t> yang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audit.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input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bank, </a:t>
            </a:r>
            <a:r>
              <a:rPr lang="en-US" dirty="0" err="1"/>
              <a:t>negosiasi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 </a:t>
            </a:r>
            <a:r>
              <a:rPr lang="en-US" dirty="0" err="1"/>
              <a:t>Konsekuensinya</a:t>
            </a:r>
            <a:r>
              <a:rPr lang="en-US" dirty="0"/>
              <a:t>,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variebel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“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definisikan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audit,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audit yang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auditor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audit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270442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3.  </a:t>
            </a:r>
            <a:r>
              <a:rPr lang="en-US" u="sng" dirty="0" err="1" smtClean="0"/>
              <a:t>Akutansi</a:t>
            </a:r>
            <a:r>
              <a:rPr lang="en-US" u="sng" dirty="0" smtClean="0"/>
              <a:t> </a:t>
            </a:r>
            <a:r>
              <a:rPr lang="en-US" u="sng" dirty="0" err="1" smtClean="0"/>
              <a:t>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awalnya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pencerminan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lama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bidnag</a:t>
            </a:r>
            <a:r>
              <a:rPr lang="en-US" dirty="0"/>
              <a:t> audit.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diidentivikasi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yang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asimetri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Domain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yang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subbidang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24174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4. </a:t>
            </a:r>
            <a:r>
              <a:rPr lang="en-US" u="sng" dirty="0" err="1" smtClean="0"/>
              <a:t>Sistem</a:t>
            </a:r>
            <a:r>
              <a:rPr lang="en-US" u="sng" dirty="0" smtClean="0"/>
              <a:t> </a:t>
            </a:r>
            <a:r>
              <a:rPr lang="en-US" u="sng" dirty="0" err="1"/>
              <a:t>Informansi</a:t>
            </a:r>
            <a:r>
              <a:rPr lang="en-US" u="sng" dirty="0"/>
              <a:t> </a:t>
            </a:r>
            <a:r>
              <a:rPr lang="en-US" u="sng" dirty="0" err="1" smtClean="0"/>
              <a:t>Akutansi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5313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sekalipun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pencitraan</a:t>
            </a:r>
            <a:r>
              <a:rPr lang="en-US" dirty="0"/>
              <a:t> data,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data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interpersonal,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subbidang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yang lain.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betuk-bentuk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format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proses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kemungkinan</a:t>
            </a:r>
            <a:r>
              <a:rPr lang="en-US" dirty="0"/>
              <a:t> yang paling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akutan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kecanggihan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039873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5.  </a:t>
            </a:r>
            <a:r>
              <a:rPr lang="en-US" u="sng" smtClean="0"/>
              <a:t>Perpajakan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Variabel-variabel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.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audit.</a:t>
            </a:r>
            <a:endParaRPr lang="id-ID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,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konpensasi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audit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pelaporannya</a:t>
            </a:r>
            <a:r>
              <a:rPr lang="en-US" dirty="0"/>
              <a:t>. </a:t>
            </a:r>
            <a:r>
              <a:rPr lang="en-US" dirty="0" err="1"/>
              <a:t>Potensi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audit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Audit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audit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auditor.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pengecualian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khusu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audit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847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u="sng" dirty="0" smtClean="0"/>
              <a:t>Akuntansi sebagai suatu Sistem Informasi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.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input output,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target </a:t>
            </a:r>
            <a:r>
              <a:rPr lang="en-US" dirty="0" err="1"/>
              <a:t>geser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110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u="sng" dirty="0" smtClean="0"/>
              <a:t>Akuntansi adalah Sistem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menent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efektukan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927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Jackson (1986)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teknisnya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menginterprestasikan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0298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integral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perancangan</a:t>
            </a:r>
            <a:r>
              <a:rPr lang="en-US" dirty="0"/>
              <a:t>,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pascaimplementasi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358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Ives </a:t>
            </a:r>
            <a:r>
              <a:rPr lang="en-US" dirty="0" err="1"/>
              <a:t>dan</a:t>
            </a:r>
            <a:r>
              <a:rPr lang="en-US" dirty="0"/>
              <a:t> Olson (1984)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(</a:t>
            </a:r>
            <a:r>
              <a:rPr lang="en-US" i="1" dirty="0"/>
              <a:t>no-involvement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simbolis</a:t>
            </a:r>
            <a:r>
              <a:rPr lang="en-US" dirty="0"/>
              <a:t> (</a:t>
            </a:r>
            <a:r>
              <a:rPr lang="en-US" i="1" dirty="0"/>
              <a:t>symbolic involvement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saran orang lain (</a:t>
            </a:r>
            <a:r>
              <a:rPr lang="en-US" i="1" dirty="0"/>
              <a:t>involvement by advice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(</a:t>
            </a:r>
            <a:r>
              <a:rPr lang="en-US" i="1" dirty="0"/>
              <a:t>involvement by weak control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(</a:t>
            </a:r>
            <a:r>
              <a:rPr lang="en-US" i="1" dirty="0"/>
              <a:t>involvement by doing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(</a:t>
            </a:r>
            <a:r>
              <a:rPr lang="en-US" i="1" dirty="0"/>
              <a:t>involvement by strong control</a:t>
            </a:r>
            <a:r>
              <a:rPr lang="en-US" dirty="0"/>
              <a:t>)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827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Keterlibatan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Puncak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endParaRPr lang="id-ID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127708"/>
              </p:ext>
            </p:extLst>
          </p:nvPr>
        </p:nvGraphicFramePr>
        <p:xfrm>
          <a:off x="815413" y="1556793"/>
          <a:ext cx="10972800" cy="3290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6355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dirty="0" err="1">
                          <a:effectLst/>
                        </a:rPr>
                        <a:t>Perencanaan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Strategis</a:t>
                      </a:r>
                      <a:endParaRPr lang="id-ID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Perencanaan Sistem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Implementasi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</a:tr>
              <a:tr h="516561"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a. Kandungan proses perencanaan strategis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a. Integrasi Sistem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a. Pengendalian rencana implementasi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</a:tr>
              <a:tr h="576064">
                <a:tc>
                  <a:txBody>
                    <a:bodyPr/>
                    <a:lstStyle/>
                    <a:p>
                      <a:pPr marL="1524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b. Kegunaan rencana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b. Tingkat rincian rencana proyek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b. Keterbatasan sumber daya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</a:tr>
              <a:tr h="432048"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c. Keterpaduan dalam rencana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c. Integrasi hardware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c. Pencapaian tujuan perencanaan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</a:tr>
              <a:tr h="1130144"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d. Pengkoordinasian tindakan perencanaan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>
                          <a:effectLst/>
                        </a:rPr>
                        <a:t>d. Perencanaan proyek</a:t>
                      </a:r>
                      <a:endParaRPr lang="id-ID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d-ID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0" marR="88900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56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u="sng" dirty="0" smtClean="0"/>
              <a:t>Akuntansi adalah Informasi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Perusahaan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mengoptimalkan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relevan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709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Agar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sia-sia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diutarakan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Bodnar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Hopwood (1995),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solusi-solusi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proses </a:t>
            </a:r>
            <a:r>
              <a:rPr lang="en-US" dirty="0" err="1"/>
              <a:t>menspesifikan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proses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proses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prosedur-prosedur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3251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"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"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, </a:t>
            </a:r>
            <a:r>
              <a:rPr lang="en-US" dirty="0" err="1"/>
              <a:t>gejala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,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85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PENGANTAR AKUNTANSI KEPERILAKUAN</a:t>
            </a:r>
            <a:endParaRPr lang="id-ID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1216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Perkembangan Sejarah Akuntansi Keperilakuan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audit.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non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(</a:t>
            </a:r>
            <a:r>
              <a:rPr lang="en-US" dirty="0" err="1"/>
              <a:t>Hofstede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Kinerd</a:t>
            </a:r>
            <a:r>
              <a:rPr lang="en-US" dirty="0"/>
              <a:t>, 1970).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5223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auditor.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audit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, investor,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pengunaan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9579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0689"/>
            <a:ext cx="10972800" cy="550547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Juni</a:t>
            </a:r>
            <a:r>
              <a:rPr lang="en-US" dirty="0"/>
              <a:t> 1951, Controllership Foundation of America </a:t>
            </a:r>
            <a:r>
              <a:rPr lang="en-US" dirty="0" err="1"/>
              <a:t>mensponsori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perangkap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Steadry</a:t>
            </a:r>
            <a:r>
              <a:rPr lang="en-US" dirty="0"/>
              <a:t> (1960)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disertasinya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motivasional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analog.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disusul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Benston</a:t>
            </a:r>
            <a:r>
              <a:rPr lang="en-US" dirty="0"/>
              <a:t> (1963)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Churcil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Cooper (1965) yang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Riset-riset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1970-an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Mock (1969-1973), </a:t>
            </a:r>
            <a:r>
              <a:rPr lang="en-US" dirty="0" err="1"/>
              <a:t>Barefield</a:t>
            </a:r>
            <a:r>
              <a:rPr lang="en-US" dirty="0"/>
              <a:t> (1972), Magee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Dickhout</a:t>
            </a:r>
            <a:r>
              <a:rPr lang="en-US" dirty="0"/>
              <a:t> (1978), </a:t>
            </a:r>
            <a:r>
              <a:rPr lang="en-US" dirty="0" err="1"/>
              <a:t>Benbasat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Dexter (1979).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studi-studi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Ashton (1974) </a:t>
            </a:r>
            <a:r>
              <a:rPr lang="en-US" dirty="0" err="1"/>
              <a:t>dan</a:t>
            </a:r>
            <a:r>
              <a:rPr lang="en-US" dirty="0"/>
              <a:t> Libby (1975),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internal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diikuti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0748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1960 </a:t>
            </a:r>
            <a:r>
              <a:rPr lang="en-US" dirty="0" err="1"/>
              <a:t>sampai</a:t>
            </a:r>
            <a:r>
              <a:rPr lang="en-US" dirty="0"/>
              <a:t> 1980-an,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implikasinya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praktisnya</a:t>
            </a:r>
            <a:r>
              <a:rPr lang="en-US" dirty="0"/>
              <a:t>.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diprakarsai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akademisi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.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1316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r>
              <a:rPr lang="en-US" b="1" dirty="0"/>
              <a:t> </a:t>
            </a:r>
            <a:r>
              <a:rPr lang="en-US" b="1" dirty="0" err="1" smtClean="0"/>
              <a:t>Keperilakuan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Hidayati</a:t>
            </a:r>
            <a:r>
              <a:rPr lang="en-US" dirty="0"/>
              <a:t> (2002)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(</a:t>
            </a:r>
            <a:r>
              <a:rPr lang="en-US" i="1" dirty="0"/>
              <a:t>behavior science</a:t>
            </a:r>
            <a:r>
              <a:rPr lang="en-US" dirty="0"/>
              <a:t>),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diragukan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1187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/>
              <a:t>Dari </a:t>
            </a:r>
            <a:r>
              <a:rPr lang="en-US" u="sng" dirty="0" err="1"/>
              <a:t>Pendekatan</a:t>
            </a:r>
            <a:r>
              <a:rPr lang="en-US" u="sng" dirty="0"/>
              <a:t> </a:t>
            </a:r>
            <a:r>
              <a:rPr lang="en-US" u="sng" dirty="0" err="1"/>
              <a:t>Normatif</a:t>
            </a:r>
            <a:r>
              <a:rPr lang="en-US" u="sng" dirty="0"/>
              <a:t> </a:t>
            </a:r>
            <a:r>
              <a:rPr lang="en-US" u="sng" dirty="0" err="1"/>
              <a:t>ke</a:t>
            </a:r>
            <a:r>
              <a:rPr lang="en-US" u="sng" dirty="0"/>
              <a:t> </a:t>
            </a:r>
            <a:r>
              <a:rPr lang="en-US" u="sng" dirty="0" err="1" smtClean="0"/>
              <a:t>Deskriptif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diangkatnya</a:t>
            </a:r>
            <a:r>
              <a:rPr lang="en-US" dirty="0"/>
              <a:t> topic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transfer.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1952 C. </a:t>
            </a:r>
            <a:r>
              <a:rPr lang="en-US" dirty="0" err="1"/>
              <a:t>Argyris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risetnya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1952,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dimulainya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system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9249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/>
              <a:t>Dari </a:t>
            </a:r>
            <a:r>
              <a:rPr lang="en-US" u="sng" dirty="0" err="1"/>
              <a:t>Pendekatan</a:t>
            </a:r>
            <a:r>
              <a:rPr lang="en-US" u="sng" dirty="0"/>
              <a:t> Universal </a:t>
            </a:r>
            <a:r>
              <a:rPr lang="en-US" u="sng" dirty="0" err="1"/>
              <a:t>ke</a:t>
            </a:r>
            <a:r>
              <a:rPr lang="en-US" u="sng" dirty="0"/>
              <a:t> </a:t>
            </a:r>
            <a:r>
              <a:rPr lang="en-US" u="sng" dirty="0" err="1"/>
              <a:t>Pendekatan</a:t>
            </a:r>
            <a:r>
              <a:rPr lang="en-US" u="sng" dirty="0"/>
              <a:t> </a:t>
            </a:r>
            <a:r>
              <a:rPr lang="en-US" u="sng" dirty="0" err="1"/>
              <a:t>Kontijensi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universal (</a:t>
            </a:r>
            <a:r>
              <a:rPr lang="en-US" i="1" dirty="0"/>
              <a:t>universalistic approach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Argyris</a:t>
            </a:r>
            <a:r>
              <a:rPr lang="en-US" dirty="0"/>
              <a:t> (1952), Hopwood (1972),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Otley</a:t>
            </a:r>
            <a:r>
              <a:rPr lang="en-US" dirty="0"/>
              <a:t> (1978).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lain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kontinjensi</a:t>
            </a:r>
            <a:r>
              <a:rPr lang="en-US" dirty="0"/>
              <a:t> (</a:t>
            </a:r>
            <a:r>
              <a:rPr lang="en-US" i="1" dirty="0"/>
              <a:t>contingency approach</a:t>
            </a:r>
            <a:r>
              <a:rPr lang="en-US" dirty="0"/>
              <a:t>).</a:t>
            </a:r>
            <a:endParaRPr lang="id-ID" dirty="0"/>
          </a:p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kontinjensi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kontinjensi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2675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,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kontinjensi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system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Ketidakpastian</a:t>
            </a:r>
            <a:r>
              <a:rPr lang="en-US" dirty="0"/>
              <a:t> (</a:t>
            </a:r>
            <a:r>
              <a:rPr lang="en-US" i="1" dirty="0"/>
              <a:t>uncertainty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rutinitas</a:t>
            </a:r>
            <a:r>
              <a:rPr lang="en-US" dirty="0"/>
              <a:t>, </a:t>
            </a:r>
            <a:r>
              <a:rPr lang="en-US" dirty="0" err="1"/>
              <a:t>repetisi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(</a:t>
            </a:r>
            <a:r>
              <a:rPr lang="en-US" i="1" dirty="0"/>
              <a:t>technology and interdependence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masal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unit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(</a:t>
            </a:r>
            <a:r>
              <a:rPr lang="en-US" i="1" dirty="0"/>
              <a:t>competitive strategy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(</a:t>
            </a:r>
            <a:r>
              <a:rPr lang="en-US" i="1" dirty="0" err="1"/>
              <a:t>observability</a:t>
            </a:r>
            <a:r>
              <a:rPr lang="en-US" i="1" dirty="0"/>
              <a:t> factor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, </a:t>
            </a:r>
            <a:r>
              <a:rPr lang="en-US" dirty="0" err="1"/>
              <a:t>sentralisasi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Chenhall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Morris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kontinjensi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2788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TINJAUAN TERHADAP ILMU KEPERILAKUAN</a:t>
            </a:r>
            <a:r>
              <a:rPr lang="en-US" b="1" dirty="0" smtClean="0"/>
              <a:t>: </a:t>
            </a:r>
            <a:r>
              <a:rPr lang="id-ID" b="1" dirty="0" smtClean="0"/>
              <a:t>DALAM PERSPEKTIF AKUNTANSI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971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Mengapa Mempertimbangkan Aspek Keperilakuan pada Akuntansi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/>
              <a:t>1.     </a:t>
            </a:r>
            <a:r>
              <a:rPr lang="en-US" sz="3800" i="1" dirty="0"/>
              <a:t> </a:t>
            </a:r>
            <a:r>
              <a:rPr lang="en-US" sz="3800" i="1" u="sng" dirty="0" err="1"/>
              <a:t>Akuntansi</a:t>
            </a:r>
            <a:r>
              <a:rPr lang="en-US" sz="3800" i="1" u="sng" dirty="0"/>
              <a:t> </a:t>
            </a:r>
            <a:r>
              <a:rPr lang="en-US" sz="3800" i="1" u="sng" dirty="0" err="1"/>
              <a:t>adalah</a:t>
            </a:r>
            <a:r>
              <a:rPr lang="en-US" sz="3800" i="1" u="sng" dirty="0"/>
              <a:t> </a:t>
            </a:r>
            <a:r>
              <a:rPr lang="en-US" sz="3800" i="1" u="sng" dirty="0" err="1"/>
              <a:t>tentang</a:t>
            </a:r>
            <a:r>
              <a:rPr lang="en-US" sz="3800" i="1" u="sng" dirty="0"/>
              <a:t> </a:t>
            </a:r>
            <a:r>
              <a:rPr lang="en-US" sz="3800" i="1" u="sng" dirty="0" err="1"/>
              <a:t>manusia</a:t>
            </a:r>
            <a:endParaRPr lang="id-ID" sz="3800" u="sng" dirty="0"/>
          </a:p>
          <a:p>
            <a:r>
              <a:rPr lang="en-US" sz="3800" dirty="0" err="1"/>
              <a:t>Berdasarkan</a:t>
            </a:r>
            <a:r>
              <a:rPr lang="en-US" sz="3800" dirty="0"/>
              <a:t> </a:t>
            </a:r>
            <a:r>
              <a:rPr lang="en-US" sz="3800" dirty="0" err="1"/>
              <a:t>pemikiran</a:t>
            </a:r>
            <a:r>
              <a:rPr lang="en-US" sz="3800" dirty="0"/>
              <a:t> </a:t>
            </a:r>
            <a:r>
              <a:rPr lang="en-US" sz="3800" dirty="0" err="1"/>
              <a:t>perilaku</a:t>
            </a:r>
            <a:r>
              <a:rPr lang="en-US" sz="3800" dirty="0"/>
              <a:t>, </a:t>
            </a:r>
            <a:r>
              <a:rPr lang="en-US" sz="3800" dirty="0" err="1"/>
              <a:t>manusia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faktor</a:t>
            </a:r>
            <a:r>
              <a:rPr lang="en-US" sz="3800" dirty="0"/>
              <a:t> </a:t>
            </a:r>
            <a:r>
              <a:rPr lang="en-US" sz="3800" dirty="0" err="1"/>
              <a:t>sosial</a:t>
            </a:r>
            <a:r>
              <a:rPr lang="en-US" sz="3800" dirty="0"/>
              <a:t> </a:t>
            </a:r>
            <a:r>
              <a:rPr lang="en-US" sz="3800" dirty="0" err="1"/>
              <a:t>sesungguhnya</a:t>
            </a:r>
            <a:r>
              <a:rPr lang="en-US" sz="3800" dirty="0"/>
              <a:t> </a:t>
            </a:r>
            <a:r>
              <a:rPr lang="en-US" sz="3800" dirty="0" err="1"/>
              <a:t>didesain</a:t>
            </a:r>
            <a:r>
              <a:rPr lang="en-US" sz="3800" dirty="0"/>
              <a:t> </a:t>
            </a:r>
            <a:r>
              <a:rPr lang="en-US" sz="3800" dirty="0" err="1"/>
              <a:t>secara</a:t>
            </a:r>
            <a:r>
              <a:rPr lang="en-US" sz="3800" dirty="0"/>
              <a:t> </a:t>
            </a:r>
            <a:r>
              <a:rPr lang="en-US" sz="3800" dirty="0" err="1"/>
              <a:t>jelas</a:t>
            </a:r>
            <a:r>
              <a:rPr lang="en-US" sz="3800" dirty="0"/>
              <a:t>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aspek-aspek</a:t>
            </a:r>
            <a:r>
              <a:rPr lang="en-US" sz="3800" dirty="0"/>
              <a:t> </a:t>
            </a:r>
            <a:r>
              <a:rPr lang="en-US" sz="3800" dirty="0" err="1"/>
              <a:t>operasional</a:t>
            </a:r>
            <a:r>
              <a:rPr lang="en-US" sz="3800" dirty="0"/>
              <a:t> </a:t>
            </a:r>
            <a:r>
              <a:rPr lang="en-US" sz="3800" dirty="0" err="1"/>
              <a:t>utama</a:t>
            </a:r>
            <a:r>
              <a:rPr lang="en-US" sz="3800" dirty="0"/>
              <a:t> </a:t>
            </a:r>
            <a:r>
              <a:rPr lang="en-US" sz="3800" dirty="0" err="1"/>
              <a:t>dari</a:t>
            </a:r>
            <a:r>
              <a:rPr lang="en-US" sz="3800" dirty="0"/>
              <a:t> </a:t>
            </a:r>
            <a:r>
              <a:rPr lang="en-US" sz="3800" dirty="0" err="1"/>
              <a:t>seluruh</a:t>
            </a:r>
            <a:r>
              <a:rPr lang="en-US" sz="3800" dirty="0"/>
              <a:t> </a:t>
            </a: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akuntansi</a:t>
            </a:r>
            <a:r>
              <a:rPr lang="en-US" sz="3800" dirty="0"/>
              <a:t>. </a:t>
            </a:r>
            <a:r>
              <a:rPr lang="en-US" sz="3800" dirty="0" err="1"/>
              <a:t>Namun</a:t>
            </a:r>
            <a:r>
              <a:rPr lang="en-US" sz="3800" dirty="0"/>
              <a:t> </a:t>
            </a:r>
            <a:r>
              <a:rPr lang="en-US" sz="3800" dirty="0" err="1"/>
              <a:t>selama</a:t>
            </a:r>
            <a:r>
              <a:rPr lang="en-US" sz="3800" dirty="0"/>
              <a:t> </a:t>
            </a:r>
            <a:r>
              <a:rPr lang="en-US" sz="3800" dirty="0" err="1"/>
              <a:t>ini</a:t>
            </a:r>
            <a:r>
              <a:rPr lang="en-US" sz="3800" dirty="0"/>
              <a:t>  </a:t>
            </a:r>
            <a:r>
              <a:rPr lang="en-US" sz="3800" dirty="0" err="1"/>
              <a:t>belum</a:t>
            </a:r>
            <a:r>
              <a:rPr lang="en-US" sz="3800" dirty="0"/>
              <a:t> </a:t>
            </a:r>
            <a:r>
              <a:rPr lang="en-US" sz="3800" dirty="0" err="1"/>
              <a:t>pernah</a:t>
            </a:r>
            <a:r>
              <a:rPr lang="en-US" sz="3800" dirty="0"/>
              <a:t> </a:t>
            </a:r>
            <a:r>
              <a:rPr lang="en-US" sz="3800" dirty="0" err="1"/>
              <a:t>ada</a:t>
            </a:r>
            <a:r>
              <a:rPr lang="en-US" sz="3800" dirty="0"/>
              <a:t> yang </a:t>
            </a:r>
            <a:r>
              <a:rPr lang="en-US" sz="3800" dirty="0" err="1"/>
              <a:t>melihatnya</a:t>
            </a:r>
            <a:r>
              <a:rPr lang="en-US" sz="3800" dirty="0"/>
              <a:t> </a:t>
            </a:r>
            <a:r>
              <a:rPr lang="en-US" sz="3800" dirty="0" err="1"/>
              <a:t>dari</a:t>
            </a:r>
            <a:r>
              <a:rPr lang="en-US" sz="3800" dirty="0"/>
              <a:t> </a:t>
            </a:r>
            <a:r>
              <a:rPr lang="en-US" sz="3800" dirty="0" err="1"/>
              <a:t>sudut</a:t>
            </a:r>
            <a:r>
              <a:rPr lang="en-US" sz="3800" dirty="0"/>
              <a:t> </a:t>
            </a:r>
            <a:r>
              <a:rPr lang="en-US" sz="3800" dirty="0" err="1"/>
              <a:t>pandang</a:t>
            </a:r>
            <a:r>
              <a:rPr lang="en-US" sz="3800" dirty="0"/>
              <a:t> </a:t>
            </a:r>
            <a:r>
              <a:rPr lang="en-US" sz="3800" dirty="0" err="1"/>
              <a:t>semacam</a:t>
            </a:r>
            <a:r>
              <a:rPr lang="en-US" sz="3800" dirty="0"/>
              <a:t> </a:t>
            </a:r>
            <a:r>
              <a:rPr lang="en-US" sz="3800" dirty="0" err="1"/>
              <a:t>itu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para</a:t>
            </a:r>
            <a:r>
              <a:rPr lang="en-US" sz="3800" dirty="0"/>
              <a:t> </a:t>
            </a:r>
            <a:r>
              <a:rPr lang="en-US" sz="3800" dirty="0" err="1"/>
              <a:t>akuntan</a:t>
            </a:r>
            <a:r>
              <a:rPr lang="en-US" sz="3800" dirty="0"/>
              <a:t> </a:t>
            </a:r>
            <a:r>
              <a:rPr lang="en-US" sz="3800" dirty="0" err="1"/>
              <a:t>belum</a:t>
            </a:r>
            <a:r>
              <a:rPr lang="en-US" sz="3800" dirty="0"/>
              <a:t> </a:t>
            </a:r>
            <a:r>
              <a:rPr lang="en-US" sz="3800" dirty="0" err="1"/>
              <a:t>pernah</a:t>
            </a:r>
            <a:r>
              <a:rPr lang="en-US" sz="3800" dirty="0"/>
              <a:t> </a:t>
            </a:r>
            <a:r>
              <a:rPr lang="en-US" sz="3800" dirty="0" err="1"/>
              <a:t>ada</a:t>
            </a:r>
            <a:r>
              <a:rPr lang="en-US" sz="3800" dirty="0"/>
              <a:t> yang </a:t>
            </a:r>
            <a:r>
              <a:rPr lang="en-US" sz="3800" dirty="0" err="1"/>
              <a:t>mengoperasikan</a:t>
            </a:r>
            <a:r>
              <a:rPr lang="en-US" sz="3800" dirty="0"/>
              <a:t> </a:t>
            </a:r>
            <a:r>
              <a:rPr lang="en-US" sz="3800" dirty="0" err="1"/>
              <a:t>perilaku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sesuatu</a:t>
            </a:r>
            <a:r>
              <a:rPr lang="en-US" sz="3800" dirty="0"/>
              <a:t> yang </a:t>
            </a:r>
            <a:r>
              <a:rPr lang="en-US" sz="3800" dirty="0" err="1"/>
              <a:t>vakum</a:t>
            </a:r>
            <a:r>
              <a:rPr lang="en-US" sz="3800" dirty="0"/>
              <a:t>.</a:t>
            </a:r>
            <a:endParaRPr lang="id-ID" sz="3800" dirty="0"/>
          </a:p>
          <a:p>
            <a:pPr marL="0" indent="0">
              <a:buNone/>
            </a:pPr>
            <a:r>
              <a:rPr lang="en-US" sz="3800" i="1" dirty="0"/>
              <a:t>2.     </a:t>
            </a:r>
            <a:r>
              <a:rPr lang="en-US" sz="3800" i="1" u="sng" dirty="0"/>
              <a:t> </a:t>
            </a:r>
            <a:r>
              <a:rPr lang="en-US" sz="3800" i="1" u="sng" dirty="0" err="1"/>
              <a:t>Akuntansi</a:t>
            </a:r>
            <a:r>
              <a:rPr lang="en-US" sz="3800" i="1" u="sng" dirty="0"/>
              <a:t> </a:t>
            </a:r>
            <a:r>
              <a:rPr lang="en-US" sz="3800" i="1" u="sng" dirty="0" err="1"/>
              <a:t>adalah</a:t>
            </a:r>
            <a:r>
              <a:rPr lang="en-US" sz="3800" i="1" u="sng" dirty="0"/>
              <a:t> </a:t>
            </a:r>
            <a:r>
              <a:rPr lang="en-US" sz="3800" i="1" u="sng" dirty="0" err="1"/>
              <a:t>tindakan</a:t>
            </a:r>
            <a:endParaRPr lang="id-ID" sz="3800" u="sng" dirty="0"/>
          </a:p>
          <a:p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 </a:t>
            </a:r>
            <a:r>
              <a:rPr lang="en-US" sz="3800" dirty="0" err="1"/>
              <a:t>semua</a:t>
            </a:r>
            <a:r>
              <a:rPr lang="en-US" sz="3800" dirty="0"/>
              <a:t> </a:t>
            </a:r>
            <a:r>
              <a:rPr lang="en-US" sz="3800" dirty="0" err="1"/>
              <a:t>anggota</a:t>
            </a:r>
            <a:r>
              <a:rPr lang="en-US" sz="3800" dirty="0"/>
              <a:t> </a:t>
            </a:r>
            <a:r>
              <a:rPr lang="en-US" sz="3800" dirty="0" err="1"/>
              <a:t>mempunyai</a:t>
            </a:r>
            <a:r>
              <a:rPr lang="en-US" sz="3800" dirty="0"/>
              <a:t> </a:t>
            </a:r>
            <a:r>
              <a:rPr lang="en-US" sz="3800" dirty="0" err="1"/>
              <a:t>peran</a:t>
            </a:r>
            <a:r>
              <a:rPr lang="en-US" sz="3800" dirty="0"/>
              <a:t> yang </a:t>
            </a:r>
            <a:r>
              <a:rPr lang="en-US" sz="3800" dirty="0" err="1"/>
              <a:t>harus</a:t>
            </a:r>
            <a:r>
              <a:rPr lang="en-US" sz="3800" dirty="0"/>
              <a:t> </a:t>
            </a:r>
            <a:r>
              <a:rPr lang="en-US" sz="3800" dirty="0" err="1"/>
              <a:t>dimainkan</a:t>
            </a:r>
            <a:r>
              <a:rPr lang="en-US" sz="3800" dirty="0"/>
              <a:t> </a:t>
            </a:r>
            <a:r>
              <a:rPr lang="en-US" sz="3800" dirty="0" err="1"/>
              <a:t>guna</a:t>
            </a:r>
            <a:r>
              <a:rPr lang="en-US" sz="3800" dirty="0"/>
              <a:t> </a:t>
            </a:r>
            <a:r>
              <a:rPr lang="en-US" sz="3800" dirty="0" err="1"/>
              <a:t>mencapai</a:t>
            </a:r>
            <a:r>
              <a:rPr lang="en-US" sz="3800" dirty="0"/>
              <a:t> </a:t>
            </a:r>
            <a:r>
              <a:rPr lang="en-US" sz="3800" dirty="0" err="1"/>
              <a:t>tujuan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. </a:t>
            </a:r>
            <a:r>
              <a:rPr lang="en-US" sz="3800" dirty="0" err="1"/>
              <a:t>Peran</a:t>
            </a:r>
            <a:r>
              <a:rPr lang="en-US" sz="3800" dirty="0"/>
              <a:t> </a:t>
            </a:r>
            <a:r>
              <a:rPr lang="en-US" sz="3800" dirty="0" err="1"/>
              <a:t>tersebut</a:t>
            </a:r>
            <a:r>
              <a:rPr lang="en-US" sz="3800" dirty="0"/>
              <a:t> </a:t>
            </a:r>
            <a:r>
              <a:rPr lang="en-US" sz="3800" dirty="0" err="1"/>
              <a:t>bergantung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besarnya</a:t>
            </a:r>
            <a:r>
              <a:rPr lang="en-US" sz="3800" dirty="0"/>
              <a:t> </a:t>
            </a:r>
            <a:r>
              <a:rPr lang="en-US" sz="3800" dirty="0" err="1"/>
              <a:t>porsi</a:t>
            </a:r>
            <a:r>
              <a:rPr lang="en-US" sz="3800" dirty="0"/>
              <a:t> </a:t>
            </a:r>
            <a:r>
              <a:rPr lang="en-US" sz="3800" dirty="0" err="1"/>
              <a:t>tanggungjawab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rasa </a:t>
            </a:r>
            <a:r>
              <a:rPr lang="en-US" sz="3800" dirty="0" err="1"/>
              <a:t>tanggungjawab</a:t>
            </a:r>
            <a:r>
              <a:rPr lang="en-US" sz="3800" dirty="0"/>
              <a:t> </a:t>
            </a:r>
            <a:r>
              <a:rPr lang="en-US" sz="3800" dirty="0" err="1"/>
              <a:t>anggota</a:t>
            </a:r>
            <a:r>
              <a:rPr lang="en-US" sz="3800" dirty="0"/>
              <a:t> </a:t>
            </a:r>
            <a:r>
              <a:rPr lang="en-US" sz="3800" dirty="0" err="1"/>
              <a:t>tersebut</a:t>
            </a:r>
            <a:r>
              <a:rPr lang="en-US" sz="3800" dirty="0"/>
              <a:t> </a:t>
            </a:r>
            <a:r>
              <a:rPr lang="en-US" sz="3800" dirty="0" err="1"/>
              <a:t>terhadap</a:t>
            </a:r>
            <a:r>
              <a:rPr lang="en-US" sz="3800" dirty="0"/>
              <a:t> </a:t>
            </a:r>
            <a:r>
              <a:rPr lang="en-US" sz="3800" dirty="0" err="1"/>
              <a:t>pencapaian</a:t>
            </a:r>
            <a:r>
              <a:rPr lang="en-US" sz="3800" dirty="0"/>
              <a:t> </a:t>
            </a:r>
            <a:r>
              <a:rPr lang="en-US" sz="3800" dirty="0" err="1"/>
              <a:t>tujuan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. </a:t>
            </a:r>
            <a:r>
              <a:rPr lang="en-US" sz="3800" dirty="0" err="1"/>
              <a:t>Pencapaian</a:t>
            </a:r>
            <a:r>
              <a:rPr lang="en-US" sz="3800" dirty="0"/>
              <a:t> </a:t>
            </a:r>
            <a:r>
              <a:rPr lang="en-US" sz="3800" dirty="0" err="1"/>
              <a:t>tujuan</a:t>
            </a:r>
            <a:r>
              <a:rPr lang="en-US" sz="3800" dirty="0"/>
              <a:t>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bentuk</a:t>
            </a:r>
            <a:r>
              <a:rPr lang="en-US" sz="3800" dirty="0"/>
              <a:t> </a:t>
            </a:r>
            <a:r>
              <a:rPr lang="en-US" sz="3800" dirty="0" err="1"/>
              <a:t>kuantitatif</a:t>
            </a:r>
            <a:r>
              <a:rPr lang="en-US" sz="3800" dirty="0"/>
              <a:t> </a:t>
            </a:r>
            <a:r>
              <a:rPr lang="en-US" sz="3800" dirty="0" err="1"/>
              <a:t>juga</a:t>
            </a:r>
            <a:r>
              <a:rPr lang="en-US" sz="3800" dirty="0"/>
              <a:t> </a:t>
            </a:r>
            <a:r>
              <a:rPr lang="en-US" sz="3800" dirty="0" err="1"/>
              <a:t>merupakan</a:t>
            </a:r>
            <a:r>
              <a:rPr lang="en-US" sz="3800" dirty="0"/>
              <a:t> </a:t>
            </a:r>
            <a:r>
              <a:rPr lang="en-US" sz="3800" dirty="0" err="1"/>
              <a:t>salah</a:t>
            </a:r>
            <a:r>
              <a:rPr lang="en-US" sz="3800" dirty="0"/>
              <a:t> </a:t>
            </a:r>
            <a:r>
              <a:rPr lang="en-US" sz="3800" dirty="0" err="1"/>
              <a:t>satu</a:t>
            </a:r>
            <a:r>
              <a:rPr lang="en-US" sz="3800" dirty="0"/>
              <a:t> </a:t>
            </a:r>
            <a:r>
              <a:rPr lang="en-US" sz="3800" dirty="0" err="1"/>
              <a:t>bentuk</a:t>
            </a:r>
            <a:r>
              <a:rPr lang="en-US" sz="3800" dirty="0"/>
              <a:t> </a:t>
            </a:r>
            <a:r>
              <a:rPr lang="en-US" sz="3800" dirty="0" err="1"/>
              <a:t>tanggung</a:t>
            </a:r>
            <a:r>
              <a:rPr lang="en-US" sz="3800" dirty="0"/>
              <a:t> </a:t>
            </a:r>
            <a:r>
              <a:rPr lang="en-US" sz="3800" dirty="0" err="1"/>
              <a:t>jawab</a:t>
            </a:r>
            <a:r>
              <a:rPr lang="en-US" sz="3800" dirty="0"/>
              <a:t> </a:t>
            </a:r>
            <a:r>
              <a:rPr lang="en-US" sz="3800" dirty="0" err="1"/>
              <a:t>anggota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memenuhi</a:t>
            </a:r>
            <a:r>
              <a:rPr lang="en-US" sz="3800" dirty="0"/>
              <a:t> </a:t>
            </a:r>
            <a:r>
              <a:rPr lang="en-US" sz="3800" dirty="0" err="1"/>
              <a:t>keinginannya</a:t>
            </a:r>
            <a:r>
              <a:rPr lang="en-US" sz="3800" dirty="0"/>
              <a:t>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/>
              <a:t>mencapai</a:t>
            </a:r>
            <a:r>
              <a:rPr lang="en-US" sz="3800" dirty="0"/>
              <a:t> </a:t>
            </a:r>
            <a:r>
              <a:rPr lang="en-US" sz="3800" dirty="0" err="1"/>
              <a:t>tujuan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sasaran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 smtClean="0"/>
              <a:t>.</a:t>
            </a:r>
            <a:r>
              <a:rPr lang="en-US" sz="3800" dirty="0"/>
              <a:t> </a:t>
            </a:r>
            <a:endParaRPr lang="id-ID" sz="3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922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Akuntansi Keperilakuan</a:t>
            </a:r>
            <a:br>
              <a:rPr lang="id-ID" b="1" dirty="0" smtClean="0"/>
            </a:br>
            <a:r>
              <a:rPr lang="id-ID" b="1" dirty="0" smtClean="0"/>
              <a:t> Tinjauan Umum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pemakainya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paling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langka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internal (</a:t>
            </a:r>
            <a:r>
              <a:rPr lang="en-US" i="1" dirty="0"/>
              <a:t>internal user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</a:t>
            </a:r>
            <a:r>
              <a:rPr lang="en-US" i="1" dirty="0"/>
              <a:t>external user</a:t>
            </a:r>
            <a:r>
              <a:rPr lang="en-US" dirty="0"/>
              <a:t>).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internal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.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internal,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labih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346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Dimensi Akuntansi Keperilakuan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data-data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data-data </a:t>
            </a:r>
            <a:r>
              <a:rPr lang="en-US" dirty="0" err="1"/>
              <a:t>nonkeuangan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2266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u="sng" dirty="0" smtClean="0"/>
              <a:t>Lingkup Akuntansi Keperilakuan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dibalik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, </a:t>
            </a:r>
            <a:r>
              <a:rPr lang="en-US" dirty="0" err="1"/>
              <a:t>mengukur</a:t>
            </a:r>
            <a:r>
              <a:rPr lang="en-US" dirty="0"/>
              <a:t>,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desaian</a:t>
            </a:r>
            <a:r>
              <a:rPr lang="en-US" dirty="0"/>
              <a:t>, </a:t>
            </a:r>
            <a:r>
              <a:rPr lang="en-US" dirty="0" err="1"/>
              <a:t>konstruksi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.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9602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2697"/>
            <a:ext cx="109728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a.       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konstruksi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system </a:t>
            </a:r>
            <a:r>
              <a:rPr lang="en-US" dirty="0" err="1"/>
              <a:t>akuntansi</a:t>
            </a:r>
            <a:r>
              <a:rPr lang="en-US" dirty="0"/>
              <a:t>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b.      </a:t>
            </a:r>
            <a:r>
              <a:rPr lang="en-US" dirty="0" err="1"/>
              <a:t>Pengaruh</a:t>
            </a:r>
            <a:r>
              <a:rPr lang="en-US" dirty="0"/>
              <a:t> system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system </a:t>
            </a:r>
            <a:r>
              <a:rPr lang="en-US" dirty="0" err="1"/>
              <a:t>akauntansi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produktivitas</a:t>
            </a:r>
            <a:r>
              <a:rPr lang="en-US" dirty="0"/>
              <a:t>,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,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c.       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  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system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5751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err="1"/>
              <a:t>Akuntansi</a:t>
            </a:r>
            <a:r>
              <a:rPr lang="en-US" u="sng" dirty="0"/>
              <a:t> </a:t>
            </a:r>
            <a:r>
              <a:rPr lang="en-US" u="sng" dirty="0" err="1"/>
              <a:t>Keperilakuan</a:t>
            </a:r>
            <a:r>
              <a:rPr lang="en-US" u="sng" dirty="0"/>
              <a:t> : </a:t>
            </a:r>
            <a:r>
              <a:rPr lang="en-US" u="sng" dirty="0" err="1"/>
              <a:t>Perluasan</a:t>
            </a:r>
            <a:r>
              <a:rPr lang="en-US" u="sng" dirty="0"/>
              <a:t> </a:t>
            </a:r>
            <a:r>
              <a:rPr lang="en-US" u="sng" dirty="0" err="1"/>
              <a:t>Logis</a:t>
            </a:r>
            <a:r>
              <a:rPr lang="en-US" u="sng" dirty="0"/>
              <a:t> </a:t>
            </a:r>
            <a:r>
              <a:rPr lang="en-US" u="sng" dirty="0" err="1"/>
              <a:t>dari</a:t>
            </a:r>
            <a:r>
              <a:rPr lang="en-US" u="sng" dirty="0"/>
              <a:t> </a:t>
            </a:r>
            <a:r>
              <a:rPr lang="en-US" u="sng" dirty="0" err="1"/>
              <a:t>Peran</a:t>
            </a:r>
            <a:r>
              <a:rPr lang="en-US" u="sng" dirty="0"/>
              <a:t> </a:t>
            </a:r>
            <a:r>
              <a:rPr lang="en-US" u="sng" dirty="0" err="1"/>
              <a:t>Akuntansi</a:t>
            </a:r>
            <a:r>
              <a:rPr lang="en-US" u="sng" dirty="0"/>
              <a:t> </a:t>
            </a:r>
            <a:r>
              <a:rPr lang="en-US" u="sng" dirty="0" err="1"/>
              <a:t>Tradisional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akuntan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data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data </a:t>
            </a:r>
            <a:r>
              <a:rPr lang="en-US" dirty="0" err="1"/>
              <a:t>keuangan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7929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Lingkup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Keperilakuan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Bernard </a:t>
            </a:r>
            <a:r>
              <a:rPr lang="en-US" dirty="0" err="1"/>
              <a:t>Berelson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G.A </a:t>
            </a:r>
            <a:r>
              <a:rPr lang="en-US" dirty="0" err="1"/>
              <a:t>Stainer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berhadapan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9865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Lingkup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Dari </a:t>
            </a:r>
            <a:r>
              <a:rPr lang="en-US" b="1" dirty="0" err="1"/>
              <a:t>Akuntansi</a:t>
            </a:r>
            <a:r>
              <a:rPr lang="en-US" b="1" dirty="0"/>
              <a:t> </a:t>
            </a:r>
            <a:r>
              <a:rPr lang="en-US" b="1" dirty="0" err="1"/>
              <a:t>Keperilakuan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8112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melewatkan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melewatkan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64859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42194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Keperilakuan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r>
              <a:rPr lang="en-US" b="1" dirty="0"/>
              <a:t> </a:t>
            </a:r>
            <a:r>
              <a:rPr lang="en-US" b="1" dirty="0" err="1" smtClean="0"/>
              <a:t>Keperilakuan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464496"/>
          </a:xfrm>
        </p:spPr>
        <p:txBody>
          <a:bodyPr>
            <a:normAutofit/>
          </a:bodyPr>
          <a:lstStyle/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akuntasi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3768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930226"/>
          </a:xfrm>
        </p:spPr>
        <p:txBody>
          <a:bodyPr>
            <a:normAutofit/>
          </a:bodyPr>
          <a:lstStyle/>
          <a:p>
            <a:pPr lvl="0"/>
            <a:r>
              <a:rPr lang="en-US" b="1" dirty="0" err="1"/>
              <a:t>Perspektif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: </a:t>
            </a:r>
            <a:r>
              <a:rPr lang="en-US" b="1" dirty="0" err="1"/>
              <a:t>Psikologi</a:t>
            </a:r>
            <a:r>
              <a:rPr lang="en-US" b="1" dirty="0"/>
              <a:t>, </a:t>
            </a:r>
            <a:r>
              <a:rPr lang="en-US" b="1" dirty="0" err="1"/>
              <a:t>Sosiologi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Psikologi</a:t>
            </a:r>
            <a:r>
              <a:rPr lang="en-US" b="1" dirty="0"/>
              <a:t> </a:t>
            </a:r>
            <a:r>
              <a:rPr lang="en-US" b="1" dirty="0" err="1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20888"/>
            <a:ext cx="10972800" cy="417646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Robbins (2003),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. </a:t>
            </a:r>
            <a:r>
              <a:rPr lang="en-US" dirty="0" err="1"/>
              <a:t>Ketiganya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. </a:t>
            </a:r>
            <a:r>
              <a:rPr lang="en-US" dirty="0" err="1"/>
              <a:t>Fokusnya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orang-orang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,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  <a:r>
              <a:rPr lang="en-US" dirty="0" err="1"/>
              <a:t>Keutamaan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1241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404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4705"/>
            <a:ext cx="10972800" cy="536145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Para 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individual.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menyumbangkan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dirty="0" err="1"/>
              <a:t>teoritikus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teoritikus</a:t>
            </a:r>
            <a:r>
              <a:rPr lang="en-US" dirty="0"/>
              <a:t> </a:t>
            </a:r>
            <a:r>
              <a:rPr lang="en-US" dirty="0" err="1"/>
              <a:t>keperibadian</a:t>
            </a:r>
            <a:r>
              <a:rPr lang="en-US" dirty="0"/>
              <a:t>,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peran-peran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orang-orang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manusia-manusia</a:t>
            </a:r>
            <a:r>
              <a:rPr lang="en-US" dirty="0"/>
              <a:t> </a:t>
            </a:r>
            <a:r>
              <a:rPr lang="en-US" dirty="0" err="1"/>
              <a:t>sesamanya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sosiolog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formal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sosiolog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birokrasi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4835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404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1"/>
            <a:ext cx="10972800" cy="5577483"/>
          </a:xfrm>
        </p:spPr>
        <p:txBody>
          <a:bodyPr>
            <a:noAutofit/>
          </a:bodyPr>
          <a:lstStyle/>
          <a:p>
            <a:r>
              <a:rPr lang="en-US" sz="2000" dirty="0" err="1"/>
              <a:t>Psikologi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memadukan</a:t>
            </a:r>
            <a:r>
              <a:rPr lang="en-US" sz="2000" dirty="0"/>
              <a:t> </a:t>
            </a:r>
            <a:r>
              <a:rPr lang="en-US" sz="2000" dirty="0" err="1"/>
              <a:t>konsep-konsep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sosiologi</a:t>
            </a:r>
            <a:r>
              <a:rPr lang="en-US" sz="2000" dirty="0"/>
              <a:t> yang </a:t>
            </a:r>
            <a:r>
              <a:rPr lang="en-US" sz="2000" dirty="0" err="1"/>
              <a:t>memusatkan</a:t>
            </a:r>
            <a:r>
              <a:rPr lang="en-US" sz="2000" dirty="0"/>
              <a:t> </a:t>
            </a:r>
            <a:r>
              <a:rPr lang="en-US" sz="2000" dirty="0" err="1"/>
              <a:t>perhatian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. </a:t>
            </a:r>
            <a:r>
              <a:rPr lang="en-US" sz="2000" dirty="0" err="1"/>
              <a:t>Penekanan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orang-orang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rangsangan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.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diterangkan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hubungannya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dinamika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. </a:t>
            </a:r>
            <a:r>
              <a:rPr lang="en-US" sz="2000" dirty="0" err="1"/>
              <a:t>Disamping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sumbangan</a:t>
            </a:r>
            <a:r>
              <a:rPr lang="en-US" sz="2000" dirty="0"/>
              <a:t> yang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bidang-bidang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, </a:t>
            </a:r>
            <a:r>
              <a:rPr lang="en-US" sz="2000" dirty="0" err="1"/>
              <a:t>pemahaman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,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, </a:t>
            </a:r>
            <a:r>
              <a:rPr lang="en-US" sz="2000" dirty="0" err="1"/>
              <a:t>cara-cara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memuaskan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proses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.</a:t>
            </a:r>
            <a:endParaRPr lang="id-ID" sz="2000" dirty="0"/>
          </a:p>
          <a:p>
            <a:r>
              <a:rPr lang="en-US" sz="2000" dirty="0"/>
              <a:t>Kita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yang </a:t>
            </a:r>
            <a:r>
              <a:rPr lang="en-US" sz="2000" dirty="0" err="1"/>
              <a:t>namanya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, </a:t>
            </a:r>
            <a:r>
              <a:rPr lang="en-US" sz="2000" dirty="0" err="1"/>
              <a:t>motivasi</a:t>
            </a:r>
            <a:r>
              <a:rPr lang="en-US" sz="2000" dirty="0"/>
              <a:t>, </a:t>
            </a:r>
            <a:r>
              <a:rPr lang="en-US" sz="2000" dirty="0" err="1"/>
              <a:t>kepribadian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yang </a:t>
            </a:r>
            <a:r>
              <a:rPr lang="en-US" sz="2000" dirty="0" err="1"/>
              <a:t>sejenisnya</a:t>
            </a:r>
            <a:r>
              <a:rPr lang="en-US" sz="2000" dirty="0"/>
              <a:t>. Dan </a:t>
            </a:r>
            <a:r>
              <a:rPr lang="en-US" sz="2000" dirty="0" err="1"/>
              <a:t>kalau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sosiologi</a:t>
            </a:r>
            <a:r>
              <a:rPr lang="en-US" sz="2000" dirty="0"/>
              <a:t>,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memikirkan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kemasyarakatan</a:t>
            </a:r>
            <a:r>
              <a:rPr lang="en-US" sz="2000" dirty="0"/>
              <a:t>. 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, mental, </a:t>
            </a:r>
            <a:r>
              <a:rPr lang="en-US" sz="2000" dirty="0" err="1"/>
              <a:t>perilaku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dimensi-dimensi</a:t>
            </a:r>
            <a:r>
              <a:rPr lang="en-US" sz="2000" dirty="0"/>
              <a:t> lain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. </a:t>
            </a:r>
            <a:r>
              <a:rPr lang="en-US" sz="2000" dirty="0" err="1"/>
              <a:t>Sosiologi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mengabdikan</a:t>
            </a:r>
            <a:r>
              <a:rPr lang="en-US" sz="2000" dirty="0"/>
              <a:t> </a:t>
            </a:r>
            <a:r>
              <a:rPr lang="en-US" sz="2000" dirty="0" err="1"/>
              <a:t>kajiannya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, </a:t>
            </a:r>
            <a:r>
              <a:rPr lang="en-US" sz="2000" dirty="0" err="1"/>
              <a:t>perilaku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.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bertemu</a:t>
            </a:r>
            <a:r>
              <a:rPr lang="en-US" sz="2000" dirty="0"/>
              <a:t> di </a:t>
            </a:r>
            <a:r>
              <a:rPr lang="en-US" sz="2000" dirty="0" err="1"/>
              <a:t>daerah</a:t>
            </a:r>
            <a:r>
              <a:rPr lang="en-US" sz="2000" dirty="0"/>
              <a:t> yang </a:t>
            </a:r>
            <a:r>
              <a:rPr lang="en-US" sz="2000" dirty="0" err="1"/>
              <a:t>dinamakan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.</a:t>
            </a:r>
            <a:endParaRPr lang="id-ID" sz="2000" dirty="0"/>
          </a:p>
          <a:p>
            <a:pPr marL="0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701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Binberg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Shields (1989)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lima </a:t>
            </a:r>
            <a:r>
              <a:rPr lang="en-US" dirty="0" err="1"/>
              <a:t>aliran</a:t>
            </a:r>
            <a:r>
              <a:rPr lang="en-US" dirty="0"/>
              <a:t> (</a:t>
            </a:r>
            <a:r>
              <a:rPr lang="en-US" i="1" dirty="0"/>
              <a:t>school</a:t>
            </a:r>
            <a:r>
              <a:rPr lang="en-US" dirty="0"/>
              <a:t>) 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(</a:t>
            </a:r>
            <a:r>
              <a:rPr lang="en-US" i="1" dirty="0"/>
              <a:t>management control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(</a:t>
            </a:r>
            <a:r>
              <a:rPr lang="en-US" i="1" dirty="0"/>
              <a:t>accounting information processing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i="1" dirty="0"/>
              <a:t>information system design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Riset</a:t>
            </a:r>
            <a:r>
              <a:rPr lang="en-US" dirty="0"/>
              <a:t> audit (</a:t>
            </a:r>
            <a:r>
              <a:rPr lang="en-US" i="1" dirty="0"/>
              <a:t>audit research</a:t>
            </a:r>
            <a:r>
              <a:rPr lang="en-US" dirty="0"/>
              <a:t>)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(</a:t>
            </a:r>
            <a:r>
              <a:rPr lang="en-US" i="1" dirty="0"/>
              <a:t>organizational sociology</a:t>
            </a:r>
            <a:r>
              <a:rPr lang="en-US" dirty="0"/>
              <a:t>)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73738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merambah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sosiolog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psikologikal</a:t>
            </a:r>
            <a:r>
              <a:rPr lang="en-US" dirty="0"/>
              <a:t> -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kognisi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sosiolog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;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mengkonsentrasikan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interaksi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568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Beberapa</a:t>
            </a:r>
            <a:r>
              <a:rPr lang="en-US" b="1" dirty="0"/>
              <a:t> Hal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Teori Peran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Struktur Sosial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Budaya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Komitmen Organisasi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Konflik Peran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Konflik Kepentingan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Pemberdayaan Karyawan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44555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1. Teori Peran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Walau</a:t>
            </a:r>
            <a:r>
              <a:rPr lang="en-US" dirty="0"/>
              <a:t> Park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Robert Linton (1936),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antropolog</a:t>
            </a:r>
            <a:r>
              <a:rPr lang="en-US" dirty="0"/>
              <a:t>,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terminologi</a:t>
            </a:r>
            <a:r>
              <a:rPr lang="en-US" dirty="0"/>
              <a:t> </a:t>
            </a:r>
            <a:r>
              <a:rPr lang="en-US" dirty="0" err="1"/>
              <a:t>aktor-aktor</a:t>
            </a:r>
            <a:r>
              <a:rPr lang="en-US" dirty="0"/>
              <a:t> yang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apa-apa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harapan-harapan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yang </a:t>
            </a:r>
            <a:r>
              <a:rPr lang="en-US" dirty="0" err="1"/>
              <a:t>menuntun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,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wanita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, </a:t>
            </a:r>
            <a:r>
              <a:rPr lang="en-US" dirty="0" err="1"/>
              <a:t>diharapkan</a:t>
            </a:r>
            <a:r>
              <a:rPr lang="en-US" dirty="0"/>
              <a:t> agar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orang lain,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statusnya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7023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0729"/>
            <a:ext cx="10972800" cy="514543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sosiolog</a:t>
            </a:r>
            <a:r>
              <a:rPr lang="en-US" dirty="0"/>
              <a:t> yang </a:t>
            </a:r>
            <a:r>
              <a:rPr lang="en-US" dirty="0" err="1"/>
              <a:t>bernama</a:t>
            </a:r>
            <a:r>
              <a:rPr lang="en-US" dirty="0"/>
              <a:t> Glen Elder (1975)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. </a:t>
            </a:r>
            <a:r>
              <a:rPr lang="en-US" dirty="0" err="1"/>
              <a:t>Pendekatannya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“life-course” </a:t>
            </a:r>
            <a:r>
              <a:rPr lang="en-US" dirty="0" err="1"/>
              <a:t>memaknakan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kategori-kategori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murid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/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,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Di Indonesia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lima </a:t>
            </a:r>
            <a:r>
              <a:rPr lang="en-US" dirty="0" err="1"/>
              <a:t>puluh</a:t>
            </a:r>
            <a:r>
              <a:rPr lang="en-US" dirty="0"/>
              <a:t> lima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“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” (age grading).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kanak-kanak</a:t>
            </a:r>
            <a:r>
              <a:rPr lang="en-US" dirty="0"/>
              <a:t>,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334418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2. Struktur Sosial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Terjadi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proses yang (1) </a:t>
            </a:r>
            <a:r>
              <a:rPr lang="en-US" dirty="0" err="1"/>
              <a:t>instinktif</a:t>
            </a:r>
            <a:r>
              <a:rPr lang="en-US" dirty="0"/>
              <a:t>, (2)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(3) </a:t>
            </a:r>
            <a:r>
              <a:rPr lang="en-US" dirty="0" err="1"/>
              <a:t>juga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mental.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sebaik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William James </a:t>
            </a:r>
            <a:r>
              <a:rPr lang="en-US" dirty="0" err="1"/>
              <a:t>dan</a:t>
            </a:r>
            <a:r>
              <a:rPr lang="en-US" dirty="0"/>
              <a:t> John Dewey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individual,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-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adat-istiadat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Para </a:t>
            </a:r>
            <a:r>
              <a:rPr lang="en-US" dirty="0" err="1"/>
              <a:t>sosiolog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jalinan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. Kita </a:t>
            </a:r>
            <a:r>
              <a:rPr lang="en-US" dirty="0" err="1"/>
              <a:t>mewarisi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sosialisasi</a:t>
            </a:r>
            <a:r>
              <a:rPr lang="en-US" dirty="0"/>
              <a:t>.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terpolakan</a:t>
            </a:r>
            <a:r>
              <a:rPr lang="en-US" dirty="0"/>
              <a:t>. James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"</a:t>
            </a:r>
            <a:r>
              <a:rPr lang="en-US" dirty="0" err="1"/>
              <a:t>diri</a:t>
            </a:r>
            <a:r>
              <a:rPr lang="en-US" dirty="0"/>
              <a:t>" (self) -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(self).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10770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Sosiolog</a:t>
            </a:r>
            <a:r>
              <a:rPr lang="en-US" dirty="0"/>
              <a:t> lain Robert Park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Chicago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mengorganisasikan</a:t>
            </a:r>
            <a:r>
              <a:rPr lang="en-US" dirty="0"/>
              <a:t>, </a:t>
            </a:r>
            <a:r>
              <a:rPr lang="en-US" dirty="0" err="1"/>
              <a:t>mengintegrasikan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kekuatan-kekuatan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-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(roles).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Kita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orang </a:t>
            </a:r>
            <a:r>
              <a:rPr lang="en-US" dirty="0" err="1"/>
              <a:t>tua</a:t>
            </a:r>
            <a:r>
              <a:rPr lang="en-US" dirty="0"/>
              <a:t>, guru, </a:t>
            </a:r>
            <a:r>
              <a:rPr lang="en-US" dirty="0" err="1"/>
              <a:t>mahasiswa</a:t>
            </a:r>
            <a:r>
              <a:rPr lang="en-US" dirty="0"/>
              <a:t>, </a:t>
            </a:r>
            <a:r>
              <a:rPr lang="en-US" dirty="0" err="1"/>
              <a:t>laki-laki</a:t>
            </a:r>
            <a:r>
              <a:rPr lang="en-US" dirty="0"/>
              <a:t>, </a:t>
            </a:r>
            <a:r>
              <a:rPr lang="en-US" dirty="0" err="1"/>
              <a:t>perempuan</a:t>
            </a:r>
            <a:r>
              <a:rPr lang="en-US" dirty="0"/>
              <a:t>, Islam, Kristen.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persektif</a:t>
            </a:r>
            <a:r>
              <a:rPr lang="en-US" dirty="0"/>
              <a:t> </a:t>
            </a:r>
            <a:r>
              <a:rPr lang="en-US" dirty="0" err="1"/>
              <a:t>strukturan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(Role Theory),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- </a:t>
            </a:r>
            <a:r>
              <a:rPr lang="en-US" dirty="0" err="1"/>
              <a:t>Harapan</a:t>
            </a:r>
            <a:r>
              <a:rPr lang="en-US" dirty="0"/>
              <a:t> (Expectation-States Theory),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Posmodernisme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6051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3. Budaya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orang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.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rumit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perkakas</a:t>
            </a:r>
            <a:r>
              <a:rPr lang="en-US" dirty="0"/>
              <a:t>, </a:t>
            </a:r>
            <a:r>
              <a:rPr lang="en-US" dirty="0" err="1"/>
              <a:t>pakaian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menganggapnya</a:t>
            </a:r>
            <a:r>
              <a:rPr lang="en-US" dirty="0"/>
              <a:t>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genetis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orang-orang yang </a:t>
            </a:r>
            <a:r>
              <a:rPr lang="en-US" dirty="0" err="1"/>
              <a:t>berbada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menyesuiakan</a:t>
            </a:r>
            <a:r>
              <a:rPr lang="en-US" dirty="0"/>
              <a:t> </a:t>
            </a:r>
            <a:r>
              <a:rPr lang="en-US" dirty="0" err="1"/>
              <a:t>perbedaan-perbedaannya</a:t>
            </a:r>
            <a:r>
              <a:rPr lang="en-US" dirty="0"/>
              <a:t>,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.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komunikatif</a:t>
            </a:r>
            <a:r>
              <a:rPr lang="en-US" dirty="0"/>
              <a:t>.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sosial-budaya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2457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orang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lain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: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dipolarisasikan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keistimewaannya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."Citra yang </a:t>
            </a:r>
            <a:r>
              <a:rPr lang="en-US" dirty="0" err="1"/>
              <a:t>memaksa</a:t>
            </a:r>
            <a:r>
              <a:rPr lang="en-US" dirty="0"/>
              <a:t>"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"</a:t>
            </a:r>
            <a:r>
              <a:rPr lang="en-US" dirty="0" err="1"/>
              <a:t>individualisme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" di </a:t>
            </a:r>
            <a:r>
              <a:rPr lang="en-US" dirty="0" err="1"/>
              <a:t>Amerika</a:t>
            </a:r>
            <a:r>
              <a:rPr lang="en-US" dirty="0"/>
              <a:t>, "</a:t>
            </a:r>
            <a:r>
              <a:rPr lang="en-US" dirty="0" err="1"/>
              <a:t>keselarasan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" d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"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" di </a:t>
            </a:r>
            <a:r>
              <a:rPr lang="en-US" dirty="0" err="1"/>
              <a:t>Cina</a:t>
            </a:r>
            <a:r>
              <a:rPr lang="en-US" dirty="0"/>
              <a:t>. Citra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brsifat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membekali</a:t>
            </a:r>
            <a:r>
              <a:rPr lang="en-US" dirty="0"/>
              <a:t> </a:t>
            </a:r>
            <a:r>
              <a:rPr lang="en-US" dirty="0" err="1"/>
              <a:t>anggota-anggotanya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dipinjam</a:t>
            </a:r>
            <a:r>
              <a:rPr lang="en-US" dirty="0"/>
              <a:t> </a:t>
            </a:r>
            <a:r>
              <a:rPr lang="en-US" dirty="0" err="1"/>
              <a:t>anggota-anggotanya</a:t>
            </a:r>
            <a:r>
              <a:rPr lang="en-US" dirty="0"/>
              <a:t> yang paling </a:t>
            </a:r>
            <a:r>
              <a:rPr lang="en-US" dirty="0" err="1"/>
              <a:t>bersahaja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rasa </a:t>
            </a:r>
            <a:r>
              <a:rPr lang="en-US" dirty="0" err="1"/>
              <a:t>bermartabat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budayalah</a:t>
            </a:r>
            <a:r>
              <a:rPr lang="en-US" dirty="0"/>
              <a:t>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yang </a:t>
            </a:r>
            <a:r>
              <a:rPr lang="en-US" dirty="0" err="1"/>
              <a:t>koheren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mengorganisasikan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memungkinkannya</a:t>
            </a:r>
            <a:r>
              <a:rPr lang="en-US" dirty="0"/>
              <a:t> </a:t>
            </a:r>
            <a:r>
              <a:rPr lang="en-US" dirty="0" err="1"/>
              <a:t>meramalkan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orang lain.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48730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4. Komitmen Organisasi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Robbins (2003),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pekerjaaan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memihak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merekrut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guru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yang </a:t>
            </a:r>
            <a:r>
              <a:rPr lang="en-US" dirty="0" err="1"/>
              <a:t>berhadapan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guru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kebijakan-kebijakan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komimen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89007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L. Mathis-John H. Jackson,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ketidakhadiran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Menurut</a:t>
            </a:r>
            <a:r>
              <a:rPr lang="en-US" dirty="0"/>
              <a:t> Griffin,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</a:t>
            </a:r>
            <a:r>
              <a:rPr lang="en-US" dirty="0" err="1"/>
              <a:t>organisational</a:t>
            </a:r>
            <a:r>
              <a:rPr lang="en-US" dirty="0"/>
              <a:t> commitment)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organisasinya</a:t>
            </a:r>
            <a:r>
              <a:rPr lang="en-US" dirty="0"/>
              <a:t>.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sejati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252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pengkoordinasian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orang-orang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penganggaran</a:t>
            </a:r>
            <a:r>
              <a:rPr lang="en-US" dirty="0"/>
              <a:t> (</a:t>
            </a:r>
            <a:r>
              <a:rPr lang="en-US" i="1" dirty="0"/>
              <a:t>budgeting</a:t>
            </a:r>
            <a:r>
              <a:rPr lang="en-US" dirty="0"/>
              <a:t>), </a:t>
            </a:r>
            <a:r>
              <a:rPr lang="en-US" dirty="0" err="1"/>
              <a:t>namun</a:t>
            </a:r>
            <a:r>
              <a:rPr lang="en-US" dirty="0"/>
              <a:t> yang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searah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audit.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18187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Luthan</a:t>
            </a:r>
            <a:r>
              <a:rPr lang="en-US" dirty="0"/>
              <a:t> (1998),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merefleksikan</a:t>
            </a:r>
            <a:r>
              <a:rPr lang="en-US" dirty="0"/>
              <a:t> </a:t>
            </a:r>
            <a:r>
              <a:rPr lang="en-US" dirty="0" err="1"/>
              <a:t>loyalitas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berkelanjutan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yang </a:t>
            </a:r>
            <a:r>
              <a:rPr lang="en-US" dirty="0" err="1"/>
              <a:t>berkelanjutan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50154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Allen </a:t>
            </a:r>
            <a:r>
              <a:rPr lang="en-US" dirty="0" err="1"/>
              <a:t>dan</a:t>
            </a:r>
            <a:r>
              <a:rPr lang="en-US" dirty="0"/>
              <a:t> Meyer (1991),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1)      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afektif</a:t>
            </a:r>
            <a:r>
              <a:rPr lang="en-US" dirty="0"/>
              <a:t> (affective </a:t>
            </a:r>
            <a:r>
              <a:rPr lang="en-US" dirty="0" err="1"/>
              <a:t>comitment</a:t>
            </a:r>
            <a:r>
              <a:rPr lang="en-US" dirty="0"/>
              <a:t>): </a:t>
            </a:r>
            <a:r>
              <a:rPr lang="en-US" dirty="0" err="1"/>
              <a:t>Keterikatan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2)      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(</a:t>
            </a:r>
            <a:r>
              <a:rPr lang="en-US" dirty="0" err="1"/>
              <a:t>continuence</a:t>
            </a:r>
            <a:r>
              <a:rPr lang="en-US" dirty="0"/>
              <a:t> commitment):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senioritas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benefit,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3)      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(normative </a:t>
            </a:r>
            <a:r>
              <a:rPr lang="en-US" dirty="0" err="1"/>
              <a:t>commiment</a:t>
            </a:r>
            <a:r>
              <a:rPr lang="en-US" dirty="0"/>
              <a:t>):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;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03415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476673"/>
            <a:ext cx="10876789" cy="6192687"/>
          </a:xfrm>
        </p:spPr>
        <p:txBody>
          <a:bodyPr>
            <a:noAutofit/>
          </a:bodyPr>
          <a:lstStyle/>
          <a:p>
            <a:r>
              <a:rPr lang="id-ID" sz="2400" dirty="0" smtClean="0"/>
              <a:t>Mengingat pentingnya komitmen tersebut, banyak perusahaan berusaha untuk menciptakan kondisi perusahaan sedemiklian rupa agar dapat menghasilkan loyalitas karyawan dengan cara antara lain: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Memberikan kompensasi (upah, gaji, dan tunjangan) yang menarik atau bahkan kompetitif bila dibandingkan dengan perusahaan lain.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Membuat kondisi kerja yang nyaman dan menyediakan fasilitas kerja yang baik.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Memberikan tugas atau pekerjaan yang menantang dan menarik.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Mempraktikkan manajemen terbuka dan manajemen partisipatif.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Memperhatikan persoalan yang dianggap penting oleh karyawan dan menjaga keadilan perlakuan terhadap karyawan dalam perusahaan.</a:t>
            </a:r>
          </a:p>
        </p:txBody>
      </p:sp>
    </p:spTree>
    <p:extLst>
      <p:ext uri="{BB962C8B-B14F-4D97-AF65-F5344CB8AC3E}">
        <p14:creationId xmlns:p14="http://schemas.microsoft.com/office/powerpoint/2010/main" val="14140693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5. Konflik Peran 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Wolfe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Snoke</a:t>
            </a:r>
            <a:r>
              <a:rPr lang="en-US" dirty="0"/>
              <a:t> (</a:t>
            </a:r>
            <a:r>
              <a:rPr lang="en-US" dirty="0" err="1"/>
              <a:t>Cahyono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Ghozali</a:t>
            </a:r>
            <a:r>
              <a:rPr lang="en-US" dirty="0"/>
              <a:t>, 2002)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terabaikannya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lain.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.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datangnya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datangnya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professional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terabaikannya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lain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pastian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27509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0689"/>
            <a:ext cx="10972800" cy="550547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Miles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Perreault</a:t>
            </a:r>
            <a:r>
              <a:rPr lang="en-US" b="1" dirty="0"/>
              <a:t> (</a:t>
            </a:r>
            <a:r>
              <a:rPr lang="en-US" b="1" dirty="0" err="1"/>
              <a:t>Munandar</a:t>
            </a:r>
            <a:r>
              <a:rPr lang="en-US" b="1" dirty="0"/>
              <a:t>, 2001) </a:t>
            </a:r>
            <a:r>
              <a:rPr lang="en-US" b="1" dirty="0" err="1"/>
              <a:t>membedakan</a:t>
            </a:r>
            <a:r>
              <a:rPr lang="en-US" b="1" dirty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konflik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: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-          </a:t>
            </a:r>
            <a:r>
              <a:rPr lang="en-US" i="1" dirty="0" err="1"/>
              <a:t>Konflik</a:t>
            </a:r>
            <a:r>
              <a:rPr lang="en-US" i="1" dirty="0"/>
              <a:t> </a:t>
            </a:r>
            <a:r>
              <a:rPr lang="en-US" i="1" dirty="0" err="1"/>
              <a:t>peran</a:t>
            </a:r>
            <a:r>
              <a:rPr lang="en-US" i="1" dirty="0"/>
              <a:t> </a:t>
            </a:r>
            <a:r>
              <a:rPr lang="en-US" i="1" dirty="0" err="1"/>
              <a:t>pribadi</a:t>
            </a:r>
            <a:r>
              <a:rPr lang="en-US" dirty="0"/>
              <a:t>,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-          </a:t>
            </a:r>
            <a:r>
              <a:rPr lang="en-US" i="1" dirty="0" err="1"/>
              <a:t>Konflik</a:t>
            </a:r>
            <a:r>
              <a:rPr lang="en-US" i="1" dirty="0"/>
              <a:t> intra sender</a:t>
            </a:r>
            <a:r>
              <a:rPr lang="en-US" dirty="0"/>
              <a:t>,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-          </a:t>
            </a:r>
            <a:r>
              <a:rPr lang="en-US" i="1" dirty="0" err="1"/>
              <a:t>Konflik</a:t>
            </a:r>
            <a:r>
              <a:rPr lang="en-US" i="1" dirty="0"/>
              <a:t> inter sender</a:t>
            </a:r>
            <a:r>
              <a:rPr lang="en-US" dirty="0"/>
              <a:t>,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orang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orang lain </a:t>
            </a:r>
            <a:r>
              <a:rPr lang="en-US" dirty="0" err="1"/>
              <a:t>tidak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-          </a:t>
            </a:r>
            <a:r>
              <a:rPr lang="en-US" i="1" dirty="0" err="1"/>
              <a:t>Konflik</a:t>
            </a:r>
            <a:r>
              <a:rPr lang="en-US" i="1" dirty="0"/>
              <a:t> </a:t>
            </a:r>
            <a:r>
              <a:rPr lang="en-US" i="1" dirty="0" err="1"/>
              <a:t>peran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beban</a:t>
            </a:r>
            <a:r>
              <a:rPr lang="en-US" i="1" dirty="0"/>
              <a:t> </a:t>
            </a:r>
            <a:r>
              <a:rPr lang="en-US" i="1" dirty="0" err="1"/>
              <a:t>berlebih</a:t>
            </a:r>
            <a:r>
              <a:rPr lang="en-US" dirty="0"/>
              <a:t>,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33221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6. Konflik Kepentingan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sewaktu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pengacara</a:t>
            </a:r>
            <a:r>
              <a:rPr lang="en-US" dirty="0"/>
              <a:t>, </a:t>
            </a:r>
            <a:r>
              <a:rPr lang="en-US" dirty="0" err="1"/>
              <a:t>politikus</a:t>
            </a:r>
            <a:r>
              <a:rPr lang="en-US" dirty="0"/>
              <a:t>,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bersinggungan</a:t>
            </a:r>
            <a:r>
              <a:rPr lang="en-US" dirty="0"/>
              <a:t>. </a:t>
            </a:r>
            <a:r>
              <a:rPr lang="en-US" dirty="0" err="1"/>
              <a:t>Persinggungan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menyulitkan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pantas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Henry </a:t>
            </a:r>
            <a:r>
              <a:rPr lang="en-US" dirty="0" err="1"/>
              <a:t>Fayol</a:t>
            </a:r>
            <a:r>
              <a:rPr lang="en-US" dirty="0"/>
              <a:t> (1914),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demi </a:t>
            </a:r>
            <a:r>
              <a:rPr lang="en-US" dirty="0" err="1"/>
              <a:t>kepentingan</a:t>
            </a:r>
            <a:r>
              <a:rPr lang="en-US" dirty="0"/>
              <a:t> orang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puluhan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membesarkan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didahulukan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yang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danmengatur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30877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merekomendasikan</a:t>
            </a:r>
            <a:r>
              <a:rPr lang="en-US" dirty="0"/>
              <a:t>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menginterpretasikan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36940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u="sng" dirty="0" smtClean="0"/>
              <a:t>7. Pemberdayaan Karyawan</a:t>
            </a:r>
            <a:endParaRPr lang="id-ID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81128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err="1"/>
              <a:t>Perberdayaan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</a:t>
            </a:r>
            <a:r>
              <a:rPr lang="en-US" sz="4200" dirty="0" err="1"/>
              <a:t>berarti</a:t>
            </a:r>
            <a:r>
              <a:rPr lang="en-US" sz="4200" dirty="0"/>
              <a:t> </a:t>
            </a:r>
            <a:r>
              <a:rPr lang="en-US" sz="4200" dirty="0" err="1"/>
              <a:t>penciptaan</a:t>
            </a:r>
            <a:r>
              <a:rPr lang="en-US" sz="4200" dirty="0"/>
              <a:t> </a:t>
            </a:r>
            <a:r>
              <a:rPr lang="en-US" sz="4200" dirty="0" err="1"/>
              <a:t>sebuah</a:t>
            </a:r>
            <a:r>
              <a:rPr lang="en-US" sz="4200" dirty="0"/>
              <a:t> </a:t>
            </a:r>
            <a:r>
              <a:rPr lang="en-US" sz="4200" dirty="0" err="1"/>
              <a:t>lingkungan</a:t>
            </a:r>
            <a:r>
              <a:rPr lang="en-US" sz="4200" dirty="0"/>
              <a:t> di </a:t>
            </a:r>
            <a:r>
              <a:rPr lang="en-US" sz="4200" dirty="0" err="1"/>
              <a:t>mana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</a:t>
            </a:r>
            <a:r>
              <a:rPr lang="en-US" sz="4200" dirty="0" err="1"/>
              <a:t>memiliki</a:t>
            </a:r>
            <a:r>
              <a:rPr lang="en-US" sz="4200" dirty="0"/>
              <a:t> </a:t>
            </a:r>
            <a:r>
              <a:rPr lang="en-US" sz="4200" dirty="0" err="1"/>
              <a:t>wewenang</a:t>
            </a:r>
            <a:r>
              <a:rPr lang="en-US" sz="4200" dirty="0"/>
              <a:t> yang </a:t>
            </a:r>
            <a:r>
              <a:rPr lang="en-US" sz="4200" dirty="0" err="1"/>
              <a:t>lebih</a:t>
            </a:r>
            <a:r>
              <a:rPr lang="en-US" sz="4200" dirty="0"/>
              <a:t> </a:t>
            </a:r>
            <a:r>
              <a:rPr lang="en-US" sz="4200" dirty="0" err="1"/>
              <a:t>untuk</a:t>
            </a:r>
            <a:r>
              <a:rPr lang="en-US" sz="4200" dirty="0"/>
              <a:t> </a:t>
            </a:r>
            <a:r>
              <a:rPr lang="en-US" sz="4200" dirty="0" err="1"/>
              <a:t>menyelesaikan</a:t>
            </a:r>
            <a:r>
              <a:rPr lang="en-US" sz="4200" dirty="0"/>
              <a:t> </a:t>
            </a:r>
            <a:r>
              <a:rPr lang="en-US" sz="4200" dirty="0" err="1"/>
              <a:t>pekerjaan</a:t>
            </a:r>
            <a:r>
              <a:rPr lang="en-US" sz="4200" dirty="0"/>
              <a:t> </a:t>
            </a:r>
            <a:r>
              <a:rPr lang="en-US" sz="4200" dirty="0" err="1"/>
              <a:t>mereka</a:t>
            </a:r>
            <a:r>
              <a:rPr lang="en-US" sz="4200" dirty="0"/>
              <a:t> </a:t>
            </a:r>
            <a:r>
              <a:rPr lang="en-US" sz="4200" dirty="0" err="1"/>
              <a:t>dengan</a:t>
            </a:r>
            <a:r>
              <a:rPr lang="en-US" sz="4200" dirty="0"/>
              <a:t> </a:t>
            </a:r>
            <a:r>
              <a:rPr lang="en-US" sz="4200" dirty="0" err="1"/>
              <a:t>konsekuensi</a:t>
            </a:r>
            <a:r>
              <a:rPr lang="en-US" sz="4200" dirty="0"/>
              <a:t> </a:t>
            </a:r>
            <a:r>
              <a:rPr lang="en-US" sz="4200" dirty="0" err="1"/>
              <a:t>mereka</a:t>
            </a:r>
            <a:r>
              <a:rPr lang="en-US" sz="4200" dirty="0"/>
              <a:t> </a:t>
            </a:r>
            <a:r>
              <a:rPr lang="en-US" sz="4200" dirty="0" err="1"/>
              <a:t>bertanggungjawab</a:t>
            </a:r>
            <a:r>
              <a:rPr lang="en-US" sz="4200" dirty="0"/>
              <a:t> </a:t>
            </a:r>
            <a:r>
              <a:rPr lang="en-US" sz="4200" dirty="0" err="1"/>
              <a:t>atas</a:t>
            </a:r>
            <a:r>
              <a:rPr lang="en-US" sz="4200" dirty="0"/>
              <a:t> </a:t>
            </a:r>
            <a:r>
              <a:rPr lang="en-US" sz="4200" dirty="0" err="1"/>
              <a:t>hasil</a:t>
            </a:r>
            <a:r>
              <a:rPr lang="en-US" sz="4200" dirty="0"/>
              <a:t> </a:t>
            </a:r>
            <a:r>
              <a:rPr lang="en-US" sz="4200" dirty="0" err="1"/>
              <a:t>penciptaan</a:t>
            </a:r>
            <a:r>
              <a:rPr lang="en-US" sz="4200" dirty="0"/>
              <a:t> </a:t>
            </a:r>
            <a:r>
              <a:rPr lang="en-US" sz="4200" dirty="0" err="1"/>
              <a:t>sebuah</a:t>
            </a:r>
            <a:r>
              <a:rPr lang="en-US" sz="4200" dirty="0"/>
              <a:t> </a:t>
            </a:r>
            <a:r>
              <a:rPr lang="en-US" sz="4200" dirty="0" err="1"/>
              <a:t>lingkungan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</a:t>
            </a:r>
            <a:r>
              <a:rPr lang="en-US" sz="4200" dirty="0" err="1"/>
              <a:t>dimana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</a:t>
            </a:r>
            <a:r>
              <a:rPr lang="en-US" sz="4200" dirty="0" err="1"/>
              <a:t>memiliki</a:t>
            </a:r>
            <a:r>
              <a:rPr lang="en-US" sz="4200" dirty="0"/>
              <a:t> </a:t>
            </a:r>
            <a:r>
              <a:rPr lang="en-US" sz="4200" dirty="0" err="1"/>
              <a:t>wewenang</a:t>
            </a:r>
            <a:r>
              <a:rPr lang="en-US" sz="4200" dirty="0"/>
              <a:t> yang </a:t>
            </a:r>
            <a:r>
              <a:rPr lang="en-US" sz="4200" dirty="0" err="1"/>
              <a:t>lebih</a:t>
            </a:r>
            <a:r>
              <a:rPr lang="en-US" sz="4200" dirty="0"/>
              <a:t> </a:t>
            </a:r>
            <a:r>
              <a:rPr lang="en-US" sz="4200" dirty="0" err="1"/>
              <a:t>banyak</a:t>
            </a:r>
            <a:r>
              <a:rPr lang="en-US" sz="4200" dirty="0"/>
              <a:t> </a:t>
            </a:r>
            <a:r>
              <a:rPr lang="en-US" sz="4200" dirty="0" err="1"/>
              <a:t>untuk</a:t>
            </a:r>
            <a:r>
              <a:rPr lang="en-US" sz="4200" dirty="0"/>
              <a:t> </a:t>
            </a:r>
            <a:r>
              <a:rPr lang="en-US" sz="4200" dirty="0" err="1"/>
              <a:t>menyelesaikan</a:t>
            </a:r>
            <a:r>
              <a:rPr lang="en-US" sz="4200" dirty="0"/>
              <a:t> </a:t>
            </a:r>
            <a:r>
              <a:rPr lang="en-US" sz="4200" dirty="0" err="1"/>
              <a:t>pekerjaan</a:t>
            </a:r>
            <a:r>
              <a:rPr lang="en-US" sz="4200" dirty="0"/>
              <a:t> </a:t>
            </a:r>
            <a:r>
              <a:rPr lang="en-US" sz="4200" dirty="0" err="1"/>
              <a:t>mereka</a:t>
            </a:r>
            <a:r>
              <a:rPr lang="en-US" sz="4200" dirty="0"/>
              <a:t> </a:t>
            </a:r>
            <a:r>
              <a:rPr lang="en-US" sz="4200" dirty="0" err="1"/>
              <a:t>dengan</a:t>
            </a:r>
            <a:r>
              <a:rPr lang="en-US" sz="4200" dirty="0"/>
              <a:t> </a:t>
            </a:r>
            <a:r>
              <a:rPr lang="en-US" sz="4200" dirty="0" err="1"/>
              <a:t>konsekuensi</a:t>
            </a:r>
            <a:r>
              <a:rPr lang="en-US" sz="4200" dirty="0"/>
              <a:t> </a:t>
            </a:r>
            <a:r>
              <a:rPr lang="en-US" sz="4200" dirty="0" err="1"/>
              <a:t>mereka</a:t>
            </a:r>
            <a:r>
              <a:rPr lang="en-US" sz="4200" dirty="0"/>
              <a:t> </a:t>
            </a:r>
            <a:r>
              <a:rPr lang="en-US" sz="4200" dirty="0" err="1"/>
              <a:t>bertanggungjawab</a:t>
            </a:r>
            <a:r>
              <a:rPr lang="en-US" sz="4200" dirty="0"/>
              <a:t> </a:t>
            </a:r>
            <a:r>
              <a:rPr lang="en-US" sz="4200" dirty="0" err="1"/>
              <a:t>atas</a:t>
            </a:r>
            <a:r>
              <a:rPr lang="en-US" sz="4200" dirty="0"/>
              <a:t> </a:t>
            </a:r>
            <a:r>
              <a:rPr lang="en-US" sz="4200" dirty="0" err="1"/>
              <a:t>hasil</a:t>
            </a:r>
            <a:r>
              <a:rPr lang="en-US" sz="4200" dirty="0"/>
              <a:t> </a:t>
            </a:r>
            <a:r>
              <a:rPr lang="en-US" sz="4200" dirty="0" err="1"/>
              <a:t>pekerjaan</a:t>
            </a:r>
            <a:r>
              <a:rPr lang="en-US" sz="4200" dirty="0"/>
              <a:t> </a:t>
            </a:r>
            <a:r>
              <a:rPr lang="en-US" sz="4200" dirty="0" err="1"/>
              <a:t>tersebut</a:t>
            </a:r>
            <a:r>
              <a:rPr lang="en-US" sz="4200" dirty="0"/>
              <a:t>.</a:t>
            </a:r>
            <a:endParaRPr lang="id-ID" sz="4200" dirty="0"/>
          </a:p>
          <a:p>
            <a:r>
              <a:rPr lang="en-US" sz="4200" dirty="0" err="1"/>
              <a:t>Mas’ud</a:t>
            </a:r>
            <a:r>
              <a:rPr lang="en-US" sz="4200" dirty="0"/>
              <a:t> (2002) </a:t>
            </a:r>
            <a:r>
              <a:rPr lang="en-US" sz="4200" dirty="0" err="1"/>
              <a:t>menuliskan</a:t>
            </a:r>
            <a:r>
              <a:rPr lang="en-US" sz="4200" dirty="0"/>
              <a:t> </a:t>
            </a:r>
            <a:r>
              <a:rPr lang="en-US" sz="4200" dirty="0" err="1"/>
              <a:t>bahwa</a:t>
            </a:r>
            <a:r>
              <a:rPr lang="en-US" sz="4200" dirty="0"/>
              <a:t> </a:t>
            </a:r>
            <a:r>
              <a:rPr lang="en-US" sz="4200" dirty="0" err="1"/>
              <a:t>terdapat</a:t>
            </a:r>
            <a:r>
              <a:rPr lang="en-US" sz="4200" dirty="0"/>
              <a:t> </a:t>
            </a:r>
            <a:r>
              <a:rPr lang="en-US" sz="4200" dirty="0" err="1"/>
              <a:t>beberapa</a:t>
            </a:r>
            <a:r>
              <a:rPr lang="en-US" sz="4200" dirty="0"/>
              <a:t> </a:t>
            </a:r>
            <a:r>
              <a:rPr lang="en-US" sz="4200" dirty="0" err="1"/>
              <a:t>faktor</a:t>
            </a:r>
            <a:r>
              <a:rPr lang="en-US" sz="4200" dirty="0"/>
              <a:t> yang </a:t>
            </a:r>
            <a:r>
              <a:rPr lang="en-US" sz="4200" dirty="0" err="1"/>
              <a:t>mendorong</a:t>
            </a:r>
            <a:r>
              <a:rPr lang="en-US" sz="4200" dirty="0"/>
              <a:t> </a:t>
            </a:r>
            <a:r>
              <a:rPr lang="en-US" sz="4200" dirty="0" err="1"/>
              <a:t>organisasi</a:t>
            </a:r>
            <a:r>
              <a:rPr lang="en-US" sz="4200" dirty="0"/>
              <a:t> </a:t>
            </a:r>
            <a:r>
              <a:rPr lang="en-US" sz="4200" dirty="0" err="1"/>
              <a:t>dalam</a:t>
            </a:r>
            <a:r>
              <a:rPr lang="en-US" sz="4200" dirty="0"/>
              <a:t> </a:t>
            </a:r>
            <a:r>
              <a:rPr lang="en-US" sz="4200" dirty="0" err="1"/>
              <a:t>melaksanakan</a:t>
            </a:r>
            <a:r>
              <a:rPr lang="en-US" sz="4200" dirty="0"/>
              <a:t> </a:t>
            </a:r>
            <a:r>
              <a:rPr lang="en-US" sz="4200" dirty="0" err="1"/>
              <a:t>pemberdayan</a:t>
            </a:r>
            <a:r>
              <a:rPr lang="en-US" sz="4200" dirty="0"/>
              <a:t>. </a:t>
            </a:r>
            <a:r>
              <a:rPr lang="en-US" sz="4200" dirty="0" err="1"/>
              <a:t>Beberapa</a:t>
            </a:r>
            <a:r>
              <a:rPr lang="en-US" sz="4200" dirty="0"/>
              <a:t> di </a:t>
            </a:r>
            <a:r>
              <a:rPr lang="en-US" sz="4200" dirty="0" err="1"/>
              <a:t>antaranya</a:t>
            </a:r>
            <a:r>
              <a:rPr lang="en-US" sz="4200" dirty="0"/>
              <a:t> </a:t>
            </a:r>
            <a:r>
              <a:rPr lang="en-US" sz="4200" dirty="0" err="1"/>
              <a:t>adalah</a:t>
            </a:r>
            <a:r>
              <a:rPr lang="en-US" sz="4200" dirty="0"/>
              <a:t> </a:t>
            </a:r>
            <a:r>
              <a:rPr lang="en-US" sz="4200" dirty="0" err="1"/>
              <a:t>tuntutan</a:t>
            </a:r>
            <a:r>
              <a:rPr lang="en-US" sz="4200" dirty="0"/>
              <a:t> </a:t>
            </a:r>
            <a:r>
              <a:rPr lang="en-US" sz="4200" dirty="0" err="1"/>
              <a:t>pelanggan</a:t>
            </a:r>
            <a:r>
              <a:rPr lang="en-US" sz="4200" dirty="0"/>
              <a:t> yang </a:t>
            </a:r>
            <a:r>
              <a:rPr lang="en-US" sz="4200" dirty="0" err="1"/>
              <a:t>semakin</a:t>
            </a:r>
            <a:r>
              <a:rPr lang="en-US" sz="4200" dirty="0"/>
              <a:t> </a:t>
            </a:r>
            <a:r>
              <a:rPr lang="en-US" sz="4200" dirty="0" err="1"/>
              <a:t>tinggi</a:t>
            </a:r>
            <a:r>
              <a:rPr lang="en-US" sz="4200" dirty="0"/>
              <a:t> </a:t>
            </a:r>
            <a:r>
              <a:rPr lang="en-US" sz="4200" dirty="0" err="1"/>
              <a:t>terhadap</a:t>
            </a:r>
            <a:r>
              <a:rPr lang="en-US" sz="4200" dirty="0"/>
              <a:t> </a:t>
            </a:r>
            <a:r>
              <a:rPr lang="en-US" sz="4200" dirty="0" err="1"/>
              <a:t>kualitas</a:t>
            </a:r>
            <a:r>
              <a:rPr lang="en-US" sz="4200" dirty="0"/>
              <a:t> </a:t>
            </a:r>
            <a:r>
              <a:rPr lang="en-US" sz="4200" dirty="0" err="1"/>
              <a:t>produk</a:t>
            </a:r>
            <a:r>
              <a:rPr lang="en-US" sz="4200" dirty="0"/>
              <a:t> </a:t>
            </a:r>
            <a:r>
              <a:rPr lang="en-US" sz="4200" dirty="0" err="1"/>
              <a:t>maupun</a:t>
            </a:r>
            <a:r>
              <a:rPr lang="en-US" sz="4200" dirty="0"/>
              <a:t> </a:t>
            </a:r>
            <a:r>
              <a:rPr lang="en-US" sz="4200" dirty="0" err="1"/>
              <a:t>layanan</a:t>
            </a:r>
            <a:r>
              <a:rPr lang="en-US" sz="4200" dirty="0"/>
              <a:t>, </a:t>
            </a:r>
            <a:r>
              <a:rPr lang="en-US" sz="4200" dirty="0" err="1"/>
              <a:t>jaminan</a:t>
            </a:r>
            <a:r>
              <a:rPr lang="en-US" sz="4200" dirty="0"/>
              <a:t> </a:t>
            </a:r>
            <a:r>
              <a:rPr lang="en-US" sz="4200" dirty="0" err="1"/>
              <a:t>keamanan</a:t>
            </a:r>
            <a:r>
              <a:rPr lang="en-US" sz="4200" dirty="0"/>
              <a:t>, </a:t>
            </a:r>
            <a:r>
              <a:rPr lang="en-US" sz="4200" dirty="0" err="1"/>
              <a:t>perlindungan</a:t>
            </a:r>
            <a:r>
              <a:rPr lang="en-US" sz="4200" dirty="0"/>
              <a:t> </a:t>
            </a:r>
            <a:r>
              <a:rPr lang="en-US" sz="4200" dirty="0" err="1"/>
              <a:t>konsumen</a:t>
            </a:r>
            <a:r>
              <a:rPr lang="en-US" sz="4200" dirty="0"/>
              <a:t>, </a:t>
            </a:r>
            <a:r>
              <a:rPr lang="en-US" sz="4200" dirty="0" err="1"/>
              <a:t>persaingan</a:t>
            </a:r>
            <a:r>
              <a:rPr lang="en-US" sz="4200" dirty="0"/>
              <a:t> </a:t>
            </a:r>
            <a:r>
              <a:rPr lang="en-US" sz="4200" dirty="0" err="1"/>
              <a:t>dalam</a:t>
            </a:r>
            <a:r>
              <a:rPr lang="en-US" sz="4200" dirty="0"/>
              <a:t> </a:t>
            </a:r>
            <a:r>
              <a:rPr lang="en-US" sz="4200" dirty="0" err="1"/>
              <a:t>efisiensi</a:t>
            </a:r>
            <a:r>
              <a:rPr lang="en-US" sz="4200" dirty="0"/>
              <a:t> </a:t>
            </a:r>
            <a:r>
              <a:rPr lang="en-US" sz="4200" dirty="0" err="1"/>
              <a:t>dan</a:t>
            </a:r>
            <a:r>
              <a:rPr lang="en-US" sz="4200" dirty="0"/>
              <a:t> </a:t>
            </a:r>
            <a:r>
              <a:rPr lang="en-US" sz="4200" dirty="0" err="1"/>
              <a:t>inovasi</a:t>
            </a:r>
            <a:r>
              <a:rPr lang="en-US" sz="4200" dirty="0"/>
              <a:t> </a:t>
            </a:r>
            <a:r>
              <a:rPr lang="en-US" sz="4200" dirty="0" err="1"/>
              <a:t>produk</a:t>
            </a:r>
            <a:r>
              <a:rPr lang="en-US" sz="4200" dirty="0"/>
              <a:t>, </a:t>
            </a:r>
            <a:r>
              <a:rPr lang="en-US" sz="4200" dirty="0" err="1"/>
              <a:t>penggunaan</a:t>
            </a:r>
            <a:r>
              <a:rPr lang="en-US" sz="4200" dirty="0"/>
              <a:t> </a:t>
            </a:r>
            <a:r>
              <a:rPr lang="en-US" sz="4200" dirty="0" err="1"/>
              <a:t>teknologi</a:t>
            </a:r>
            <a:r>
              <a:rPr lang="en-US" sz="4200" dirty="0"/>
              <a:t> </a:t>
            </a:r>
            <a:r>
              <a:rPr lang="en-US" sz="4200" dirty="0" err="1"/>
              <a:t>baru</a:t>
            </a:r>
            <a:r>
              <a:rPr lang="en-US" sz="4200" dirty="0"/>
              <a:t> yang </a:t>
            </a:r>
            <a:r>
              <a:rPr lang="en-US" sz="4200" dirty="0" err="1"/>
              <a:t>canggih</a:t>
            </a:r>
            <a:r>
              <a:rPr lang="en-US" sz="4200" dirty="0"/>
              <a:t>, </a:t>
            </a:r>
            <a:r>
              <a:rPr lang="en-US" sz="4200" dirty="0" err="1"/>
              <a:t>peraturan</a:t>
            </a:r>
            <a:r>
              <a:rPr lang="en-US" sz="4200" dirty="0"/>
              <a:t> </a:t>
            </a:r>
            <a:r>
              <a:rPr lang="en-US" sz="4200" dirty="0" err="1"/>
              <a:t>pemerintah</a:t>
            </a:r>
            <a:r>
              <a:rPr lang="en-US" sz="4200" dirty="0"/>
              <a:t> </a:t>
            </a:r>
            <a:r>
              <a:rPr lang="en-US" sz="4200" dirty="0" err="1"/>
              <a:t>dan</a:t>
            </a:r>
            <a:r>
              <a:rPr lang="en-US" sz="4200" dirty="0"/>
              <a:t> lain </a:t>
            </a:r>
            <a:r>
              <a:rPr lang="en-US" sz="4200" dirty="0" err="1"/>
              <a:t>sebagainya</a:t>
            </a:r>
            <a:r>
              <a:rPr lang="en-US" sz="4200" dirty="0"/>
              <a:t>. </a:t>
            </a:r>
            <a:r>
              <a:rPr lang="en-US" sz="4200" dirty="0" err="1"/>
              <a:t>Apabila</a:t>
            </a:r>
            <a:r>
              <a:rPr lang="en-US" sz="4200" dirty="0"/>
              <a:t> </a:t>
            </a:r>
            <a:r>
              <a:rPr lang="en-US" sz="4200" dirty="0" err="1"/>
              <a:t>organisasi</a:t>
            </a:r>
            <a:r>
              <a:rPr lang="en-US" sz="4200" dirty="0"/>
              <a:t> </a:t>
            </a:r>
            <a:r>
              <a:rPr lang="en-US" sz="4200" dirty="0" err="1"/>
              <a:t>melaksanakan</a:t>
            </a:r>
            <a:r>
              <a:rPr lang="en-US" sz="4200" dirty="0"/>
              <a:t> </a:t>
            </a:r>
            <a:r>
              <a:rPr lang="en-US" sz="4200" dirty="0" err="1"/>
              <a:t>pemberdayaan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, </a:t>
            </a:r>
            <a:r>
              <a:rPr lang="en-US" sz="4200" dirty="0" err="1"/>
              <a:t>maka</a:t>
            </a:r>
            <a:r>
              <a:rPr lang="en-US" sz="4200" dirty="0"/>
              <a:t> </a:t>
            </a:r>
            <a:r>
              <a:rPr lang="en-US" sz="4200" dirty="0" err="1"/>
              <a:t>berarti</a:t>
            </a:r>
            <a:r>
              <a:rPr lang="en-US" sz="4200" dirty="0"/>
              <a:t> </a:t>
            </a:r>
            <a:r>
              <a:rPr lang="en-US" sz="4200" dirty="0" err="1"/>
              <a:t>bahwa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</a:t>
            </a:r>
            <a:r>
              <a:rPr lang="en-US" sz="4200" dirty="0" err="1"/>
              <a:t>tersebut</a:t>
            </a:r>
            <a:r>
              <a:rPr lang="en-US" sz="4200" dirty="0"/>
              <a:t> </a:t>
            </a:r>
            <a:r>
              <a:rPr lang="en-US" sz="4200" dirty="0" err="1"/>
              <a:t>diperlakukan</a:t>
            </a:r>
            <a:r>
              <a:rPr lang="en-US" sz="4200" dirty="0"/>
              <a:t> </a:t>
            </a:r>
            <a:r>
              <a:rPr lang="en-US" sz="4200" dirty="0" err="1"/>
              <a:t>sesuai</a:t>
            </a:r>
            <a:r>
              <a:rPr lang="en-US" sz="4200" dirty="0"/>
              <a:t> </a:t>
            </a:r>
            <a:r>
              <a:rPr lang="en-US" sz="4200" dirty="0" err="1"/>
              <a:t>denga</a:t>
            </a:r>
            <a:r>
              <a:rPr lang="en-US" sz="4200" dirty="0"/>
              <a:t> </a:t>
            </a:r>
            <a:r>
              <a:rPr lang="en-US" sz="4200" dirty="0" err="1"/>
              <a:t>teori</a:t>
            </a:r>
            <a:r>
              <a:rPr lang="en-US" sz="4200" dirty="0"/>
              <a:t> Y, </a:t>
            </a:r>
            <a:r>
              <a:rPr lang="en-US" sz="4200" dirty="0" err="1"/>
              <a:t>artinya</a:t>
            </a:r>
            <a:r>
              <a:rPr lang="en-US" sz="4200" dirty="0"/>
              <a:t> </a:t>
            </a:r>
            <a:r>
              <a:rPr lang="en-US" sz="4200" dirty="0" err="1"/>
              <a:t>pimpinan</a:t>
            </a:r>
            <a:r>
              <a:rPr lang="en-US" sz="4200" dirty="0"/>
              <a:t> </a:t>
            </a:r>
            <a:r>
              <a:rPr lang="en-US" sz="4200" dirty="0" err="1"/>
              <a:t>organisasi</a:t>
            </a:r>
            <a:r>
              <a:rPr lang="en-US" sz="4200" dirty="0"/>
              <a:t> </a:t>
            </a:r>
            <a:r>
              <a:rPr lang="en-US" sz="4200" dirty="0" err="1"/>
              <a:t>tersebut</a:t>
            </a:r>
            <a:r>
              <a:rPr lang="en-US" sz="4200" dirty="0"/>
              <a:t> </a:t>
            </a:r>
            <a:r>
              <a:rPr lang="en-US" sz="4200" dirty="0" err="1"/>
              <a:t>menganut</a:t>
            </a:r>
            <a:r>
              <a:rPr lang="en-US" sz="4200" dirty="0"/>
              <a:t> </a:t>
            </a:r>
            <a:r>
              <a:rPr lang="en-US" sz="4200" dirty="0" err="1"/>
              <a:t>paham</a:t>
            </a:r>
            <a:r>
              <a:rPr lang="en-US" sz="4200" dirty="0"/>
              <a:t> </a:t>
            </a:r>
            <a:r>
              <a:rPr lang="en-US" sz="4200" dirty="0" err="1"/>
              <a:t>atau</a:t>
            </a:r>
            <a:r>
              <a:rPr lang="en-US" sz="4200" dirty="0"/>
              <a:t> </a:t>
            </a:r>
            <a:r>
              <a:rPr lang="en-US" sz="4200" dirty="0" err="1"/>
              <a:t>cara</a:t>
            </a:r>
            <a:r>
              <a:rPr lang="en-US" sz="4200" dirty="0"/>
              <a:t> </a:t>
            </a:r>
            <a:r>
              <a:rPr lang="en-US" sz="4200" dirty="0" err="1"/>
              <a:t>pandang</a:t>
            </a:r>
            <a:r>
              <a:rPr lang="en-US" sz="4200" dirty="0"/>
              <a:t> </a:t>
            </a:r>
            <a:r>
              <a:rPr lang="en-US" sz="4200" dirty="0" err="1"/>
              <a:t>bahwa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di </a:t>
            </a:r>
            <a:r>
              <a:rPr lang="en-US" sz="4200" dirty="0" err="1"/>
              <a:t>perusahaan</a:t>
            </a:r>
            <a:r>
              <a:rPr lang="en-US" sz="4200" dirty="0"/>
              <a:t> </a:t>
            </a:r>
            <a:r>
              <a:rPr lang="en-US" sz="4200" dirty="0" err="1"/>
              <a:t>tersebut</a:t>
            </a:r>
            <a:r>
              <a:rPr lang="en-US" sz="4200" dirty="0"/>
              <a:t> </a:t>
            </a:r>
            <a:r>
              <a:rPr lang="en-US" sz="4200" dirty="0" err="1"/>
              <a:t>adalah</a:t>
            </a:r>
            <a:r>
              <a:rPr lang="en-US" sz="4200" dirty="0"/>
              <a:t> </a:t>
            </a:r>
            <a:r>
              <a:rPr lang="en-US" sz="4200" dirty="0" err="1"/>
              <a:t>karyawan</a:t>
            </a:r>
            <a:r>
              <a:rPr lang="en-US" sz="4200" dirty="0"/>
              <a:t> yang </a:t>
            </a:r>
            <a:r>
              <a:rPr lang="en-US" sz="4200" dirty="0" err="1"/>
              <a:t>mempunyai</a:t>
            </a:r>
            <a:r>
              <a:rPr lang="en-US" sz="4200" dirty="0"/>
              <a:t> </a:t>
            </a:r>
            <a:r>
              <a:rPr lang="en-US" sz="4200" dirty="0" err="1"/>
              <a:t>kaeakteristik</a:t>
            </a:r>
            <a:r>
              <a:rPr lang="en-US" sz="4200" dirty="0"/>
              <a:t> yang </a:t>
            </a:r>
            <a:r>
              <a:rPr lang="en-US" sz="4200" dirty="0" err="1"/>
              <a:t>pada</a:t>
            </a:r>
            <a:r>
              <a:rPr lang="en-US" sz="4200" dirty="0"/>
              <a:t> </a:t>
            </a:r>
            <a:r>
              <a:rPr lang="en-US" sz="4200" dirty="0" err="1"/>
              <a:t>umumnya</a:t>
            </a:r>
            <a:r>
              <a:rPr lang="en-US" sz="4200" dirty="0"/>
              <a:t> </a:t>
            </a:r>
            <a:r>
              <a:rPr lang="en-US" sz="4200" dirty="0" err="1"/>
              <a:t>positif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25607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6672"/>
            <a:ext cx="10972800" cy="626469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defenisi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. </a:t>
            </a:r>
            <a:r>
              <a:rPr lang="id-ID" dirty="0"/>
              <a:t> </a:t>
            </a:r>
            <a:r>
              <a:rPr lang="id-ID" dirty="0" smtClean="0"/>
              <a:t>Namun. T</a:t>
            </a:r>
            <a:r>
              <a:rPr lang="en-US" dirty="0" err="1" smtClean="0"/>
              <a:t>erdapat</a:t>
            </a:r>
            <a:r>
              <a:rPr lang="en-US" dirty="0" smtClean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: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1.      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tindakannya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2.      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3.      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4.      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mendekatkan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5.      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kemangkiran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6.      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 smtClean="0"/>
              <a:t>7.</a:t>
            </a:r>
            <a:r>
              <a:rPr lang="en-US" dirty="0"/>
              <a:t>      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(</a:t>
            </a:r>
            <a:r>
              <a:rPr lang="en-US" dirty="0" err="1"/>
              <a:t>pengendalian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8.      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9.      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04644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menyususun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Disampingi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pula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930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Banyak</a:t>
            </a:r>
            <a:r>
              <a:rPr lang="en-US" dirty="0"/>
              <a:t> volume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 </a:t>
            </a:r>
            <a:r>
              <a:rPr lang="en-US" i="1" dirty="0"/>
              <a:t>state of the art</a:t>
            </a:r>
            <a:r>
              <a:rPr lang="en-US" dirty="0"/>
              <a:t> 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mengindentifikasikan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riset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meninjau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sebidang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audit,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perpajakan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01521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</a:t>
            </a:r>
            <a:r>
              <a:rPr lang="id-ID" b="1" dirty="0" smtClean="0"/>
              <a:t>ONSEP</a:t>
            </a:r>
            <a:r>
              <a:rPr lang="en-US" b="1" dirty="0" smtClean="0"/>
              <a:t> K</a:t>
            </a:r>
            <a:r>
              <a:rPr lang="id-ID" b="1" dirty="0" smtClean="0"/>
              <a:t>EPERILAKUAN</a:t>
            </a:r>
            <a:r>
              <a:rPr lang="en-US" b="1" dirty="0" smtClean="0"/>
              <a:t> </a:t>
            </a:r>
            <a:r>
              <a:rPr lang="id-ID" b="1" dirty="0" smtClean="0"/>
              <a:t>DARI </a:t>
            </a:r>
            <a:r>
              <a:rPr lang="en-US" b="1" dirty="0" smtClean="0"/>
              <a:t>P</a:t>
            </a:r>
            <a:r>
              <a:rPr lang="id-ID" b="1" dirty="0" smtClean="0"/>
              <a:t>SIKOLOGI</a:t>
            </a:r>
            <a:r>
              <a:rPr lang="en-US" b="1" dirty="0" smtClean="0"/>
              <a:t> </a:t>
            </a:r>
            <a:r>
              <a:rPr lang="id-ID" b="1" dirty="0" smtClean="0"/>
              <a:t>DAN</a:t>
            </a:r>
            <a:r>
              <a:rPr lang="en-US" b="1" dirty="0" smtClean="0"/>
              <a:t> P</a:t>
            </a:r>
            <a:r>
              <a:rPr lang="id-ID" b="1" dirty="0" smtClean="0"/>
              <a:t>SIKOLOGI</a:t>
            </a:r>
            <a:r>
              <a:rPr lang="en-US" b="1" dirty="0" smtClean="0"/>
              <a:t> S</a:t>
            </a:r>
            <a:r>
              <a:rPr lang="id-ID" b="1" dirty="0" smtClean="0"/>
              <a:t>OSIAL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13067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Sikap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tendensi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: </a:t>
            </a:r>
            <a:r>
              <a:rPr lang="en-US" b="1" dirty="0" err="1" smtClean="0"/>
              <a:t>pengertian</a:t>
            </a:r>
            <a:r>
              <a:rPr lang="en-US" i="1" dirty="0" smtClean="0"/>
              <a:t>(cognition</a:t>
            </a:r>
            <a:r>
              <a:rPr lang="en-US" i="1" dirty="0"/>
              <a:t>)</a:t>
            </a:r>
            <a:r>
              <a:rPr lang="en-US" dirty="0"/>
              <a:t>, </a:t>
            </a:r>
            <a:r>
              <a:rPr lang="en-US" b="1" dirty="0" err="1" smtClean="0"/>
              <a:t>pengaruh</a:t>
            </a:r>
            <a:r>
              <a:rPr lang="en-US" i="1" dirty="0" smtClean="0"/>
              <a:t>(affect</a:t>
            </a:r>
            <a:r>
              <a:rPr lang="en-US" i="1" dirty="0"/>
              <a:t>)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 err="1" smtClean="0"/>
              <a:t>perilaku</a:t>
            </a:r>
            <a:r>
              <a:rPr lang="en-US" i="1" dirty="0" smtClean="0"/>
              <a:t>(behavior</a:t>
            </a:r>
            <a:r>
              <a:rPr lang="en-US" i="1" dirty="0"/>
              <a:t>)</a:t>
            </a:r>
            <a:r>
              <a:rPr lang="en-US" dirty="0"/>
              <a:t>.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kerumitan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312752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32656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u="sng" dirty="0" err="1"/>
              <a:t>Komponen</a:t>
            </a:r>
            <a:r>
              <a:rPr lang="en-US" u="sng" dirty="0"/>
              <a:t> </a:t>
            </a:r>
            <a:r>
              <a:rPr lang="en-US" u="sng" dirty="0" err="1" smtClean="0"/>
              <a:t>Sikap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   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.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afektif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.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/</a:t>
            </a:r>
            <a:r>
              <a:rPr lang="en-US" dirty="0" err="1"/>
              <a:t>sikap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22654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err="1" smtClean="0"/>
              <a:t>Sikap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   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: </a:t>
            </a:r>
            <a:r>
              <a:rPr lang="en-US" dirty="0" err="1"/>
              <a:t>pemahaman,kebutuhan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, </a:t>
            </a:r>
            <a:r>
              <a:rPr lang="en-US" dirty="0" err="1"/>
              <a:t>defensif</a:t>
            </a:r>
            <a:r>
              <a:rPr lang="en-US" dirty="0"/>
              <a:t> ego,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memuaskan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defensif</a:t>
            </a:r>
            <a:r>
              <a:rPr lang="en-US" dirty="0"/>
              <a:t> ego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dunianya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63319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err="1"/>
              <a:t>Sikap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 smtClean="0"/>
              <a:t>Konsistensi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   Orang-orang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sikap-sikapnya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sikap-sikap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menyelaraskan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77355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err="1"/>
              <a:t>Formasi</a:t>
            </a:r>
            <a:r>
              <a:rPr lang="en-US" u="sng" dirty="0"/>
              <a:t> </a:t>
            </a:r>
            <a:r>
              <a:rPr lang="en-US" u="sng" dirty="0" err="1"/>
              <a:t>Sikap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 smtClean="0"/>
              <a:t>Perubahan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   </a:t>
            </a:r>
            <a:r>
              <a:rPr lang="en-US" dirty="0" err="1"/>
              <a:t>Formasi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Hal </a:t>
            </a:r>
            <a:r>
              <a:rPr lang="en-US" dirty="0" err="1"/>
              <a:t>pokok</a:t>
            </a:r>
            <a:r>
              <a:rPr lang="en-US" dirty="0"/>
              <a:t> yang paling fundamental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menyenangka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traumatis</a:t>
            </a:r>
            <a:r>
              <a:rPr lang="en-US" dirty="0"/>
              <a:t>,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15751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Terkait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Sikap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Perubahan</a:t>
            </a:r>
            <a:r>
              <a:rPr lang="en-US" b="1" u="sng" dirty="0"/>
              <a:t> </a:t>
            </a:r>
            <a:r>
              <a:rPr lang="en-US" b="1" u="sng" dirty="0" err="1"/>
              <a:t>Sikap</a:t>
            </a:r>
            <a:endParaRPr lang="id-ID" u="sng" dirty="0"/>
          </a:p>
          <a:p>
            <a:pPr marL="0" indent="0">
              <a:buNone/>
            </a:pPr>
            <a:r>
              <a:rPr lang="id-ID" dirty="0" smtClean="0"/>
              <a:t>T</a:t>
            </a:r>
            <a:r>
              <a:rPr lang="en-US" dirty="0" err="1" smtClean="0"/>
              <a:t>eori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memprediksikan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paling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Pertimbangan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u="sng" dirty="0"/>
          </a:p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orang-orang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memercayai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orang </a:t>
            </a:r>
            <a:r>
              <a:rPr lang="en-US" dirty="0" err="1"/>
              <a:t>laindan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29000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20688"/>
            <a:ext cx="10972800" cy="5832648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err="1"/>
              <a:t>Konsistensi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 smtClean="0"/>
              <a:t>Perselisihan</a:t>
            </a:r>
            <a:endParaRPr lang="id-ID" u="sng" dirty="0" smtClean="0"/>
          </a:p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ketidakstabilan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r>
              <a:rPr lang="en-US" b="1" u="sng" dirty="0" err="1" smtClean="0"/>
              <a:t>Teori</a:t>
            </a:r>
            <a:r>
              <a:rPr lang="en-US" b="1" u="sng" dirty="0" smtClean="0"/>
              <a:t> </a:t>
            </a:r>
            <a:r>
              <a:rPr lang="en-US" b="1" u="sng" dirty="0" err="1"/>
              <a:t>Disonansi</a:t>
            </a:r>
            <a:r>
              <a:rPr lang="en-US" b="1" u="sng" dirty="0"/>
              <a:t> </a:t>
            </a:r>
            <a:r>
              <a:rPr lang="en-US" b="1" u="sng" dirty="0" err="1"/>
              <a:t>Kognitif</a:t>
            </a:r>
            <a:endParaRPr lang="id-ID" u="sng" dirty="0"/>
          </a:p>
          <a:p>
            <a:pPr marL="0" indent="0">
              <a:buNone/>
            </a:pPr>
            <a:r>
              <a:rPr lang="en-US" dirty="0" smtClean="0"/>
              <a:t>Leon </a:t>
            </a:r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1950-an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inkonsistensi</a:t>
            </a:r>
            <a:r>
              <a:rPr lang="en-US" dirty="0"/>
              <a:t>. </a:t>
            </a:r>
            <a:r>
              <a:rPr lang="en-US" dirty="0" err="1"/>
              <a:t>Festinger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yang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ganjaran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disonansi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79875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0"/>
            <a:ext cx="10972800" cy="6048672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Persepsi</a:t>
            </a:r>
            <a:r>
              <a:rPr lang="en-US" b="1" u="sng" dirty="0"/>
              <a:t> </a:t>
            </a:r>
            <a:r>
              <a:rPr lang="en-US" b="1" u="sng" dirty="0" err="1"/>
              <a:t>Diri</a:t>
            </a:r>
            <a:endParaRPr lang="id-ID" u="sng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orang-orang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menginterpretasikan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Motivasi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Aplikasinya</a:t>
            </a:r>
            <a:endParaRPr lang="id-ID" u="sng" dirty="0"/>
          </a:p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(</a:t>
            </a:r>
            <a:r>
              <a:rPr lang="en-US" dirty="0" err="1"/>
              <a:t>memotivasi</a:t>
            </a:r>
            <a:r>
              <a:rPr lang="en-US" dirty="0"/>
              <a:t>)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Motivasi</a:t>
            </a:r>
            <a:r>
              <a:rPr lang="en-US" b="1" u="sng" dirty="0"/>
              <a:t> </a:t>
            </a:r>
            <a:r>
              <a:rPr lang="en-US" b="1" u="sng" dirty="0" err="1"/>
              <a:t>Awal</a:t>
            </a:r>
            <a:endParaRPr lang="id-ID" u="sng" dirty="0"/>
          </a:p>
          <a:p>
            <a:pPr marL="0" indent="0">
              <a:buNone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1950-an.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kebutuhan,teori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higiene</a:t>
            </a:r>
            <a:r>
              <a:rPr lang="en-US" dirty="0"/>
              <a:t>.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 1)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2)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mempraktikkan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25899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1"/>
            <a:ext cx="10972800" cy="5577483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Kebutuhan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Kepuasan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Moslow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 </a:t>
            </a:r>
            <a:r>
              <a:rPr lang="en-US" dirty="0" err="1"/>
              <a:t>Teorinya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Moslow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(</a:t>
            </a:r>
            <a:r>
              <a:rPr lang="en-US" i="1" dirty="0" err="1"/>
              <a:t>physiologis</a:t>
            </a:r>
            <a:r>
              <a:rPr lang="en-US" i="1" dirty="0"/>
              <a:t> needs</a:t>
            </a:r>
            <a:r>
              <a:rPr lang="en-US" dirty="0"/>
              <a:t> 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, </a:t>
            </a:r>
            <a:r>
              <a:rPr lang="en-US" dirty="0" err="1"/>
              <a:t>seperti</a:t>
            </a:r>
            <a:r>
              <a:rPr lang="en-US" dirty="0"/>
              <a:t> rasa </a:t>
            </a:r>
            <a:r>
              <a:rPr lang="en-US" dirty="0" err="1"/>
              <a:t>lapar</a:t>
            </a:r>
            <a:r>
              <a:rPr lang="en-US" dirty="0"/>
              <a:t>, rasa </a:t>
            </a:r>
            <a:r>
              <a:rPr lang="en-US" dirty="0" err="1"/>
              <a:t>haus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perumahan</a:t>
            </a:r>
            <a:r>
              <a:rPr lang="en-US" dirty="0"/>
              <a:t>, </a:t>
            </a:r>
            <a:r>
              <a:rPr lang="en-US" dirty="0" err="1"/>
              <a:t>pakaian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(</a:t>
            </a:r>
            <a:r>
              <a:rPr lang="en-US" i="1" dirty="0"/>
              <a:t>safety needs</a:t>
            </a:r>
            <a:r>
              <a:rPr lang="en-US" dirty="0"/>
              <a:t> 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, </a:t>
            </a:r>
            <a:r>
              <a:rPr lang="en-US" dirty="0" err="1"/>
              <a:t>ancaman</a:t>
            </a:r>
            <a:r>
              <a:rPr lang="en-US" dirty="0"/>
              <a:t>, </a:t>
            </a:r>
            <a:r>
              <a:rPr lang="en-US" dirty="0" err="1"/>
              <a:t>perampasan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pemecatan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i="1" dirty="0"/>
              <a:t>social needs</a:t>
            </a:r>
            <a:r>
              <a:rPr lang="en-US" dirty="0"/>
              <a:t> 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rasa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hubunnga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rasa </a:t>
            </a:r>
            <a:r>
              <a:rPr lang="en-US" dirty="0" err="1"/>
              <a:t>kekeluargaan</a:t>
            </a:r>
            <a:r>
              <a:rPr lang="en-US" dirty="0"/>
              <a:t>, </a:t>
            </a:r>
            <a:r>
              <a:rPr lang="en-US" dirty="0" err="1"/>
              <a:t>persahabatan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(</a:t>
            </a:r>
            <a:r>
              <a:rPr lang="en-US" i="1" dirty="0"/>
              <a:t>esteem needs</a:t>
            </a:r>
            <a:r>
              <a:rPr lang="en-US" dirty="0"/>
              <a:t> 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status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,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reputasi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aktualisasi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</a:t>
            </a:r>
            <a:r>
              <a:rPr lang="en-US" i="1" dirty="0"/>
              <a:t>self actualization needs</a:t>
            </a:r>
            <a:r>
              <a:rPr lang="en-US" dirty="0"/>
              <a:t> 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paling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68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social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.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metodelogi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98494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6673"/>
            <a:ext cx="10972800" cy="5649491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Prestasi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McClelland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1990. </a:t>
            </a:r>
            <a:r>
              <a:rPr lang="en-US" dirty="0" err="1"/>
              <a:t>Teori</a:t>
            </a:r>
            <a:r>
              <a:rPr lang="en-US" dirty="0"/>
              <a:t> McClelland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yang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afiliasi</a:t>
            </a:r>
            <a:r>
              <a:rPr lang="en-US" dirty="0"/>
              <a:t>.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McClellandmembri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karakreristik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rasa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moderat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risikonya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(feed back 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 smtClean="0"/>
              <a:t>.</a:t>
            </a:r>
            <a:endParaRPr lang="id-ID" dirty="0" smtClean="0"/>
          </a:p>
          <a:p>
            <a:pPr marL="0" lvl="0" indent="0">
              <a:buNone/>
            </a:pPr>
            <a:endParaRPr lang="id-ID" dirty="0" smtClean="0"/>
          </a:p>
          <a:p>
            <a:r>
              <a:rPr lang="en-US" b="1" u="sng" dirty="0" err="1" smtClean="0"/>
              <a:t>Teori</a:t>
            </a:r>
            <a:r>
              <a:rPr lang="en-US" b="1" u="sng" dirty="0" smtClean="0"/>
              <a:t> </a:t>
            </a:r>
            <a:r>
              <a:rPr lang="en-US" b="1" u="sng" dirty="0" err="1"/>
              <a:t>Motivasi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perteng</a:t>
            </a:r>
            <a:r>
              <a:rPr lang="id-ID" dirty="0" smtClean="0"/>
              <a:t>a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1960-an Herzberg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yang di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.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Herzberg </a:t>
            </a:r>
            <a:r>
              <a:rPr lang="en-US" dirty="0" err="1"/>
              <a:t>adalah</a:t>
            </a:r>
            <a:r>
              <a:rPr lang="en-US" dirty="0"/>
              <a:t> factor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.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perseorangan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pengakuan</a:t>
            </a:r>
            <a:r>
              <a:rPr lang="en-US" dirty="0"/>
              <a:t>,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promosi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698927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0"/>
            <a:ext cx="10972800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Keadilan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dipublikasikan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Adam </a:t>
            </a:r>
            <a:r>
              <a:rPr lang="en-US" dirty="0" err="1"/>
              <a:t>pada</a:t>
            </a:r>
            <a:r>
              <a:rPr lang="en-US" dirty="0"/>
              <a:t> tahun1963.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ketidakpuasan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membandingkannya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ERG</a:t>
            </a:r>
            <a:r>
              <a:rPr lang="en-US" b="1" dirty="0"/>
              <a:t>	</a:t>
            </a:r>
            <a:endParaRPr lang="id-ID" dirty="0"/>
          </a:p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/>
              <a:t>ERG (existence, relatedness, growth )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kebutuahan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( existence needs),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keterikatan</a:t>
            </a:r>
            <a:r>
              <a:rPr lang="en-US" dirty="0"/>
              <a:t> ( relatedness needs 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(growth needs </a:t>
            </a:r>
            <a:r>
              <a:rPr lang="en-US" dirty="0" smtClean="0"/>
              <a:t>).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Harapan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1930-an </a:t>
            </a:r>
            <a:r>
              <a:rPr lang="en-US" dirty="0" err="1"/>
              <a:t>oleh</a:t>
            </a:r>
            <a:r>
              <a:rPr lang="en-US" dirty="0"/>
              <a:t> Kurt Levin </a:t>
            </a:r>
            <a:r>
              <a:rPr lang="en-US" dirty="0" err="1"/>
              <a:t>dan</a:t>
            </a:r>
            <a:r>
              <a:rPr lang="en-US" dirty="0"/>
              <a:t> Edward </a:t>
            </a:r>
            <a:r>
              <a:rPr lang="en-US" dirty="0" err="1"/>
              <a:t>Tolman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valensi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instrumentalis</a:t>
            </a:r>
            <a:r>
              <a:rPr lang="en-US" dirty="0"/>
              <a:t>. Ide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tindakannya</a:t>
            </a:r>
            <a:r>
              <a:rPr lang="en-US" dirty="0"/>
              <a:t>.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usaha</a:t>
            </a:r>
            <a:r>
              <a:rPr lang="en-US" dirty="0"/>
              <a:t> (effort), </a:t>
            </a:r>
            <a:r>
              <a:rPr lang="en-US" dirty="0" err="1"/>
              <a:t>hasil</a:t>
            </a:r>
            <a:r>
              <a:rPr lang="en-US" dirty="0"/>
              <a:t> (income),</a:t>
            </a:r>
            <a:r>
              <a:rPr lang="en-US" dirty="0" err="1"/>
              <a:t>harapan</a:t>
            </a:r>
            <a:r>
              <a:rPr lang="en-US" dirty="0"/>
              <a:t> (expectancy), </a:t>
            </a:r>
            <a:r>
              <a:rPr lang="en-US" dirty="0" err="1"/>
              <a:t>instrumen-instrumen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kedua,hubungan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valensi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85424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1"/>
            <a:ext cx="10972800" cy="5577483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penguatan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Kontinjensi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(contingencies of reinforcement),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urutan-urutan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stimulus, </a:t>
            </a:r>
            <a:r>
              <a:rPr lang="en-US" dirty="0" err="1"/>
              <a:t>tanggapan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interval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(</a:t>
            </a:r>
            <a:r>
              <a:rPr lang="en-US" dirty="0" err="1"/>
              <a:t>imbalan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pengaruhya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 smtClean="0"/>
              <a:t>.</a:t>
            </a:r>
            <a:endParaRPr lang="id-ID" dirty="0" smtClean="0"/>
          </a:p>
          <a:p>
            <a:pPr marL="0" lv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Penetapan</a:t>
            </a:r>
            <a:r>
              <a:rPr lang="en-US" b="1" u="sng" dirty="0"/>
              <a:t> </a:t>
            </a:r>
            <a:r>
              <a:rPr lang="en-US" b="1" u="sng" dirty="0" err="1"/>
              <a:t>Tujuan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Edwin </a:t>
            </a:r>
            <a:r>
              <a:rPr lang="en-US" dirty="0" err="1"/>
              <a:t>Loceke</a:t>
            </a:r>
            <a:r>
              <a:rPr lang="en-US" dirty="0"/>
              <a:t>(1986)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terhadapnya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0560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0"/>
            <a:ext cx="10972800" cy="6120680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Atribusi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Fritz </a:t>
            </a:r>
            <a:r>
              <a:rPr lang="en-US" dirty="0" err="1"/>
              <a:t>Heider</a:t>
            </a:r>
            <a:r>
              <a:rPr lang="en-US" dirty="0"/>
              <a:t> yang </a:t>
            </a:r>
            <a:r>
              <a:rPr lang="en-US" dirty="0" err="1"/>
              <a:t>berargumentasi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internal(internal forces),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</a:t>
            </a:r>
            <a:r>
              <a:rPr lang="en-US" dirty="0" err="1"/>
              <a:t>eksternal</a:t>
            </a:r>
            <a:r>
              <a:rPr lang="en-US" dirty="0"/>
              <a:t> forces), </a:t>
            </a:r>
            <a:r>
              <a:rPr lang="en-US" dirty="0" err="1"/>
              <a:t>yaitu</a:t>
            </a:r>
            <a:r>
              <a:rPr lang="en-US" dirty="0"/>
              <a:t> factor-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keberuntungan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Teori</a:t>
            </a:r>
            <a:r>
              <a:rPr lang="en-US" b="1" u="sng" dirty="0"/>
              <a:t> </a:t>
            </a:r>
            <a:r>
              <a:rPr lang="en-US" b="1" u="sng" dirty="0" err="1"/>
              <a:t>Agensi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lingkunngan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principal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terdadap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b="1" u="sng" dirty="0" err="1"/>
              <a:t>Pendekatan</a:t>
            </a:r>
            <a:r>
              <a:rPr lang="en-US" b="1" u="sng" dirty="0"/>
              <a:t> Dyadic</a:t>
            </a:r>
            <a:endParaRPr lang="id-ID" u="sng" dirty="0"/>
          </a:p>
          <a:p>
            <a:pPr marL="0" indent="0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(superior)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(subordinate), yang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[proses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Danserau</a:t>
            </a:r>
            <a:r>
              <a:rPr lang="en-US" dirty="0"/>
              <a:t> et al.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1975. </a:t>
            </a:r>
            <a:r>
              <a:rPr lang="en-US" dirty="0" err="1"/>
              <a:t>Danserau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proses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80446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Persepsi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d-ID" dirty="0"/>
          </a:p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orang-orang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menginterprestasikan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Menurur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(</a:t>
            </a:r>
            <a:r>
              <a:rPr lang="en-US" dirty="0" err="1"/>
              <a:t>penerimaan</a:t>
            </a:r>
            <a:r>
              <a:rPr lang="en-US" dirty="0"/>
              <a:t>)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.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menginterprestasikan</a:t>
            </a:r>
            <a:r>
              <a:rPr lang="en-US" dirty="0"/>
              <a:t> stimulus yang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Persepsi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Situasi</a:t>
            </a:r>
            <a:r>
              <a:rPr lang="id-ID" dirty="0" smtClean="0"/>
              <a:t>: </a:t>
            </a:r>
            <a:r>
              <a:rPr lang="en-US" dirty="0" smtClean="0"/>
              <a:t>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 smtClean="0"/>
              <a:t>kead</a:t>
            </a:r>
            <a:r>
              <a:rPr lang="id-ID" dirty="0" smtClean="0"/>
              <a:t>a</a:t>
            </a:r>
            <a:r>
              <a:rPr lang="en-US" dirty="0" smtClean="0"/>
              <a:t>an </a:t>
            </a:r>
            <a:r>
              <a:rPr lang="en-US" dirty="0"/>
              <a:t>(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), </a:t>
            </a:r>
            <a:r>
              <a:rPr lang="en-US" dirty="0" err="1"/>
              <a:t>keadan</a:t>
            </a:r>
            <a:r>
              <a:rPr lang="en-US" dirty="0"/>
              <a:t> </a:t>
            </a:r>
            <a:r>
              <a:rPr lang="en-US" dirty="0" smtClean="0"/>
              <a:t>so</a:t>
            </a:r>
            <a:r>
              <a:rPr lang="id-ID" dirty="0" smtClean="0"/>
              <a:t>s</a:t>
            </a:r>
            <a:r>
              <a:rPr lang="en-US" dirty="0" err="1" smtClean="0"/>
              <a:t>ial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Pemersepsian</a:t>
            </a:r>
            <a:r>
              <a:rPr lang="id-ID" dirty="0" smtClean="0"/>
              <a:t>: </a:t>
            </a:r>
            <a:r>
              <a:rPr lang="en-US" dirty="0" smtClean="0"/>
              <a:t>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motif, </a:t>
            </a:r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.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Target</a:t>
            </a:r>
            <a:r>
              <a:rPr lang="id-ID" dirty="0" smtClean="0"/>
              <a:t>: </a:t>
            </a:r>
            <a:r>
              <a:rPr lang="en-US" dirty="0" smtClean="0"/>
              <a:t>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gerakan</a:t>
            </a:r>
            <a:r>
              <a:rPr lang="en-US" dirty="0"/>
              <a:t>, </a:t>
            </a:r>
            <a:r>
              <a:rPr lang="en-US" dirty="0" err="1"/>
              <a:t>bunyi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kedekatan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5967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err="1"/>
              <a:t>Rangsangan</a:t>
            </a:r>
            <a:r>
              <a:rPr lang="en-US" u="sng" dirty="0"/>
              <a:t> </a:t>
            </a:r>
            <a:r>
              <a:rPr lang="en-US" u="sng" dirty="0" err="1"/>
              <a:t>Fisik</a:t>
            </a:r>
            <a:r>
              <a:rPr lang="en-US" u="sng" dirty="0"/>
              <a:t> VS </a:t>
            </a:r>
            <a:r>
              <a:rPr lang="en-US" u="sng" dirty="0" err="1"/>
              <a:t>Kecenderungan</a:t>
            </a:r>
            <a:r>
              <a:rPr lang="en-US" u="sng" dirty="0"/>
              <a:t> </a:t>
            </a:r>
            <a:r>
              <a:rPr lang="en-US" u="sng" dirty="0" err="1" smtClean="0"/>
              <a:t>Individu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input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pegelihatan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.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alas an,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.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orang-orang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menerimanya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disebabkanoleh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. </a:t>
            </a:r>
            <a:r>
              <a:rPr lang="en-US" dirty="0" err="1"/>
              <a:t>Empat</a:t>
            </a:r>
            <a:r>
              <a:rPr lang="en-US" dirty="0"/>
              <a:t> factor lain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kekerabatan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56625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err="1"/>
              <a:t>Keterkaitan</a:t>
            </a:r>
            <a:r>
              <a:rPr lang="en-US" u="sng" dirty="0"/>
              <a:t> </a:t>
            </a:r>
            <a:r>
              <a:rPr lang="en-US" u="sng" dirty="0" err="1"/>
              <a:t>Persepsi</a:t>
            </a:r>
            <a:r>
              <a:rPr lang="en-US" u="sng" dirty="0"/>
              <a:t> </a:t>
            </a:r>
            <a:r>
              <a:rPr lang="en-US" u="sng" dirty="0" err="1"/>
              <a:t>Bagi</a:t>
            </a:r>
            <a:r>
              <a:rPr lang="en-US" u="sng" dirty="0"/>
              <a:t> Para </a:t>
            </a:r>
            <a:r>
              <a:rPr lang="en-US" u="sng" dirty="0" err="1" smtClean="0"/>
              <a:t>Akuntan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penyeia</a:t>
            </a:r>
            <a:r>
              <a:rPr lang="en-US" dirty="0"/>
              <a:t>.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bias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sandiwara</a:t>
            </a:r>
            <a:r>
              <a:rPr lang="en-US" dirty="0"/>
              <a:t> yang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menakut-nakuti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mrasa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.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waspada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menegangkan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yang </a:t>
            </a:r>
            <a:r>
              <a:rPr lang="en-US" dirty="0" err="1"/>
              <a:t>berbeda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36385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err="1"/>
              <a:t>Persepsi</a:t>
            </a:r>
            <a:r>
              <a:rPr lang="en-US" u="sng" dirty="0"/>
              <a:t> Orang </a:t>
            </a:r>
            <a:r>
              <a:rPr lang="en-US" u="sng" dirty="0" err="1"/>
              <a:t>Membuat</a:t>
            </a:r>
            <a:r>
              <a:rPr lang="en-US" u="sng" dirty="0"/>
              <a:t> </a:t>
            </a:r>
            <a:r>
              <a:rPr lang="en-US" u="sng" dirty="0" err="1"/>
              <a:t>Penilaian</a:t>
            </a:r>
            <a:r>
              <a:rPr lang="en-US" u="sng" dirty="0"/>
              <a:t> </a:t>
            </a:r>
            <a:r>
              <a:rPr lang="en-US" u="sng" dirty="0" err="1"/>
              <a:t>Mengenai</a:t>
            </a:r>
            <a:r>
              <a:rPr lang="en-US" u="sng" dirty="0"/>
              <a:t> Orang </a:t>
            </a:r>
            <a:r>
              <a:rPr lang="en-US" u="sng" dirty="0" smtClean="0"/>
              <a:t>Lain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06916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 lain,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atribusi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atribusi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orang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berlainan,bergantung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factor internal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penentan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 smtClean="0"/>
              <a:t>fa</a:t>
            </a:r>
            <a:r>
              <a:rPr lang="id-ID" dirty="0" smtClean="0"/>
              <a:t>k</a:t>
            </a:r>
            <a:r>
              <a:rPr lang="en-US" dirty="0" smtClean="0"/>
              <a:t>tor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Kek</a:t>
            </a:r>
            <a:r>
              <a:rPr lang="id-ID" dirty="0" smtClean="0"/>
              <a:t>h</a:t>
            </a:r>
            <a:r>
              <a:rPr lang="en-US" dirty="0" err="1" smtClean="0"/>
              <a:t>ususan</a:t>
            </a:r>
            <a:r>
              <a:rPr lang="en-US" dirty="0" smtClean="0"/>
              <a:t> (</a:t>
            </a:r>
            <a:r>
              <a:rPr lang="en-US" dirty="0" err="1" smtClean="0"/>
              <a:t>ketersendirian</a:t>
            </a:r>
            <a:r>
              <a:rPr lang="en-US" dirty="0" smtClean="0"/>
              <a:t>)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prilaku-prilaku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.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Konsesus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yang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criteria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.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Konsistensi</a:t>
            </a:r>
            <a:r>
              <a:rPr lang="en-US" dirty="0" smtClean="0"/>
              <a:t>.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orang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kewaktu.Contoh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dipersepsikan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baginya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luabiasa</a:t>
            </a:r>
            <a:r>
              <a:rPr lang="en-US" dirty="0" smtClean="0"/>
              <a:t>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).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45246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268760"/>
            <a:ext cx="10972800" cy="5256584"/>
          </a:xfrm>
        </p:spPr>
        <p:txBody>
          <a:bodyPr>
            <a:normAutofit fontScale="32500" lnSpcReduction="20000"/>
          </a:bodyPr>
          <a:lstStyle/>
          <a:p>
            <a:r>
              <a:rPr lang="en-US" sz="5500" dirty="0" err="1" smtClean="0"/>
              <a:t>Nilai</a:t>
            </a:r>
            <a:r>
              <a:rPr lang="en-US" sz="5500" dirty="0" smtClean="0"/>
              <a:t> </a:t>
            </a:r>
            <a:r>
              <a:rPr lang="en-US" sz="5500" dirty="0" err="1"/>
              <a:t>secara</a:t>
            </a:r>
            <a:r>
              <a:rPr lang="en-US" sz="5500" dirty="0"/>
              <a:t> </a:t>
            </a:r>
            <a:r>
              <a:rPr lang="en-US" sz="5500" dirty="0" err="1"/>
              <a:t>mendasar</a:t>
            </a:r>
            <a:r>
              <a:rPr lang="en-US" sz="5500" dirty="0"/>
              <a:t> </a:t>
            </a:r>
            <a:r>
              <a:rPr lang="en-US" sz="5500" dirty="0" err="1"/>
              <a:t>dinyatakan</a:t>
            </a:r>
            <a:r>
              <a:rPr lang="en-US" sz="5500" dirty="0"/>
              <a:t> </a:t>
            </a:r>
            <a:r>
              <a:rPr lang="en-US" sz="5500" dirty="0" err="1"/>
              <a:t>sebagai</a:t>
            </a:r>
            <a:r>
              <a:rPr lang="en-US" sz="5500" dirty="0"/>
              <a:t> </a:t>
            </a:r>
            <a:r>
              <a:rPr lang="en-US" sz="5500" dirty="0" err="1"/>
              <a:t>suatu</a:t>
            </a:r>
            <a:r>
              <a:rPr lang="en-US" sz="5500" dirty="0"/>
              <a:t> modus </a:t>
            </a:r>
            <a:r>
              <a:rPr lang="en-US" sz="5500" dirty="0" err="1"/>
              <a:t>perilaku</a:t>
            </a:r>
            <a:r>
              <a:rPr lang="en-US" sz="5500" dirty="0"/>
              <a:t> </a:t>
            </a:r>
            <a:r>
              <a:rPr lang="en-US" sz="5500" dirty="0" err="1"/>
              <a:t>atau</a:t>
            </a:r>
            <a:r>
              <a:rPr lang="en-US" sz="5500" dirty="0"/>
              <a:t> </a:t>
            </a:r>
            <a:r>
              <a:rPr lang="en-US" sz="5500" dirty="0" err="1"/>
              <a:t>keadaan</a:t>
            </a:r>
            <a:r>
              <a:rPr lang="en-US" sz="5500" dirty="0"/>
              <a:t> </a:t>
            </a:r>
            <a:r>
              <a:rPr lang="en-US" sz="5500" dirty="0" err="1"/>
              <a:t>akhir</a:t>
            </a:r>
            <a:r>
              <a:rPr lang="en-US" sz="5500" dirty="0"/>
              <a:t> </a:t>
            </a:r>
            <a:r>
              <a:rPr lang="en-US" sz="5500" dirty="0" err="1"/>
              <a:t>dari</a:t>
            </a:r>
            <a:r>
              <a:rPr lang="en-US" sz="5500" dirty="0"/>
              <a:t> </a:t>
            </a:r>
            <a:r>
              <a:rPr lang="en-US" sz="5500" dirty="0" err="1"/>
              <a:t>eksistensi</a:t>
            </a:r>
            <a:r>
              <a:rPr lang="en-US" sz="5500" dirty="0"/>
              <a:t> yang </a:t>
            </a:r>
            <a:r>
              <a:rPr lang="en-US" sz="5500" dirty="0" err="1"/>
              <a:t>khas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lebih</a:t>
            </a:r>
            <a:r>
              <a:rPr lang="en-US" sz="5500" dirty="0"/>
              <a:t> </a:t>
            </a:r>
            <a:r>
              <a:rPr lang="en-US" sz="5500" dirty="0" err="1"/>
              <a:t>disukai</a:t>
            </a:r>
            <a:r>
              <a:rPr lang="en-US" sz="5500" dirty="0"/>
              <a:t> </a:t>
            </a:r>
            <a:r>
              <a:rPr lang="en-US" sz="5500" dirty="0" err="1"/>
              <a:t>secara</a:t>
            </a:r>
            <a:r>
              <a:rPr lang="en-US" sz="5500" dirty="0"/>
              <a:t> </a:t>
            </a:r>
            <a:r>
              <a:rPr lang="en-US" sz="5500" dirty="0" err="1"/>
              <a:t>pribadi</a:t>
            </a:r>
            <a:r>
              <a:rPr lang="en-US" sz="5500" dirty="0"/>
              <a:t> </a:t>
            </a:r>
            <a:r>
              <a:rPr lang="en-US" sz="5500" dirty="0" err="1"/>
              <a:t>atau</a:t>
            </a:r>
            <a:r>
              <a:rPr lang="en-US" sz="5500" dirty="0"/>
              <a:t> </a:t>
            </a:r>
            <a:r>
              <a:rPr lang="en-US" sz="5500" dirty="0" err="1"/>
              <a:t>sosial</a:t>
            </a:r>
            <a:r>
              <a:rPr lang="en-US" sz="5500" dirty="0"/>
              <a:t> </a:t>
            </a:r>
            <a:r>
              <a:rPr lang="en-US" sz="5500" dirty="0" err="1"/>
              <a:t>dibandingkan</a:t>
            </a:r>
            <a:r>
              <a:rPr lang="en-US" sz="5500" dirty="0"/>
              <a:t> </a:t>
            </a:r>
            <a:r>
              <a:rPr lang="en-US" sz="5500" dirty="0" err="1"/>
              <a:t>dengan</a:t>
            </a:r>
            <a:r>
              <a:rPr lang="en-US" sz="5500" dirty="0"/>
              <a:t> </a:t>
            </a:r>
            <a:r>
              <a:rPr lang="en-US" sz="5500" dirty="0" err="1"/>
              <a:t>suatu</a:t>
            </a:r>
            <a:r>
              <a:rPr lang="en-US" sz="5500" dirty="0"/>
              <a:t> modus </a:t>
            </a:r>
            <a:r>
              <a:rPr lang="en-US" sz="5500" dirty="0" err="1"/>
              <a:t>perilaku</a:t>
            </a:r>
            <a:r>
              <a:rPr lang="en-US" sz="5500" dirty="0"/>
              <a:t> </a:t>
            </a:r>
            <a:r>
              <a:rPr lang="en-US" sz="5500" dirty="0" err="1"/>
              <a:t>atau</a:t>
            </a:r>
            <a:r>
              <a:rPr lang="en-US" sz="5500" dirty="0"/>
              <a:t> </a:t>
            </a:r>
            <a:r>
              <a:rPr lang="en-US" sz="5500" dirty="0" err="1"/>
              <a:t>keadaan</a:t>
            </a:r>
            <a:r>
              <a:rPr lang="en-US" sz="5500" dirty="0"/>
              <a:t> </a:t>
            </a:r>
            <a:r>
              <a:rPr lang="en-US" sz="5500" dirty="0" err="1"/>
              <a:t>akhir</a:t>
            </a:r>
            <a:r>
              <a:rPr lang="en-US" sz="5500" dirty="0"/>
              <a:t> yang </a:t>
            </a:r>
            <a:r>
              <a:rPr lang="en-US" sz="5500" dirty="0" err="1"/>
              <a:t>berlawanaan</a:t>
            </a:r>
            <a:r>
              <a:rPr lang="en-US" sz="5500" dirty="0" smtClean="0"/>
              <a:t>.</a:t>
            </a:r>
            <a:endParaRPr lang="id-ID" sz="5500" dirty="0" smtClean="0"/>
          </a:p>
          <a:p>
            <a:pPr marL="0" indent="0">
              <a:buNone/>
            </a:pPr>
            <a:endParaRPr lang="id-ID" sz="5500" dirty="0"/>
          </a:p>
          <a:p>
            <a:r>
              <a:rPr lang="en-US" sz="5500" b="1" dirty="0" err="1"/>
              <a:t>Arti</a:t>
            </a:r>
            <a:r>
              <a:rPr lang="en-US" sz="5500" b="1" dirty="0"/>
              <a:t> </a:t>
            </a:r>
            <a:r>
              <a:rPr lang="en-US" sz="5500" b="1" dirty="0" err="1"/>
              <a:t>Penting</a:t>
            </a:r>
            <a:r>
              <a:rPr lang="en-US" sz="5500" b="1" dirty="0"/>
              <a:t> </a:t>
            </a:r>
            <a:r>
              <a:rPr lang="en-US" sz="5500" b="1" dirty="0" err="1"/>
              <a:t>Nilai</a:t>
            </a:r>
            <a:endParaRPr lang="id-ID" sz="5500" dirty="0"/>
          </a:p>
          <a:p>
            <a:pPr marL="0" indent="0">
              <a:buNone/>
            </a:pPr>
            <a:r>
              <a:rPr lang="en-US" sz="5500" dirty="0" err="1"/>
              <a:t>Dalam</a:t>
            </a:r>
            <a:r>
              <a:rPr lang="en-US" sz="5500" dirty="0"/>
              <a:t> </a:t>
            </a:r>
            <a:r>
              <a:rPr lang="en-US" sz="5500" dirty="0" err="1"/>
              <a:t>mempelajari</a:t>
            </a:r>
            <a:r>
              <a:rPr lang="en-US" sz="5500" dirty="0"/>
              <a:t> </a:t>
            </a:r>
            <a:r>
              <a:rPr lang="en-US" sz="5500" dirty="0" err="1"/>
              <a:t>perilaku</a:t>
            </a:r>
            <a:r>
              <a:rPr lang="en-US" sz="5500" dirty="0"/>
              <a:t> </a:t>
            </a:r>
            <a:r>
              <a:rPr lang="en-US" sz="5500" dirty="0" err="1"/>
              <a:t>dalam</a:t>
            </a:r>
            <a:r>
              <a:rPr lang="en-US" sz="5500" dirty="0"/>
              <a:t> </a:t>
            </a:r>
            <a:r>
              <a:rPr lang="en-US" sz="5500" dirty="0" err="1"/>
              <a:t>organisasi</a:t>
            </a:r>
            <a:r>
              <a:rPr lang="en-US" sz="5500" dirty="0"/>
              <a:t>, </a:t>
            </a:r>
            <a:r>
              <a:rPr lang="en-US" sz="5500" dirty="0" err="1"/>
              <a:t>nilai</a:t>
            </a:r>
            <a:r>
              <a:rPr lang="en-US" sz="5500" dirty="0"/>
              <a:t> </a:t>
            </a:r>
            <a:r>
              <a:rPr lang="en-US" sz="5500" dirty="0" err="1"/>
              <a:t>dinyatakan</a:t>
            </a:r>
            <a:r>
              <a:rPr lang="en-US" sz="5500" dirty="0"/>
              <a:t> </a:t>
            </a:r>
            <a:r>
              <a:rPr lang="en-US" sz="5500" dirty="0" err="1"/>
              <a:t>penting</a:t>
            </a:r>
            <a:r>
              <a:rPr lang="en-US" sz="5500" dirty="0"/>
              <a:t> </a:t>
            </a:r>
            <a:r>
              <a:rPr lang="en-US" sz="5500" dirty="0" err="1"/>
              <a:t>karena</a:t>
            </a:r>
            <a:r>
              <a:rPr lang="en-US" sz="5500" dirty="0"/>
              <a:t> </a:t>
            </a:r>
            <a:r>
              <a:rPr lang="en-US" sz="5500" dirty="0" err="1"/>
              <a:t>nilai</a:t>
            </a:r>
            <a:r>
              <a:rPr lang="en-US" sz="5500" dirty="0"/>
              <a:t> </a:t>
            </a:r>
            <a:r>
              <a:rPr lang="en-US" sz="5500" dirty="0" err="1"/>
              <a:t>meletakkan</a:t>
            </a:r>
            <a:r>
              <a:rPr lang="en-US" sz="5500" dirty="0"/>
              <a:t> </a:t>
            </a:r>
            <a:r>
              <a:rPr lang="en-US" sz="5500" dirty="0" err="1"/>
              <a:t>dasar</a:t>
            </a:r>
            <a:r>
              <a:rPr lang="en-US" sz="5500" dirty="0"/>
              <a:t> </a:t>
            </a:r>
            <a:r>
              <a:rPr lang="en-US" sz="5500" dirty="0" err="1"/>
              <a:t>untuk</a:t>
            </a:r>
            <a:r>
              <a:rPr lang="en-US" sz="5500" dirty="0"/>
              <a:t> </a:t>
            </a:r>
            <a:r>
              <a:rPr lang="en-US" sz="5500" dirty="0" err="1"/>
              <a:t>memahami</a:t>
            </a:r>
            <a:r>
              <a:rPr lang="en-US" sz="5500" dirty="0"/>
              <a:t> </a:t>
            </a:r>
            <a:r>
              <a:rPr lang="en-US" sz="5500" dirty="0" err="1"/>
              <a:t>sikap</a:t>
            </a:r>
            <a:r>
              <a:rPr lang="en-US" sz="5500" dirty="0"/>
              <a:t> </a:t>
            </a:r>
            <a:r>
              <a:rPr lang="en-US" sz="5500" dirty="0" err="1"/>
              <a:t>serta</a:t>
            </a:r>
            <a:r>
              <a:rPr lang="en-US" sz="5500" dirty="0"/>
              <a:t> </a:t>
            </a:r>
            <a:r>
              <a:rPr lang="en-US" sz="5500" dirty="0" err="1"/>
              <a:t>motivasi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karena</a:t>
            </a:r>
            <a:r>
              <a:rPr lang="en-US" sz="5500" dirty="0"/>
              <a:t> </a:t>
            </a:r>
            <a:r>
              <a:rPr lang="en-US" sz="5500" dirty="0" err="1"/>
              <a:t>nilai</a:t>
            </a:r>
            <a:r>
              <a:rPr lang="en-US" sz="5500" dirty="0"/>
              <a:t> </a:t>
            </a:r>
            <a:r>
              <a:rPr lang="en-US" sz="5500" dirty="0" err="1"/>
              <a:t>memengaruhi</a:t>
            </a:r>
            <a:r>
              <a:rPr lang="en-US" sz="5500" dirty="0"/>
              <a:t> </a:t>
            </a:r>
            <a:r>
              <a:rPr lang="en-US" sz="5500" dirty="0" err="1"/>
              <a:t>sikap</a:t>
            </a:r>
            <a:r>
              <a:rPr lang="en-US" sz="5500" dirty="0"/>
              <a:t> </a:t>
            </a:r>
            <a:r>
              <a:rPr lang="en-US" sz="5500" dirty="0" err="1"/>
              <a:t>manusia.seseorang</a:t>
            </a:r>
            <a:r>
              <a:rPr lang="en-US" sz="5500" dirty="0"/>
              <a:t> </a:t>
            </a:r>
            <a:r>
              <a:rPr lang="en-US" sz="5500" dirty="0" err="1"/>
              <a:t>memasuki</a:t>
            </a:r>
            <a:r>
              <a:rPr lang="en-US" sz="5500" dirty="0"/>
              <a:t> </a:t>
            </a:r>
            <a:r>
              <a:rPr lang="en-US" sz="5500" dirty="0" err="1"/>
              <a:t>organisasi</a:t>
            </a:r>
            <a:r>
              <a:rPr lang="en-US" sz="5500" dirty="0"/>
              <a:t> </a:t>
            </a:r>
            <a:r>
              <a:rPr lang="en-US" sz="5500" dirty="0" err="1"/>
              <a:t>dengan</a:t>
            </a:r>
            <a:r>
              <a:rPr lang="en-US" sz="5500" dirty="0"/>
              <a:t> </a:t>
            </a:r>
            <a:r>
              <a:rPr lang="en-US" sz="5500" dirty="0" err="1"/>
              <a:t>gagasan</a:t>
            </a:r>
            <a:r>
              <a:rPr lang="en-US" sz="5500" dirty="0"/>
              <a:t> yang </a:t>
            </a:r>
            <a:r>
              <a:rPr lang="en-US" sz="5500" dirty="0" err="1"/>
              <a:t>dikonsepkan</a:t>
            </a:r>
            <a:r>
              <a:rPr lang="en-US" sz="5500" dirty="0"/>
              <a:t> </a:t>
            </a:r>
            <a:r>
              <a:rPr lang="en-US" sz="5500" dirty="0" err="1"/>
              <a:t>sebelumnya</a:t>
            </a:r>
            <a:r>
              <a:rPr lang="en-US" sz="5500" dirty="0"/>
              <a:t> </a:t>
            </a:r>
            <a:r>
              <a:rPr lang="en-US" sz="5500" dirty="0" err="1"/>
              <a:t>mengenai</a:t>
            </a:r>
            <a:r>
              <a:rPr lang="en-US" sz="5500" dirty="0"/>
              <a:t> </a:t>
            </a:r>
            <a:r>
              <a:rPr lang="en-US" sz="5500" dirty="0" err="1"/>
              <a:t>apa</a:t>
            </a:r>
            <a:r>
              <a:rPr lang="en-US" sz="5500" dirty="0"/>
              <a:t> yang </a:t>
            </a:r>
            <a:r>
              <a:rPr lang="en-US" sz="5500" dirty="0" err="1"/>
              <a:t>seharusnya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apa</a:t>
            </a:r>
            <a:r>
              <a:rPr lang="en-US" sz="5500" dirty="0"/>
              <a:t> yang </a:t>
            </a:r>
            <a:r>
              <a:rPr lang="en-US" sz="5500" dirty="0" err="1"/>
              <a:t>tidak</a:t>
            </a:r>
            <a:r>
              <a:rPr lang="en-US" sz="5500" dirty="0"/>
              <a:t> </a:t>
            </a:r>
            <a:r>
              <a:rPr lang="en-US" sz="5500" dirty="0" err="1"/>
              <a:t>seharusnya</a:t>
            </a:r>
            <a:r>
              <a:rPr lang="en-US" sz="5500" dirty="0" smtClean="0"/>
              <a:t>.</a:t>
            </a:r>
            <a:endParaRPr lang="id-ID" sz="5500" dirty="0"/>
          </a:p>
          <a:p>
            <a:pPr marL="0" indent="0">
              <a:buNone/>
            </a:pPr>
            <a:endParaRPr lang="id-ID" sz="5500" dirty="0"/>
          </a:p>
          <a:p>
            <a:r>
              <a:rPr lang="en-US" sz="5500" b="1" dirty="0" err="1"/>
              <a:t>Nilai</a:t>
            </a:r>
            <a:r>
              <a:rPr lang="en-US" sz="5500" b="1" dirty="0"/>
              <a:t> </a:t>
            </a:r>
            <a:r>
              <a:rPr lang="en-US" sz="5500" b="1" dirty="0" err="1"/>
              <a:t>dan</a:t>
            </a:r>
            <a:r>
              <a:rPr lang="en-US" sz="5500" b="1" dirty="0"/>
              <a:t> </a:t>
            </a:r>
            <a:r>
              <a:rPr lang="en-US" sz="5500" b="1" dirty="0" err="1"/>
              <a:t>Dilema</a:t>
            </a:r>
            <a:r>
              <a:rPr lang="en-US" sz="5500" b="1" dirty="0"/>
              <a:t> </a:t>
            </a:r>
            <a:r>
              <a:rPr lang="en-US" sz="5500" b="1" dirty="0" err="1"/>
              <a:t>Etika</a:t>
            </a:r>
            <a:endParaRPr lang="id-ID" sz="5500" dirty="0"/>
          </a:p>
          <a:p>
            <a:r>
              <a:rPr lang="en-US" sz="5500" dirty="0" err="1"/>
              <a:t>Permasalahan</a:t>
            </a:r>
            <a:r>
              <a:rPr lang="en-US" sz="5500" dirty="0"/>
              <a:t> </a:t>
            </a:r>
            <a:r>
              <a:rPr lang="en-US" sz="5500" dirty="0" err="1"/>
              <a:t>profesi</a:t>
            </a:r>
            <a:r>
              <a:rPr lang="en-US" sz="5500" dirty="0"/>
              <a:t> </a:t>
            </a:r>
            <a:r>
              <a:rPr lang="en-US" sz="5500" dirty="0" err="1"/>
              <a:t>akuntansi</a:t>
            </a:r>
            <a:r>
              <a:rPr lang="en-US" sz="5500" dirty="0"/>
              <a:t> </a:t>
            </a:r>
            <a:r>
              <a:rPr lang="en-US" sz="5500" dirty="0" err="1"/>
              <a:t>sekarang</a:t>
            </a:r>
            <a:r>
              <a:rPr lang="en-US" sz="5500" dirty="0"/>
              <a:t> </a:t>
            </a:r>
            <a:r>
              <a:rPr lang="en-US" sz="5500" dirty="0" err="1"/>
              <a:t>ini</a:t>
            </a:r>
            <a:r>
              <a:rPr lang="en-US" sz="5500" dirty="0"/>
              <a:t> </a:t>
            </a:r>
            <a:r>
              <a:rPr lang="en-US" sz="5500" dirty="0" err="1"/>
              <a:t>banyak</a:t>
            </a:r>
            <a:r>
              <a:rPr lang="en-US" sz="5500" dirty="0"/>
              <a:t> </a:t>
            </a:r>
            <a:r>
              <a:rPr lang="en-US" sz="5500" dirty="0" err="1"/>
              <a:t>dipengaruhi</a:t>
            </a:r>
            <a:r>
              <a:rPr lang="en-US" sz="5500" dirty="0"/>
              <a:t> </a:t>
            </a:r>
            <a:r>
              <a:rPr lang="en-US" sz="5500" dirty="0" err="1"/>
              <a:t>masalah</a:t>
            </a:r>
            <a:r>
              <a:rPr lang="en-US" sz="5500" dirty="0"/>
              <a:t> </a:t>
            </a:r>
            <a:r>
              <a:rPr lang="en-US" sz="5500" dirty="0" err="1"/>
              <a:t>kemerosotan</a:t>
            </a:r>
            <a:r>
              <a:rPr lang="en-US" sz="5500" dirty="0"/>
              <a:t> </a:t>
            </a:r>
            <a:r>
              <a:rPr lang="en-US" sz="5500" dirty="0" err="1"/>
              <a:t>standar</a:t>
            </a:r>
            <a:r>
              <a:rPr lang="en-US" sz="5500" dirty="0"/>
              <a:t> </a:t>
            </a:r>
            <a:r>
              <a:rPr lang="en-US" sz="5500" dirty="0" err="1"/>
              <a:t>etika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</a:t>
            </a:r>
            <a:r>
              <a:rPr lang="en-US" sz="5500" dirty="0" err="1"/>
              <a:t>krisis</a:t>
            </a:r>
            <a:r>
              <a:rPr lang="en-US" sz="5500" dirty="0"/>
              <a:t> </a:t>
            </a:r>
            <a:r>
              <a:rPr lang="en-US" sz="5500" dirty="0" err="1"/>
              <a:t>kepercayaan</a:t>
            </a:r>
            <a:r>
              <a:rPr lang="en-US" sz="5500" dirty="0"/>
              <a:t>. </a:t>
            </a:r>
            <a:r>
              <a:rPr lang="en-US" sz="5500" dirty="0" err="1"/>
              <a:t>Krisis</a:t>
            </a:r>
            <a:r>
              <a:rPr lang="en-US" sz="5500" dirty="0"/>
              <a:t> </a:t>
            </a:r>
            <a:r>
              <a:rPr lang="en-US" sz="5500" dirty="0" err="1"/>
              <a:t>kepercayaan</a:t>
            </a:r>
            <a:r>
              <a:rPr lang="en-US" sz="5500" dirty="0"/>
              <a:t> </a:t>
            </a:r>
            <a:r>
              <a:rPr lang="en-US" sz="5500" dirty="0" err="1"/>
              <a:t>ini</a:t>
            </a:r>
            <a:r>
              <a:rPr lang="en-US" sz="5500" dirty="0"/>
              <a:t> </a:t>
            </a:r>
            <a:r>
              <a:rPr lang="en-US" sz="5500" dirty="0" err="1"/>
              <a:t>seharusnya</a:t>
            </a:r>
            <a:r>
              <a:rPr lang="en-US" sz="5500" dirty="0"/>
              <a:t> </a:t>
            </a:r>
            <a:r>
              <a:rPr lang="en-US" sz="5500" dirty="0" err="1"/>
              <a:t>menjadi</a:t>
            </a:r>
            <a:r>
              <a:rPr lang="en-US" sz="5500" dirty="0"/>
              <a:t> </a:t>
            </a:r>
            <a:r>
              <a:rPr lang="en-US" sz="5500" dirty="0" err="1"/>
              <a:t>pelajaran</a:t>
            </a:r>
            <a:r>
              <a:rPr lang="en-US" sz="5500" dirty="0"/>
              <a:t> </a:t>
            </a:r>
            <a:r>
              <a:rPr lang="en-US" sz="5500" dirty="0" err="1"/>
              <a:t>bagi</a:t>
            </a:r>
            <a:r>
              <a:rPr lang="en-US" sz="5500" dirty="0"/>
              <a:t> </a:t>
            </a:r>
            <a:r>
              <a:rPr lang="en-US" sz="5500" dirty="0" err="1"/>
              <a:t>para</a:t>
            </a:r>
            <a:r>
              <a:rPr lang="en-US" sz="5500" dirty="0"/>
              <a:t> </a:t>
            </a:r>
            <a:r>
              <a:rPr lang="en-US" sz="5500" dirty="0" err="1"/>
              <a:t>akuntan</a:t>
            </a:r>
            <a:r>
              <a:rPr lang="en-US" sz="5500" dirty="0"/>
              <a:t> </a:t>
            </a:r>
            <a:r>
              <a:rPr lang="en-US" sz="5500" dirty="0" err="1"/>
              <a:t>untuk</a:t>
            </a:r>
            <a:r>
              <a:rPr lang="en-US" sz="5500" dirty="0"/>
              <a:t> </a:t>
            </a:r>
            <a:r>
              <a:rPr lang="en-US" sz="5500" dirty="0" err="1"/>
              <a:t>lebih</a:t>
            </a:r>
            <a:r>
              <a:rPr lang="en-US" sz="5500" dirty="0"/>
              <a:t> </a:t>
            </a:r>
            <a:r>
              <a:rPr lang="en-US" sz="5500" dirty="0" err="1"/>
              <a:t>berbenah</a:t>
            </a:r>
            <a:r>
              <a:rPr lang="en-US" sz="5500" dirty="0"/>
              <a:t> </a:t>
            </a:r>
            <a:r>
              <a:rPr lang="en-US" sz="5500" dirty="0" err="1"/>
              <a:t>diri</a:t>
            </a:r>
            <a:r>
              <a:rPr lang="en-US" sz="5500" dirty="0"/>
              <a:t>, </a:t>
            </a:r>
            <a:r>
              <a:rPr lang="en-US" sz="5500" dirty="0" err="1"/>
              <a:t>memperkuat</a:t>
            </a:r>
            <a:r>
              <a:rPr lang="en-US" sz="5500" dirty="0"/>
              <a:t> </a:t>
            </a:r>
            <a:r>
              <a:rPr lang="en-US" sz="5500" dirty="0" err="1"/>
              <a:t>kedisiplinan</a:t>
            </a:r>
            <a:r>
              <a:rPr lang="en-US" sz="5500" dirty="0"/>
              <a:t> </a:t>
            </a:r>
            <a:r>
              <a:rPr lang="en-US" sz="5500" dirty="0" err="1"/>
              <a:t>mengatur</a:t>
            </a:r>
            <a:r>
              <a:rPr lang="en-US" sz="5500" dirty="0"/>
              <a:t> </a:t>
            </a:r>
            <a:r>
              <a:rPr lang="en-US" sz="5500" dirty="0" err="1"/>
              <a:t>dirinya</a:t>
            </a:r>
            <a:r>
              <a:rPr lang="en-US" sz="5500" dirty="0"/>
              <a:t> </a:t>
            </a:r>
            <a:r>
              <a:rPr lang="en-US" sz="5500" dirty="0" err="1"/>
              <a:t>dengan</a:t>
            </a:r>
            <a:r>
              <a:rPr lang="en-US" sz="5500" dirty="0"/>
              <a:t> </a:t>
            </a:r>
            <a:r>
              <a:rPr lang="en-US" sz="5500" dirty="0" err="1"/>
              <a:t>benar</a:t>
            </a:r>
            <a:r>
              <a:rPr lang="en-US" sz="5500" dirty="0"/>
              <a:t>, </a:t>
            </a:r>
            <a:r>
              <a:rPr lang="en-US" sz="5500" dirty="0" err="1"/>
              <a:t>serta</a:t>
            </a:r>
            <a:r>
              <a:rPr lang="en-US" sz="5500" dirty="0"/>
              <a:t> </a:t>
            </a:r>
            <a:r>
              <a:rPr lang="en-US" sz="5500" dirty="0" err="1"/>
              <a:t>menjalin</a:t>
            </a:r>
            <a:r>
              <a:rPr lang="en-US" sz="5500" dirty="0"/>
              <a:t> </a:t>
            </a:r>
            <a:r>
              <a:rPr lang="en-US" sz="5500" dirty="0" err="1"/>
              <a:t>hubungan</a:t>
            </a:r>
            <a:r>
              <a:rPr lang="en-US" sz="5500" dirty="0"/>
              <a:t> yang </a:t>
            </a:r>
            <a:r>
              <a:rPr lang="en-US" sz="5500" dirty="0" err="1"/>
              <a:t>lebih</a:t>
            </a:r>
            <a:r>
              <a:rPr lang="en-US" sz="5500" dirty="0"/>
              <a:t> </a:t>
            </a:r>
            <a:r>
              <a:rPr lang="en-US" sz="5500" dirty="0" err="1"/>
              <a:t>baik</a:t>
            </a:r>
            <a:r>
              <a:rPr lang="en-US" sz="5500" dirty="0"/>
              <a:t> </a:t>
            </a:r>
            <a:r>
              <a:rPr lang="en-US" sz="5500" dirty="0" err="1"/>
              <a:t>dengan</a:t>
            </a:r>
            <a:r>
              <a:rPr lang="en-US" sz="5500" dirty="0"/>
              <a:t> </a:t>
            </a:r>
            <a:r>
              <a:rPr lang="en-US" sz="5500" dirty="0" err="1"/>
              <a:t>para</a:t>
            </a:r>
            <a:r>
              <a:rPr lang="en-US" sz="5500" dirty="0"/>
              <a:t> </a:t>
            </a:r>
            <a:r>
              <a:rPr lang="en-US" sz="5500" dirty="0" err="1"/>
              <a:t>klien</a:t>
            </a:r>
            <a:r>
              <a:rPr lang="en-US" sz="5500" dirty="0"/>
              <a:t> </a:t>
            </a:r>
            <a:r>
              <a:rPr lang="en-US" sz="5500" dirty="0" err="1"/>
              <a:t>atau</a:t>
            </a:r>
            <a:r>
              <a:rPr lang="en-US" sz="5500" dirty="0"/>
              <a:t> </a:t>
            </a:r>
            <a:r>
              <a:rPr lang="en-US" sz="5500" dirty="0" err="1"/>
              <a:t>masyarakat</a:t>
            </a:r>
            <a:r>
              <a:rPr lang="en-US" sz="5500" dirty="0"/>
              <a:t> </a:t>
            </a:r>
            <a:r>
              <a:rPr lang="en-US" sz="5500" dirty="0" err="1"/>
              <a:t>luas</a:t>
            </a:r>
            <a:r>
              <a:rPr lang="en-US" sz="5500" dirty="0"/>
              <a:t>. </a:t>
            </a:r>
            <a:endParaRPr lang="id-ID" sz="5500" dirty="0" smtClean="0"/>
          </a:p>
          <a:p>
            <a:r>
              <a:rPr lang="en-US" sz="5500" dirty="0" err="1" smtClean="0"/>
              <a:t>Ihksan</a:t>
            </a:r>
            <a:r>
              <a:rPr lang="en-US" sz="5500" dirty="0" smtClean="0"/>
              <a:t> </a:t>
            </a:r>
            <a:r>
              <a:rPr lang="en-US" sz="5500" dirty="0" err="1"/>
              <a:t>menambahkan</a:t>
            </a:r>
            <a:r>
              <a:rPr lang="en-US" sz="5500" dirty="0"/>
              <a:t> </a:t>
            </a:r>
            <a:r>
              <a:rPr lang="en-US" sz="5500" dirty="0" err="1"/>
              <a:t>cara</a:t>
            </a:r>
            <a:r>
              <a:rPr lang="en-US" sz="5500" dirty="0"/>
              <a:t> yang </a:t>
            </a:r>
            <a:r>
              <a:rPr lang="en-US" sz="5500" dirty="0" err="1"/>
              <a:t>lebih</a:t>
            </a:r>
            <a:r>
              <a:rPr lang="en-US" sz="5500" dirty="0"/>
              <a:t> </a:t>
            </a:r>
            <a:r>
              <a:rPr lang="en-US" sz="5500" dirty="0" err="1"/>
              <a:t>baik</a:t>
            </a:r>
            <a:r>
              <a:rPr lang="en-US" sz="5500" dirty="0"/>
              <a:t> </a:t>
            </a:r>
            <a:r>
              <a:rPr lang="en-US" sz="5500" dirty="0" err="1"/>
              <a:t>dan</a:t>
            </a:r>
            <a:r>
              <a:rPr lang="en-US" sz="5500" dirty="0"/>
              <a:t> ideal </a:t>
            </a:r>
            <a:r>
              <a:rPr lang="en-US" sz="5500" dirty="0" err="1"/>
              <a:t>dalan</a:t>
            </a:r>
            <a:r>
              <a:rPr lang="en-US" sz="5500" dirty="0"/>
              <a:t> </a:t>
            </a:r>
            <a:r>
              <a:rPr lang="en-US" sz="5500" dirty="0" err="1"/>
              <a:t>mengatasi</a:t>
            </a:r>
            <a:r>
              <a:rPr lang="en-US" sz="5500" dirty="0"/>
              <a:t> </a:t>
            </a:r>
            <a:r>
              <a:rPr lang="en-US" sz="5500" dirty="0" err="1"/>
              <a:t>dilema</a:t>
            </a:r>
            <a:r>
              <a:rPr lang="en-US" sz="5500" dirty="0"/>
              <a:t> </a:t>
            </a:r>
            <a:r>
              <a:rPr lang="en-US" sz="5500" dirty="0" err="1"/>
              <a:t>ini</a:t>
            </a:r>
            <a:r>
              <a:rPr lang="en-US" sz="5500" dirty="0"/>
              <a:t> </a:t>
            </a:r>
            <a:r>
              <a:rPr lang="en-US" sz="5500" dirty="0" err="1"/>
              <a:t>adalah</a:t>
            </a:r>
            <a:r>
              <a:rPr lang="en-US" sz="5500" dirty="0"/>
              <a:t> </a:t>
            </a:r>
            <a:r>
              <a:rPr lang="en-US" sz="5500" dirty="0" err="1"/>
              <a:t>dengan</a:t>
            </a:r>
            <a:r>
              <a:rPr lang="en-US" sz="5500" dirty="0"/>
              <a:t> </a:t>
            </a:r>
            <a:r>
              <a:rPr lang="en-US" sz="5500" dirty="0" err="1"/>
              <a:t>mempertimbangkan</a:t>
            </a:r>
            <a:r>
              <a:rPr lang="en-US" sz="5500" dirty="0"/>
              <a:t> </a:t>
            </a:r>
            <a:r>
              <a:rPr lang="en-US" sz="5500" dirty="0" err="1"/>
              <a:t>kecukupan</a:t>
            </a:r>
            <a:r>
              <a:rPr lang="en-US" sz="5500" dirty="0"/>
              <a:t> </a:t>
            </a:r>
            <a:r>
              <a:rPr lang="en-US" sz="5500" dirty="0" err="1"/>
              <a:t>dari</a:t>
            </a:r>
            <a:r>
              <a:rPr lang="en-US" sz="5500" dirty="0"/>
              <a:t> </a:t>
            </a:r>
            <a:r>
              <a:rPr lang="en-US" sz="5500" dirty="0" err="1"/>
              <a:t>kesempatan</a:t>
            </a:r>
            <a:r>
              <a:rPr lang="en-US" sz="5500" dirty="0"/>
              <a:t> yang </a:t>
            </a:r>
            <a:r>
              <a:rPr lang="en-US" sz="5500" dirty="0" err="1"/>
              <a:t>ada</a:t>
            </a:r>
            <a:r>
              <a:rPr lang="en-US" sz="5500" dirty="0"/>
              <a:t> </a:t>
            </a:r>
            <a:r>
              <a:rPr lang="en-US" sz="5500" dirty="0" err="1"/>
              <a:t>selanjutnya</a:t>
            </a:r>
            <a:r>
              <a:rPr lang="en-US" sz="5500" dirty="0"/>
              <a:t> </a:t>
            </a:r>
            <a:r>
              <a:rPr lang="en-US" sz="5500" dirty="0" err="1"/>
              <a:t>memberikan</a:t>
            </a:r>
            <a:r>
              <a:rPr lang="en-US" sz="5500" dirty="0"/>
              <a:t> </a:t>
            </a:r>
            <a:r>
              <a:rPr lang="en-US" sz="5500" dirty="0" err="1"/>
              <a:t>reaksi</a:t>
            </a:r>
            <a:r>
              <a:rPr lang="en-US" sz="5500" dirty="0"/>
              <a:t> </a:t>
            </a:r>
            <a:r>
              <a:rPr lang="en-US" sz="5500" dirty="0" err="1"/>
              <a:t>terhadap</a:t>
            </a:r>
            <a:r>
              <a:rPr lang="en-US" sz="5500" dirty="0"/>
              <a:t> </a:t>
            </a:r>
            <a:r>
              <a:rPr lang="en-US" sz="5500" dirty="0" err="1"/>
              <a:t>apa</a:t>
            </a:r>
            <a:r>
              <a:rPr lang="en-US" sz="5500" dirty="0"/>
              <a:t> </a:t>
            </a:r>
            <a:r>
              <a:rPr lang="en-US" sz="5500" dirty="0" err="1"/>
              <a:t>yng</a:t>
            </a:r>
            <a:r>
              <a:rPr lang="en-US" sz="5500" dirty="0"/>
              <a:t> </a:t>
            </a:r>
            <a:r>
              <a:rPr lang="en-US" sz="5500" dirty="0" err="1"/>
              <a:t>menjadi</a:t>
            </a:r>
            <a:r>
              <a:rPr lang="en-US" sz="5500" dirty="0"/>
              <a:t> </a:t>
            </a:r>
            <a:r>
              <a:rPr lang="en-US" sz="5500" dirty="0" err="1"/>
              <a:t>kekawatiran</a:t>
            </a:r>
            <a:r>
              <a:rPr lang="en-US" sz="5500" dirty="0"/>
              <a:t> di </a:t>
            </a:r>
            <a:r>
              <a:rPr lang="en-US" sz="5500" dirty="0" err="1"/>
              <a:t>dalamnya</a:t>
            </a:r>
            <a:r>
              <a:rPr lang="en-US" sz="5500" dirty="0" smtClean="0"/>
              <a:t>.</a:t>
            </a:r>
            <a:endParaRPr lang="id-ID" sz="5500" dirty="0"/>
          </a:p>
        </p:txBody>
      </p:sp>
    </p:spTree>
    <p:extLst>
      <p:ext uri="{BB962C8B-B14F-4D97-AF65-F5344CB8AC3E}">
        <p14:creationId xmlns:p14="http://schemas.microsoft.com/office/powerpoint/2010/main" val="11729123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r>
              <a:rPr lang="id-ID" b="1" dirty="0" smtClean="0"/>
              <a:t>Pembelajaran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733256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pengulangaan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merespons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: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,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operant,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  <a:endParaRPr lang="id-ID" dirty="0"/>
          </a:p>
          <a:p>
            <a:r>
              <a:rPr lang="en-US" b="1" dirty="0" err="1"/>
              <a:t>Pengondisian</a:t>
            </a:r>
            <a:r>
              <a:rPr lang="en-US" b="1" dirty="0"/>
              <a:t> </a:t>
            </a:r>
            <a:r>
              <a:rPr lang="en-US" b="1" dirty="0" err="1"/>
              <a:t>Keadaan</a:t>
            </a:r>
            <a:r>
              <a:rPr lang="en-US" b="1" dirty="0"/>
              <a:t> </a:t>
            </a:r>
            <a:r>
              <a:rPr lang="en-US" b="1" dirty="0" err="1"/>
              <a:t>Klasik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diringkaskan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pengondisian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terkondisi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yang </a:t>
            </a:r>
            <a:r>
              <a:rPr lang="en-US" dirty="0" err="1"/>
              <a:t>berpasangan</a:t>
            </a:r>
            <a:r>
              <a:rPr lang="en-US" dirty="0"/>
              <a:t>,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yang lain </a:t>
            </a:r>
            <a:r>
              <a:rPr lang="en-US" dirty="0" err="1"/>
              <a:t>netral</a:t>
            </a:r>
            <a:r>
              <a:rPr lang="en-US" dirty="0"/>
              <a:t>, </a:t>
            </a:r>
            <a:r>
              <a:rPr lang="en-US" dirty="0" err="1"/>
              <a:t>rangsangan</a:t>
            </a:r>
            <a:r>
              <a:rPr lang="en-US" dirty="0"/>
              <a:t> yang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terkondisi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terkondisi</a:t>
            </a:r>
            <a:r>
              <a:rPr lang="en-US" dirty="0"/>
              <a:t>.</a:t>
            </a:r>
            <a:endParaRPr lang="id-ID" dirty="0"/>
          </a:p>
          <a:p>
            <a:r>
              <a:rPr lang="en-US" b="1" dirty="0" err="1"/>
              <a:t>Pengondisian</a:t>
            </a:r>
            <a:r>
              <a:rPr lang="en-US" b="1" dirty="0"/>
              <a:t> Operant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Pengondisian</a:t>
            </a:r>
            <a:r>
              <a:rPr lang="en-US" dirty="0"/>
              <a:t> </a:t>
            </a:r>
            <a:r>
              <a:rPr lang="en-US" i="1" dirty="0"/>
              <a:t>operant</a:t>
            </a:r>
            <a:r>
              <a:rPr lang="en-US" dirty="0"/>
              <a:t> 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konsekuensi-konsekuensi</a:t>
            </a:r>
            <a:r>
              <a:rPr lang="en-US" dirty="0"/>
              <a:t>. </a:t>
            </a:r>
            <a:r>
              <a:rPr lang="en-US" dirty="0" err="1"/>
              <a:t>Perilaku</a:t>
            </a:r>
            <a:r>
              <a:rPr lang="en-US" dirty="0"/>
              <a:t> </a:t>
            </a:r>
            <a:r>
              <a:rPr lang="en-US" i="1" dirty="0"/>
              <a:t>operant</a:t>
            </a:r>
            <a:r>
              <a:rPr lang="en-US" dirty="0"/>
              <a:t> 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kontras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pungutan</a:t>
            </a:r>
            <a:r>
              <a:rPr lang="en-US" dirty="0"/>
              <a:t> yang </a:t>
            </a:r>
            <a:r>
              <a:rPr lang="en-US" dirty="0" err="1"/>
              <a:t>ditrimbulkan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konsekuensi-konsekuensi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pengondisian</a:t>
            </a:r>
            <a:r>
              <a:rPr lang="en-US" dirty="0"/>
              <a:t> </a:t>
            </a:r>
            <a:r>
              <a:rPr lang="en-US" i="1" dirty="0"/>
              <a:t>operant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konsekuensi-konsekuensi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observasional</a:t>
            </a:r>
            <a:r>
              <a:rPr lang="en-US" dirty="0"/>
              <a:t>(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pentingya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972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orang-orang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74376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>
            <a:normAutofit/>
          </a:bodyPr>
          <a:lstStyle/>
          <a:p>
            <a:r>
              <a:rPr lang="id-ID" b="1" dirty="0" smtClean="0"/>
              <a:t>Kepribadian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3" y="1052736"/>
            <a:ext cx="10972800" cy="5616624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memprediksikan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kritikan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yng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dipuji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.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pemahamaan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.</a:t>
            </a:r>
            <a:endParaRPr lang="id-ID" dirty="0"/>
          </a:p>
          <a:p>
            <a:r>
              <a:rPr lang="en-US" b="1" dirty="0" err="1"/>
              <a:t>Penentu</a:t>
            </a:r>
            <a:r>
              <a:rPr lang="en-US" b="1" dirty="0"/>
              <a:t> </a:t>
            </a:r>
            <a:r>
              <a:rPr lang="en-US" b="1" dirty="0" err="1"/>
              <a:t>Kepribadian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argumen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tampaknya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situasi</a:t>
            </a:r>
            <a:endParaRPr lang="id-ID" dirty="0"/>
          </a:p>
          <a:p>
            <a:pPr marL="0" indent="0">
              <a:buNone/>
            </a:pPr>
            <a:r>
              <a:rPr lang="en-US" b="1" dirty="0" err="1"/>
              <a:t>a.Keturunan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beragumentasi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paling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gen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b="1" dirty="0" err="1"/>
              <a:t>b.Lingkungan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dibesarkan</a:t>
            </a:r>
            <a:r>
              <a:rPr lang="en-US" dirty="0"/>
              <a:t>, </a:t>
            </a:r>
            <a:r>
              <a:rPr lang="en-US" dirty="0" err="1"/>
              <a:t>pengondisian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norma-norma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temam-teman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social,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lain yang </a:t>
            </a:r>
            <a:r>
              <a:rPr lang="en-US" dirty="0" err="1"/>
              <a:t>dialmi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r>
              <a:rPr lang="en-US" b="1" dirty="0" err="1"/>
              <a:t>c.Situasi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.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kelihatannya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38880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FILOSOFI RISET DALAM BIDANG AKUNTANSI KEPERILAKUAN</a:t>
            </a:r>
            <a:endParaRPr lang="id-ID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598638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Pergeseran</a:t>
            </a:r>
            <a:r>
              <a:rPr lang="en-US" b="1" dirty="0"/>
              <a:t> </a:t>
            </a:r>
            <a:r>
              <a:rPr lang="en-US" b="1" dirty="0" err="1"/>
              <a:t>Arah</a:t>
            </a:r>
            <a:r>
              <a:rPr lang="en-US" b="1" dirty="0"/>
              <a:t> </a:t>
            </a:r>
            <a:r>
              <a:rPr lang="en-US" b="1" dirty="0" err="1"/>
              <a:t>Riset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 smtClean="0"/>
              <a:t>Chariri dan Gozali (2001) menuliskan bahwa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menitikberatkan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yang </a:t>
            </a:r>
            <a:r>
              <a:rPr lang="en-US" dirty="0" err="1"/>
              <a:t>mengaami</a:t>
            </a:r>
            <a:r>
              <a:rPr lang="en-US" dirty="0"/>
              <a:t> </a:t>
            </a:r>
            <a:r>
              <a:rPr lang="en-US" dirty="0" err="1"/>
              <a:t>kejayaannya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1960-an.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1970-an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.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berjaya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dekade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yang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gerakan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yang </a:t>
            </a:r>
            <a:r>
              <a:rPr lang="en-US" dirty="0" err="1"/>
              <a:t>menitikberatkan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Rochester </a:t>
            </a:r>
            <a:r>
              <a:rPr lang="en-US" dirty="0" err="1"/>
              <a:t>dan</a:t>
            </a:r>
            <a:r>
              <a:rPr lang="en-US" dirty="0"/>
              <a:t> Chicago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akutan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terbit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 </a:t>
            </a:r>
            <a:r>
              <a:rPr lang="en-US" i="1" dirty="0"/>
              <a:t>The Accounting Review </a:t>
            </a:r>
            <a:r>
              <a:rPr lang="en-US" dirty="0" err="1"/>
              <a:t>maupun</a:t>
            </a:r>
            <a:r>
              <a:rPr lang="en-US" dirty="0"/>
              <a:t> </a:t>
            </a:r>
            <a:r>
              <a:rPr lang="en-US" i="1" dirty="0"/>
              <a:t>Journal of Accounting Research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Journal of Business Research 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degan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model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06695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Filosofi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Metodologi</a:t>
            </a:r>
            <a:r>
              <a:rPr lang="en-US" b="1" dirty="0"/>
              <a:t> </a:t>
            </a:r>
            <a:r>
              <a:rPr lang="en-US" b="1" dirty="0" err="1"/>
              <a:t>Riset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(</a:t>
            </a:r>
            <a:r>
              <a:rPr lang="en-US" i="1" dirty="0"/>
              <a:t>knowledge</a:t>
            </a:r>
            <a:r>
              <a:rPr lang="en-US" dirty="0"/>
              <a:t>)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asumsi-asumsi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Burrel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Morgan (1979), </a:t>
            </a:r>
            <a:r>
              <a:rPr lang="en-US" dirty="0" err="1"/>
              <a:t>asumsi-asumsi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 (</a:t>
            </a:r>
            <a:r>
              <a:rPr lang="en-US" i="1" dirty="0"/>
              <a:t>ontology</a:t>
            </a:r>
            <a:r>
              <a:rPr lang="en-US" dirty="0"/>
              <a:t>), </a:t>
            </a:r>
            <a:r>
              <a:rPr lang="en-US" dirty="0" err="1"/>
              <a:t>epistemologi</a:t>
            </a:r>
            <a:r>
              <a:rPr lang="en-US" dirty="0"/>
              <a:t> (</a:t>
            </a:r>
            <a:r>
              <a:rPr lang="en-US" i="1" dirty="0"/>
              <a:t>epistemology</a:t>
            </a:r>
            <a:r>
              <a:rPr lang="en-US" dirty="0"/>
              <a:t>),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i="1" dirty="0"/>
              <a:t>human nature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(</a:t>
            </a:r>
            <a:r>
              <a:rPr lang="en-US" i="1" dirty="0"/>
              <a:t>methodology</a:t>
            </a:r>
            <a:r>
              <a:rPr lang="en-US" dirty="0"/>
              <a:t>).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haikat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diinvestigasi</a:t>
            </a:r>
            <a:r>
              <a:rPr lang="en-US" dirty="0"/>
              <a:t>. </a:t>
            </a: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menyebarkannya</a:t>
            </a:r>
            <a:r>
              <a:rPr lang="en-US" dirty="0"/>
              <a:t>. </a:t>
            </a: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mengomunikasikan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subjektivisme</a:t>
            </a:r>
            <a:r>
              <a:rPr lang="en-US" dirty="0"/>
              <a:t> (</a:t>
            </a:r>
            <a:r>
              <a:rPr lang="en-US" i="1" dirty="0"/>
              <a:t>anti-positivism</a:t>
            </a:r>
            <a:r>
              <a:rPr lang="en-US" dirty="0"/>
              <a:t>)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spiritual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transendental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pebdekatan</a:t>
            </a:r>
            <a:r>
              <a:rPr lang="en-US" dirty="0"/>
              <a:t> </a:t>
            </a:r>
            <a:r>
              <a:rPr lang="en-US" dirty="0" err="1"/>
              <a:t>objektivisme</a:t>
            </a:r>
            <a:r>
              <a:rPr lang="en-US" dirty="0"/>
              <a:t>  (</a:t>
            </a:r>
            <a:r>
              <a:rPr lang="en-US" i="1" dirty="0"/>
              <a:t>positivism</a:t>
            </a:r>
            <a:r>
              <a:rPr lang="en-US" dirty="0"/>
              <a:t>) yang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(</a:t>
            </a:r>
            <a:r>
              <a:rPr lang="en-US" i="1" dirty="0"/>
              <a:t>intangible</a:t>
            </a:r>
            <a:r>
              <a:rPr lang="en-US" dirty="0"/>
              <a:t>).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59918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Burrel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Morgan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voluntarisme</a:t>
            </a:r>
            <a:r>
              <a:rPr lang="en-US" dirty="0"/>
              <a:t> (</a:t>
            </a:r>
            <a:r>
              <a:rPr lang="en-US" i="1" dirty="0"/>
              <a:t>voluntarism</a:t>
            </a:r>
            <a:r>
              <a:rPr lang="en-US" dirty="0"/>
              <a:t>)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esensi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kehendak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i="1" dirty="0"/>
              <a:t>free will and choice</a:t>
            </a:r>
            <a:r>
              <a:rPr lang="en-US" dirty="0"/>
              <a:t>).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kreativitasnya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determinisme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. </a:t>
            </a:r>
            <a:r>
              <a:rPr lang="en-US" dirty="0" err="1"/>
              <a:t>Asumsi-asumsi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ideografik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subjektivisme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i="1" dirty="0"/>
              <a:t>social world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diinvestigasi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(</a:t>
            </a:r>
            <a:r>
              <a:rPr lang="en-US" i="1" dirty="0"/>
              <a:t>first hand knowledge</a:t>
            </a:r>
            <a:r>
              <a:rPr lang="en-US" dirty="0"/>
              <a:t>).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nomotetik</a:t>
            </a:r>
            <a:r>
              <a:rPr lang="en-US" dirty="0"/>
              <a:t> (</a:t>
            </a:r>
            <a:r>
              <a:rPr lang="en-US" i="1" dirty="0" err="1"/>
              <a:t>nomotethic</a:t>
            </a:r>
            <a:r>
              <a:rPr lang="en-US" dirty="0"/>
              <a:t>)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disebit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48886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Burrel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Morgan (1979) </a:t>
            </a:r>
            <a:r>
              <a:rPr lang="en-US" dirty="0" err="1"/>
              <a:t>mengelompokkan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 </a:t>
            </a:r>
            <a:r>
              <a:rPr lang="en-US" dirty="0" err="1"/>
              <a:t>interpretif</a:t>
            </a:r>
            <a:r>
              <a:rPr lang="en-US" dirty="0"/>
              <a:t> (</a:t>
            </a:r>
            <a:r>
              <a:rPr lang="en-US" i="1" dirty="0"/>
              <a:t>functionalist interpretive</a:t>
            </a:r>
            <a:r>
              <a:rPr lang="en-US" dirty="0"/>
              <a:t>), </a:t>
            </a:r>
            <a:r>
              <a:rPr lang="en-US" dirty="0" err="1"/>
              <a:t>radika</a:t>
            </a:r>
            <a:r>
              <a:rPr lang="en-US" dirty="0"/>
              <a:t> </a:t>
            </a:r>
            <a:r>
              <a:rPr lang="en-US" dirty="0" err="1"/>
              <a:t>humanis</a:t>
            </a:r>
            <a:r>
              <a:rPr lang="en-US" dirty="0"/>
              <a:t> (</a:t>
            </a:r>
            <a:r>
              <a:rPr lang="en-US" i="1" dirty="0"/>
              <a:t>radical humanist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strukturalis</a:t>
            </a:r>
            <a:r>
              <a:rPr lang="en-US" dirty="0"/>
              <a:t> (</a:t>
            </a:r>
            <a:r>
              <a:rPr lang="en-US" i="1" dirty="0"/>
              <a:t>radical </a:t>
            </a:r>
            <a:r>
              <a:rPr lang="en-US" i="1" dirty="0" err="1"/>
              <a:t>structuralists</a:t>
            </a:r>
            <a:r>
              <a:rPr lang="en-US" dirty="0"/>
              <a:t>).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paradigma-paradigma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Dillard </a:t>
            </a:r>
            <a:r>
              <a:rPr lang="en-US" dirty="0" err="1"/>
              <a:t>dan</a:t>
            </a:r>
            <a:r>
              <a:rPr lang="en-US" dirty="0"/>
              <a:t> Becker (1997)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.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paradifma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Dillard </a:t>
            </a:r>
            <a:r>
              <a:rPr lang="en-US" dirty="0" err="1"/>
              <a:t>dan</a:t>
            </a:r>
            <a:r>
              <a:rPr lang="en-US" dirty="0"/>
              <a:t> Becker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Burrel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Morgan yang </a:t>
            </a:r>
            <a:r>
              <a:rPr lang="en-US" dirty="0" err="1"/>
              <a:t>diilhami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Birnberg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Shields (1989) </a:t>
            </a:r>
            <a:r>
              <a:rPr lang="en-US" dirty="0" err="1"/>
              <a:t>dalam</a:t>
            </a:r>
            <a:r>
              <a:rPr lang="en-US" dirty="0"/>
              <a:t> “Three Decades of Behavioral Accounting Research: Search for Order” yang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keorganisasian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posmodernisme</a:t>
            </a:r>
            <a:r>
              <a:rPr lang="en-US" dirty="0"/>
              <a:t> (</a:t>
            </a:r>
            <a:r>
              <a:rPr lang="en-US" i="1" dirty="0"/>
              <a:t>postmodernism</a:t>
            </a:r>
            <a:r>
              <a:rPr lang="en-US" dirty="0"/>
              <a:t>)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satub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.,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Burrel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Morgan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331968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b="1" dirty="0" err="1"/>
              <a:t>Metodologi</a:t>
            </a:r>
            <a:r>
              <a:rPr lang="en-US" b="1" dirty="0"/>
              <a:t> </a:t>
            </a:r>
            <a:r>
              <a:rPr lang="en-US" b="1" dirty="0" err="1"/>
              <a:t>Riset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1.      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 smtClean="0"/>
              <a:t>Fungsional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      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 smtClean="0"/>
              <a:t>Interpretif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      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Strukturalisme</a:t>
            </a:r>
            <a:r>
              <a:rPr lang="en-US" dirty="0"/>
              <a:t> </a:t>
            </a:r>
            <a:r>
              <a:rPr lang="en-US" dirty="0" err="1" smtClean="0"/>
              <a:t>Radikal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      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Humanis</a:t>
            </a:r>
            <a:r>
              <a:rPr lang="en-US" dirty="0"/>
              <a:t> </a:t>
            </a:r>
            <a:r>
              <a:rPr lang="en-US" dirty="0" err="1" smtClean="0"/>
              <a:t>Radikal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      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 smtClean="0"/>
              <a:t>Posmodernisme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      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Kritis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4929651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1. </a:t>
            </a:r>
            <a:r>
              <a:rPr lang="en-US" u="sng" dirty="0" err="1" smtClean="0"/>
              <a:t>Paradigma</a:t>
            </a:r>
            <a:r>
              <a:rPr lang="en-US" u="sng" dirty="0" smtClean="0"/>
              <a:t> </a:t>
            </a:r>
            <a:r>
              <a:rPr lang="en-US" u="sng" dirty="0" err="1" smtClean="0"/>
              <a:t>Fungsional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/>
              <a:t>fungsionalis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(</a:t>
            </a:r>
            <a:r>
              <a:rPr lang="en-US" i="1" dirty="0"/>
              <a:t>structural </a:t>
            </a:r>
            <a:r>
              <a:rPr lang="en-US" i="1" dirty="0" err="1"/>
              <a:t>fungsionalist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kontinjensi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(</a:t>
            </a:r>
            <a:r>
              <a:rPr lang="en-US" i="1" dirty="0"/>
              <a:t>rational </a:t>
            </a:r>
            <a:r>
              <a:rPr lang="en-US" i="1" dirty="0" err="1"/>
              <a:t>contigency</a:t>
            </a:r>
            <a:r>
              <a:rPr lang="en-US" dirty="0"/>
              <a:t>).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lain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diserbut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</a:t>
            </a:r>
            <a:r>
              <a:rPr lang="en-US" i="1" dirty="0"/>
              <a:t>mainstream paradigm</a:t>
            </a:r>
            <a:r>
              <a:rPr lang="en-US" dirty="0"/>
              <a:t>).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,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, </a:t>
            </a:r>
            <a:r>
              <a:rPr lang="en-US" dirty="0" err="1"/>
              <a:t>dianalisis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konsekuensinya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(</a:t>
            </a:r>
            <a:r>
              <a:rPr lang="en-US" dirty="0" err="1"/>
              <a:t>Lubis</a:t>
            </a:r>
            <a:r>
              <a:rPr lang="en-US" dirty="0"/>
              <a:t>, 2014:129).</a:t>
            </a:r>
            <a:endParaRPr lang="id-ID" dirty="0"/>
          </a:p>
          <a:p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pemerolehan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epistemologi</a:t>
            </a:r>
            <a:r>
              <a:rPr lang="en-US" dirty="0"/>
              <a:t>,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52595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/>
              <a:t>prakondisi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 smtClean="0"/>
              <a:t>dijelaskan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empirirs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positivis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sepernagkat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memverifikasi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(</a:t>
            </a:r>
            <a:r>
              <a:rPr lang="en-US" dirty="0" err="1"/>
              <a:t>pendekatan</a:t>
            </a:r>
            <a:r>
              <a:rPr lang="en-US" dirty="0"/>
              <a:t> </a:t>
            </a:r>
            <a:r>
              <a:rPr lang="en-US" i="1" dirty="0" err="1"/>
              <a:t>hypothetico</a:t>
            </a:r>
            <a:r>
              <a:rPr lang="en-US" i="1" dirty="0"/>
              <a:t> deductive</a:t>
            </a:r>
            <a:r>
              <a:rPr lang="en-US" dirty="0"/>
              <a:t>).</a:t>
            </a:r>
            <a:endParaRPr lang="id-ID" dirty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Popperian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teroi</a:t>
            </a:r>
            <a:r>
              <a:rPr lang="en-US" dirty="0"/>
              <a:t> yang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dipalsukan</a:t>
            </a:r>
            <a:r>
              <a:rPr lang="en-US" dirty="0"/>
              <a:t> (</a:t>
            </a:r>
            <a:r>
              <a:rPr lang="en-US" i="1" dirty="0" err="1"/>
              <a:t>falsible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930308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2697"/>
            <a:ext cx="10972800" cy="543346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 </a:t>
            </a:r>
            <a:r>
              <a:rPr lang="en-US" dirty="0" err="1"/>
              <a:t>Penganut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variable,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, </a:t>
            </a:r>
            <a:r>
              <a:rPr lang="en-US" dirty="0" err="1"/>
              <a:t>mengumpulkan</a:t>
            </a:r>
            <a:r>
              <a:rPr lang="en-US" dirty="0"/>
              <a:t> data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kuisioner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)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Dillard </a:t>
            </a:r>
            <a:r>
              <a:rPr lang="en-US" dirty="0" err="1"/>
              <a:t>dan</a:t>
            </a:r>
            <a:r>
              <a:rPr lang="en-US" dirty="0"/>
              <a:t> Becker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risetnya</a:t>
            </a:r>
            <a:r>
              <a:rPr lang="en-US" dirty="0"/>
              <a:t> (</a:t>
            </a:r>
            <a:r>
              <a:rPr lang="en-US" dirty="0" err="1"/>
              <a:t>Lubis</a:t>
            </a:r>
            <a:r>
              <a:rPr lang="en-US" dirty="0"/>
              <a:t>, 2014:130).</a:t>
            </a:r>
            <a:endParaRPr lang="id-ID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mempertanyakan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pandagan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perdebatan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Popper, </a:t>
            </a:r>
            <a:r>
              <a:rPr lang="en-US" dirty="0" err="1"/>
              <a:t>Lakatos</a:t>
            </a:r>
            <a:r>
              <a:rPr lang="en-US" dirty="0"/>
              <a:t>, Kuhn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Feyerbend.Masalah</a:t>
            </a:r>
            <a:r>
              <a:rPr lang="en-US" dirty="0"/>
              <a:t> lain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relevansi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i="1" dirty="0"/>
              <a:t>natural science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benyak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pemikir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Lubis</a:t>
            </a:r>
            <a:r>
              <a:rPr lang="en-US" dirty="0"/>
              <a:t>, 2014:131</a:t>
            </a:r>
            <a:r>
              <a:rPr lang="en-US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464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u="sng" dirty="0" smtClean="0"/>
              <a:t>Akuntansi Konvensional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312361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2. </a:t>
            </a:r>
            <a:r>
              <a:rPr lang="en-US" u="sng" dirty="0" err="1" smtClean="0"/>
              <a:t>Paradigma</a:t>
            </a:r>
            <a:r>
              <a:rPr lang="en-US" u="sng" dirty="0" smtClean="0"/>
              <a:t> </a:t>
            </a:r>
            <a:r>
              <a:rPr lang="en-US" u="sng" dirty="0" err="1" smtClean="0"/>
              <a:t>Interpretif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interaksionis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(</a:t>
            </a:r>
            <a:r>
              <a:rPr lang="en-US" i="1" dirty="0"/>
              <a:t>subjective </a:t>
            </a:r>
            <a:r>
              <a:rPr lang="en-US" i="1" dirty="0" err="1"/>
              <a:t>interactionist</a:t>
            </a:r>
            <a:r>
              <a:rPr lang="en-US" dirty="0"/>
              <a:t>).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filsuf</a:t>
            </a:r>
            <a:r>
              <a:rPr lang="en-US" dirty="0"/>
              <a:t> </a:t>
            </a:r>
            <a:r>
              <a:rPr lang="en-US" dirty="0" err="1"/>
              <a:t>Jerman</a:t>
            </a:r>
            <a:r>
              <a:rPr lang="en-US" dirty="0"/>
              <a:t> yang </a:t>
            </a:r>
            <a:r>
              <a:rPr lang="en-US" dirty="0" err="1"/>
              <a:t>menitikberatkan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Barrel </a:t>
            </a:r>
            <a:r>
              <a:rPr lang="en-US" dirty="0" err="1"/>
              <a:t>dan</a:t>
            </a:r>
            <a:r>
              <a:rPr lang="en-US" dirty="0"/>
              <a:t> Morgan,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nominalis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label,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digunkan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penamaan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dipelajarinya</a:t>
            </a:r>
            <a:r>
              <a:rPr lang="en-US" dirty="0"/>
              <a:t>. </a:t>
            </a:r>
            <a:r>
              <a:rPr lang="en-US" dirty="0" err="1"/>
              <a:t>Fokusnya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interpretif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(</a:t>
            </a:r>
            <a:r>
              <a:rPr lang="en-US" i="1" dirty="0"/>
              <a:t>to explain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(</a:t>
            </a:r>
            <a:r>
              <a:rPr lang="en-US" i="1" dirty="0"/>
              <a:t>to predict</a:t>
            </a:r>
            <a:r>
              <a:rPr lang="en-US" dirty="0"/>
              <a:t>),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(</a:t>
            </a:r>
            <a:r>
              <a:rPr lang="en-US" i="1" dirty="0"/>
              <a:t>to understand</a:t>
            </a:r>
            <a:r>
              <a:rPr lang="en-US" dirty="0"/>
              <a:t>) (</a:t>
            </a:r>
            <a:r>
              <a:rPr lang="en-US" dirty="0" err="1"/>
              <a:t>Lubis</a:t>
            </a:r>
            <a:r>
              <a:rPr lang="en-US" dirty="0"/>
              <a:t>, 2014:132).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68137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01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4665"/>
            <a:ext cx="10972800" cy="5721499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 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fungsioanlis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interpretif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/>
              <a:t>interpretif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manager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berintraksi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 </a:t>
            </a:r>
            <a:r>
              <a:rPr lang="en-US" dirty="0" err="1"/>
              <a:t>interaksionis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organiasi</a:t>
            </a:r>
            <a:r>
              <a:rPr lang="en-US" dirty="0"/>
              <a:t> yang </a:t>
            </a:r>
            <a:r>
              <a:rPr lang="en-US" dirty="0" err="1"/>
              <a:t>tungal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ditafsirkan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Hal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pemahamn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pribadinya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interpretif</a:t>
            </a:r>
            <a:r>
              <a:rPr lang="en-US" dirty="0"/>
              <a:t> </a:t>
            </a:r>
            <a:r>
              <a:rPr lang="en-US" dirty="0" err="1"/>
              <a:t>memasukan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etnometodologi</a:t>
            </a:r>
            <a:r>
              <a:rPr lang="en-US" dirty="0"/>
              <a:t> (</a:t>
            </a:r>
            <a:r>
              <a:rPr lang="en-US" i="1" dirty="0" err="1"/>
              <a:t>ethonemethodology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interaksionisme</a:t>
            </a:r>
            <a:r>
              <a:rPr lang="en-US" dirty="0"/>
              <a:t> </a:t>
            </a:r>
            <a:r>
              <a:rPr lang="en-US" dirty="0" err="1"/>
              <a:t>simbolis</a:t>
            </a:r>
            <a:r>
              <a:rPr lang="en-US" dirty="0"/>
              <a:t> </a:t>
            </a:r>
            <a:r>
              <a:rPr lang="en-US" dirty="0" err="1"/>
              <a:t>fenomenologis</a:t>
            </a:r>
            <a:r>
              <a:rPr lang="en-US" dirty="0"/>
              <a:t> (</a:t>
            </a:r>
            <a:r>
              <a:rPr lang="en-US" i="1" dirty="0"/>
              <a:t>phenomenological symbolic interactionism</a:t>
            </a:r>
            <a:r>
              <a:rPr lang="en-US" dirty="0"/>
              <a:t>)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, </a:t>
            </a:r>
            <a:r>
              <a:rPr lang="en-US" dirty="0" err="1"/>
              <a:t>hermenetis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fenomonologis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interpretif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 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reaitas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interpretif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Tradisional</a:t>
            </a:r>
            <a:r>
              <a:rPr lang="en-US" dirty="0"/>
              <a:t>,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foucauldian</a:t>
            </a:r>
            <a:r>
              <a:rPr lang="en-US" dirty="0"/>
              <a:t>, yang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Michael </a:t>
            </a:r>
            <a:r>
              <a:rPr lang="en-US" dirty="0" err="1"/>
              <a:t>Foucalt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trasioanal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“</a:t>
            </a:r>
            <a:r>
              <a:rPr lang="en-US" i="1" dirty="0"/>
              <a:t>ahistorical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i="1" dirty="0"/>
              <a:t>antiquarian</a:t>
            </a:r>
            <a:r>
              <a:rPr lang="en-US" dirty="0"/>
              <a:t>” (</a:t>
            </a:r>
            <a:r>
              <a:rPr lang="en-US" dirty="0" err="1"/>
              <a:t>Lubis</a:t>
            </a:r>
            <a:r>
              <a:rPr lang="en-US" dirty="0"/>
              <a:t>, 2014:132).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494894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/>
              <a:t> </a:t>
            </a:r>
            <a:r>
              <a:rPr lang="id-ID" u="sng" dirty="0" smtClean="0"/>
              <a:t>3. </a:t>
            </a:r>
            <a:r>
              <a:rPr lang="en-US" u="sng" dirty="0" err="1" smtClean="0"/>
              <a:t>Paradigma</a:t>
            </a:r>
            <a:r>
              <a:rPr lang="en-US" u="sng" dirty="0" smtClean="0"/>
              <a:t> </a:t>
            </a:r>
            <a:r>
              <a:rPr lang="en-US" u="sng" dirty="0" err="1"/>
              <a:t>Strukturalisme</a:t>
            </a:r>
            <a:r>
              <a:rPr lang="en-US" u="sng" dirty="0"/>
              <a:t> </a:t>
            </a:r>
            <a:r>
              <a:rPr lang="en-US" u="sng" dirty="0" err="1"/>
              <a:t>Radikal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Paradima</a:t>
            </a:r>
            <a:r>
              <a:rPr lang="en-US" dirty="0" smtClean="0"/>
              <a:t> </a:t>
            </a:r>
            <a:r>
              <a:rPr lang="en-US" dirty="0" err="1"/>
              <a:t>strukturalisme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  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fungsionalis</a:t>
            </a:r>
            <a:r>
              <a:rPr lang="en-US" dirty="0"/>
              <a:t>, yang </a:t>
            </a:r>
            <a:r>
              <a:rPr lang="en-US" dirty="0" err="1"/>
              <a:t>mengasumsikan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ontologis</a:t>
            </a:r>
            <a:r>
              <a:rPr lang="en-US" dirty="0"/>
              <a:t> yang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Lubis</a:t>
            </a:r>
            <a:r>
              <a:rPr lang="en-US" dirty="0"/>
              <a:t>, 2014:132).</a:t>
            </a:r>
            <a:endParaRPr lang="id-ID" dirty="0"/>
          </a:p>
          <a:p>
            <a:r>
              <a:rPr lang="en-US" dirty="0" err="1"/>
              <a:t>Riset-riset</a:t>
            </a:r>
            <a:r>
              <a:rPr lang="en-US" dirty="0"/>
              <a:t> yang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strukturalisme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(</a:t>
            </a:r>
            <a:r>
              <a:rPr lang="en-US" i="1" dirty="0"/>
              <a:t>radical structuralism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Marxisme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. </a:t>
            </a:r>
            <a:r>
              <a:rPr lang="en-US" dirty="0" err="1"/>
              <a:t>Argumnetasi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Coper</a:t>
            </a:r>
            <a:r>
              <a:rPr lang="en-US" dirty="0"/>
              <a:t> (1983) </a:t>
            </a:r>
            <a:r>
              <a:rPr lang="en-US" dirty="0" err="1"/>
              <a:t>menelaah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yang </a:t>
            </a:r>
            <a:r>
              <a:rPr lang="en-US" dirty="0" err="1"/>
              <a:t>didasakan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 Cooper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Sherer</a:t>
            </a:r>
            <a:r>
              <a:rPr lang="en-US" dirty="0"/>
              <a:t> (1984)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(</a:t>
            </a:r>
            <a:r>
              <a:rPr lang="en-US" dirty="0" err="1"/>
              <a:t>Lubis</a:t>
            </a:r>
            <a:r>
              <a:rPr lang="en-US" dirty="0"/>
              <a:t>, 2014:133).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83945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/>
              <a:t>4. </a:t>
            </a:r>
            <a:r>
              <a:rPr lang="en-US" u="sng" dirty="0" err="1" smtClean="0"/>
              <a:t>Paradigma</a:t>
            </a:r>
            <a:r>
              <a:rPr lang="en-US" u="sng" dirty="0" smtClean="0"/>
              <a:t> </a:t>
            </a:r>
            <a:r>
              <a:rPr lang="en-US" u="sng" dirty="0" err="1"/>
              <a:t>Humanis</a:t>
            </a:r>
            <a:r>
              <a:rPr lang="en-US" u="sng" dirty="0"/>
              <a:t> </a:t>
            </a:r>
            <a:r>
              <a:rPr lang="en-US" u="sng" dirty="0" err="1"/>
              <a:t>Radikal</a:t>
            </a:r>
            <a:r>
              <a:rPr lang="id-ID" u="sng" dirty="0"/>
              <a:t/>
            </a:r>
            <a:br>
              <a:rPr lang="id-ID" u="sng" dirty="0"/>
            </a:b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didasakan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Frankurt</a:t>
            </a:r>
            <a:r>
              <a:rPr lang="en-US" dirty="0"/>
              <a:t> Schools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Habermas</a:t>
            </a:r>
            <a:r>
              <a:rPr lang="en-US" dirty="0"/>
              <a:t>, </a:t>
            </a:r>
            <a:r>
              <a:rPr lang="en-US" dirty="0" err="1"/>
              <a:t>riset-riset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dikasifikasikan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humanis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(</a:t>
            </a:r>
            <a:r>
              <a:rPr lang="en-US" i="1" dirty="0"/>
              <a:t>radical humanist</a:t>
            </a:r>
            <a:r>
              <a:rPr lang="en-US" dirty="0"/>
              <a:t>).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Habermas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“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” (</a:t>
            </a:r>
            <a:r>
              <a:rPr lang="en-US" i="1" dirty="0"/>
              <a:t>life world</a:t>
            </a:r>
            <a:r>
              <a:rPr lang="en-US" dirty="0"/>
              <a:t>),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.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mekanismen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sisitem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402498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09600" y="-171400"/>
            <a:ext cx="10972800" cy="44603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3" y="404664"/>
            <a:ext cx="10972800" cy="64533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Macintosh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humanis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(</a:t>
            </a:r>
            <a:r>
              <a:rPr lang="en-US" i="1" dirty="0"/>
              <a:t>people-oriented</a:t>
            </a:r>
            <a:r>
              <a:rPr lang="en-US" dirty="0"/>
              <a:t>),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idealisme</a:t>
            </a:r>
            <a:r>
              <a:rPr lang="en-US" dirty="0"/>
              <a:t> </a:t>
            </a:r>
            <a:r>
              <a:rPr lang="en-US" dirty="0" err="1"/>
              <a:t>humanistik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humanis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Laughin</a:t>
            </a:r>
            <a:r>
              <a:rPr lang="en-US" dirty="0"/>
              <a:t> (1987),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  </a:t>
            </a:r>
            <a:r>
              <a:rPr lang="en-US" dirty="0" err="1"/>
              <a:t>Habermas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  </a:t>
            </a:r>
            <a:r>
              <a:rPr lang="en-US" dirty="0" err="1"/>
              <a:t>Laughin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Habernas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“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” (</a:t>
            </a:r>
            <a:r>
              <a:rPr lang="en-US" i="1" dirty="0"/>
              <a:t>interrelationship</a:t>
            </a:r>
            <a:r>
              <a:rPr lang="en-US" dirty="0"/>
              <a:t>)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. </a:t>
            </a:r>
            <a:r>
              <a:rPr lang="en-US" dirty="0" err="1"/>
              <a:t>Roset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mengguankanpendekatan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lain, Broadbent </a:t>
            </a:r>
            <a:r>
              <a:rPr lang="en-US" i="1" dirty="0"/>
              <a:t>et al</a:t>
            </a:r>
            <a:r>
              <a:rPr lang="en-US" dirty="0"/>
              <a:t> (1991) yang </a:t>
            </a:r>
            <a:r>
              <a:rPr lang="en-US" dirty="0" err="1"/>
              <a:t>mneunjukan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Hibermasian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AS.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 moral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(</a:t>
            </a:r>
            <a:r>
              <a:rPr lang="en-US" dirty="0" err="1"/>
              <a:t>Lubis</a:t>
            </a:r>
            <a:r>
              <a:rPr lang="en-US" dirty="0"/>
              <a:t>, 2014:133).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70969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5. </a:t>
            </a:r>
            <a:r>
              <a:rPr lang="en-US" u="sng" dirty="0" err="1" smtClean="0"/>
              <a:t>Paradigma</a:t>
            </a:r>
            <a:r>
              <a:rPr lang="en-US" u="sng" dirty="0" smtClean="0"/>
              <a:t> </a:t>
            </a:r>
            <a:r>
              <a:rPr lang="en-US" u="sng" dirty="0" err="1" smtClean="0"/>
              <a:t>Posmodernisme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Posmodernisme</a:t>
            </a:r>
            <a:r>
              <a:rPr lang="en-US" dirty="0" smtClean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yang </a:t>
            </a:r>
            <a:r>
              <a:rPr lang="en-US" dirty="0" err="1"/>
              <a:t>meletakan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modern,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posmodernisme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opsisi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modern.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pemikir</a:t>
            </a:r>
            <a:r>
              <a:rPr lang="en-US" dirty="0"/>
              <a:t> </a:t>
            </a:r>
            <a:r>
              <a:rPr lang="en-US" dirty="0" err="1"/>
              <a:t>posmodernisme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Baudrillad</a:t>
            </a:r>
            <a:r>
              <a:rPr lang="en-US" dirty="0"/>
              <a:t>, </a:t>
            </a:r>
            <a:r>
              <a:rPr lang="en-US" dirty="0" err="1"/>
              <a:t>Jacues</a:t>
            </a:r>
            <a:r>
              <a:rPr lang="en-US" dirty="0"/>
              <a:t> Derrida, </a:t>
            </a:r>
            <a:r>
              <a:rPr lang="en-US" dirty="0" err="1"/>
              <a:t>Latorur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Michael Foucault.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posmodernisme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Derrida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Foucalut</a:t>
            </a:r>
            <a:r>
              <a:rPr lang="en-US" dirty="0"/>
              <a:t>. </a:t>
            </a:r>
            <a:r>
              <a:rPr lang="en-US" dirty="0" err="1"/>
              <a:t>Foucoult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arkeologis</a:t>
            </a:r>
            <a:r>
              <a:rPr lang="en-US" dirty="0"/>
              <a:t> (</a:t>
            </a:r>
            <a:r>
              <a:rPr lang="en-US" i="1" dirty="0"/>
              <a:t>archeological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geonalogis</a:t>
            </a:r>
            <a:r>
              <a:rPr lang="en-US" dirty="0"/>
              <a:t> (</a:t>
            </a:r>
            <a:r>
              <a:rPr lang="en-US" i="1" dirty="0"/>
              <a:t>genealogical</a:t>
            </a:r>
            <a:r>
              <a:rPr lang="en-US" dirty="0"/>
              <a:t>). </a:t>
            </a:r>
            <a:r>
              <a:rPr lang="en-US" dirty="0" err="1"/>
              <a:t>Menurut</a:t>
            </a:r>
            <a:r>
              <a:rPr lang="en-US" dirty="0"/>
              <a:t> Foucault,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arkeologis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asal-usul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arkeologis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. Foucault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periode-periode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epistemologi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(</a:t>
            </a:r>
            <a:r>
              <a:rPr lang="en-US" dirty="0" err="1"/>
              <a:t>Lubis</a:t>
            </a:r>
            <a:r>
              <a:rPr lang="en-US" dirty="0"/>
              <a:t>, 2014:134).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588620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203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2697"/>
            <a:ext cx="10972800" cy="5433467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arkeologis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Foucault. </a:t>
            </a:r>
            <a:r>
              <a:rPr lang="en-US" dirty="0" err="1"/>
              <a:t>Wacana</a:t>
            </a:r>
            <a:r>
              <a:rPr lang="en-US" dirty="0"/>
              <a:t> global </a:t>
            </a:r>
            <a:r>
              <a:rPr lang="en-US" dirty="0" err="1"/>
              <a:t>dan</a:t>
            </a:r>
            <a:r>
              <a:rPr lang="en-US" dirty="0"/>
              <a:t> universal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modern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logosentrisme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rasisme</a:t>
            </a:r>
            <a:r>
              <a:rPr lang="en-US" dirty="0"/>
              <a:t>, </a:t>
            </a:r>
            <a:r>
              <a:rPr lang="en-US" dirty="0" err="1"/>
              <a:t>diskriminasi</a:t>
            </a:r>
            <a:r>
              <a:rPr lang="en-US" dirty="0"/>
              <a:t>,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stagnasi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genealogis</a:t>
            </a:r>
            <a:r>
              <a:rPr lang="en-US" dirty="0"/>
              <a:t>, </a:t>
            </a:r>
            <a:r>
              <a:rPr lang="en-US" dirty="0" err="1"/>
              <a:t>Foucoult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tertindas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.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modernisme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logosentrisme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logosentrisme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oposisi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(</a:t>
            </a:r>
            <a:r>
              <a:rPr lang="en-US" i="1" dirty="0" err="1"/>
              <a:t>dualistik</a:t>
            </a:r>
            <a:r>
              <a:rPr lang="en-US" i="1" dirty="0"/>
              <a:t> </a:t>
            </a:r>
            <a:r>
              <a:rPr lang="en-US" i="1" dirty="0" err="1"/>
              <a:t>dikotomis</a:t>
            </a:r>
            <a:r>
              <a:rPr lang="en-US" dirty="0"/>
              <a:t>) yang </a:t>
            </a:r>
            <a:r>
              <a:rPr lang="en-US" dirty="0" err="1"/>
              <a:t>hierarkis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esensi-eksistensi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lisan-tulisan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metafora</a:t>
            </a:r>
            <a:r>
              <a:rPr lang="en-US" dirty="0"/>
              <a:t>, </a:t>
            </a:r>
            <a:r>
              <a:rPr lang="en-US" dirty="0" err="1"/>
              <a:t>jiwa-badan</a:t>
            </a:r>
            <a:r>
              <a:rPr lang="en-US" dirty="0"/>
              <a:t>, </a:t>
            </a:r>
            <a:r>
              <a:rPr lang="en-US" dirty="0" err="1"/>
              <a:t>makna-bentuk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keilmuan</a:t>
            </a:r>
            <a:r>
              <a:rPr lang="en-US" dirty="0"/>
              <a:t>. </a:t>
            </a:r>
            <a:r>
              <a:rPr lang="en-US" dirty="0" err="1"/>
              <a:t>Ilmu-ilmu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modernisme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melecehkan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</a:t>
            </a:r>
            <a:r>
              <a:rPr lang="en-US" dirty="0" err="1"/>
              <a:t>etika</a:t>
            </a:r>
            <a:r>
              <a:rPr lang="en-US" dirty="0"/>
              <a:t>).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ilmu0ilmu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mengklim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praktis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univerrsal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  <a:r>
              <a:rPr lang="en-US" dirty="0" err="1"/>
              <a:t>Klaim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harmonisasi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(</a:t>
            </a:r>
            <a:r>
              <a:rPr lang="en-US" i="1" dirty="0"/>
              <a:t>harmonization of accounting</a:t>
            </a:r>
            <a:r>
              <a:rPr lang="en-US" dirty="0"/>
              <a:t>).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Foucoult</a:t>
            </a:r>
            <a:r>
              <a:rPr lang="en-US" dirty="0"/>
              <a:t>, </a:t>
            </a:r>
            <a:r>
              <a:rPr lang="en-US" dirty="0" err="1"/>
              <a:t>wacana</a:t>
            </a:r>
            <a:r>
              <a:rPr lang="en-US" dirty="0"/>
              <a:t> global </a:t>
            </a:r>
            <a:r>
              <a:rPr lang="en-US" dirty="0" err="1"/>
              <a:t>dan</a:t>
            </a:r>
            <a:r>
              <a:rPr lang="en-US" dirty="0"/>
              <a:t> universal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timbal-balik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840754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Peluang</a:t>
            </a:r>
            <a:r>
              <a:rPr lang="en-US" b="1" dirty="0"/>
              <a:t> </a:t>
            </a:r>
            <a:r>
              <a:rPr lang="en-US" b="1" dirty="0" err="1"/>
              <a:t>Riset</a:t>
            </a:r>
            <a:r>
              <a:rPr lang="en-US" b="1" dirty="0"/>
              <a:t> </a:t>
            </a:r>
            <a:r>
              <a:rPr lang="en-US" b="1" dirty="0" err="1"/>
              <a:t>Akutansi</a:t>
            </a:r>
            <a:r>
              <a:rPr lang="en-US" b="1" dirty="0"/>
              <a:t> </a:t>
            </a:r>
            <a:r>
              <a:rPr lang="en-US" b="1" dirty="0" err="1"/>
              <a:t>Keperilakuan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Akutansi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Audit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Akuntansi Keuangan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Akuntansi Manajemen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Sistem Informasi Akuntansi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Perpajakan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Pertumbuhan Riset 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1932347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1. </a:t>
            </a:r>
            <a:r>
              <a:rPr lang="en-US" u="sng" dirty="0" smtClean="0"/>
              <a:t>Audit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Bagian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audit,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auditor,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audit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, Libby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Federick</a:t>
            </a:r>
            <a:r>
              <a:rPr lang="en-US" dirty="0"/>
              <a:t> (1990)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persedual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Pencerminan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yag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(yang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)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94554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404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2697"/>
            <a:ext cx="10972800" cy="543346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 </a:t>
            </a:r>
            <a:r>
              <a:rPr lang="en-US" dirty="0" err="1"/>
              <a:t>keperilakuan</a:t>
            </a:r>
            <a:r>
              <a:rPr lang="en-US" dirty="0"/>
              <a:t>. 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menajadi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domain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Riset</a:t>
            </a:r>
            <a:r>
              <a:rPr lang="en-US" dirty="0"/>
              <a:t> audit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pengelaman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dpahami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peluag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degan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audit.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kesulitasn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audit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auditor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konsensus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.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anatara</a:t>
            </a:r>
            <a:r>
              <a:rPr lang="en-US" dirty="0"/>
              <a:t> lain, </a:t>
            </a:r>
            <a:r>
              <a:rPr lang="en-US" i="1" dirty="0"/>
              <a:t>generally accepted accounting </a:t>
            </a:r>
            <a:r>
              <a:rPr lang="en-US" i="1" dirty="0" err="1"/>
              <a:t>prinsiples</a:t>
            </a:r>
            <a:r>
              <a:rPr lang="en-US" i="1" dirty="0"/>
              <a:t> (GAAP) </a:t>
            </a:r>
            <a:r>
              <a:rPr lang="en-US" dirty="0" err="1"/>
              <a:t>dan</a:t>
            </a:r>
            <a:r>
              <a:rPr lang="en-US" i="1" dirty="0"/>
              <a:t> generally accepted accounting standards (GAAS</a:t>
            </a:r>
            <a:r>
              <a:rPr lang="en-US" i="1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4665624"/>
      </p:ext>
    </p:extLst>
  </p:cSld>
  <p:clrMapOvr>
    <a:masterClrMapping/>
  </p:clrMapOvr>
</p:sld>
</file>

<file path=ppt/theme/theme1.xml><?xml version="1.0" encoding="utf-8"?>
<a:theme xmlns:a="http://schemas.openxmlformats.org/drawingml/2006/main" name="WW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W Wide" id="{9EB03E05-B4E4-47E8-8F0E-A45D13860B64}" vid="{B8401268-4321-4263-A409-4D98D62C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 Wide</Template>
  <TotalTime>1</TotalTime>
  <Words>9171</Words>
  <Application>Microsoft Office PowerPoint</Application>
  <PresentationFormat>Custom</PresentationFormat>
  <Paragraphs>393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WW Wide</vt:lpstr>
      <vt:lpstr>AKUNTANSI KEPERILAKUAN</vt:lpstr>
      <vt:lpstr>PENGANTAR AKUNTANSI KEPERILAKUAN</vt:lpstr>
      <vt:lpstr>Akuntansi Keperilakuan  Tinjauan Umum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Akuntansi Konvensional</vt:lpstr>
      <vt:lpstr>PowerPoint Presentation</vt:lpstr>
      <vt:lpstr>Akuntansi sebagai suatu Sistem Informasi</vt:lpstr>
      <vt:lpstr>Akuntansi adalah Sistem</vt:lpstr>
      <vt:lpstr>PowerPoint Presentation</vt:lpstr>
      <vt:lpstr>PowerPoint Presentation</vt:lpstr>
      <vt:lpstr>PowerPoint Presentation</vt:lpstr>
      <vt:lpstr>Keterlibatan Manajemen Puncak Dalam Pengembangan Sistem</vt:lpstr>
      <vt:lpstr>Akuntansi adalah Informasi</vt:lpstr>
      <vt:lpstr>PowerPoint Presentation</vt:lpstr>
      <vt:lpstr>PowerPoint Presentation</vt:lpstr>
      <vt:lpstr>Perkembangan Sejarah Akuntansi Keperilakuan</vt:lpstr>
      <vt:lpstr>PowerPoint Presentation</vt:lpstr>
      <vt:lpstr>PowerPoint Presentation</vt:lpstr>
      <vt:lpstr>PowerPoint Presentation</vt:lpstr>
      <vt:lpstr>Landasan Teori dan Pendekatan Akuntansi Keperilakuan</vt:lpstr>
      <vt:lpstr>Dari Pendekatan Normatif ke Deskriptif</vt:lpstr>
      <vt:lpstr>Dari Pendekatan Universal ke Pendekatan Kontijensi</vt:lpstr>
      <vt:lpstr>PowerPoint Presentation</vt:lpstr>
      <vt:lpstr>TINJAUAN TERHADAP ILMU KEPERILAKUAN: DALAM PERSPEKTIF AKUNTANSI</vt:lpstr>
      <vt:lpstr>Mengapa Mempertimbangkan Aspek Keperilakuan pada Akuntansi</vt:lpstr>
      <vt:lpstr>Dimensi Akuntansi Keperilakuan</vt:lpstr>
      <vt:lpstr>Lingkup Akuntansi Keperilakuan</vt:lpstr>
      <vt:lpstr>PowerPoint Presentation</vt:lpstr>
      <vt:lpstr>Akuntansi Keperilakuan : Perluasan Logis dari Peran Akuntansi Tradisional</vt:lpstr>
      <vt:lpstr>Lingkup dan Sasaran Hasil Ilmu Keperilakuan</vt:lpstr>
      <vt:lpstr>Lingkup dan Sasaran Hasil Dari Akuntansi Keperilakuan</vt:lpstr>
      <vt:lpstr>Persamaan dan Perbedaan Ilmu Keperilakuan dan Akuntansi Keperilakuan</vt:lpstr>
      <vt:lpstr>Perspektif Berdasarkan Perilaku Manusia : Psikologi, Sosiologi dan Psikologi Sosial</vt:lpstr>
      <vt:lpstr>PowerPoint Presentation</vt:lpstr>
      <vt:lpstr>PowerPoint Presentation</vt:lpstr>
      <vt:lpstr>PowerPoint Presentation</vt:lpstr>
      <vt:lpstr>Beberapa Hal Penting Dalam Perilaku Organisasi</vt:lpstr>
      <vt:lpstr>1. Teori Peran</vt:lpstr>
      <vt:lpstr>PowerPoint Presentation</vt:lpstr>
      <vt:lpstr>2. Struktur Sosial</vt:lpstr>
      <vt:lpstr>PowerPoint Presentation</vt:lpstr>
      <vt:lpstr>3. Budaya</vt:lpstr>
      <vt:lpstr>PowerPoint Presentation</vt:lpstr>
      <vt:lpstr>4. Komitmen Organisasi</vt:lpstr>
      <vt:lpstr>PowerPoint Presentation</vt:lpstr>
      <vt:lpstr>PowerPoint Presentation</vt:lpstr>
      <vt:lpstr>PowerPoint Presentation</vt:lpstr>
      <vt:lpstr>PowerPoint Presentation</vt:lpstr>
      <vt:lpstr>5. Konflik Peran </vt:lpstr>
      <vt:lpstr>PowerPoint Presentation</vt:lpstr>
      <vt:lpstr>6. Konflik Kepentingan</vt:lpstr>
      <vt:lpstr>PowerPoint Presentation</vt:lpstr>
      <vt:lpstr>7. Pemberdayaan Karyawan</vt:lpstr>
      <vt:lpstr>PowerPoint Presentation</vt:lpstr>
      <vt:lpstr>PowerPoint Presentation</vt:lpstr>
      <vt:lpstr>KONSEP KEPERILAKUAN DARI PSIKOLOGI DAN PSIKOLOGI SOSIAL</vt:lpstr>
      <vt:lpstr>Sikap</vt:lpstr>
      <vt:lpstr>Komponen Sikap</vt:lpstr>
      <vt:lpstr>Fungsi Sikap</vt:lpstr>
      <vt:lpstr>Sikap dan Konsistensi</vt:lpstr>
      <vt:lpstr>Formasi Sikap dan Perubahan</vt:lpstr>
      <vt:lpstr>Beberapa Teori Terkait dengan Sikap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Persepsi</vt:lpstr>
      <vt:lpstr>Rangsangan Fisik VS Kecenderungan Individu</vt:lpstr>
      <vt:lpstr>Keterkaitan Persepsi Bagi Para Akuntan</vt:lpstr>
      <vt:lpstr>Persepsi Orang Membuat Penilaian Mengenai Orang Lain</vt:lpstr>
      <vt:lpstr>Nilai</vt:lpstr>
      <vt:lpstr>Pembelajaran</vt:lpstr>
      <vt:lpstr>Kepribadian</vt:lpstr>
      <vt:lpstr>FILOSOFI RISET DALAM BIDANG AKUNTANSI KEPERILAKUAN</vt:lpstr>
      <vt:lpstr>Pergeseran Arah Riset</vt:lpstr>
      <vt:lpstr>Filosofi Paradigma Metodologi Riset</vt:lpstr>
      <vt:lpstr>PowerPoint Presentation</vt:lpstr>
      <vt:lpstr>PowerPoint Presentation</vt:lpstr>
      <vt:lpstr>Berbagai Paradigma Metodologi Riset</vt:lpstr>
      <vt:lpstr>1. Paradigma Fungsional</vt:lpstr>
      <vt:lpstr>PowerPoint Presentation</vt:lpstr>
      <vt:lpstr>PowerPoint Presentation</vt:lpstr>
      <vt:lpstr>2. Paradigma Interpretif</vt:lpstr>
      <vt:lpstr>PowerPoint Presentation</vt:lpstr>
      <vt:lpstr> 3. Paradigma Strukturalisme Radikal</vt:lpstr>
      <vt:lpstr>4. Paradigma Humanis Radikal </vt:lpstr>
      <vt:lpstr>PowerPoint Presentation</vt:lpstr>
      <vt:lpstr>5. Paradigma Posmodernisme</vt:lpstr>
      <vt:lpstr>PowerPoint Presentation</vt:lpstr>
      <vt:lpstr>Peluang Riset Akutansi Keperilakuan Pada Lingkungan Akutansi</vt:lpstr>
      <vt:lpstr>1. Audit</vt:lpstr>
      <vt:lpstr>PowerPoint Presentation</vt:lpstr>
      <vt:lpstr>2. Akutansi Keuangan</vt:lpstr>
      <vt:lpstr>PowerPoint Presentation</vt:lpstr>
      <vt:lpstr>3.  Akutansi Manajemen</vt:lpstr>
      <vt:lpstr>4. Sistem Informansi Akutansi</vt:lpstr>
      <vt:lpstr>5.  Perpajakan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KEPERILAKUAN</dc:title>
  <dc:creator>ismail - [2010]</dc:creator>
  <cp:lastModifiedBy>ismail - [2010]</cp:lastModifiedBy>
  <cp:revision>2</cp:revision>
  <dcterms:created xsi:type="dcterms:W3CDTF">2023-09-14T04:53:36Z</dcterms:created>
  <dcterms:modified xsi:type="dcterms:W3CDTF">2023-09-14T04:54:55Z</dcterms:modified>
</cp:coreProperties>
</file>