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noFill/>
        <a:effectLst/>
      </p:bgPr>
    </p:bg>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xmlns="" id="{7E1148CD-FC82-4DE5-A34F-4B586FD41544}"/>
              </a:ext>
            </a:extLst>
          </p:cNvPr>
          <p:cNvGrpSpPr/>
          <p:nvPr/>
        </p:nvGrpSpPr>
        <p:grpSpPr>
          <a:xfrm>
            <a:off x="5872163" y="877570"/>
            <a:ext cx="6319202" cy="5451793"/>
            <a:chOff x="5872163" y="877570"/>
            <a:chExt cx="6319202" cy="5451793"/>
          </a:xfrm>
        </p:grpSpPr>
        <p:pic>
          <p:nvPicPr>
            <p:cNvPr id="18" name="Picture 17">
              <a:extLst>
                <a:ext uri="{FF2B5EF4-FFF2-40B4-BE49-F238E27FC236}">
                  <a16:creationId xmlns:a16="http://schemas.microsoft.com/office/drawing/2014/main" xmlns="" id="{C301EE23-8F3B-40C5-97FA-47FECC418CB3}"/>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9" name="Rectangle 18">
              <a:extLst>
                <a:ext uri="{FF2B5EF4-FFF2-40B4-BE49-F238E27FC236}">
                  <a16:creationId xmlns:a16="http://schemas.microsoft.com/office/drawing/2014/main" xmlns="" id="{B389A5CF-F692-4DD3-B22E-3AD53412989D}"/>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6" name="Rectangles 5"/>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780540" y="1591310"/>
            <a:ext cx="8630920" cy="2253615"/>
          </a:xfrm>
        </p:spPr>
        <p:txBody>
          <a:bodyPr anchor="b"/>
          <a:lstStyle>
            <a:lvl1pPr algn="ctr">
              <a:defRPr sz="6000">
                <a:latin typeface="Century Gothic" panose="020B0502020202020204" charset="0"/>
                <a:cs typeface="Century Gothic" panose="020B0502020202020204" charset="0"/>
              </a:defRPr>
            </a:lvl1pPr>
          </a:lstStyle>
          <a:p>
            <a:r>
              <a:rPr lang="en-US" smtClean="0"/>
              <a:t>Click to edit Master title style</a:t>
            </a:r>
            <a:endParaRPr lang="en-US"/>
          </a:p>
        </p:txBody>
      </p:sp>
      <p:sp>
        <p:nvSpPr>
          <p:cNvPr id="3" name="Subtitle 2"/>
          <p:cNvSpPr>
            <a:spLocks noGrp="1"/>
          </p:cNvSpPr>
          <p:nvPr>
            <p:ph type="subTitle" idx="1"/>
          </p:nvPr>
        </p:nvSpPr>
        <p:spPr>
          <a:xfrm>
            <a:off x="1780540" y="3975100"/>
            <a:ext cx="8630920" cy="140779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Slide Number Placeholder 8"/>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4" name="Rectangles 3"/>
          <p:cNvSpPr/>
          <p:nvPr/>
        </p:nvSpPr>
        <p:spPr>
          <a:xfrm>
            <a:off x="0" y="6500495"/>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4"/>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7" name="Text Box 6"/>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4" name="Rectangles 9">
            <a:extLst>
              <a:ext uri="{FF2B5EF4-FFF2-40B4-BE49-F238E27FC236}">
                <a16:creationId xmlns:a16="http://schemas.microsoft.com/office/drawing/2014/main" xmlns="" id="{E4B6BB9A-5D3E-469F-B922-B5A5D5FDB88A}"/>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 1">
            <a:extLst>
              <a:ext uri="{FF2B5EF4-FFF2-40B4-BE49-F238E27FC236}">
                <a16:creationId xmlns:a16="http://schemas.microsoft.com/office/drawing/2014/main" xmlns="" id="{69606160-68B3-40DE-A54E-1677898909A0}"/>
              </a:ext>
            </a:extLst>
          </p:cNvPr>
          <p:cNvPicPr>
            <a:picLocks noChangeAspect="1"/>
          </p:cNvPicPr>
          <p:nvPr/>
        </p:nvPicPr>
        <p:blipFill>
          <a:blip r:embed="rId3"/>
          <a:stretch>
            <a:fillRect/>
          </a:stretch>
        </p:blipFill>
        <p:spPr>
          <a:xfrm>
            <a:off x="4296727" y="-17780"/>
            <a:ext cx="3597910" cy="84582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8279" y="407040"/>
            <a:ext cx="10164445" cy="1004570"/>
          </a:xfrm>
        </p:spPr>
        <p:txBody>
          <a:bodyPr/>
          <a:lstStyle/>
          <a:p>
            <a:r>
              <a:rPr lang="en-US" smtClean="0"/>
              <a:t>Click to edit Master title style</a:t>
            </a:r>
            <a:endParaRPr lang="en-US"/>
          </a:p>
        </p:txBody>
      </p:sp>
      <p:sp>
        <p:nvSpPr>
          <p:cNvPr id="3" name="Content Placeholder 2"/>
          <p:cNvSpPr>
            <a:spLocks noGrp="1"/>
          </p:cNvSpPr>
          <p:nvPr>
            <p:ph idx="1"/>
          </p:nvPr>
        </p:nvSpPr>
        <p:spPr>
          <a:xfrm>
            <a:off x="208279" y="1642424"/>
            <a:ext cx="11636059" cy="46440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36373"/>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5" name="Rectangles 9">
            <a:extLst>
              <a:ext uri="{FF2B5EF4-FFF2-40B4-BE49-F238E27FC236}">
                <a16:creationId xmlns:a16="http://schemas.microsoft.com/office/drawing/2014/main" xmlns="" id="{F71BEC1D-3E2A-4978-80F3-E452C92FA908}"/>
              </a:ext>
            </a:extLst>
          </p:cNvPr>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 1">
            <a:extLst>
              <a:ext uri="{FF2B5EF4-FFF2-40B4-BE49-F238E27FC236}">
                <a16:creationId xmlns:a16="http://schemas.microsoft.com/office/drawing/2014/main" xmlns="" id="{28FE5FBA-FF45-4B36-8F58-A18576F3D374}"/>
              </a:ext>
            </a:extLst>
          </p:cNvPr>
          <p:cNvPicPr>
            <a:picLocks noChangeAspect="1"/>
          </p:cNvPicPr>
          <p:nvPr/>
        </p:nvPicPr>
        <p:blipFill>
          <a:blip r:embed="rId2"/>
          <a:stretch>
            <a:fillRect/>
          </a:stretch>
        </p:blipFill>
        <p:spPr>
          <a:xfrm>
            <a:off x="4296727" y="-17780"/>
            <a:ext cx="3597910" cy="84582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4311" y="407035"/>
            <a:ext cx="10195242" cy="96710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14310"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57917" y="1646240"/>
            <a:ext cx="5743577" cy="480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ext Box 22"/>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ustom Layout">
    <p:bg>
      <p:bgPr>
        <a:no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870B62ED-C006-4215-951B-F22BFECBF03E}"/>
              </a:ext>
            </a:extLst>
          </p:cNvPr>
          <p:cNvGrpSpPr/>
          <p:nvPr/>
        </p:nvGrpSpPr>
        <p:grpSpPr>
          <a:xfrm>
            <a:off x="5872163" y="877570"/>
            <a:ext cx="6319202" cy="5451793"/>
            <a:chOff x="5872163" y="877570"/>
            <a:chExt cx="6319202" cy="5451793"/>
          </a:xfrm>
        </p:grpSpPr>
        <p:pic>
          <p:nvPicPr>
            <p:cNvPr id="11" name="Picture 10">
              <a:extLst>
                <a:ext uri="{FF2B5EF4-FFF2-40B4-BE49-F238E27FC236}">
                  <a16:creationId xmlns:a16="http://schemas.microsoft.com/office/drawing/2014/main" xmlns="" id="{79319C5B-238F-44B9-9A92-F1C690269B52}"/>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3" name="Rectangle 12">
              <a:extLst>
                <a:ext uri="{FF2B5EF4-FFF2-40B4-BE49-F238E27FC236}">
                  <a16:creationId xmlns:a16="http://schemas.microsoft.com/office/drawing/2014/main" xmlns="" id="{57F4C0F7-B340-4340-8723-3A222B06D731}"/>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3" name="Rectangles 2"/>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14160"/>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845" y="6098540"/>
            <a:ext cx="4257675" cy="460375"/>
          </a:xfrm>
          <a:prstGeom prst="rect">
            <a:avLst/>
          </a:prstGeom>
          <a:noFill/>
        </p:spPr>
        <p:txBody>
          <a:bodyPr wrap="square" rtlCol="0">
            <a:spAutoFit/>
          </a:bodyPr>
          <a:lstStyle/>
          <a:p>
            <a:pPr algn="ctr"/>
            <a:r>
              <a:rPr lang="en-US" sz="2400">
                <a:solidFill>
                  <a:srgbClr val="903A85"/>
                </a:solidFill>
                <a:latin typeface="Monotype Corsiva" panose="03010101010201010101" charset="0"/>
                <a:cs typeface="Monotype Corsiva" panose="03010101010201010101" charset="0"/>
              </a:rPr>
              <a:t>Quality, Integrity, Entrepreneurship</a:t>
            </a:r>
          </a:p>
        </p:txBody>
      </p:sp>
      <p:pic>
        <p:nvPicPr>
          <p:cNvPr id="10" name="Picture 9" descr="Logo 1"/>
          <p:cNvPicPr>
            <a:picLocks noChangeAspect="1"/>
          </p:cNvPicPr>
          <p:nvPr/>
        </p:nvPicPr>
        <p:blipFill>
          <a:blip r:embed="rId3"/>
          <a:stretch>
            <a:fillRect/>
          </a:stretch>
        </p:blipFill>
        <p:spPr>
          <a:xfrm>
            <a:off x="3548380" y="-76835"/>
            <a:ext cx="5093970" cy="1197610"/>
          </a:xfrm>
          <a:prstGeom prst="rect">
            <a:avLst/>
          </a:prstGeom>
        </p:spPr>
      </p:pic>
      <p:sp>
        <p:nvSpPr>
          <p:cNvPr id="19" name="Rectangles 18"/>
          <p:cNvSpPr/>
          <p:nvPr/>
        </p:nvSpPr>
        <p:spPr>
          <a:xfrm>
            <a:off x="3838575" y="661352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Custom Layout">
    <p:bg>
      <p:bgPr>
        <a:no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AE1E0CD6-276A-4850-B033-3179D7CE68A9}"/>
              </a:ext>
            </a:extLst>
          </p:cNvPr>
          <p:cNvGrpSpPr/>
          <p:nvPr/>
        </p:nvGrpSpPr>
        <p:grpSpPr>
          <a:xfrm>
            <a:off x="5872163" y="877570"/>
            <a:ext cx="6319202" cy="5451793"/>
            <a:chOff x="5872163" y="877570"/>
            <a:chExt cx="6319202" cy="5451793"/>
          </a:xfrm>
        </p:grpSpPr>
        <p:pic>
          <p:nvPicPr>
            <p:cNvPr id="13" name="Picture 12">
              <a:extLst>
                <a:ext uri="{FF2B5EF4-FFF2-40B4-BE49-F238E27FC236}">
                  <a16:creationId xmlns:a16="http://schemas.microsoft.com/office/drawing/2014/main" xmlns="" id="{94242D74-982B-4468-88A3-660D3C370AA1}"/>
                </a:ext>
              </a:extLst>
            </p:cNvPr>
            <p:cNvPicPr>
              <a:picLocks noChangeAspect="1"/>
            </p:cNvPicPr>
            <p:nvPr/>
          </p:nvPicPr>
          <p:blipFill rotWithShape="1">
            <a:blip r:embed="rId2">
              <a:extLst>
                <a:ext uri="{28A0092B-C50C-407E-A947-70E740481C1C}">
                  <a14:useLocalDpi xmlns:a14="http://schemas.microsoft.com/office/drawing/2010/main" val="0"/>
                </a:ext>
              </a:extLst>
            </a:blip>
            <a:srcRect r="19415"/>
            <a:stretch/>
          </p:blipFill>
          <p:spPr>
            <a:xfrm>
              <a:off x="6004242" y="1085913"/>
              <a:ext cx="6187123" cy="5096130"/>
            </a:xfrm>
            <a:prstGeom prst="rect">
              <a:avLst/>
            </a:prstGeom>
          </p:spPr>
        </p:pic>
        <p:sp>
          <p:nvSpPr>
            <p:cNvPr id="14" name="Rectangle 13">
              <a:extLst>
                <a:ext uri="{FF2B5EF4-FFF2-40B4-BE49-F238E27FC236}">
                  <a16:creationId xmlns:a16="http://schemas.microsoft.com/office/drawing/2014/main" xmlns="" id="{EFB2082C-B7F6-40D2-BBA1-D9959A080F30}"/>
                </a:ext>
              </a:extLst>
            </p:cNvPr>
            <p:cNvSpPr/>
            <p:nvPr/>
          </p:nvSpPr>
          <p:spPr>
            <a:xfrm>
              <a:off x="5872163" y="877570"/>
              <a:ext cx="6319202" cy="5451793"/>
            </a:xfrm>
            <a:prstGeom prst="rect">
              <a:avLst/>
            </a:prstGeom>
            <a:gradFill>
              <a:gsLst>
                <a:gs pos="17000">
                  <a:schemeClr val="bg1"/>
                </a:gs>
                <a:gs pos="100000">
                  <a:schemeClr val="bg1">
                    <a:alpha val="40000"/>
                  </a:schemeClr>
                </a:gs>
              </a:gsLst>
              <a:lin ang="0" scaled="0"/>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D"/>
            </a:p>
          </p:txBody>
        </p:sp>
      </p:grpSp>
      <p:sp>
        <p:nvSpPr>
          <p:cNvPr id="2" name="Title 1"/>
          <p:cNvSpPr>
            <a:spLocks noGrp="1"/>
          </p:cNvSpPr>
          <p:nvPr>
            <p:ph type="title" hasCustomPrompt="1"/>
          </p:nvPr>
        </p:nvSpPr>
        <p:spPr>
          <a:xfrm>
            <a:off x="838200" y="2766060"/>
            <a:ext cx="10515600" cy="1325563"/>
          </a:xfrm>
        </p:spPr>
        <p:txBody>
          <a:bodyPr/>
          <a:lstStyle>
            <a:lvl1pPr algn="ctr">
              <a:defRPr/>
            </a:lvl1pPr>
          </a:lstStyle>
          <a:p>
            <a:r>
              <a:rPr lang="en-US"/>
              <a:t>Click to edit End style</a:t>
            </a:r>
          </a:p>
        </p:txBody>
      </p:sp>
      <p:sp>
        <p:nvSpPr>
          <p:cNvPr id="4" name="Rectangles 3"/>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s 6"/>
          <p:cNvSpPr/>
          <p:nvPr/>
        </p:nvSpPr>
        <p:spPr>
          <a:xfrm>
            <a:off x="0" y="6622415"/>
            <a:ext cx="12191365" cy="235585"/>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7"/>
          <p:cNvSpPr txBox="1"/>
          <p:nvPr/>
        </p:nvSpPr>
        <p:spPr>
          <a:xfrm>
            <a:off x="3966527" y="6105207"/>
            <a:ext cx="4257675" cy="460375"/>
          </a:xfrm>
          <a:prstGeom prst="rect">
            <a:avLst/>
          </a:prstGeom>
          <a:noFill/>
        </p:spPr>
        <p:txBody>
          <a:bodyPr wrap="square" rtlCol="0">
            <a:spAutoFit/>
          </a:bodyPr>
          <a:lstStyle/>
          <a:p>
            <a:pPr algn="ctr"/>
            <a:r>
              <a:rPr lang="en-US" sz="2400" dirty="0">
                <a:solidFill>
                  <a:srgbClr val="903A85"/>
                </a:solidFill>
                <a:latin typeface="Monotype Corsiva" panose="03010101010201010101" charset="0"/>
                <a:cs typeface="Monotype Corsiva" panose="03010101010201010101" charset="0"/>
              </a:rPr>
              <a:t>Quality, Integrity, Entrepreneurship</a:t>
            </a:r>
          </a:p>
        </p:txBody>
      </p:sp>
      <p:sp>
        <p:nvSpPr>
          <p:cNvPr id="19" name="Rectangles 18"/>
          <p:cNvSpPr/>
          <p:nvPr/>
        </p:nvSpPr>
        <p:spPr>
          <a:xfrm>
            <a:off x="3837940" y="6622415"/>
            <a:ext cx="4514850" cy="2362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1"/>
          <p:cNvSpPr txBox="1"/>
          <p:nvPr/>
        </p:nvSpPr>
        <p:spPr>
          <a:xfrm>
            <a:off x="4498340" y="6547168"/>
            <a:ext cx="3359150" cy="368300"/>
          </a:xfrm>
          <a:prstGeom prst="rect">
            <a:avLst/>
          </a:prstGeom>
          <a:noFill/>
        </p:spPr>
        <p:txBody>
          <a:bodyPr wrap="square" rtlCol="0">
            <a:spAutoFit/>
          </a:bodyPr>
          <a:lstStyle/>
          <a:p>
            <a:pPr algn="ctr"/>
            <a:r>
              <a:rPr lang="en-US">
                <a:solidFill>
                  <a:schemeClr val="tx1">
                    <a:lumMod val="75000"/>
                    <a:lumOff val="25000"/>
                  </a:schemeClr>
                </a:solidFill>
                <a:latin typeface="Century Gothic" panose="020B0502020202020204" charset="0"/>
                <a:cs typeface="Century Gothic" panose="020B0502020202020204" charset="0"/>
              </a:rPr>
              <a:t>stieww.ac.id</a:t>
            </a:r>
          </a:p>
        </p:txBody>
      </p:sp>
      <p:pic>
        <p:nvPicPr>
          <p:cNvPr id="11" name="Picture 10" descr="Logo 2"/>
          <p:cNvPicPr>
            <a:picLocks noChangeAspect="1"/>
          </p:cNvPicPr>
          <p:nvPr/>
        </p:nvPicPr>
        <p:blipFill>
          <a:blip r:embed="rId3"/>
          <a:stretch>
            <a:fillRect/>
          </a:stretch>
        </p:blipFill>
        <p:spPr>
          <a:xfrm>
            <a:off x="5367020" y="0"/>
            <a:ext cx="1458595" cy="159131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45820"/>
            <a:ext cx="10515600" cy="1023620"/>
          </a:xfrm>
        </p:spPr>
        <p:txBody>
          <a:bodyPr/>
          <a:lstStyle/>
          <a:p>
            <a:r>
              <a:rPr lang="en-US" smtClean="0"/>
              <a:t>Click to edit Master title style</a:t>
            </a: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noFill/>
        <a:effectLst/>
      </p:bgPr>
    </p:bg>
    <p:spTree>
      <p:nvGrpSpPr>
        <p:cNvPr id="1" name=""/>
        <p:cNvGrpSpPr/>
        <p:nvPr/>
      </p:nvGrpSpPr>
      <p:grpSpPr>
        <a:xfrm>
          <a:off x="0" y="0"/>
          <a:ext cx="0" cy="0"/>
          <a:chOff x="0" y="0"/>
          <a:chExt cx="0" cy="0"/>
        </a:xfrm>
      </p:grpSpPr>
      <p:sp>
        <p:nvSpPr>
          <p:cNvPr id="7" name="Text Box 6"/>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105" y="845820"/>
            <a:ext cx="3931920" cy="143891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505" y="845820"/>
            <a:ext cx="6172200" cy="5015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105" y="2285365"/>
            <a:ext cx="3931920" cy="35839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0" name="Rectangles 9"/>
          <p:cNvSpPr/>
          <p:nvPr/>
        </p:nvSpPr>
        <p:spPr>
          <a:xfrm>
            <a:off x="0" y="0"/>
            <a:ext cx="12191365" cy="17462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1"/>
          <p:cNvPicPr>
            <a:picLocks noChangeAspect="1"/>
          </p:cNvPicPr>
          <p:nvPr/>
        </p:nvPicPr>
        <p:blipFill>
          <a:blip r:embed="rId2"/>
          <a:stretch>
            <a:fillRect/>
          </a:stretch>
        </p:blipFill>
        <p:spPr>
          <a:xfrm>
            <a:off x="838200" y="0"/>
            <a:ext cx="3597910" cy="845820"/>
          </a:xfrm>
          <a:prstGeom prst="rect">
            <a:avLst/>
          </a:prstGeom>
        </p:spPr>
      </p:pic>
      <p:sp>
        <p:nvSpPr>
          <p:cNvPr id="19" name="Rectangles 18"/>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a:xfrm>
            <a:off x="11311890" y="6522085"/>
            <a:ext cx="600075" cy="327660"/>
          </a:xfrm>
          <a:prstGeom prst="round2DiagRect">
            <a:avLst>
              <a:gd name="adj1" fmla="val 50000"/>
              <a:gd name="adj2" fmla="val 0"/>
            </a:avLst>
          </a:prstGeom>
          <a:solidFill>
            <a:srgbClr val="903A85"/>
          </a:solidFill>
          <a:ln w="19050">
            <a:noFill/>
          </a:ln>
        </p:spPr>
        <p:style>
          <a:lnRef idx="2">
            <a:schemeClr val="dk1"/>
          </a:lnRef>
          <a:fillRef idx="1">
            <a:schemeClr val="lt1"/>
          </a:fillRef>
          <a:effectRef idx="0">
            <a:schemeClr val="dk1"/>
          </a:effectRef>
          <a:fontRef idx="none"/>
        </p:style>
        <p:txBody>
          <a:bodyPr/>
          <a:lstStyle>
            <a:lvl1pPr algn="ctr">
              <a:defRPr>
                <a:solidFill>
                  <a:schemeClr val="bg1">
                    <a:lumMod val="95000"/>
                  </a:schemeClr>
                </a:solidFill>
              </a:defRPr>
            </a:lvl1pPr>
          </a:lstStyle>
          <a:p>
            <a:fld id="{9B618960-8005-486C-9A75-10CB2AAC16F9}" type="slidenum">
              <a:rPr lang="en-US" smtClean="0"/>
              <a:t>‹#›</a:t>
            </a:fld>
            <a:endParaRPr lang="en-US"/>
          </a:p>
        </p:txBody>
      </p:sp>
      <p:sp>
        <p:nvSpPr>
          <p:cNvPr id="21" name="Rectangles 20"/>
          <p:cNvSpPr/>
          <p:nvPr/>
        </p:nvSpPr>
        <p:spPr>
          <a:xfrm>
            <a:off x="0" y="6508750"/>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21"/>
          <p:cNvSpPr txBox="1"/>
          <p:nvPr/>
        </p:nvSpPr>
        <p:spPr>
          <a:xfrm>
            <a:off x="1021080" y="6468745"/>
            <a:ext cx="4244975" cy="398780"/>
          </a:xfrm>
          <a:prstGeom prst="rect">
            <a:avLst/>
          </a:prstGeom>
          <a:noFill/>
        </p:spPr>
        <p:txBody>
          <a:bodyPr wrap="square" rtlCol="0">
            <a:spAutoFit/>
          </a:bodyPr>
          <a:lstStyle/>
          <a:p>
            <a:r>
              <a:rPr lang="en-US" sz="2000">
                <a:solidFill>
                  <a:schemeClr val="bg1">
                    <a:lumMod val="95000"/>
                  </a:schemeClr>
                </a:solidFill>
                <a:latin typeface="Monotype Corsiva" panose="03010101010201010101" charset="0"/>
                <a:cs typeface="Monotype Corsiva" panose="03010101010201010101" charset="0"/>
              </a:rPr>
              <a:t>Quality, Integrity, Entrepreneurship</a:t>
            </a:r>
          </a:p>
        </p:txBody>
      </p:sp>
      <p:sp>
        <p:nvSpPr>
          <p:cNvPr id="23" name="Text Box 22"/>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s 5">
            <a:extLst>
              <a:ext uri="{FF2B5EF4-FFF2-40B4-BE49-F238E27FC236}">
                <a16:creationId xmlns:a16="http://schemas.microsoft.com/office/drawing/2014/main" xmlns="" id="{D724CB4B-BC44-4EE7-A7ED-D29852A3C883}"/>
              </a:ext>
            </a:extLst>
          </p:cNvPr>
          <p:cNvSpPr/>
          <p:nvPr/>
        </p:nvSpPr>
        <p:spPr>
          <a:xfrm>
            <a:off x="7677150" y="6508750"/>
            <a:ext cx="4514850" cy="349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8">
            <a:extLst>
              <a:ext uri="{FF2B5EF4-FFF2-40B4-BE49-F238E27FC236}">
                <a16:creationId xmlns:a16="http://schemas.microsoft.com/office/drawing/2014/main" xmlns="" id="{A2980FBC-D22F-450D-89CA-9097ED19D2CC}"/>
              </a:ext>
            </a:extLst>
          </p:cNvPr>
          <p:cNvSpPr txBox="1">
            <a:spLocks/>
          </p:cNvSpPr>
          <p:nvPr/>
        </p:nvSpPr>
        <p:spPr>
          <a:xfrm>
            <a:off x="11429457" y="6536373"/>
            <a:ext cx="600075" cy="327660"/>
          </a:xfrm>
          <a:prstGeom prst="round2DiagRect">
            <a:avLst>
              <a:gd name="adj1" fmla="val 50000"/>
              <a:gd name="adj2" fmla="val 0"/>
            </a:avLst>
          </a:prstGeom>
          <a:solidFill>
            <a:srgbClr val="903A85"/>
          </a:solidFill>
          <a:ln w="19050" cap="flat" cmpd="sng" algn="ctr">
            <a:noFill/>
            <a:prstDash val="solid"/>
            <a:miter lim="800000"/>
          </a:ln>
        </p:spPr>
        <p:style>
          <a:lnRef idx="2">
            <a:schemeClr val="dk1"/>
          </a:lnRef>
          <a:fillRef idx="1">
            <a:schemeClr val="lt1"/>
          </a:fillRef>
          <a:effectRef idx="0">
            <a:schemeClr val="dk1"/>
          </a:effectRef>
          <a:fontRef idx="none"/>
        </p:style>
        <p:txBody>
          <a:bodyPr/>
          <a:lstStyle>
            <a:defPPr>
              <a:defRPr lang="en-US"/>
            </a:defPPr>
            <a:lvl1pPr marL="0" algn="ctr" defTabSz="914400" rtl="0" eaLnBrk="1" latinLnBrk="0" hangingPunct="1">
              <a:defRPr sz="1800" kern="1200">
                <a:solidFill>
                  <a:schemeClr val="bg1">
                    <a:lumMod val="9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B618960-8005-486C-9A75-10CB2AAC16F9}" type="slidenum">
              <a:rPr lang="en-US" smtClean="0"/>
              <a:pPr/>
              <a:t>‹#›</a:t>
            </a:fld>
            <a:endParaRPr lang="en-US" dirty="0"/>
          </a:p>
        </p:txBody>
      </p:sp>
      <p:sp>
        <p:nvSpPr>
          <p:cNvPr id="8" name="Rectangles 3">
            <a:extLst>
              <a:ext uri="{FF2B5EF4-FFF2-40B4-BE49-F238E27FC236}">
                <a16:creationId xmlns:a16="http://schemas.microsoft.com/office/drawing/2014/main" xmlns="" id="{C555C3B5-C654-4C3E-95EF-A4ABA2B9F33E}"/>
              </a:ext>
            </a:extLst>
          </p:cNvPr>
          <p:cNvSpPr/>
          <p:nvPr/>
        </p:nvSpPr>
        <p:spPr>
          <a:xfrm>
            <a:off x="0" y="6514783"/>
            <a:ext cx="7677785" cy="349250"/>
          </a:xfrm>
          <a:prstGeom prst="rect">
            <a:avLst/>
          </a:prstGeom>
          <a:solidFill>
            <a:srgbClr val="903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6">
            <a:extLst>
              <a:ext uri="{FF2B5EF4-FFF2-40B4-BE49-F238E27FC236}">
                <a16:creationId xmlns:a16="http://schemas.microsoft.com/office/drawing/2014/main" xmlns="" id="{D94DED7A-AF6C-4D77-A4E2-C8F99CE05C7B}"/>
              </a:ext>
            </a:extLst>
          </p:cNvPr>
          <p:cNvSpPr txBox="1"/>
          <p:nvPr/>
        </p:nvSpPr>
        <p:spPr>
          <a:xfrm>
            <a:off x="7952740" y="6459220"/>
            <a:ext cx="3359150" cy="398780"/>
          </a:xfrm>
          <a:prstGeom prst="rect">
            <a:avLst/>
          </a:prstGeom>
          <a:noFill/>
        </p:spPr>
        <p:txBody>
          <a:bodyPr wrap="square" rtlCol="0">
            <a:spAutoFit/>
          </a:bodyPr>
          <a:lstStyle/>
          <a:p>
            <a:r>
              <a:rPr lang="en-US" sz="2000">
                <a:solidFill>
                  <a:schemeClr val="tx1">
                    <a:lumMod val="75000"/>
                    <a:lumOff val="25000"/>
                  </a:schemeClr>
                </a:solidFill>
                <a:latin typeface="Century Gothic" panose="020B0502020202020204" charset="0"/>
                <a:cs typeface="Century Gothic" panose="020B0502020202020204" charset="0"/>
              </a:rPr>
              <a:t>stieww.ac.id</a:t>
            </a:r>
          </a:p>
        </p:txBody>
      </p:sp>
      <p:sp>
        <p:nvSpPr>
          <p:cNvPr id="10" name="Rectangles 9">
            <a:extLst>
              <a:ext uri="{FF2B5EF4-FFF2-40B4-BE49-F238E27FC236}">
                <a16:creationId xmlns:a16="http://schemas.microsoft.com/office/drawing/2014/main" xmlns="" id="{4932E410-6777-42C3-A920-8E04FAB58870}"/>
              </a:ext>
            </a:extLst>
          </p:cNvPr>
          <p:cNvSpPr/>
          <p:nvPr/>
        </p:nvSpPr>
        <p:spPr>
          <a:xfrm>
            <a:off x="0" y="0"/>
            <a:ext cx="12191365" cy="19812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2">
            <a:extLst>
              <a:ext uri="{FF2B5EF4-FFF2-40B4-BE49-F238E27FC236}">
                <a16:creationId xmlns:a16="http://schemas.microsoft.com/office/drawing/2014/main" xmlns="" id="{5CF8E868-1CB1-4B5C-8388-778E3E72169C}"/>
              </a:ext>
            </a:extLst>
          </p:cNvPr>
          <p:cNvPicPr>
            <a:picLocks noChangeAspect="1"/>
          </p:cNvPicPr>
          <p:nvPr/>
        </p:nvPicPr>
        <p:blipFill>
          <a:blip r:embed="rId12"/>
          <a:stretch>
            <a:fillRect/>
          </a:stretch>
        </p:blipFill>
        <p:spPr>
          <a:xfrm>
            <a:off x="10570937" y="0"/>
            <a:ext cx="1458595" cy="159131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rgbClr val="903A85"/>
          </a:solidFill>
          <a:latin typeface="Century Gothic" panose="020B0502020202020204" charset="0"/>
          <a:ea typeface="+mj-ea"/>
          <a:cs typeface="Century Gothic" panose="020B050202020202020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charset="0"/>
          <a:ea typeface="+mn-ea"/>
          <a:cs typeface="Century Gothic" panose="020B050202020202020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charset="0"/>
          <a:ea typeface="+mn-ea"/>
          <a:cs typeface="Century Gothic" panose="020B050202020202020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charset="0"/>
          <a:ea typeface="+mn-ea"/>
          <a:cs typeface="Century Gothic" panose="020B050202020202020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charset="0"/>
          <a:ea typeface="+mn-ea"/>
          <a:cs typeface="Century Gothic" panose="020B050202020202020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kompasiana.com/tag/metode-biaya" TargetMode="External"/><Relationship Id="rId2" Type="http://schemas.openxmlformats.org/officeDocument/2006/relationships/hyperlink" Target="https://www.kompasiana.com/tag/investasi-saham" TargetMode="External"/><Relationship Id="rId1" Type="http://schemas.openxmlformats.org/officeDocument/2006/relationships/slideLayout" Target="../slideLayouts/slideLayout2.xml"/><Relationship Id="rId4" Type="http://schemas.openxmlformats.org/officeDocument/2006/relationships/hyperlink" Target="https://www.kompasiana.com/tag/metode-ekuita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kompasiana.com/tag/ekonom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AKUNTANSI KEUANGAN LANJUTAN 2</a:t>
            </a:r>
            <a:endParaRPr lang="id-ID" dirty="0"/>
          </a:p>
        </p:txBody>
      </p:sp>
      <p:sp>
        <p:nvSpPr>
          <p:cNvPr id="3" name="Subtitle 2"/>
          <p:cNvSpPr>
            <a:spLocks noGrp="1"/>
          </p:cNvSpPr>
          <p:nvPr>
            <p:ph type="subTitle" idx="1"/>
          </p:nvPr>
        </p:nvSpPr>
        <p:spPr/>
        <p:txBody>
          <a:bodyPr/>
          <a:lstStyle/>
          <a:p>
            <a:r>
              <a:rPr lang="id-ID" dirty="0" smtClean="0"/>
              <a:t>MANENDHA M KUNDALA, SE, MM</a:t>
            </a:r>
            <a:endParaRPr lang="id-ID" dirty="0"/>
          </a:p>
        </p:txBody>
      </p:sp>
    </p:spTree>
    <p:extLst>
      <p:ext uri="{BB962C8B-B14F-4D97-AF65-F5344CB8AC3E}">
        <p14:creationId xmlns:p14="http://schemas.microsoft.com/office/powerpoint/2010/main" val="3731879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AFILIASI</a:t>
            </a:r>
            <a:endParaRPr lang="id-ID" dirty="0"/>
          </a:p>
        </p:txBody>
      </p:sp>
      <p:sp>
        <p:nvSpPr>
          <p:cNvPr id="3" name="Content Placeholder 2"/>
          <p:cNvSpPr>
            <a:spLocks noGrp="1"/>
          </p:cNvSpPr>
          <p:nvPr>
            <p:ph idx="1"/>
          </p:nvPr>
        </p:nvSpPr>
        <p:spPr/>
        <p:txBody>
          <a:bodyPr/>
          <a:lstStyle/>
          <a:p>
            <a:pPr marL="228600" lvl="1">
              <a:spcBef>
                <a:spcPts val="1000"/>
              </a:spcBef>
            </a:pPr>
            <a:r>
              <a:rPr lang="id-ID" dirty="0" smtClean="0"/>
              <a:t>Yaitu </a:t>
            </a:r>
            <a:r>
              <a:rPr lang="id-ID" dirty="0"/>
              <a:t>penggabungan usaha dengan cara membeli sebagian besar saham atau seluruh saham perusahaan lain untuk memperoleh hak pengendalian (</a:t>
            </a:r>
            <a:r>
              <a:rPr lang="id-ID" i="1" dirty="0"/>
              <a:t>controlling interest</a:t>
            </a:r>
            <a:r>
              <a:rPr lang="id-ID" dirty="0"/>
              <a:t>). Perusahaan yang dikuasai tersebut tidak kehilangan status hukumnya dan masih beroperasi sebagaimana perusahaan lainnya</a:t>
            </a:r>
            <a:r>
              <a:rPr lang="id-ID" dirty="0" smtClean="0"/>
              <a:t>.</a:t>
            </a:r>
            <a:endParaRPr lang="id-ID" sz="2000" dirty="0"/>
          </a:p>
          <a:p>
            <a:r>
              <a:rPr lang="id-ID" sz="2400" dirty="0"/>
              <a:t>Dalam hal ini masing-masing perusahaan masih tetap hidup dan tetap menjalankan kegiatan operasiaonal akan tetapi salah satu akan menguasai perusahaan yang lain.</a:t>
            </a:r>
          </a:p>
          <a:p>
            <a:pPr marL="0" indent="0">
              <a:buNone/>
            </a:pPr>
            <a:endParaRPr lang="id-ID" dirty="0"/>
          </a:p>
        </p:txBody>
      </p:sp>
    </p:spTree>
    <p:extLst>
      <p:ext uri="{BB962C8B-B14F-4D97-AF65-F5344CB8AC3E}">
        <p14:creationId xmlns:p14="http://schemas.microsoft.com/office/powerpoint/2010/main" val="206464283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BV ≠ FV ≠ Cost</a:t>
            </a:r>
            <a:endParaRPr lang="en-US" dirty="0"/>
          </a:p>
        </p:txBody>
      </p:sp>
      <p:sp>
        <p:nvSpPr>
          <p:cNvPr id="3" name="Content Placeholder 2"/>
          <p:cNvSpPr>
            <a:spLocks noGrp="1"/>
          </p:cNvSpPr>
          <p:nvPr>
            <p:ph idx="1"/>
          </p:nvPr>
        </p:nvSpPr>
        <p:spPr/>
        <p:txBody>
          <a:bodyPr/>
          <a:lstStyle/>
          <a:p>
            <a:r>
              <a:rPr lang="id-ID" dirty="0" smtClean="0"/>
              <a:t>Perbedaan antara </a:t>
            </a:r>
            <a:r>
              <a:rPr lang="en-US" dirty="0" smtClean="0"/>
              <a:t> </a:t>
            </a:r>
            <a:r>
              <a:rPr lang="id-ID" dirty="0" smtClean="0"/>
              <a:t>nilai buku aset bersih</a:t>
            </a:r>
            <a:r>
              <a:rPr lang="en-US" dirty="0" smtClean="0"/>
              <a:t>(BV) </a:t>
            </a:r>
            <a:r>
              <a:rPr lang="id-ID" dirty="0" smtClean="0"/>
              <a:t>dan nilai wajar aset bersih teridentifikasi </a:t>
            </a:r>
            <a:r>
              <a:rPr lang="en-US" dirty="0" smtClean="0"/>
              <a:t>(FV) </a:t>
            </a:r>
            <a:r>
              <a:rPr lang="id-ID" dirty="0" smtClean="0"/>
              <a:t>dibebankan ke dalam aset atau liabilites tertentu. Misal:</a:t>
            </a:r>
            <a:endParaRPr lang="en-US" dirty="0" smtClean="0"/>
          </a:p>
          <a:p>
            <a:pPr lvl="1"/>
            <a:r>
              <a:rPr lang="en-US" dirty="0" smtClean="0"/>
              <a:t>undervalued or overvalued inventories, plant assets</a:t>
            </a:r>
          </a:p>
          <a:p>
            <a:pPr lvl="1"/>
            <a:r>
              <a:rPr lang="en-US" dirty="0" smtClean="0"/>
              <a:t>Unrecorded assets (patents) or liabilities (existing contingencies)</a:t>
            </a:r>
          </a:p>
          <a:p>
            <a:r>
              <a:rPr lang="id-ID" dirty="0" smtClean="0"/>
              <a:t>Perbedaan antara</a:t>
            </a:r>
            <a:r>
              <a:rPr lang="en-US" dirty="0" smtClean="0"/>
              <a:t> FV and Cost </a:t>
            </a:r>
            <a:r>
              <a:rPr lang="id-ID" dirty="0" smtClean="0"/>
              <a:t>dicatat sebagai </a:t>
            </a:r>
            <a:r>
              <a:rPr lang="en-US" dirty="0" smtClean="0"/>
              <a:t>goodwill or a gain on the bargain purchase</a:t>
            </a:r>
            <a:endParaRPr lang="en-US" dirty="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100</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13495323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438400" y="198438"/>
            <a:ext cx="9245600" cy="1143000"/>
          </a:xfrm>
        </p:spPr>
        <p:txBody>
          <a:bodyPr>
            <a:normAutofit/>
          </a:bodyPr>
          <a:lstStyle/>
          <a:p>
            <a:r>
              <a:rPr lang="en-US" sz="2800" dirty="0" smtClean="0"/>
              <a:t>Example: BV ≠ FV but Cost = FV</a:t>
            </a:r>
          </a:p>
        </p:txBody>
      </p:sp>
      <p:sp>
        <p:nvSpPr>
          <p:cNvPr id="81923" name="Rectangle 3"/>
          <p:cNvSpPr>
            <a:spLocks noGrp="1" noChangeArrowheads="1"/>
          </p:cNvSpPr>
          <p:nvPr>
            <p:ph idx="4294967295"/>
          </p:nvPr>
        </p:nvSpPr>
        <p:spPr>
          <a:xfrm>
            <a:off x="1117601" y="1219200"/>
            <a:ext cx="10458449" cy="2286000"/>
          </a:xfrm>
        </p:spPr>
        <p:txBody>
          <a:bodyPr>
            <a:normAutofit/>
          </a:bodyPr>
          <a:lstStyle/>
          <a:p>
            <a:pPr eaLnBrk="1" hangingPunct="1">
              <a:buFontTx/>
              <a:buNone/>
            </a:pPr>
            <a:r>
              <a:rPr lang="en-US" i="0" dirty="0" smtClean="0">
                <a:latin typeface="Arial" pitchFamily="34" charset="0"/>
                <a:cs typeface="Arial" pitchFamily="34" charset="0"/>
              </a:rPr>
              <a:t>Piper acquires 100% of Sandy for $310. </a:t>
            </a:r>
          </a:p>
          <a:p>
            <a:pPr eaLnBrk="1" hangingPunct="1">
              <a:buFontTx/>
              <a:buNone/>
            </a:pPr>
            <a:endParaRPr lang="en-US" i="0" dirty="0" smtClean="0">
              <a:latin typeface="Arial" pitchFamily="34" charset="0"/>
              <a:cs typeface="Arial" pitchFamily="34" charset="0"/>
            </a:endParaRPr>
          </a:p>
          <a:p>
            <a:pPr eaLnBrk="1" hangingPunct="1">
              <a:buFontTx/>
              <a:buNone/>
            </a:pPr>
            <a:r>
              <a:rPr lang="en-US" dirty="0" smtClean="0">
                <a:latin typeface="Arial" pitchFamily="34" charset="0"/>
                <a:cs typeface="Arial" pitchFamily="34" charset="0"/>
              </a:rPr>
              <a:t>				</a:t>
            </a:r>
            <a:r>
              <a:rPr lang="en-US" i="0" dirty="0" smtClean="0">
                <a:latin typeface="Arial" pitchFamily="34" charset="0"/>
                <a:cs typeface="Arial" pitchFamily="34" charset="0"/>
              </a:rPr>
              <a:t>BV</a:t>
            </a:r>
          </a:p>
        </p:txBody>
      </p:sp>
      <p:graphicFrame>
        <p:nvGraphicFramePr>
          <p:cNvPr id="82202" name="Group 282"/>
          <p:cNvGraphicFramePr>
            <a:graphicFrameLocks noGrp="1"/>
          </p:cNvGraphicFramePr>
          <p:nvPr>
            <p:extLst>
              <p:ext uri="{D42A27DB-BD31-4B8C-83A1-F6EECF244321}">
                <p14:modId xmlns:p14="http://schemas.microsoft.com/office/powerpoint/2010/main" val="2687380115"/>
              </p:ext>
            </p:extLst>
          </p:nvPr>
        </p:nvGraphicFramePr>
        <p:xfrm>
          <a:off x="609600" y="1752600"/>
          <a:ext cx="5111886" cy="4572000"/>
        </p:xfrm>
        <a:graphic>
          <a:graphicData uri="http://schemas.openxmlformats.org/drawingml/2006/table">
            <a:tbl>
              <a:tblPr firstRow="1" bandRow="1">
                <a:tableStyleId>{21E4AEA4-8DFA-4A89-87EB-49C32662AFE0}</a:tableStyleId>
              </a:tblPr>
              <a:tblGrid>
                <a:gridCol w="2965088"/>
                <a:gridCol w="1073399"/>
                <a:gridCol w="1073399"/>
              </a:tblGrid>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Sandy</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BV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FV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Cash</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Receivables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50</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Plant, net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200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240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$385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Liabilities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Capital stock</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100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Retained earnings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145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a:t>
                      </a:r>
                      <a:r>
                        <a:rPr kumimoji="0" lang="en-US" sz="2400" b="1" u="none" strike="noStrike" cap="none" normalizeH="0" baseline="0" dirty="0" smtClean="0">
                          <a:ln>
                            <a:noFill/>
                          </a:ln>
                          <a:effectLst/>
                          <a:latin typeface="Arial Narrow" pitchFamily="34" charset="0"/>
                        </a:rPr>
                        <a:t>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bl>
          </a:graphicData>
        </a:graphic>
      </p:graphicFrame>
      <p:graphicFrame>
        <p:nvGraphicFramePr>
          <p:cNvPr id="82242" name="Group 322"/>
          <p:cNvGraphicFramePr>
            <a:graphicFrameLocks noGrp="1"/>
          </p:cNvGraphicFramePr>
          <p:nvPr>
            <p:extLst>
              <p:ext uri="{D42A27DB-BD31-4B8C-83A1-F6EECF244321}">
                <p14:modId xmlns:p14="http://schemas.microsoft.com/office/powerpoint/2010/main" val="2166610306"/>
              </p:ext>
            </p:extLst>
          </p:nvPr>
        </p:nvGraphicFramePr>
        <p:xfrm>
          <a:off x="6096000" y="4038600"/>
          <a:ext cx="5486400" cy="1261872"/>
        </p:xfrm>
        <a:graphic>
          <a:graphicData uri="http://schemas.openxmlformats.org/drawingml/2006/table">
            <a:tbl>
              <a:tblPr/>
              <a:tblGrid>
                <a:gridCol w="4301067"/>
                <a:gridCol w="1185333"/>
              </a:tblGrid>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101</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65345366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438400" y="198438"/>
            <a:ext cx="9245600" cy="1143000"/>
          </a:xfrm>
        </p:spPr>
        <p:txBody>
          <a:bodyPr>
            <a:normAutofit/>
          </a:bodyPr>
          <a:lstStyle/>
          <a:p>
            <a:r>
              <a:rPr lang="en-US" sz="2800" dirty="0" smtClean="0"/>
              <a:t>Example: BV ≠ FV but Cost = FV</a:t>
            </a:r>
          </a:p>
        </p:txBody>
      </p:sp>
      <p:sp>
        <p:nvSpPr>
          <p:cNvPr id="81923" name="Rectangle 3"/>
          <p:cNvSpPr>
            <a:spLocks noGrp="1" noChangeArrowheads="1"/>
          </p:cNvSpPr>
          <p:nvPr>
            <p:ph idx="4294967295"/>
          </p:nvPr>
        </p:nvSpPr>
        <p:spPr>
          <a:xfrm>
            <a:off x="5807969" y="1219200"/>
            <a:ext cx="5768081" cy="2286000"/>
          </a:xfrm>
        </p:spPr>
        <p:txBody>
          <a:bodyPr>
            <a:normAutofit/>
          </a:bodyPr>
          <a:lstStyle/>
          <a:p>
            <a:pPr eaLnBrk="1" hangingPunct="1">
              <a:buFontTx/>
              <a:buNone/>
            </a:pPr>
            <a:r>
              <a:rPr lang="en-US" i="0" dirty="0" smtClean="0">
                <a:latin typeface="Arial" pitchFamily="34" charset="0"/>
                <a:cs typeface="Arial" pitchFamily="34" charset="0"/>
              </a:rPr>
              <a:t>BV = </a:t>
            </a:r>
            <a:r>
              <a:rPr lang="en-US" dirty="0" smtClean="0">
                <a:latin typeface="Arial" pitchFamily="34" charset="0"/>
                <a:cs typeface="Arial" pitchFamily="34" charset="0"/>
              </a:rPr>
              <a:t>100 + 145</a:t>
            </a:r>
            <a:r>
              <a:rPr lang="en-US" i="0" dirty="0" smtClean="0">
                <a:latin typeface="Arial" pitchFamily="34" charset="0"/>
                <a:cs typeface="Arial" pitchFamily="34" charset="0"/>
              </a:rPr>
              <a:t> 	= $245</a:t>
            </a:r>
            <a:endParaRPr lang="id-ID" dirty="0">
              <a:latin typeface="Arial" pitchFamily="34" charset="0"/>
              <a:cs typeface="Arial" pitchFamily="34" charset="0"/>
            </a:endParaRPr>
          </a:p>
          <a:p>
            <a:pPr eaLnBrk="1" hangingPunct="1">
              <a:buFontTx/>
              <a:buNone/>
            </a:pPr>
            <a:r>
              <a:rPr lang="en-US" i="0" dirty="0" smtClean="0">
                <a:latin typeface="Arial" pitchFamily="34" charset="0"/>
                <a:cs typeface="Arial" pitchFamily="34" charset="0"/>
              </a:rPr>
              <a:t>FV = 385 – 75 	= $310</a:t>
            </a:r>
          </a:p>
          <a:p>
            <a:pPr eaLnBrk="1" hangingPunct="1">
              <a:buFontTx/>
              <a:buNone/>
            </a:pPr>
            <a:endParaRPr lang="en-US" dirty="0" smtClean="0">
              <a:latin typeface="Arial" pitchFamily="34" charset="0"/>
              <a:cs typeface="Arial" pitchFamily="34" charset="0"/>
            </a:endParaRPr>
          </a:p>
          <a:p>
            <a:pPr eaLnBrk="1" hangingPunct="1">
              <a:buFontTx/>
              <a:buNone/>
            </a:pPr>
            <a:r>
              <a:rPr lang="en-US" i="0" dirty="0" smtClean="0">
                <a:latin typeface="Arial" pitchFamily="34" charset="0"/>
                <a:cs typeface="Arial" pitchFamily="34" charset="0"/>
              </a:rPr>
              <a:t>Cost – FV = $0 </a:t>
            </a:r>
            <a:r>
              <a:rPr lang="id-ID" sz="2000" i="0" dirty="0" smtClean="0">
                <a:latin typeface="Arial" pitchFamily="34" charset="0"/>
                <a:cs typeface="Arial" pitchFamily="34" charset="0"/>
              </a:rPr>
              <a:t>=&gt;</a:t>
            </a:r>
            <a:r>
              <a:rPr lang="en-US" sz="2000" i="0" dirty="0" smtClean="0">
                <a:latin typeface="Arial" pitchFamily="34" charset="0"/>
                <a:cs typeface="Arial" pitchFamily="34" charset="0"/>
              </a:rPr>
              <a:t>goodwill</a:t>
            </a:r>
          </a:p>
        </p:txBody>
      </p:sp>
      <p:graphicFrame>
        <p:nvGraphicFramePr>
          <p:cNvPr id="82202" name="Group 282"/>
          <p:cNvGraphicFramePr>
            <a:graphicFrameLocks noGrp="1"/>
          </p:cNvGraphicFramePr>
          <p:nvPr>
            <p:extLst>
              <p:ext uri="{D42A27DB-BD31-4B8C-83A1-F6EECF244321}">
                <p14:modId xmlns:p14="http://schemas.microsoft.com/office/powerpoint/2010/main" val="3452813955"/>
              </p:ext>
            </p:extLst>
          </p:nvPr>
        </p:nvGraphicFramePr>
        <p:xfrm>
          <a:off x="609600" y="1752600"/>
          <a:ext cx="5111886" cy="4572000"/>
        </p:xfrm>
        <a:graphic>
          <a:graphicData uri="http://schemas.openxmlformats.org/drawingml/2006/table">
            <a:tbl>
              <a:tblPr firstRow="1" bandRow="1">
                <a:tableStyleId>{21E4AEA4-8DFA-4A89-87EB-49C32662AFE0}</a:tableStyleId>
              </a:tblPr>
              <a:tblGrid>
                <a:gridCol w="2965088"/>
                <a:gridCol w="1073399"/>
                <a:gridCol w="1073399"/>
              </a:tblGrid>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Sandy</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BV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FV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Cash</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Receivables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50</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51656">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Plant, net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200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240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$385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Liabilities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Capital stock</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100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Retained earnings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145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a:t>
                      </a:r>
                      <a:r>
                        <a:rPr kumimoji="0" lang="en-US" sz="2400" b="1" u="none" strike="noStrike" cap="none" normalizeH="0" baseline="0" dirty="0" smtClean="0">
                          <a:ln>
                            <a:noFill/>
                          </a:ln>
                          <a:effectLst/>
                          <a:latin typeface="Arial Narrow" pitchFamily="34" charset="0"/>
                        </a:rPr>
                        <a:t>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bl>
          </a:graphicData>
        </a:graphic>
      </p:graphicFrame>
      <p:graphicFrame>
        <p:nvGraphicFramePr>
          <p:cNvPr id="82242" name="Group 322"/>
          <p:cNvGraphicFramePr>
            <a:graphicFrameLocks noGrp="1"/>
          </p:cNvGraphicFramePr>
          <p:nvPr>
            <p:extLst>
              <p:ext uri="{D42A27DB-BD31-4B8C-83A1-F6EECF244321}">
                <p14:modId xmlns:p14="http://schemas.microsoft.com/office/powerpoint/2010/main" val="3995820355"/>
              </p:ext>
            </p:extLst>
          </p:nvPr>
        </p:nvGraphicFramePr>
        <p:xfrm>
          <a:off x="6096000" y="4038600"/>
          <a:ext cx="5486400" cy="1261872"/>
        </p:xfrm>
        <a:graphic>
          <a:graphicData uri="http://schemas.openxmlformats.org/drawingml/2006/table">
            <a:tbl>
              <a:tblPr/>
              <a:tblGrid>
                <a:gridCol w="4301067"/>
                <a:gridCol w="1185333"/>
              </a:tblGrid>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Cost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$310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100% Book value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245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of cost over BV</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$65</a:t>
                      </a: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102</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48835835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smtClean="0"/>
              <a:t>Piper and Sandy (cont.)</a:t>
            </a:r>
          </a:p>
        </p:txBody>
      </p:sp>
      <p:graphicFrame>
        <p:nvGraphicFramePr>
          <p:cNvPr id="86095" name="Group 79"/>
          <p:cNvGraphicFramePr>
            <a:graphicFrameLocks noGrp="1"/>
          </p:cNvGraphicFramePr>
          <p:nvPr>
            <p:extLst>
              <p:ext uri="{D42A27DB-BD31-4B8C-83A1-F6EECF244321}">
                <p14:modId xmlns:p14="http://schemas.microsoft.com/office/powerpoint/2010/main" val="3168188845"/>
              </p:ext>
            </p:extLst>
          </p:nvPr>
        </p:nvGraphicFramePr>
        <p:xfrm>
          <a:off x="2438400" y="1524000"/>
          <a:ext cx="7315199" cy="1621346"/>
        </p:xfrm>
        <a:graphic>
          <a:graphicData uri="http://schemas.openxmlformats.org/drawingml/2006/table">
            <a:tbl>
              <a:tblPr/>
              <a:tblGrid>
                <a:gridCol w="4167717"/>
                <a:gridCol w="1682749"/>
                <a:gridCol w="1464733"/>
              </a:tblGrid>
              <a:tr h="38735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cap="flat">
                      <a:noFill/>
                    </a:lnT>
                    <a:lnB>
                      <a:noFill/>
                    </a:lnB>
                    <a:lnTlToBr>
                      <a:noFill/>
                    </a:lnTlToBr>
                    <a:lnBlToTr>
                      <a:noFill/>
                    </a:lnBlToTr>
                    <a:noFill/>
                  </a:tcPr>
                </a:tc>
              </a:tr>
              <a:tr h="36195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Inventory 100%(+25)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1st yr</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a:noFill/>
                    </a:lnT>
                    <a:lnB>
                      <a:noFill/>
                    </a:lnB>
                    <a:lnTlToBr>
                      <a:noFill/>
                    </a:lnTlToBr>
                    <a:lnBlToTr>
                      <a:noFill/>
                    </a:lnBlToTr>
                    <a:noFill/>
                  </a:tcPr>
                </a:tc>
              </a:tr>
              <a:tr h="360363">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 100%(+40)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40</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 yrs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a:noFill/>
                    </a:lnT>
                    <a:lnB>
                      <a:noFill/>
                    </a:lnB>
                    <a:lnTlToBr>
                      <a:noFill/>
                    </a:lnTlToBr>
                    <a:lnBlToTr>
                      <a:noFill/>
                    </a:lnBlToTr>
                    <a:noFill/>
                  </a:tcPr>
                </a:tc>
              </a:tr>
              <a:tr h="414338">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$65 </a:t>
                      </a:r>
                      <a:endParaRPr kumimoji="0" lang="en-US" sz="2400" b="0"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0"/>
                        </a:spcBef>
                        <a:spcAft>
                          <a:spcPct val="0"/>
                        </a:spcAft>
                        <a:buClrTx/>
                        <a:buSzTx/>
                        <a:buFontTx/>
                        <a:buNone/>
                        <a:tabLst/>
                      </a:pP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b" horzOverflow="overflow">
                    <a:lnL>
                      <a:noFill/>
                    </a:lnL>
                    <a:lnR cap="flat">
                      <a:noFill/>
                    </a:lnR>
                    <a:lnT>
                      <a:noFill/>
                    </a:lnT>
                    <a:lnB cap="flat">
                      <a:noFill/>
                    </a:lnB>
                    <a:lnTlToBr>
                      <a:noFill/>
                    </a:lnTlToBr>
                    <a:lnBlToTr>
                      <a:noFill/>
                    </a:lnBlToTr>
                    <a:noFill/>
                  </a:tcPr>
                </a:tc>
              </a:tr>
            </a:tbl>
          </a:graphicData>
        </a:graphic>
      </p:graphicFrame>
      <p:graphicFrame>
        <p:nvGraphicFramePr>
          <p:cNvPr id="86093" name="Group 77"/>
          <p:cNvGraphicFramePr>
            <a:graphicFrameLocks noGrp="1"/>
          </p:cNvGraphicFramePr>
          <p:nvPr>
            <p:extLst>
              <p:ext uri="{D42A27DB-BD31-4B8C-83A1-F6EECF244321}">
                <p14:modId xmlns:p14="http://schemas.microsoft.com/office/powerpoint/2010/main" val="1812238880"/>
              </p:ext>
            </p:extLst>
          </p:nvPr>
        </p:nvGraphicFramePr>
        <p:xfrm>
          <a:off x="863601" y="3581400"/>
          <a:ext cx="10464801" cy="2724912"/>
        </p:xfrm>
        <a:graphic>
          <a:graphicData uri="http://schemas.openxmlformats.org/drawingml/2006/table">
            <a:tbl>
              <a:tblPr/>
              <a:tblGrid>
                <a:gridCol w="6405033"/>
                <a:gridCol w="2029884"/>
                <a:gridCol w="2029884"/>
              </a:tblGrid>
              <a:tr h="454152">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Piper's elimination worksheet entry:</a:t>
                      </a:r>
                    </a:p>
                  </a:txBody>
                  <a:tcPr marL="187083" marR="18708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Capital stock (-SE)</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100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Retained earnings (-SE)</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145</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Inventory (+A)</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25</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Plant (+A)</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40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Investment in Sandy (-A)</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310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7" name="Slide Number Placeholder 6"/>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103</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4771253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a:bodyPr>
          <a:lstStyle/>
          <a:p>
            <a:r>
              <a:rPr lang="en-US" dirty="0" smtClean="0"/>
              <a:t>Example: BV ≠ FV and Cost ≠ FV</a:t>
            </a:r>
          </a:p>
        </p:txBody>
      </p:sp>
      <p:sp>
        <p:nvSpPr>
          <p:cNvPr id="83971" name="Rectangle 3"/>
          <p:cNvSpPr>
            <a:spLocks noGrp="1" noChangeArrowheads="1"/>
          </p:cNvSpPr>
          <p:nvPr>
            <p:ph idx="4294967295"/>
          </p:nvPr>
        </p:nvSpPr>
        <p:spPr>
          <a:xfrm>
            <a:off x="1225551" y="1371600"/>
            <a:ext cx="10458449" cy="1524000"/>
          </a:xfrm>
        </p:spPr>
        <p:txBody>
          <a:bodyPr>
            <a:normAutofit/>
          </a:bodyPr>
          <a:lstStyle/>
          <a:p>
            <a:pPr eaLnBrk="1" hangingPunct="1">
              <a:buFontTx/>
              <a:buNone/>
            </a:pPr>
            <a:r>
              <a:rPr lang="en-US" i="0" dirty="0" smtClean="0">
                <a:latin typeface="Arial" pitchFamily="34" charset="0"/>
                <a:cs typeface="Arial" pitchFamily="34" charset="0"/>
              </a:rPr>
              <a:t>Panda acquires 100% of Salty for $530.</a:t>
            </a:r>
          </a:p>
        </p:txBody>
      </p:sp>
      <p:graphicFrame>
        <p:nvGraphicFramePr>
          <p:cNvPr id="84194" name="Group 226"/>
          <p:cNvGraphicFramePr>
            <a:graphicFrameLocks noGrp="1"/>
          </p:cNvGraphicFramePr>
          <p:nvPr>
            <p:extLst>
              <p:ext uri="{D42A27DB-BD31-4B8C-83A1-F6EECF244321}">
                <p14:modId xmlns:p14="http://schemas.microsoft.com/office/powerpoint/2010/main" val="3360533606"/>
              </p:ext>
            </p:extLst>
          </p:nvPr>
        </p:nvGraphicFramePr>
        <p:xfrm>
          <a:off x="914400" y="2057401"/>
          <a:ext cx="4707466" cy="3968750"/>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Salty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BV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FV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130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$580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$85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1800" b="0"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graphicFrame>
        <p:nvGraphicFramePr>
          <p:cNvPr id="84261" name="Group 293"/>
          <p:cNvGraphicFramePr>
            <a:graphicFrameLocks noGrp="1"/>
          </p:cNvGraphicFramePr>
          <p:nvPr>
            <p:extLst>
              <p:ext uri="{D42A27DB-BD31-4B8C-83A1-F6EECF244321}">
                <p14:modId xmlns:p14="http://schemas.microsoft.com/office/powerpoint/2010/main" val="2979711447"/>
              </p:ext>
            </p:extLst>
          </p:nvPr>
        </p:nvGraphicFramePr>
        <p:xfrm>
          <a:off x="5892800" y="4267200"/>
          <a:ext cx="5791200" cy="1371600"/>
        </p:xfrm>
        <a:graphic>
          <a:graphicData uri="http://schemas.openxmlformats.org/drawingml/2006/table">
            <a:tbl>
              <a:tblPr/>
              <a:tblGrid>
                <a:gridCol w="4521200"/>
                <a:gridCol w="1270000"/>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104</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84015265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a:bodyPr>
          <a:lstStyle/>
          <a:p>
            <a:r>
              <a:rPr lang="en-US" dirty="0" smtClean="0"/>
              <a:t>Example: BV ≠ FV and Cost ≠ FV</a:t>
            </a:r>
          </a:p>
        </p:txBody>
      </p:sp>
      <p:sp>
        <p:nvSpPr>
          <p:cNvPr id="83971" name="Rectangle 3"/>
          <p:cNvSpPr>
            <a:spLocks noGrp="1" noChangeArrowheads="1"/>
          </p:cNvSpPr>
          <p:nvPr>
            <p:ph idx="4294967295"/>
          </p:nvPr>
        </p:nvSpPr>
        <p:spPr>
          <a:xfrm>
            <a:off x="5999989" y="1371600"/>
            <a:ext cx="5684011" cy="1524000"/>
          </a:xfrm>
        </p:spPr>
        <p:txBody>
          <a:bodyPr>
            <a:normAutofit fontScale="85000" lnSpcReduction="20000"/>
          </a:bodyPr>
          <a:lstStyle/>
          <a:p>
            <a:pPr eaLnBrk="1" hangingPunct="1">
              <a:buFontTx/>
              <a:buNone/>
            </a:pPr>
            <a:r>
              <a:rPr lang="en-US" i="0" dirty="0" smtClean="0">
                <a:latin typeface="Arial" pitchFamily="34" charset="0"/>
                <a:cs typeface="Arial" pitchFamily="34" charset="0"/>
              </a:rPr>
              <a:t>BV = 250 + 190  	= $440</a:t>
            </a:r>
          </a:p>
          <a:p>
            <a:pPr eaLnBrk="1" hangingPunct="1">
              <a:buFontTx/>
              <a:buNone/>
            </a:pPr>
            <a:r>
              <a:rPr lang="en-US" i="0" dirty="0" smtClean="0">
                <a:latin typeface="Arial" pitchFamily="34" charset="0"/>
                <a:cs typeface="Arial" pitchFamily="34" charset="0"/>
              </a:rPr>
              <a:t>FV = 580 – 85 	= $495</a:t>
            </a:r>
          </a:p>
          <a:p>
            <a:pPr algn="r" eaLnBrk="1" hangingPunct="1">
              <a:buFontTx/>
              <a:buNone/>
            </a:pPr>
            <a:endParaRPr lang="en-US" i="0" dirty="0" smtClean="0">
              <a:latin typeface="Arial" pitchFamily="34" charset="0"/>
              <a:cs typeface="Arial" pitchFamily="34" charset="0"/>
            </a:endParaRPr>
          </a:p>
          <a:p>
            <a:pPr algn="r" eaLnBrk="1" hangingPunct="1">
              <a:buFontTx/>
              <a:buNone/>
            </a:pPr>
            <a:r>
              <a:rPr lang="en-US" i="0" dirty="0" smtClean="0">
                <a:latin typeface="Arial" pitchFamily="34" charset="0"/>
                <a:cs typeface="Arial" pitchFamily="34" charset="0"/>
              </a:rPr>
              <a:t>Cost – FV = $35 goodwill</a:t>
            </a:r>
          </a:p>
        </p:txBody>
      </p:sp>
      <p:graphicFrame>
        <p:nvGraphicFramePr>
          <p:cNvPr id="84194" name="Group 226"/>
          <p:cNvGraphicFramePr>
            <a:graphicFrameLocks noGrp="1"/>
          </p:cNvGraphicFramePr>
          <p:nvPr>
            <p:extLst>
              <p:ext uri="{D42A27DB-BD31-4B8C-83A1-F6EECF244321}">
                <p14:modId xmlns:p14="http://schemas.microsoft.com/office/powerpoint/2010/main" val="315989048"/>
              </p:ext>
            </p:extLst>
          </p:nvPr>
        </p:nvGraphicFramePr>
        <p:xfrm>
          <a:off x="914400" y="2057401"/>
          <a:ext cx="4707466" cy="3968750"/>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Salty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BV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FV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130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$580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$85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1800" b="0"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graphicFrame>
        <p:nvGraphicFramePr>
          <p:cNvPr id="84261" name="Group 293"/>
          <p:cNvGraphicFramePr>
            <a:graphicFrameLocks noGrp="1"/>
          </p:cNvGraphicFramePr>
          <p:nvPr>
            <p:extLst>
              <p:ext uri="{D42A27DB-BD31-4B8C-83A1-F6EECF244321}">
                <p14:modId xmlns:p14="http://schemas.microsoft.com/office/powerpoint/2010/main" val="631456021"/>
              </p:ext>
            </p:extLst>
          </p:nvPr>
        </p:nvGraphicFramePr>
        <p:xfrm>
          <a:off x="5892800" y="4267200"/>
          <a:ext cx="5791200" cy="1371600"/>
        </p:xfrm>
        <a:graphic>
          <a:graphicData uri="http://schemas.openxmlformats.org/drawingml/2006/table">
            <a:tbl>
              <a:tblPr/>
              <a:tblGrid>
                <a:gridCol w="4521200"/>
                <a:gridCol w="1270000"/>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Cost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$530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100% Book value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440</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of cost over BV</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$90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105</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98128846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Panda and Salty (cont.)</a:t>
            </a:r>
          </a:p>
        </p:txBody>
      </p:sp>
      <p:graphicFrame>
        <p:nvGraphicFramePr>
          <p:cNvPr id="88147" name="Group 83"/>
          <p:cNvGraphicFramePr>
            <a:graphicFrameLocks noGrp="1"/>
          </p:cNvGraphicFramePr>
          <p:nvPr>
            <p:extLst>
              <p:ext uri="{D42A27DB-BD31-4B8C-83A1-F6EECF244321}">
                <p14:modId xmlns:p14="http://schemas.microsoft.com/office/powerpoint/2010/main" val="3113061306"/>
              </p:ext>
            </p:extLst>
          </p:nvPr>
        </p:nvGraphicFramePr>
        <p:xfrm>
          <a:off x="1422401" y="3352800"/>
          <a:ext cx="10464801" cy="2868040"/>
        </p:xfrm>
        <a:graphic>
          <a:graphicData uri="http://schemas.openxmlformats.org/drawingml/2006/table">
            <a:tbl>
              <a:tblPr/>
              <a:tblGrid>
                <a:gridCol w="6405033"/>
                <a:gridCol w="2029884"/>
                <a:gridCol w="2029884"/>
              </a:tblGrid>
              <a:tr h="409720">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Panda's elimination worksheet entry:</a:t>
                      </a:r>
                    </a:p>
                  </a:txBody>
                  <a:tcPr marL="187083" marR="18708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250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190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Plant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60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Goodwill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35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Liabilities (+L)</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Salty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530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graphicFrame>
        <p:nvGraphicFramePr>
          <p:cNvPr id="88159" name="Group 95"/>
          <p:cNvGraphicFramePr>
            <a:graphicFrameLocks noGrp="1"/>
          </p:cNvGraphicFramePr>
          <p:nvPr>
            <p:extLst>
              <p:ext uri="{D42A27DB-BD31-4B8C-83A1-F6EECF244321}">
                <p14:modId xmlns:p14="http://schemas.microsoft.com/office/powerpoint/2010/main" val="3954714088"/>
              </p:ext>
            </p:extLst>
          </p:nvPr>
        </p:nvGraphicFramePr>
        <p:xfrm>
          <a:off x="2286000" y="1295400"/>
          <a:ext cx="7619999" cy="1920240"/>
        </p:xfrm>
        <a:graphic>
          <a:graphicData uri="http://schemas.openxmlformats.org/drawingml/2006/table">
            <a:tbl>
              <a:tblPr/>
              <a:tblGrid>
                <a:gridCol w="4334933"/>
                <a:gridCol w="1754717"/>
                <a:gridCol w="1530349"/>
              </a:tblGrid>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Amount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60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4 yrs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Liabilities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5 yrs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Goodwill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35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$90</a:t>
                      </a: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sp>
        <p:nvSpPr>
          <p:cNvPr id="7" name="Slide Number Placeholder 6"/>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106</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26052447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r>
              <a:rPr lang="en-US" dirty="0" smtClean="0"/>
              <a:t>Example: BV ≠ FV and Cost ≠ FV</a:t>
            </a:r>
          </a:p>
        </p:txBody>
      </p:sp>
      <p:sp>
        <p:nvSpPr>
          <p:cNvPr id="84995" name="Rectangle 3"/>
          <p:cNvSpPr>
            <a:spLocks noGrp="1" noChangeArrowheads="1"/>
          </p:cNvSpPr>
          <p:nvPr>
            <p:ph idx="4294967295"/>
          </p:nvPr>
        </p:nvSpPr>
        <p:spPr>
          <a:xfrm>
            <a:off x="1016000" y="1371600"/>
            <a:ext cx="10058400" cy="2971800"/>
          </a:xfrm>
        </p:spPr>
        <p:txBody>
          <a:bodyPr>
            <a:normAutofit/>
          </a:bodyPr>
          <a:lstStyle/>
          <a:p>
            <a:pPr eaLnBrk="1" hangingPunct="1">
              <a:buFontTx/>
              <a:buNone/>
            </a:pPr>
            <a:r>
              <a:rPr lang="en-US" i="0" dirty="0" smtClean="0">
                <a:latin typeface="Arial" pitchFamily="34" charset="0"/>
                <a:cs typeface="Arial" pitchFamily="34" charset="0"/>
              </a:rPr>
              <a:t>Print acquires 100% of Sum for $185.</a:t>
            </a:r>
          </a:p>
          <a:p>
            <a:pPr algn="r" eaLnBrk="1" hangingPunct="1">
              <a:buFontTx/>
              <a:buNone/>
            </a:pPr>
            <a:endParaRPr lang="en-US" dirty="0"/>
          </a:p>
          <a:p>
            <a:pPr algn="r" eaLnBrk="1" hangingPunct="1">
              <a:buFontTx/>
              <a:buNone/>
            </a:pPr>
            <a:endParaRPr lang="en-US" i="0" dirty="0" smtClean="0">
              <a:latin typeface="Arial Narrow" pitchFamily="34" charset="0"/>
            </a:endParaRPr>
          </a:p>
        </p:txBody>
      </p:sp>
      <p:graphicFrame>
        <p:nvGraphicFramePr>
          <p:cNvPr id="85213" name="Group 221"/>
          <p:cNvGraphicFramePr>
            <a:graphicFrameLocks noGrp="1"/>
          </p:cNvGraphicFramePr>
          <p:nvPr>
            <p:extLst>
              <p:ext uri="{D42A27DB-BD31-4B8C-83A1-F6EECF244321}">
                <p14:modId xmlns:p14="http://schemas.microsoft.com/office/powerpoint/2010/main" val="4287345491"/>
              </p:ext>
            </p:extLst>
          </p:nvPr>
        </p:nvGraphicFramePr>
        <p:xfrm>
          <a:off x="914400" y="1974850"/>
          <a:ext cx="4707466" cy="3968750"/>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Sum</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BV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FV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80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90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120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$250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75</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105</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107</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50693641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r>
              <a:rPr lang="en-US" dirty="0" smtClean="0"/>
              <a:t>Example: BV ≠ FV and Cost ≠ FV</a:t>
            </a:r>
          </a:p>
        </p:txBody>
      </p:sp>
      <p:sp>
        <p:nvSpPr>
          <p:cNvPr id="84995" name="Rectangle 3"/>
          <p:cNvSpPr>
            <a:spLocks noGrp="1" noChangeArrowheads="1"/>
          </p:cNvSpPr>
          <p:nvPr>
            <p:ph idx="4294967295"/>
          </p:nvPr>
        </p:nvSpPr>
        <p:spPr>
          <a:xfrm>
            <a:off x="1016000" y="1371600"/>
            <a:ext cx="10058400" cy="2971800"/>
          </a:xfrm>
        </p:spPr>
        <p:txBody>
          <a:bodyPr>
            <a:normAutofit fontScale="92500" lnSpcReduction="10000"/>
          </a:bodyPr>
          <a:lstStyle/>
          <a:p>
            <a:pPr eaLnBrk="1" hangingPunct="1">
              <a:buFontTx/>
              <a:buNone/>
            </a:pPr>
            <a:r>
              <a:rPr lang="en-US" i="0" dirty="0" smtClean="0">
                <a:latin typeface="Arial" pitchFamily="34" charset="0"/>
                <a:cs typeface="Arial" pitchFamily="34" charset="0"/>
              </a:rPr>
              <a:t>Print acquires 100% of Sum for $185.</a:t>
            </a:r>
          </a:p>
          <a:p>
            <a:pPr algn="r" eaLnBrk="1" hangingPunct="1">
              <a:buFontTx/>
              <a:buNone/>
            </a:pPr>
            <a:endParaRPr lang="en-US" dirty="0"/>
          </a:p>
          <a:p>
            <a:pPr algn="r" eaLnBrk="1" hangingPunct="1">
              <a:buFontTx/>
              <a:buNone/>
            </a:pPr>
            <a:r>
              <a:rPr lang="en-US" i="0" dirty="0" smtClean="0">
                <a:latin typeface="Arial" pitchFamily="34" charset="0"/>
                <a:cs typeface="Arial" pitchFamily="34" charset="0"/>
              </a:rPr>
              <a:t>BV = 75 + 105 = $180</a:t>
            </a:r>
          </a:p>
          <a:p>
            <a:pPr algn="r" eaLnBrk="1" hangingPunct="1">
              <a:buFontTx/>
              <a:buNone/>
            </a:pPr>
            <a:r>
              <a:rPr lang="en-US" i="0" dirty="0" smtClean="0">
                <a:latin typeface="Arial" pitchFamily="34" charset="0"/>
                <a:cs typeface="Arial" pitchFamily="34" charset="0"/>
              </a:rPr>
              <a:t>FV = 250 - 40 = $210</a:t>
            </a:r>
          </a:p>
          <a:p>
            <a:pPr algn="r" eaLnBrk="1" hangingPunct="1">
              <a:buFontTx/>
              <a:buNone/>
            </a:pPr>
            <a:endParaRPr lang="en-US" sz="1600" dirty="0"/>
          </a:p>
          <a:p>
            <a:pPr algn="r" eaLnBrk="1" hangingPunct="1">
              <a:buFontTx/>
              <a:buNone/>
            </a:pPr>
            <a:r>
              <a:rPr lang="en-US" i="0" dirty="0" smtClean="0">
                <a:latin typeface="Arial Narrow" pitchFamily="34" charset="0"/>
              </a:rPr>
              <a:t>Cost – FV = -$25: </a:t>
            </a:r>
          </a:p>
          <a:p>
            <a:pPr algn="r" eaLnBrk="1" hangingPunct="1">
              <a:buFontTx/>
              <a:buNone/>
            </a:pPr>
            <a:r>
              <a:rPr lang="en-US" dirty="0" smtClean="0">
                <a:latin typeface="Arial Narrow" pitchFamily="34" charset="0"/>
              </a:rPr>
              <a:t>Gain on bargain purchase</a:t>
            </a:r>
            <a:endParaRPr lang="en-US" i="0" dirty="0" smtClean="0">
              <a:latin typeface="Arial Narrow" pitchFamily="34" charset="0"/>
            </a:endParaRPr>
          </a:p>
        </p:txBody>
      </p:sp>
      <p:graphicFrame>
        <p:nvGraphicFramePr>
          <p:cNvPr id="85226" name="Group 234"/>
          <p:cNvGraphicFramePr>
            <a:graphicFrameLocks noGrp="1"/>
          </p:cNvGraphicFramePr>
          <p:nvPr>
            <p:extLst>
              <p:ext uri="{D42A27DB-BD31-4B8C-83A1-F6EECF244321}">
                <p14:modId xmlns:p14="http://schemas.microsoft.com/office/powerpoint/2010/main" val="2405151274"/>
              </p:ext>
            </p:extLst>
          </p:nvPr>
        </p:nvGraphicFramePr>
        <p:xfrm>
          <a:off x="6096001" y="4648200"/>
          <a:ext cx="5516033" cy="1371600"/>
        </p:xfrm>
        <a:graphic>
          <a:graphicData uri="http://schemas.openxmlformats.org/drawingml/2006/table">
            <a:tbl>
              <a:tblPr/>
              <a:tblGrid>
                <a:gridCol w="4317409"/>
                <a:gridCol w="1198624"/>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Cost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$185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100% BV</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180</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of cost over BV</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5213" name="Group 221"/>
          <p:cNvGraphicFramePr>
            <a:graphicFrameLocks noGrp="1"/>
          </p:cNvGraphicFramePr>
          <p:nvPr>
            <p:extLst>
              <p:ext uri="{D42A27DB-BD31-4B8C-83A1-F6EECF244321}">
                <p14:modId xmlns:p14="http://schemas.microsoft.com/office/powerpoint/2010/main" val="3820654406"/>
              </p:ext>
            </p:extLst>
          </p:nvPr>
        </p:nvGraphicFramePr>
        <p:xfrm>
          <a:off x="914400" y="1974850"/>
          <a:ext cx="4707466" cy="3968750"/>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Sum</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BV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FV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80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90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120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$250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75</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105</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108</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1994668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smtClean="0"/>
              <a:t>Print and Sum (cont.)</a:t>
            </a:r>
          </a:p>
        </p:txBody>
      </p:sp>
      <p:graphicFrame>
        <p:nvGraphicFramePr>
          <p:cNvPr id="87150" name="Group 110"/>
          <p:cNvGraphicFramePr>
            <a:graphicFrameLocks noGrp="1"/>
          </p:cNvGraphicFramePr>
          <p:nvPr>
            <p:extLst>
              <p:ext uri="{D42A27DB-BD31-4B8C-83A1-F6EECF244321}">
                <p14:modId xmlns:p14="http://schemas.microsoft.com/office/powerpoint/2010/main" val="3216368396"/>
              </p:ext>
            </p:extLst>
          </p:nvPr>
        </p:nvGraphicFramePr>
        <p:xfrm>
          <a:off x="2184400" y="1371600"/>
          <a:ext cx="7823200" cy="1920240"/>
        </p:xfrm>
        <a:graphic>
          <a:graphicData uri="http://schemas.openxmlformats.org/drawingml/2006/table">
            <a:tbl>
              <a:tblPr/>
              <a:tblGrid>
                <a:gridCol w="4828891"/>
                <a:gridCol w="1361049"/>
                <a:gridCol w="1633260"/>
              </a:tblGrid>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1st yr</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 land</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 -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Bargain purchase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(25)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Gain</a:t>
                      </a: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0"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87148" name="Group 108"/>
          <p:cNvGraphicFramePr>
            <a:graphicFrameLocks noGrp="1"/>
          </p:cNvGraphicFramePr>
          <p:nvPr>
            <p:extLst>
              <p:ext uri="{D42A27DB-BD31-4B8C-83A1-F6EECF244321}">
                <p14:modId xmlns:p14="http://schemas.microsoft.com/office/powerpoint/2010/main" val="4288052607"/>
              </p:ext>
            </p:extLst>
          </p:nvPr>
        </p:nvGraphicFramePr>
        <p:xfrm>
          <a:off x="863600" y="4800600"/>
          <a:ext cx="10464800" cy="1433514"/>
        </p:xfrm>
        <a:graphic>
          <a:graphicData uri="http://schemas.openxmlformats.org/drawingml/2006/table">
            <a:tbl>
              <a:tblPr/>
              <a:tblGrid>
                <a:gridCol w="7416800"/>
                <a:gridCol w="1524000"/>
                <a:gridCol w="1524000"/>
              </a:tblGrid>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Gain on bargain purchase (R,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25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Cash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185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7147" name="Text Box 107"/>
          <p:cNvSpPr txBox="1">
            <a:spLocks noChangeArrowheads="1"/>
          </p:cNvSpPr>
          <p:nvPr/>
        </p:nvSpPr>
        <p:spPr bwMode="auto">
          <a:xfrm>
            <a:off x="1016000" y="3276600"/>
            <a:ext cx="107696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marL="182880" indent="-457200">
              <a:spcBef>
                <a:spcPct val="50000"/>
              </a:spcBef>
            </a:pPr>
            <a:r>
              <a:rPr lang="en-US" b="1" dirty="0" smtClean="0">
                <a:latin typeface="Arial Narrow" pitchFamily="34" charset="0"/>
              </a:rPr>
              <a:t>Print </a:t>
            </a:r>
            <a:r>
              <a:rPr lang="en-US" b="1" dirty="0">
                <a:latin typeface="Arial Narrow" pitchFamily="34" charset="0"/>
              </a:rPr>
              <a:t>records the acquisition of </a:t>
            </a:r>
            <a:r>
              <a:rPr lang="en-US" b="1" dirty="0" smtClean="0">
                <a:latin typeface="Arial Narrow" pitchFamily="34" charset="0"/>
              </a:rPr>
              <a:t>Sum </a:t>
            </a:r>
            <a:r>
              <a:rPr lang="en-US" b="1" dirty="0">
                <a:latin typeface="Arial Narrow" pitchFamily="34" charset="0"/>
              </a:rPr>
              <a:t>assuming a cash purchase as follows. Note that the investment account is recorded at its fair value and the bargain purchase is treated immediately as a gain.</a:t>
            </a:r>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109</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432652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Akuntansi penggabungan badan usaha </a:t>
            </a:r>
          </a:p>
        </p:txBody>
      </p:sp>
      <p:sp>
        <p:nvSpPr>
          <p:cNvPr id="3" name="Content Placeholder 2"/>
          <p:cNvSpPr>
            <a:spLocks noGrp="1"/>
          </p:cNvSpPr>
          <p:nvPr>
            <p:ph idx="1"/>
          </p:nvPr>
        </p:nvSpPr>
        <p:spPr/>
        <p:txBody>
          <a:bodyPr/>
          <a:lstStyle/>
          <a:p>
            <a:pPr marL="0" indent="0">
              <a:buNone/>
            </a:pPr>
            <a:r>
              <a:rPr lang="id-ID" dirty="0" smtClean="0"/>
              <a:t>Menggunakan 2 metode:</a:t>
            </a:r>
          </a:p>
          <a:p>
            <a:pPr marL="514350" indent="-514350">
              <a:buFont typeface="+mj-lt"/>
              <a:buAutoNum type="arabicPeriod"/>
            </a:pPr>
            <a:r>
              <a:rPr lang="id-ID" dirty="0" smtClean="0"/>
              <a:t>Metode penyatuan kepemilikan ( </a:t>
            </a:r>
            <a:r>
              <a:rPr lang="id-ID" i="1" dirty="0"/>
              <a:t>P</a:t>
            </a:r>
            <a:r>
              <a:rPr lang="id-ID" i="1" dirty="0" smtClean="0"/>
              <a:t>ooling of Interest)</a:t>
            </a:r>
          </a:p>
          <a:p>
            <a:pPr marL="514350" indent="-514350">
              <a:buFont typeface="+mj-lt"/>
              <a:buAutoNum type="arabicPeriod"/>
            </a:pPr>
            <a:r>
              <a:rPr lang="id-ID" dirty="0" smtClean="0"/>
              <a:t>Metode Pembelian </a:t>
            </a:r>
            <a:r>
              <a:rPr lang="id-ID" i="1" dirty="0" smtClean="0"/>
              <a:t>(Purchase</a:t>
            </a:r>
            <a:r>
              <a:rPr lang="id-ID" dirty="0" smtClean="0"/>
              <a:t>)</a:t>
            </a:r>
            <a:endParaRPr lang="id-ID" dirty="0"/>
          </a:p>
        </p:txBody>
      </p:sp>
    </p:spTree>
    <p:extLst>
      <p:ext uri="{BB962C8B-B14F-4D97-AF65-F5344CB8AC3E}">
        <p14:creationId xmlns:p14="http://schemas.microsoft.com/office/powerpoint/2010/main" val="234733718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Worksheet Elimination Entry</a:t>
            </a:r>
          </a:p>
        </p:txBody>
      </p:sp>
      <p:graphicFrame>
        <p:nvGraphicFramePr>
          <p:cNvPr id="89151" name="Group 63"/>
          <p:cNvGraphicFramePr>
            <a:graphicFrameLocks noGrp="1"/>
          </p:cNvGraphicFramePr>
          <p:nvPr>
            <p:ph idx="1"/>
            <p:extLst>
              <p:ext uri="{D42A27DB-BD31-4B8C-83A1-F6EECF244321}">
                <p14:modId xmlns:p14="http://schemas.microsoft.com/office/powerpoint/2010/main" val="3386567762"/>
              </p:ext>
            </p:extLst>
          </p:nvPr>
        </p:nvGraphicFramePr>
        <p:xfrm>
          <a:off x="609601" y="2971800"/>
          <a:ext cx="10972801" cy="3218688"/>
        </p:xfrm>
        <a:graphic>
          <a:graphicData uri="http://schemas.openxmlformats.org/drawingml/2006/table">
            <a:tbl>
              <a:tblPr/>
              <a:tblGrid>
                <a:gridCol w="6715593"/>
                <a:gridCol w="2128604"/>
                <a:gridCol w="2128604"/>
              </a:tblGrid>
              <a:tr h="190500">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Print’s elimination worksheet entry:</a:t>
                      </a:r>
                    </a:p>
                  </a:txBody>
                  <a:tcPr marL="196284" marR="19628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75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105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Inventory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Plant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20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9122" name="Text Box 34"/>
          <p:cNvSpPr txBox="1">
            <a:spLocks noChangeArrowheads="1"/>
          </p:cNvSpPr>
          <p:nvPr/>
        </p:nvSpPr>
        <p:spPr bwMode="auto">
          <a:xfrm>
            <a:off x="1117600" y="1349376"/>
            <a:ext cx="10566400" cy="1191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nSpc>
                <a:spcPct val="85000"/>
              </a:lnSpc>
            </a:pPr>
            <a:r>
              <a:rPr lang="en-US" sz="2800" b="1" dirty="0">
                <a:latin typeface="Times New Roman" pitchFamily="18" charset="0"/>
              </a:rPr>
              <a:t>Unamortized excess equals $</a:t>
            </a:r>
            <a:r>
              <a:rPr lang="en-US" sz="2800" b="1" dirty="0" smtClean="0">
                <a:latin typeface="Times New Roman" pitchFamily="18" charset="0"/>
              </a:rPr>
              <a:t>30</a:t>
            </a:r>
            <a:endParaRPr lang="en-US" sz="2800" b="1" dirty="0">
              <a:latin typeface="Times New Roman" pitchFamily="18" charset="0"/>
            </a:endParaRPr>
          </a:p>
          <a:p>
            <a:pPr lvl="1">
              <a:lnSpc>
                <a:spcPct val="85000"/>
              </a:lnSpc>
              <a:buFontTx/>
              <a:buChar char="•"/>
            </a:pPr>
            <a:r>
              <a:rPr lang="en-US" sz="2800" b="1" dirty="0">
                <a:latin typeface="Times New Roman" pitchFamily="18" charset="0"/>
              </a:rPr>
              <a:t> $10 for undervalued inventory</a:t>
            </a:r>
          </a:p>
          <a:p>
            <a:pPr lvl="1">
              <a:lnSpc>
                <a:spcPct val="85000"/>
              </a:lnSpc>
              <a:buFontTx/>
              <a:buChar char="•"/>
            </a:pPr>
            <a:r>
              <a:rPr lang="en-US" sz="2800" b="1" dirty="0">
                <a:latin typeface="Times New Roman" pitchFamily="18" charset="0"/>
              </a:rPr>
              <a:t> $20 for undervalued land included in plant assets</a:t>
            </a:r>
          </a:p>
        </p:txBody>
      </p:sp>
      <p:sp>
        <p:nvSpPr>
          <p:cNvPr id="7" name="Slide Number Placeholder 6"/>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110</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81030584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522" name="Group 386"/>
          <p:cNvGraphicFramePr>
            <a:graphicFrameLocks noGrp="1"/>
          </p:cNvGraphicFramePr>
          <p:nvPr>
            <p:extLst>
              <p:ext uri="{D42A27DB-BD31-4B8C-83A1-F6EECF244321}">
                <p14:modId xmlns:p14="http://schemas.microsoft.com/office/powerpoint/2010/main" val="1943401559"/>
              </p:ext>
            </p:extLst>
          </p:nvPr>
        </p:nvGraphicFramePr>
        <p:xfrm>
          <a:off x="1016000" y="304800"/>
          <a:ext cx="10566400" cy="5616576"/>
        </p:xfrm>
        <a:graphic>
          <a:graphicData uri="http://schemas.openxmlformats.org/drawingml/2006/table">
            <a:tbl>
              <a:tblPr firstRow="1" bandRow="1">
                <a:tableStyleId>{073A0DAA-6AF3-43AB-8588-CEC1D06C72B9}</a:tableStyleId>
              </a:tblPr>
              <a:tblGrid>
                <a:gridCol w="3352800"/>
                <a:gridCol w="1862667"/>
                <a:gridCol w="1693333"/>
                <a:gridCol w="1016000"/>
                <a:gridCol w="1117600"/>
                <a:gridCol w="1524000"/>
              </a:tblGrid>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Print</a:t>
                      </a: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Sum</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sng" strike="noStrike" cap="none" normalizeH="0" baseline="0" dirty="0" smtClean="0">
                          <a:ln>
                            <a:noFill/>
                          </a:ln>
                          <a:solidFill>
                            <a:schemeClr val="bg1"/>
                          </a:solidFill>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tx1"/>
                    </a:solidFill>
                  </a:tcPr>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Cash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Receivables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Inventory</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Plant, net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570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Investment in Sum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210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Unamortized excess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Liabilities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$270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Capital stock</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Retained earnings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111</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16372605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smtClean="0"/>
              <a:t>Print and Sum (cont.)</a:t>
            </a:r>
          </a:p>
        </p:txBody>
      </p:sp>
      <p:graphicFrame>
        <p:nvGraphicFramePr>
          <p:cNvPr id="87150" name="Group 110"/>
          <p:cNvGraphicFramePr>
            <a:graphicFrameLocks noGrp="1"/>
          </p:cNvGraphicFramePr>
          <p:nvPr>
            <p:extLst>
              <p:ext uri="{D42A27DB-BD31-4B8C-83A1-F6EECF244321}">
                <p14:modId xmlns:p14="http://schemas.microsoft.com/office/powerpoint/2010/main" val="52932630"/>
              </p:ext>
            </p:extLst>
          </p:nvPr>
        </p:nvGraphicFramePr>
        <p:xfrm>
          <a:off x="2184400" y="1371600"/>
          <a:ext cx="7823200" cy="1920240"/>
        </p:xfrm>
        <a:graphic>
          <a:graphicData uri="http://schemas.openxmlformats.org/drawingml/2006/table">
            <a:tbl>
              <a:tblPr/>
              <a:tblGrid>
                <a:gridCol w="4828891"/>
                <a:gridCol w="1361049"/>
                <a:gridCol w="1633260"/>
              </a:tblGrid>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1st yr</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 land</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 -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Bargain purchase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(25)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Gain</a:t>
                      </a: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0"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87148" name="Group 108"/>
          <p:cNvGraphicFramePr>
            <a:graphicFrameLocks noGrp="1"/>
          </p:cNvGraphicFramePr>
          <p:nvPr>
            <p:extLst>
              <p:ext uri="{D42A27DB-BD31-4B8C-83A1-F6EECF244321}">
                <p14:modId xmlns:p14="http://schemas.microsoft.com/office/powerpoint/2010/main" val="1488588926"/>
              </p:ext>
            </p:extLst>
          </p:nvPr>
        </p:nvGraphicFramePr>
        <p:xfrm>
          <a:off x="863600" y="4800600"/>
          <a:ext cx="10464800" cy="1433514"/>
        </p:xfrm>
        <a:graphic>
          <a:graphicData uri="http://schemas.openxmlformats.org/drawingml/2006/table">
            <a:tbl>
              <a:tblPr/>
              <a:tblGrid>
                <a:gridCol w="7416800"/>
                <a:gridCol w="1524000"/>
                <a:gridCol w="1524000"/>
              </a:tblGrid>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Gain on bargain purchase (R,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25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Cash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185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7147" name="Text Box 107"/>
          <p:cNvSpPr txBox="1">
            <a:spLocks noChangeArrowheads="1"/>
          </p:cNvSpPr>
          <p:nvPr/>
        </p:nvSpPr>
        <p:spPr bwMode="auto">
          <a:xfrm>
            <a:off x="1016000" y="3276600"/>
            <a:ext cx="107696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marL="182880" indent="-457200">
              <a:spcBef>
                <a:spcPct val="50000"/>
              </a:spcBef>
            </a:pPr>
            <a:r>
              <a:rPr lang="en-US" b="1" dirty="0" smtClean="0">
                <a:latin typeface="Arial Narrow" pitchFamily="34" charset="0"/>
              </a:rPr>
              <a:t>Print </a:t>
            </a:r>
            <a:r>
              <a:rPr lang="en-US" b="1" dirty="0">
                <a:latin typeface="Arial Narrow" pitchFamily="34" charset="0"/>
              </a:rPr>
              <a:t>records the acquisition of </a:t>
            </a:r>
            <a:r>
              <a:rPr lang="en-US" b="1" dirty="0" smtClean="0">
                <a:latin typeface="Arial Narrow" pitchFamily="34" charset="0"/>
              </a:rPr>
              <a:t>Sum </a:t>
            </a:r>
            <a:r>
              <a:rPr lang="en-US" b="1" dirty="0">
                <a:latin typeface="Arial Narrow" pitchFamily="34" charset="0"/>
              </a:rPr>
              <a:t>assuming a cash purchase as follows. Note that the investment account is recorded at its fair value and the bargain purchase is treated immediately as a gain.</a:t>
            </a:r>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112</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6010830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Worksheet Elimination Entry</a:t>
            </a:r>
          </a:p>
        </p:txBody>
      </p:sp>
      <p:graphicFrame>
        <p:nvGraphicFramePr>
          <p:cNvPr id="89151" name="Group 63"/>
          <p:cNvGraphicFramePr>
            <a:graphicFrameLocks noGrp="1"/>
          </p:cNvGraphicFramePr>
          <p:nvPr>
            <p:ph idx="1"/>
            <p:extLst>
              <p:ext uri="{D42A27DB-BD31-4B8C-83A1-F6EECF244321}">
                <p14:modId xmlns:p14="http://schemas.microsoft.com/office/powerpoint/2010/main" val="3986308765"/>
              </p:ext>
            </p:extLst>
          </p:nvPr>
        </p:nvGraphicFramePr>
        <p:xfrm>
          <a:off x="609601" y="2971800"/>
          <a:ext cx="10972801" cy="3218688"/>
        </p:xfrm>
        <a:graphic>
          <a:graphicData uri="http://schemas.openxmlformats.org/drawingml/2006/table">
            <a:tbl>
              <a:tblPr/>
              <a:tblGrid>
                <a:gridCol w="6715593"/>
                <a:gridCol w="2128604"/>
                <a:gridCol w="2128604"/>
              </a:tblGrid>
              <a:tr h="190500">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Print’s elimination worksheet entry:</a:t>
                      </a:r>
                    </a:p>
                  </a:txBody>
                  <a:tcPr marL="196284" marR="19628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75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105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Inventory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Plant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20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9122" name="Text Box 34"/>
          <p:cNvSpPr txBox="1">
            <a:spLocks noChangeArrowheads="1"/>
          </p:cNvSpPr>
          <p:nvPr/>
        </p:nvSpPr>
        <p:spPr bwMode="auto">
          <a:xfrm>
            <a:off x="1117600" y="1349376"/>
            <a:ext cx="10566400" cy="1191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nSpc>
                <a:spcPct val="85000"/>
              </a:lnSpc>
            </a:pPr>
            <a:r>
              <a:rPr lang="en-US" sz="2800" b="1" dirty="0">
                <a:latin typeface="Times New Roman" pitchFamily="18" charset="0"/>
              </a:rPr>
              <a:t>Unamortized excess equals $</a:t>
            </a:r>
            <a:r>
              <a:rPr lang="en-US" sz="2800" b="1" dirty="0" smtClean="0">
                <a:latin typeface="Times New Roman" pitchFamily="18" charset="0"/>
              </a:rPr>
              <a:t>30</a:t>
            </a:r>
            <a:endParaRPr lang="en-US" sz="2800" b="1" dirty="0">
              <a:latin typeface="Times New Roman" pitchFamily="18" charset="0"/>
            </a:endParaRPr>
          </a:p>
          <a:p>
            <a:pPr lvl="1">
              <a:lnSpc>
                <a:spcPct val="85000"/>
              </a:lnSpc>
              <a:buFontTx/>
              <a:buChar char="•"/>
            </a:pPr>
            <a:r>
              <a:rPr lang="en-US" sz="2800" b="1" dirty="0">
                <a:latin typeface="Times New Roman" pitchFamily="18" charset="0"/>
              </a:rPr>
              <a:t> $10 for undervalued inventory</a:t>
            </a:r>
          </a:p>
          <a:p>
            <a:pPr lvl="1">
              <a:lnSpc>
                <a:spcPct val="85000"/>
              </a:lnSpc>
              <a:buFontTx/>
              <a:buChar char="•"/>
            </a:pPr>
            <a:r>
              <a:rPr lang="en-US" sz="2800" b="1" dirty="0">
                <a:latin typeface="Times New Roman" pitchFamily="18" charset="0"/>
              </a:rPr>
              <a:t> $20 for undervalued land included in plant assets</a:t>
            </a:r>
          </a:p>
        </p:txBody>
      </p:sp>
      <p:sp>
        <p:nvSpPr>
          <p:cNvPr id="7" name="Slide Number Placeholder 6"/>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113</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207148589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522" name="Group 386"/>
          <p:cNvGraphicFramePr>
            <a:graphicFrameLocks noGrp="1"/>
          </p:cNvGraphicFramePr>
          <p:nvPr>
            <p:extLst>
              <p:ext uri="{D42A27DB-BD31-4B8C-83A1-F6EECF244321}">
                <p14:modId xmlns:p14="http://schemas.microsoft.com/office/powerpoint/2010/main" val="861264725"/>
              </p:ext>
            </p:extLst>
          </p:nvPr>
        </p:nvGraphicFramePr>
        <p:xfrm>
          <a:off x="1016000" y="304800"/>
          <a:ext cx="10566400" cy="5616576"/>
        </p:xfrm>
        <a:graphic>
          <a:graphicData uri="http://schemas.openxmlformats.org/drawingml/2006/table">
            <a:tbl>
              <a:tblPr firstRow="1" bandRow="1">
                <a:tableStyleId>{073A0DAA-6AF3-43AB-8588-CEC1D06C72B9}</a:tableStyleId>
              </a:tblPr>
              <a:tblGrid>
                <a:gridCol w="3352800"/>
                <a:gridCol w="1862667"/>
                <a:gridCol w="1693333"/>
                <a:gridCol w="1016000"/>
                <a:gridCol w="1117600"/>
                <a:gridCol w="1524000"/>
              </a:tblGrid>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Print</a:t>
                      </a: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Sum</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sng" strike="noStrike" cap="none" normalizeH="0" baseline="0" dirty="0" smtClean="0">
                          <a:ln>
                            <a:noFill/>
                          </a:ln>
                          <a:solidFill>
                            <a:schemeClr val="bg1"/>
                          </a:solidFill>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tx1"/>
                    </a:solidFill>
                  </a:tcPr>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Cash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Receivables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Inventory</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Plant, net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570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Investment in Sum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210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Unamortized excess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Liabilities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$270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Capital stock</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Retained earnings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114</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81555500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id-ID" dirty="0" smtClean="0"/>
              <a:t>Kepentingan Non Pengendali</a:t>
            </a:r>
            <a:endParaRPr lang="en-US" dirty="0" smtClean="0"/>
          </a:p>
        </p:txBody>
      </p:sp>
      <p:sp>
        <p:nvSpPr>
          <p:cNvPr id="63491"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115</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65886883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dirty="0" err="1" smtClean="0"/>
              <a:t>Noncontrolling</a:t>
            </a:r>
            <a:r>
              <a:rPr lang="en-US" dirty="0" smtClean="0"/>
              <a:t> Interest</a:t>
            </a:r>
            <a:r>
              <a:rPr lang="id-ID" dirty="0" smtClean="0"/>
              <a:t> (NCI)</a:t>
            </a:r>
            <a:endParaRPr lang="en-US" dirty="0" smtClean="0"/>
          </a:p>
        </p:txBody>
      </p:sp>
      <p:sp>
        <p:nvSpPr>
          <p:cNvPr id="26627" name="Content Placeholder 2"/>
          <p:cNvSpPr>
            <a:spLocks noGrp="1"/>
          </p:cNvSpPr>
          <p:nvPr>
            <p:ph idx="1"/>
          </p:nvPr>
        </p:nvSpPr>
        <p:spPr/>
        <p:txBody>
          <a:bodyPr>
            <a:normAutofit lnSpcReduction="10000"/>
          </a:bodyPr>
          <a:lstStyle/>
          <a:p>
            <a:r>
              <a:rPr lang="id-ID" dirty="0" smtClean="0"/>
              <a:t>Entitas induk memiliki kepentingan pada entitas anak kurang dari</a:t>
            </a:r>
            <a:r>
              <a:rPr lang="en-US" dirty="0" smtClean="0"/>
              <a:t> 100%</a:t>
            </a:r>
          </a:p>
          <a:p>
            <a:pPr lvl="1"/>
            <a:r>
              <a:rPr lang="id-ID" dirty="0" smtClean="0"/>
              <a:t>Kepentingan non pengendali (NCI) merepresentasikan pemegang saham minoritas</a:t>
            </a:r>
            <a:endParaRPr lang="en-US" dirty="0" smtClean="0"/>
          </a:p>
          <a:p>
            <a:pPr lvl="1"/>
            <a:r>
              <a:rPr lang="id-ID" dirty="0" smtClean="0"/>
              <a:t>Bagian dari ekuitas pemeghang saham</a:t>
            </a:r>
            <a:endParaRPr lang="en-US" dirty="0" smtClean="0"/>
          </a:p>
          <a:p>
            <a:pPr lvl="1"/>
            <a:r>
              <a:rPr lang="id-ID" dirty="0" smtClean="0"/>
              <a:t>Diukur dengan nilai wajar, berdasarkan harga perolehan entitas induk</a:t>
            </a:r>
            <a:endParaRPr lang="en-US" dirty="0" smtClean="0"/>
          </a:p>
          <a:p>
            <a:pPr lvl="1"/>
            <a:endParaRPr lang="en-US" dirty="0" smtClean="0"/>
          </a:p>
          <a:p>
            <a:r>
              <a:rPr lang="id-ID" dirty="0" smtClean="0"/>
              <a:t>Contoh: entitas induk membayar </a:t>
            </a:r>
            <a:r>
              <a:rPr lang="en-US" dirty="0" smtClean="0"/>
              <a:t>$40,000 </a:t>
            </a:r>
            <a:r>
              <a:rPr lang="id-ID" dirty="0" smtClean="0"/>
              <a:t>untuk mendapatkan kepentingan</a:t>
            </a:r>
            <a:r>
              <a:rPr lang="en-US" dirty="0" smtClean="0"/>
              <a:t> 85%</a:t>
            </a:r>
            <a:r>
              <a:rPr lang="id-ID" dirty="0" smtClean="0"/>
              <a:t>.</a:t>
            </a:r>
            <a:endParaRPr lang="en-US" dirty="0" smtClean="0"/>
          </a:p>
          <a:p>
            <a:pPr lvl="1"/>
            <a:r>
              <a:rPr lang="id-ID" dirty="0" smtClean="0"/>
              <a:t>Nilai tersirat (</a:t>
            </a:r>
            <a:r>
              <a:rPr lang="en-US" dirty="0" smtClean="0"/>
              <a:t>Implied value</a:t>
            </a:r>
            <a:r>
              <a:rPr lang="id-ID" dirty="0" smtClean="0"/>
              <a:t>) atas nilai investee keseluruhan adalah </a:t>
            </a:r>
            <a:r>
              <a:rPr lang="en-US" b="0" dirty="0" smtClean="0"/>
              <a:t>$40,000/85% = </a:t>
            </a:r>
            <a:r>
              <a:rPr lang="en-US" dirty="0" smtClean="0"/>
              <a:t>$47,059.</a:t>
            </a:r>
          </a:p>
          <a:p>
            <a:pPr lvl="1"/>
            <a:r>
              <a:rPr lang="en-US" dirty="0" smtClean="0"/>
              <a:t>M</a:t>
            </a:r>
            <a:r>
              <a:rPr lang="id-ID" dirty="0" smtClean="0"/>
              <a:t>aka, bagian pihak minoritas </a:t>
            </a:r>
            <a:r>
              <a:rPr lang="en-US" b="0" dirty="0" smtClean="0"/>
              <a:t>= 15%(47,059) = </a:t>
            </a:r>
            <a:r>
              <a:rPr lang="en-US" dirty="0" smtClean="0"/>
              <a:t>$7,059</a:t>
            </a:r>
          </a:p>
          <a:p>
            <a:pPr lvl="1"/>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116</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12867926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a:bodyPr>
          <a:lstStyle/>
          <a:p>
            <a:r>
              <a:rPr lang="en-US" dirty="0" smtClean="0"/>
              <a:t>Example: Noncontrolling Interests</a:t>
            </a:r>
          </a:p>
        </p:txBody>
      </p:sp>
      <p:sp>
        <p:nvSpPr>
          <p:cNvPr id="26627" name="Content Placeholder 2"/>
          <p:cNvSpPr>
            <a:spLocks noGrp="1"/>
          </p:cNvSpPr>
          <p:nvPr>
            <p:ph idx="1"/>
          </p:nvPr>
        </p:nvSpPr>
        <p:spPr>
          <a:xfrm>
            <a:off x="609600" y="1295401"/>
            <a:ext cx="10972800" cy="2895600"/>
          </a:xfrm>
        </p:spPr>
        <p:txBody>
          <a:bodyPr>
            <a:normAutofit/>
          </a:bodyPr>
          <a:lstStyle/>
          <a:p>
            <a:pPr marL="182880" indent="-457200"/>
            <a:r>
              <a:rPr lang="en-US" dirty="0" smtClean="0"/>
              <a:t>Popo </a:t>
            </a:r>
            <a:r>
              <a:rPr lang="id-ID" dirty="0" smtClean="0"/>
              <a:t>memperoleh</a:t>
            </a:r>
            <a:r>
              <a:rPr lang="en-US" dirty="0" smtClean="0"/>
              <a:t> 80% </a:t>
            </a:r>
            <a:r>
              <a:rPr lang="id-ID" dirty="0" smtClean="0"/>
              <a:t>kepentingan </a:t>
            </a:r>
            <a:r>
              <a:rPr lang="en-US" dirty="0" smtClean="0"/>
              <a:t>Sine </a:t>
            </a:r>
            <a:r>
              <a:rPr lang="id-ID" dirty="0" smtClean="0"/>
              <a:t>dengan harga </a:t>
            </a:r>
            <a:r>
              <a:rPr lang="en-US" dirty="0" smtClean="0"/>
              <a:t>$400</a:t>
            </a:r>
            <a:r>
              <a:rPr lang="id-ID" dirty="0" smtClean="0"/>
              <a:t> pada saat Sine memiliki modal saham sebesar</a:t>
            </a:r>
            <a:r>
              <a:rPr lang="en-US" dirty="0" smtClean="0"/>
              <a:t> $200 </a:t>
            </a:r>
            <a:r>
              <a:rPr lang="id-ID" dirty="0" smtClean="0"/>
              <a:t>dan saldo laba ditahan </a:t>
            </a:r>
            <a:r>
              <a:rPr lang="en-US" dirty="0" smtClean="0"/>
              <a:t>$175. </a:t>
            </a:r>
            <a:r>
              <a:rPr lang="id-ID" dirty="0" smtClean="0"/>
              <a:t>nilai buku aset dan liabilities  </a:t>
            </a:r>
            <a:r>
              <a:rPr lang="en-US" dirty="0" smtClean="0"/>
              <a:t>Sine's </a:t>
            </a:r>
            <a:r>
              <a:rPr lang="id-ID" dirty="0" smtClean="0"/>
              <a:t>sama dengan nilai wajarnya kecuali bangunan dicatat dibawah nilai wajar sebesar</a:t>
            </a:r>
            <a:r>
              <a:rPr lang="en-US" dirty="0" smtClean="0"/>
              <a:t> $50. </a:t>
            </a:r>
            <a:r>
              <a:rPr lang="id-ID" dirty="0" smtClean="0"/>
              <a:t>bangunan, memliki umur ekonomis 10 tahun. </a:t>
            </a:r>
            <a:endParaRPr lang="en-US" dirty="0" smtClean="0"/>
          </a:p>
        </p:txBody>
      </p:sp>
      <p:graphicFrame>
        <p:nvGraphicFramePr>
          <p:cNvPr id="66639" name="Group 79"/>
          <p:cNvGraphicFramePr>
            <a:graphicFrameLocks noGrp="1"/>
          </p:cNvGraphicFramePr>
          <p:nvPr>
            <p:extLst>
              <p:ext uri="{D42A27DB-BD31-4B8C-83A1-F6EECF244321}">
                <p14:modId xmlns:p14="http://schemas.microsoft.com/office/powerpoint/2010/main" val="3695001451"/>
              </p:ext>
            </p:extLst>
          </p:nvPr>
        </p:nvGraphicFramePr>
        <p:xfrm>
          <a:off x="406400" y="4343400"/>
          <a:ext cx="7010400" cy="1609344"/>
        </p:xfrm>
        <a:graphic>
          <a:graphicData uri="http://schemas.openxmlformats.org/drawingml/2006/table">
            <a:tbl>
              <a:tblPr/>
              <a:tblGrid>
                <a:gridCol w="5892800"/>
                <a:gridCol w="1117600"/>
              </a:tblGrid>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Cost of 80% of Sine</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$400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Implied value of Sine </a:t>
                      </a: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(400/80%)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$500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Book value </a:t>
                      </a: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(200+175)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Arial Narrow" pitchFamily="34" charset="0"/>
                          <a:cs typeface="Times New Roman" pitchFamily="18" charset="0"/>
                        </a:rPr>
                        <a:t>375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over book value</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$125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66668" name="Group 108"/>
          <p:cNvGraphicFramePr>
            <a:graphicFrameLocks noGrp="1"/>
          </p:cNvGraphicFramePr>
          <p:nvPr>
            <p:extLst>
              <p:ext uri="{D42A27DB-BD31-4B8C-83A1-F6EECF244321}">
                <p14:modId xmlns:p14="http://schemas.microsoft.com/office/powerpoint/2010/main" val="1654641601"/>
              </p:ext>
            </p:extLst>
          </p:nvPr>
        </p:nvGraphicFramePr>
        <p:xfrm>
          <a:off x="8255000" y="4337050"/>
          <a:ext cx="3429000" cy="1609344"/>
        </p:xfrm>
        <a:graphic>
          <a:graphicData uri="http://schemas.openxmlformats.org/drawingml/2006/table">
            <a:tbl>
              <a:tblPr/>
              <a:tblGrid>
                <a:gridCol w="2203451"/>
                <a:gridCol w="1225549"/>
              </a:tblGrid>
              <a:tr h="402336">
                <a:tc gridSpan="2">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Building</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$50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Goodwill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Arial Narrow" pitchFamily="34" charset="0"/>
                          <a:cs typeface="Times New Roman" pitchFamily="18" charset="0"/>
                        </a:rPr>
                        <a:t>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$125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117</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5706985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dirty="0" smtClean="0"/>
              <a:t>Elimination Entry</a:t>
            </a:r>
          </a:p>
        </p:txBody>
      </p:sp>
      <p:graphicFrame>
        <p:nvGraphicFramePr>
          <p:cNvPr id="92203" name="Group 43"/>
          <p:cNvGraphicFramePr>
            <a:graphicFrameLocks noGrp="1"/>
          </p:cNvGraphicFramePr>
          <p:nvPr>
            <p:extLst>
              <p:ext uri="{D42A27DB-BD31-4B8C-83A1-F6EECF244321}">
                <p14:modId xmlns:p14="http://schemas.microsoft.com/office/powerpoint/2010/main" val="1980512223"/>
              </p:ext>
            </p:extLst>
          </p:nvPr>
        </p:nvGraphicFramePr>
        <p:xfrm>
          <a:off x="863600" y="1527048"/>
          <a:ext cx="10464799" cy="2816352"/>
        </p:xfrm>
        <a:graphic>
          <a:graphicData uri="http://schemas.openxmlformats.org/drawingml/2006/table">
            <a:tbl>
              <a:tblPr/>
              <a:tblGrid>
                <a:gridCol w="6405033"/>
                <a:gridCol w="2034117"/>
                <a:gridCol w="2025649"/>
              </a:tblGrid>
              <a:tr h="402336">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Popo's elimination worksheet entry:</a:t>
                      </a:r>
                    </a:p>
                  </a:txBody>
                  <a:tcPr marL="187083" marR="18708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200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175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Building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50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Goodwill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75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Sine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400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Noncontrolling interest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100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92204" name="Text Box 44"/>
          <p:cNvSpPr txBox="1">
            <a:spLocks noChangeArrowheads="1"/>
          </p:cNvSpPr>
          <p:nvPr/>
        </p:nvSpPr>
        <p:spPr bwMode="auto">
          <a:xfrm>
            <a:off x="1016000" y="4572001"/>
            <a:ext cx="104648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marL="0" indent="0">
              <a:spcBef>
                <a:spcPct val="50000"/>
              </a:spcBef>
            </a:pPr>
            <a:r>
              <a:rPr lang="en-US" b="1" dirty="0">
                <a:latin typeface="Arial" pitchFamily="34" charset="0"/>
                <a:cs typeface="Arial" pitchFamily="34" charset="0"/>
              </a:rPr>
              <a:t>An unamortized excess account could have been used for the excess assigned to the building and goodwill. </a:t>
            </a:r>
          </a:p>
        </p:txBody>
      </p:sp>
      <p:sp>
        <p:nvSpPr>
          <p:cNvPr id="7" name="Slide Number Placeholder 6"/>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118</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8704231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582" name="Group 398"/>
          <p:cNvGraphicFramePr>
            <a:graphicFrameLocks noGrp="1"/>
          </p:cNvGraphicFramePr>
          <p:nvPr>
            <p:extLst>
              <p:ext uri="{D42A27DB-BD31-4B8C-83A1-F6EECF244321}">
                <p14:modId xmlns:p14="http://schemas.microsoft.com/office/powerpoint/2010/main" val="2448663271"/>
              </p:ext>
            </p:extLst>
          </p:nvPr>
        </p:nvGraphicFramePr>
        <p:xfrm>
          <a:off x="508000" y="381001"/>
          <a:ext cx="11176000" cy="5953125"/>
        </p:xfrm>
        <a:graphic>
          <a:graphicData uri="http://schemas.openxmlformats.org/drawingml/2006/table">
            <a:tbl>
              <a:tblPr firstRow="1" bandRow="1">
                <a:tableStyleId>{073A0DAA-6AF3-43AB-8588-CEC1D06C72B9}</a:tableStyleId>
              </a:tblPr>
              <a:tblGrid>
                <a:gridCol w="4373033"/>
                <a:gridCol w="1428751"/>
                <a:gridCol w="1432983"/>
                <a:gridCol w="1068917"/>
                <a:gridCol w="1068916"/>
                <a:gridCol w="1803400"/>
              </a:tblGrid>
              <a:tr h="396875">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Popo</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Sine</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Consol-</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Cash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Receivables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Inventory</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Building, net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240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590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Investment in Sine</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Goodwill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75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$960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$400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$1,085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Liabilities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$150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$25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$175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Capital stock</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Retained earnings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560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175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175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Noncontrolling interest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$960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$400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$1,085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119</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564393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1. Metode </a:t>
            </a:r>
            <a:r>
              <a:rPr lang="id-ID" sz="3200" dirty="0"/>
              <a:t>penyatuan kepemilikan ( </a:t>
            </a:r>
            <a:r>
              <a:rPr lang="id-ID" sz="3200" i="1" dirty="0"/>
              <a:t>Pooling of </a:t>
            </a:r>
            <a:r>
              <a:rPr lang="id-ID" sz="3200" i="1" dirty="0" smtClean="0"/>
              <a:t>Interest)</a:t>
            </a:r>
            <a:endParaRPr lang="id-ID" sz="3200" dirty="0"/>
          </a:p>
        </p:txBody>
      </p:sp>
      <p:sp>
        <p:nvSpPr>
          <p:cNvPr id="3" name="Content Placeholder 2"/>
          <p:cNvSpPr>
            <a:spLocks noGrp="1"/>
          </p:cNvSpPr>
          <p:nvPr>
            <p:ph idx="1"/>
          </p:nvPr>
        </p:nvSpPr>
        <p:spPr/>
        <p:txBody>
          <a:bodyPr>
            <a:normAutofit fontScale="85000" lnSpcReduction="10000"/>
          </a:bodyPr>
          <a:lstStyle/>
          <a:p>
            <a:r>
              <a:rPr lang="id-ID" dirty="0"/>
              <a:t>Dalam metode penyatuan kepemilikan, diasumsikan bahwa kepemilikan perusahaan-perusahaan yang bergabung adalah satu kesatuan dan secara relatif tetap tidak berubah pada entitas akuntansi yang baru. Karena tidak ada salah satupun dari perusahaan-perusahaan yang bergabung telah dianggap memperoleh perusahaan-perusahaan yang bergabung lainnya, tidak ada pembelian, tidak ada harga pembelian, sehingga karenanya tidak ada dasar pertanggungjawaban yang baru.</a:t>
            </a:r>
          </a:p>
          <a:p>
            <a:r>
              <a:rPr lang="id-ID" dirty="0"/>
              <a:t>Pada metode penyatuan, aktiva dan kewajiban dari perusahaan-perusahaan yang bergabung dimasukkan dalam entitas gabungan sebesar nilai bukunya. Oleh karena itu setiap </a:t>
            </a:r>
            <a:r>
              <a:rPr lang="id-ID" i="1" dirty="0"/>
              <a:t>goodwill </a:t>
            </a:r>
            <a:r>
              <a:rPr lang="id-ID" dirty="0"/>
              <a:t>pada buku masing-masing perusahaan yang bergabung akan dimasukkan sebagai aktiva pada entitas yang masih beroperasi (disatukan). Laba ditahan dari perusahaan-perusahaan yang bergabung juga dimasukkan dalam entitas yang disatukan, dan pendapatan yang bergabung untuk seluruh tahun dengan mengabaikan tanggal penggabungan usaha dilakukan.</a:t>
            </a:r>
          </a:p>
          <a:p>
            <a:endParaRPr lang="id-ID" dirty="0"/>
          </a:p>
        </p:txBody>
      </p:sp>
    </p:spTree>
    <p:extLst>
      <p:ext uri="{BB962C8B-B14F-4D97-AF65-F5344CB8AC3E}">
        <p14:creationId xmlns:p14="http://schemas.microsoft.com/office/powerpoint/2010/main" val="35810133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TUGAS!</a:t>
            </a:r>
            <a:endParaRPr lang="id-ID" dirty="0"/>
          </a:p>
        </p:txBody>
      </p:sp>
      <p:sp>
        <p:nvSpPr>
          <p:cNvPr id="4" name="Content Placeholder 3"/>
          <p:cNvSpPr>
            <a:spLocks noGrp="1"/>
          </p:cNvSpPr>
          <p:nvPr>
            <p:ph idx="1"/>
          </p:nvPr>
        </p:nvSpPr>
        <p:spPr/>
        <p:txBody>
          <a:bodyPr/>
          <a:lstStyle/>
          <a:p>
            <a:r>
              <a:rPr lang="id-ID" dirty="0" smtClean="0"/>
              <a:t>PT. Abi</a:t>
            </a:r>
            <a:r>
              <a:rPr lang="en-US" dirty="0" smtClean="0"/>
              <a:t> </a:t>
            </a:r>
            <a:r>
              <a:rPr lang="id-ID" dirty="0"/>
              <a:t>memperoleh</a:t>
            </a:r>
            <a:r>
              <a:rPr lang="en-US" dirty="0"/>
              <a:t> </a:t>
            </a:r>
            <a:r>
              <a:rPr lang="id-ID" dirty="0" smtClean="0"/>
              <a:t>9</a:t>
            </a:r>
            <a:r>
              <a:rPr lang="en-US" dirty="0" smtClean="0"/>
              <a:t>0</a:t>
            </a:r>
            <a:r>
              <a:rPr lang="en-US" dirty="0"/>
              <a:t>% </a:t>
            </a:r>
            <a:r>
              <a:rPr lang="id-ID" dirty="0"/>
              <a:t>kepentingan </a:t>
            </a:r>
            <a:r>
              <a:rPr lang="id-ID" dirty="0" smtClean="0"/>
              <a:t>PT. Bia dengan </a:t>
            </a:r>
            <a:r>
              <a:rPr lang="id-ID" dirty="0"/>
              <a:t>harga </a:t>
            </a:r>
            <a:r>
              <a:rPr lang="en-US" dirty="0" smtClean="0"/>
              <a:t>$</a:t>
            </a:r>
            <a:r>
              <a:rPr lang="id-ID" dirty="0"/>
              <a:t>9</a:t>
            </a:r>
            <a:r>
              <a:rPr lang="en-US" dirty="0" smtClean="0"/>
              <a:t>0</a:t>
            </a:r>
            <a:r>
              <a:rPr lang="id-ID" dirty="0" smtClean="0"/>
              <a:t> (dibeli tunai) . Pada </a:t>
            </a:r>
            <a:r>
              <a:rPr lang="id-ID" dirty="0"/>
              <a:t>saat </a:t>
            </a:r>
            <a:r>
              <a:rPr lang="id-ID" dirty="0" smtClean="0"/>
              <a:t>ini, PT. Bia </a:t>
            </a:r>
            <a:r>
              <a:rPr lang="id-ID" dirty="0"/>
              <a:t>memiliki modal saham sebesar</a:t>
            </a:r>
            <a:r>
              <a:rPr lang="en-US" dirty="0"/>
              <a:t> </a:t>
            </a:r>
            <a:r>
              <a:rPr lang="en-US" dirty="0" smtClean="0"/>
              <a:t>$</a:t>
            </a:r>
            <a:r>
              <a:rPr lang="id-ID" dirty="0" smtClean="0"/>
              <a:t>60</a:t>
            </a:r>
            <a:r>
              <a:rPr lang="en-US" dirty="0" smtClean="0"/>
              <a:t> </a:t>
            </a:r>
            <a:r>
              <a:rPr lang="id-ID" dirty="0"/>
              <a:t>dan saldo laba ditahan </a:t>
            </a:r>
            <a:r>
              <a:rPr lang="en-US" dirty="0" smtClean="0"/>
              <a:t>$</a:t>
            </a:r>
            <a:r>
              <a:rPr lang="id-ID" dirty="0" smtClean="0"/>
              <a:t>20</a:t>
            </a:r>
            <a:r>
              <a:rPr lang="en-US" dirty="0" smtClean="0"/>
              <a:t>. </a:t>
            </a:r>
            <a:r>
              <a:rPr lang="id-ID" dirty="0"/>
              <a:t>nilai buku aset dan liabilities  </a:t>
            </a:r>
            <a:r>
              <a:rPr lang="id-ID" dirty="0" smtClean="0"/>
              <a:t>PT. Bia</a:t>
            </a:r>
            <a:r>
              <a:rPr lang="en-US" dirty="0" smtClean="0"/>
              <a:t> </a:t>
            </a:r>
            <a:r>
              <a:rPr lang="id-ID" dirty="0"/>
              <a:t>sama dengan nilai </a:t>
            </a:r>
            <a:r>
              <a:rPr lang="id-ID" dirty="0" smtClean="0"/>
              <a:t>wajarnya.</a:t>
            </a:r>
          </a:p>
          <a:p>
            <a:r>
              <a:rPr lang="id-ID" dirty="0" smtClean="0"/>
              <a:t>Buatlah:</a:t>
            </a:r>
          </a:p>
          <a:p>
            <a:pPr marL="742950" indent="-514350">
              <a:buFont typeface="+mj-lt"/>
              <a:buAutoNum type="arabicPeriod"/>
            </a:pPr>
            <a:r>
              <a:rPr lang="id-ID" dirty="0" smtClean="0"/>
              <a:t>Jurnal eliminasinya!</a:t>
            </a:r>
          </a:p>
          <a:p>
            <a:pPr marL="742950" indent="-514350">
              <a:buFont typeface="+mj-lt"/>
              <a:buAutoNum type="arabicPeriod"/>
            </a:pPr>
            <a:r>
              <a:rPr lang="id-ID" dirty="0" smtClean="0"/>
              <a:t>Kertas kerja neraca Konsolidasinya!</a:t>
            </a:r>
          </a:p>
        </p:txBody>
      </p:sp>
    </p:spTree>
    <p:extLst>
      <p:ext uri="{BB962C8B-B14F-4D97-AF65-F5344CB8AC3E}">
        <p14:creationId xmlns:p14="http://schemas.microsoft.com/office/powerpoint/2010/main" val="147067841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Neraca PT. Abi dan PT. Bia sebelum akuisisi!</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8507769"/>
              </p:ext>
            </p:extLst>
          </p:nvPr>
        </p:nvGraphicFramePr>
        <p:xfrm>
          <a:off x="2735627" y="1916832"/>
          <a:ext cx="7318904" cy="4140708"/>
        </p:xfrm>
        <a:graphic>
          <a:graphicData uri="http://schemas.openxmlformats.org/drawingml/2006/table">
            <a:tbl>
              <a:tblPr firstRow="1" bandRow="1">
                <a:tableStyleId>{5C22544A-7EE6-4342-B048-85BDC9FD1C3A}</a:tableStyleId>
              </a:tblPr>
              <a:tblGrid>
                <a:gridCol w="3866444"/>
                <a:gridCol w="1916289"/>
                <a:gridCol w="1536171"/>
              </a:tblGrid>
              <a:tr h="370840">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PT. Abi</a:t>
                      </a:r>
                      <a:endParaRPr kumimoji="0" lang="en-US" sz="2200" u="sng" strike="noStrike" cap="none" normalizeH="0" baseline="0" dirty="0" smtClean="0">
                        <a:ln>
                          <a:noFill/>
                        </a:ln>
                        <a:effectLst/>
                        <a:latin typeface="Arial Narrow" pitchFamily="34"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PT. Bia</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r>
                        <a:rPr kumimoji="0" lang="id-ID" sz="2200" u="none" strike="noStrike" cap="none" normalizeH="0" baseline="0" dirty="0" smtClean="0">
                          <a:ln>
                            <a:noFill/>
                          </a:ln>
                          <a:effectLst/>
                          <a:latin typeface="Arial Narrow" pitchFamily="34" charset="0"/>
                        </a:rPr>
                        <a:t>= FV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r>
                        <a:rPr kumimoji="0" lang="id-ID" sz="2200" u="none" strike="noStrike" cap="none" normalizeH="0" baseline="0" dirty="0" smtClean="0">
                          <a:ln>
                            <a:noFill/>
                          </a:ln>
                          <a:effectLst/>
                          <a:latin typeface="Arial Narrow" pitchFamily="34" charset="0"/>
                        </a:rPr>
                        <a:t>=FV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Kas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11</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9</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Tetap, besih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8</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smtClean="0">
                          <a:ln>
                            <a:noFill/>
                          </a:ln>
                          <a:effectLst/>
                          <a:latin typeface="Arial Narrow" pitchFamily="34" charset="0"/>
                        </a:rPr>
                        <a:t>$</a:t>
                      </a:r>
                      <a:r>
                        <a:rPr kumimoji="0" lang="id-ID" sz="2200" b="1" u="dbl" strike="noStrike" cap="none" normalizeH="0" baseline="0" smtClean="0">
                          <a:ln>
                            <a:noFill/>
                          </a:ln>
                          <a:effectLst/>
                          <a:latin typeface="Arial Narrow" pitchFamily="34" charset="0"/>
                        </a:rPr>
                        <a:t>32</a:t>
                      </a:r>
                      <a:r>
                        <a:rPr kumimoji="0" lang="en-US" sz="2200" b="1" u="dbl" strike="noStrike" cap="none" normalizeH="0" baseline="0" smtClean="0">
                          <a:ln>
                            <a:noFill/>
                          </a:ln>
                          <a:effectLst/>
                          <a:latin typeface="Arial Narrow" pitchFamily="34" charset="0"/>
                        </a:rPr>
                        <a:t>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Utang dagang</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40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30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Utang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40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Modal 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r>
                        <a:rPr kumimoji="0" lang="id-ID"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Laba ditahan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20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320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Tree>
    <p:extLst>
      <p:ext uri="{BB962C8B-B14F-4D97-AF65-F5344CB8AC3E}">
        <p14:creationId xmlns:p14="http://schemas.microsoft.com/office/powerpoint/2010/main" val="37222638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p:txBody>
          <a:bodyPr>
            <a:normAutofit/>
          </a:bodyPr>
          <a:lstStyle/>
          <a:p>
            <a:r>
              <a:rPr lang="id-ID" dirty="0" smtClean="0"/>
              <a:t>TEKNIK DAN PROSEDUR KONSOLIDASI</a:t>
            </a:r>
            <a:endParaRPr lang="id-ID" dirty="0"/>
          </a:p>
        </p:txBody>
      </p:sp>
      <p:sp>
        <p:nvSpPr>
          <p:cNvPr id="3" name="Subjudul 2"/>
          <p:cNvSpPr>
            <a:spLocks noGrp="1"/>
          </p:cNvSpPr>
          <p:nvPr>
            <p:ph type="subTitle" idx="1"/>
          </p:nvPr>
        </p:nvSpPr>
        <p:spPr/>
        <p:txBody>
          <a:bodyPr/>
          <a:lstStyle/>
          <a:p>
            <a:r>
              <a:rPr lang="id-ID" dirty="0" smtClean="0"/>
              <a:t>MATERI 4a</a:t>
            </a:r>
            <a:endParaRPr lang="id-ID" dirty="0"/>
          </a:p>
        </p:txBody>
      </p:sp>
    </p:spTree>
    <p:extLst>
      <p:ext uri="{BB962C8B-B14F-4D97-AF65-F5344CB8AC3E}">
        <p14:creationId xmlns:p14="http://schemas.microsoft.com/office/powerpoint/2010/main" val="279685949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KERTAS KERJA </a:t>
            </a:r>
            <a:r>
              <a:rPr lang="mr-IN" dirty="0" smtClean="0"/>
              <a:t>–</a:t>
            </a:r>
            <a:r>
              <a:rPr lang="en-US" dirty="0" smtClean="0"/>
              <a:t> PERIODE PEROLEHAN</a:t>
            </a:r>
          </a:p>
        </p:txBody>
      </p:sp>
      <p:sp>
        <p:nvSpPr>
          <p:cNvPr id="5123" name="Text Placeholder 2"/>
          <p:cNvSpPr>
            <a:spLocks noGrp="1"/>
          </p:cNvSpPr>
          <p:nvPr>
            <p:ph type="body" idx="1"/>
          </p:nvPr>
        </p:nvSpPr>
        <p:spPr/>
        <p:txBody>
          <a:bodyPr/>
          <a:lstStyle/>
          <a:p>
            <a:r>
              <a:rPr lang="en-US" dirty="0" smtClean="0"/>
              <a:t>Consolidation Techniques and Procedures</a:t>
            </a:r>
          </a:p>
        </p:txBody>
      </p:sp>
      <p:sp>
        <p:nvSpPr>
          <p:cNvPr id="3" name="Footer Placeholder 2"/>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4" name="Slide Number Placeholder 3"/>
          <p:cNvSpPr>
            <a:spLocks noGrp="1"/>
          </p:cNvSpPr>
          <p:nvPr>
            <p:ph type="sldNum" sz="quarter" idx="12"/>
          </p:nvPr>
        </p:nvSpPr>
        <p:spPr/>
        <p:txBody>
          <a:bodyPr/>
          <a:lstStyle/>
          <a:p>
            <a:r>
              <a:rPr lang="en-US" dirty="0" smtClean="0"/>
              <a:t>4-</a:t>
            </a:r>
            <a:fld id="{39DE378D-22E6-4127-A3EF-123BA145B49B}" type="slidenum">
              <a:rPr lang="en-US" smtClean="0"/>
              <a:pPr/>
              <a:t>123</a:t>
            </a:fld>
            <a:endParaRPr lang="en-US" dirty="0"/>
          </a:p>
        </p:txBody>
      </p:sp>
    </p:spTree>
    <p:extLst>
      <p:ext uri="{BB962C8B-B14F-4D97-AF65-F5344CB8AC3E}">
        <p14:creationId xmlns:p14="http://schemas.microsoft.com/office/powerpoint/2010/main" val="4474788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dirty="0" err="1" smtClean="0"/>
              <a:t>Menyiapkan</a:t>
            </a:r>
            <a:r>
              <a:rPr lang="en-US" dirty="0" smtClean="0"/>
              <a:t> </a:t>
            </a:r>
            <a:r>
              <a:rPr lang="en-US" dirty="0" err="1" smtClean="0"/>
              <a:t>kertas</a:t>
            </a:r>
            <a:r>
              <a:rPr lang="en-US" dirty="0" smtClean="0"/>
              <a:t> </a:t>
            </a:r>
            <a:r>
              <a:rPr lang="en-US" dirty="0" err="1" smtClean="0"/>
              <a:t>kerja</a:t>
            </a:r>
            <a:endParaRPr lang="en-US" dirty="0" smtClean="0"/>
          </a:p>
        </p:txBody>
      </p:sp>
      <p:sp>
        <p:nvSpPr>
          <p:cNvPr id="68611" name="Rectangle 3"/>
          <p:cNvSpPr>
            <a:spLocks noGrp="1" noChangeArrowheads="1"/>
          </p:cNvSpPr>
          <p:nvPr>
            <p:ph idx="1"/>
          </p:nvPr>
        </p:nvSpPr>
        <p:spPr/>
        <p:txBody>
          <a:bodyPr/>
          <a:lstStyle/>
          <a:p>
            <a:r>
              <a:rPr lang="en-US" dirty="0" err="1" smtClean="0"/>
              <a:t>Laporan</a:t>
            </a:r>
            <a:r>
              <a:rPr lang="en-US" dirty="0" smtClean="0"/>
              <a:t> yang </a:t>
            </a:r>
            <a:r>
              <a:rPr lang="en-US" dirty="0" err="1" smtClean="0"/>
              <a:t>dimasukkan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kertas</a:t>
            </a:r>
            <a:r>
              <a:rPr lang="en-US" dirty="0" smtClean="0"/>
              <a:t> </a:t>
            </a:r>
            <a:r>
              <a:rPr lang="en-US" dirty="0" err="1" smtClean="0"/>
              <a:t>kerja</a:t>
            </a:r>
            <a:r>
              <a:rPr lang="en-US" dirty="0" smtClean="0"/>
              <a:t>:</a:t>
            </a:r>
          </a:p>
          <a:p>
            <a:pPr lvl="1"/>
            <a:r>
              <a:rPr lang="en-US" dirty="0" err="1" smtClean="0"/>
              <a:t>Laporan</a:t>
            </a:r>
            <a:r>
              <a:rPr lang="en-US" dirty="0" smtClean="0"/>
              <a:t> </a:t>
            </a:r>
            <a:r>
              <a:rPr lang="en-US" dirty="0" err="1" smtClean="0"/>
              <a:t>laba</a:t>
            </a:r>
            <a:r>
              <a:rPr lang="en-US" dirty="0" smtClean="0"/>
              <a:t> </a:t>
            </a:r>
            <a:r>
              <a:rPr lang="en-US" dirty="0" err="1" smtClean="0"/>
              <a:t>rugi</a:t>
            </a:r>
            <a:r>
              <a:rPr lang="en-US" dirty="0" smtClean="0"/>
              <a:t> /Income statement</a:t>
            </a:r>
          </a:p>
          <a:p>
            <a:pPr lvl="1"/>
            <a:r>
              <a:rPr lang="en-US" dirty="0" err="1" smtClean="0"/>
              <a:t>Laporan</a:t>
            </a:r>
            <a:r>
              <a:rPr lang="en-US" dirty="0" smtClean="0"/>
              <a:t> </a:t>
            </a:r>
            <a:r>
              <a:rPr lang="en-US" dirty="0" err="1" smtClean="0"/>
              <a:t>laba</a:t>
            </a:r>
            <a:r>
              <a:rPr lang="en-US" dirty="0" smtClean="0"/>
              <a:t> </a:t>
            </a:r>
            <a:r>
              <a:rPr lang="en-US" dirty="0" err="1" smtClean="0"/>
              <a:t>ditahan</a:t>
            </a:r>
            <a:r>
              <a:rPr lang="en-US" dirty="0" smtClean="0"/>
              <a:t> /Statement of retained earnings</a:t>
            </a:r>
          </a:p>
          <a:p>
            <a:pPr lvl="1"/>
            <a:r>
              <a:rPr lang="en-US" dirty="0" err="1" smtClean="0"/>
              <a:t>Neraca</a:t>
            </a:r>
            <a:r>
              <a:rPr lang="en-US" dirty="0" smtClean="0"/>
              <a:t> /Balance sheet</a:t>
            </a:r>
          </a:p>
          <a:p>
            <a:r>
              <a:rPr lang="en-US" dirty="0" smtClean="0"/>
              <a:t>Columns needed:</a:t>
            </a:r>
          </a:p>
          <a:p>
            <a:pPr lvl="1"/>
            <a:r>
              <a:rPr lang="en-US" dirty="0" err="1" smtClean="0"/>
              <a:t>Entitas</a:t>
            </a:r>
            <a:r>
              <a:rPr lang="en-US" dirty="0" smtClean="0"/>
              <a:t> </a:t>
            </a:r>
            <a:r>
              <a:rPr lang="en-US" dirty="0" err="1" smtClean="0"/>
              <a:t>induk</a:t>
            </a:r>
            <a:r>
              <a:rPr lang="en-US" dirty="0" smtClean="0"/>
              <a:t> (Parent)</a:t>
            </a:r>
          </a:p>
          <a:p>
            <a:pPr lvl="1"/>
            <a:r>
              <a:rPr lang="en-US" dirty="0" err="1" smtClean="0"/>
              <a:t>Entitas</a:t>
            </a:r>
            <a:r>
              <a:rPr lang="en-US" dirty="0" smtClean="0"/>
              <a:t> </a:t>
            </a:r>
            <a:r>
              <a:rPr lang="en-US" dirty="0" err="1" smtClean="0"/>
              <a:t>anak</a:t>
            </a:r>
            <a:r>
              <a:rPr lang="en-US" dirty="0" smtClean="0"/>
              <a:t> (Subsidiary)</a:t>
            </a:r>
          </a:p>
          <a:p>
            <a:pPr lvl="1"/>
            <a:r>
              <a:rPr lang="en-US" dirty="0" err="1" smtClean="0"/>
              <a:t>Kolom</a:t>
            </a:r>
            <a:r>
              <a:rPr lang="en-US" dirty="0" smtClean="0"/>
              <a:t> DR </a:t>
            </a:r>
            <a:r>
              <a:rPr lang="en-US" dirty="0" err="1" smtClean="0"/>
              <a:t>dan</a:t>
            </a:r>
            <a:r>
              <a:rPr lang="en-US" dirty="0" smtClean="0"/>
              <a:t> CR </a:t>
            </a:r>
            <a:r>
              <a:rPr lang="en-US" dirty="0" err="1" smtClean="0"/>
              <a:t>untuk</a:t>
            </a:r>
            <a:r>
              <a:rPr lang="en-US" dirty="0" smtClean="0"/>
              <a:t> </a:t>
            </a:r>
            <a:r>
              <a:rPr lang="en-US" dirty="0" err="1" smtClean="0"/>
              <a:t>jurnal</a:t>
            </a:r>
            <a:r>
              <a:rPr lang="en-US" dirty="0" smtClean="0"/>
              <a:t> </a:t>
            </a:r>
            <a:r>
              <a:rPr lang="en-US" dirty="0" err="1" smtClean="0"/>
              <a:t>eliminasi</a:t>
            </a:r>
            <a:endParaRPr lang="en-US" dirty="0" smtClean="0"/>
          </a:p>
          <a:p>
            <a:pPr lvl="1"/>
            <a:r>
              <a:rPr lang="en-US" dirty="0" err="1" smtClean="0"/>
              <a:t>Konsolidasian</a:t>
            </a:r>
            <a:r>
              <a:rPr lang="en-US" dirty="0" smtClean="0"/>
              <a:t> (Consolidated)</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124</a:t>
            </a:fld>
            <a:endParaRPr lang="en-US" dirty="0"/>
          </a:p>
        </p:txBody>
      </p:sp>
    </p:spTree>
    <p:extLst>
      <p:ext uri="{BB962C8B-B14F-4D97-AF65-F5344CB8AC3E}">
        <p14:creationId xmlns:p14="http://schemas.microsoft.com/office/powerpoint/2010/main" val="59971637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en-US" dirty="0" err="1" smtClean="0"/>
              <a:t>Tahapan</a:t>
            </a:r>
            <a:r>
              <a:rPr lang="en-US" dirty="0" smtClean="0"/>
              <a:t> </a:t>
            </a:r>
            <a:r>
              <a:rPr lang="en-US" dirty="0" err="1" smtClean="0"/>
              <a:t>membuat</a:t>
            </a:r>
            <a:r>
              <a:rPr lang="en-US" dirty="0" smtClean="0"/>
              <a:t> </a:t>
            </a:r>
            <a:r>
              <a:rPr lang="en-US" dirty="0" err="1" smtClean="0"/>
              <a:t>Kertas</a:t>
            </a:r>
            <a:r>
              <a:rPr lang="en-US" dirty="0" smtClean="0"/>
              <a:t> </a:t>
            </a:r>
            <a:r>
              <a:rPr lang="en-US" dirty="0" err="1" smtClean="0"/>
              <a:t>Kerja</a:t>
            </a:r>
            <a:r>
              <a:rPr lang="en-US" dirty="0" smtClean="0"/>
              <a:t> (1)</a:t>
            </a:r>
          </a:p>
        </p:txBody>
      </p:sp>
      <p:sp>
        <p:nvSpPr>
          <p:cNvPr id="69635" name="Rectangle 3"/>
          <p:cNvSpPr>
            <a:spLocks noGrp="1" noChangeArrowheads="1"/>
          </p:cNvSpPr>
          <p:nvPr>
            <p:ph idx="1"/>
          </p:nvPr>
        </p:nvSpPr>
        <p:spPr/>
        <p:txBody>
          <a:bodyPr>
            <a:normAutofit fontScale="92500" lnSpcReduction="10000"/>
          </a:bodyPr>
          <a:lstStyle/>
          <a:p>
            <a:pPr marL="514350" indent="-514350">
              <a:buClr>
                <a:schemeClr val="tx2"/>
              </a:buClr>
              <a:buFont typeface="+mj-lt"/>
              <a:buAutoNum type="arabicPeriod"/>
            </a:pPr>
            <a:r>
              <a:rPr lang="en-US" dirty="0" err="1" smtClean="0"/>
              <a:t>Memasukkan</a:t>
            </a:r>
            <a:r>
              <a:rPr lang="en-US" dirty="0" smtClean="0"/>
              <a:t> data </a:t>
            </a:r>
            <a:r>
              <a:rPr lang="en-US" dirty="0" err="1" smtClean="0"/>
              <a:t>entitas</a:t>
            </a:r>
            <a:r>
              <a:rPr lang="en-US" dirty="0" smtClean="0"/>
              <a:t> </a:t>
            </a:r>
            <a:r>
              <a:rPr lang="en-US" dirty="0" err="1" smtClean="0"/>
              <a:t>induk</a:t>
            </a:r>
            <a:r>
              <a:rPr lang="en-US" dirty="0" smtClean="0"/>
              <a:t> </a:t>
            </a:r>
            <a:r>
              <a:rPr lang="en-US" dirty="0" err="1" smtClean="0"/>
              <a:t>dan</a:t>
            </a:r>
            <a:r>
              <a:rPr lang="en-US" dirty="0" smtClean="0"/>
              <a:t> </a:t>
            </a:r>
            <a:r>
              <a:rPr lang="en-US" dirty="0" err="1" smtClean="0"/>
              <a:t>entitas</a:t>
            </a:r>
            <a:r>
              <a:rPr lang="en-US" dirty="0" smtClean="0"/>
              <a:t> </a:t>
            </a:r>
            <a:r>
              <a:rPr lang="en-US" dirty="0" err="1" smtClean="0"/>
              <a:t>anak</a:t>
            </a:r>
            <a:r>
              <a:rPr lang="en-US" dirty="0" smtClean="0"/>
              <a:t> </a:t>
            </a:r>
            <a:r>
              <a:rPr lang="en-US" dirty="0" err="1" smtClean="0"/>
              <a:t>pada</a:t>
            </a:r>
            <a:r>
              <a:rPr lang="en-US" dirty="0" smtClean="0"/>
              <a:t> </a:t>
            </a:r>
            <a:r>
              <a:rPr lang="en-US" dirty="0" err="1" smtClean="0"/>
              <a:t>nilai</a:t>
            </a:r>
            <a:r>
              <a:rPr lang="en-US" dirty="0" smtClean="0"/>
              <a:t> </a:t>
            </a:r>
            <a:r>
              <a:rPr lang="en-US" dirty="0" err="1" smtClean="0"/>
              <a:t>buku</a:t>
            </a:r>
            <a:r>
              <a:rPr lang="en-US" dirty="0" smtClean="0"/>
              <a:t> 100% (</a:t>
            </a:r>
            <a:r>
              <a:rPr lang="en-US" dirty="0" err="1" smtClean="0"/>
              <a:t>meskipun</a:t>
            </a:r>
            <a:r>
              <a:rPr lang="en-US" dirty="0" smtClean="0"/>
              <a:t> </a:t>
            </a:r>
            <a:r>
              <a:rPr lang="en-US" dirty="0" err="1" smtClean="0"/>
              <a:t>entitas</a:t>
            </a:r>
            <a:r>
              <a:rPr lang="en-US" dirty="0" smtClean="0"/>
              <a:t> </a:t>
            </a:r>
            <a:r>
              <a:rPr lang="en-US" dirty="0" err="1" smtClean="0"/>
              <a:t>induk</a:t>
            </a:r>
            <a:r>
              <a:rPr lang="en-US" dirty="0" smtClean="0"/>
              <a:t> </a:t>
            </a:r>
            <a:r>
              <a:rPr lang="en-US" dirty="0" err="1" smtClean="0"/>
              <a:t>memiliki</a:t>
            </a:r>
            <a:r>
              <a:rPr lang="en-US" dirty="0" smtClean="0"/>
              <a:t> </a:t>
            </a:r>
            <a:r>
              <a:rPr lang="en-US" dirty="0" err="1" smtClean="0"/>
              <a:t>saham</a:t>
            </a:r>
            <a:r>
              <a:rPr lang="en-US" dirty="0" smtClean="0"/>
              <a:t> </a:t>
            </a:r>
            <a:r>
              <a:rPr lang="en-US" dirty="0" err="1" smtClean="0"/>
              <a:t>entitas</a:t>
            </a:r>
            <a:r>
              <a:rPr lang="en-US" dirty="0" smtClean="0"/>
              <a:t> </a:t>
            </a:r>
            <a:r>
              <a:rPr lang="en-US" dirty="0" err="1" smtClean="0"/>
              <a:t>anak</a:t>
            </a:r>
            <a:r>
              <a:rPr lang="en-US" dirty="0" smtClean="0"/>
              <a:t> </a:t>
            </a:r>
            <a:r>
              <a:rPr lang="en-US" dirty="0" err="1" smtClean="0"/>
              <a:t>kurang</a:t>
            </a:r>
            <a:r>
              <a:rPr lang="en-US" dirty="0" smtClean="0"/>
              <a:t> </a:t>
            </a:r>
            <a:r>
              <a:rPr lang="en-US" dirty="0" err="1" smtClean="0"/>
              <a:t>dari</a:t>
            </a:r>
            <a:r>
              <a:rPr lang="en-US" dirty="0" smtClean="0"/>
              <a:t> 100%)</a:t>
            </a:r>
          </a:p>
          <a:p>
            <a:pPr marL="514350" indent="-514350">
              <a:buClr>
                <a:schemeClr val="tx2"/>
              </a:buClr>
              <a:buFont typeface="+mj-lt"/>
              <a:buAutoNum type="arabicPeriod"/>
            </a:pPr>
            <a:r>
              <a:rPr lang="en-US" dirty="0" err="1" smtClean="0"/>
              <a:t>Masukkan</a:t>
            </a:r>
            <a:r>
              <a:rPr lang="en-US" dirty="0" smtClean="0"/>
              <a:t> </a:t>
            </a:r>
            <a:r>
              <a:rPr lang="en-US" dirty="0" err="1" smtClean="0"/>
              <a:t>jurnal</a:t>
            </a:r>
            <a:r>
              <a:rPr lang="en-US" dirty="0" smtClean="0"/>
              <a:t> </a:t>
            </a:r>
            <a:r>
              <a:rPr lang="en-US" dirty="0" err="1" smtClean="0"/>
              <a:t>eliminasi</a:t>
            </a:r>
            <a:r>
              <a:rPr lang="en-US" dirty="0" smtClean="0"/>
              <a:t> </a:t>
            </a:r>
            <a:r>
              <a:rPr lang="en-US" dirty="0" err="1" smtClean="0"/>
              <a:t>ke</a:t>
            </a:r>
            <a:r>
              <a:rPr lang="en-US" dirty="0" smtClean="0"/>
              <a:t> </a:t>
            </a:r>
            <a:r>
              <a:rPr lang="en-US" dirty="0" err="1" smtClean="0"/>
              <a:t>kolom</a:t>
            </a:r>
            <a:r>
              <a:rPr lang="en-US" dirty="0" smtClean="0"/>
              <a:t> DR </a:t>
            </a:r>
            <a:r>
              <a:rPr lang="en-US" dirty="0" err="1" smtClean="0"/>
              <a:t>dan</a:t>
            </a:r>
            <a:r>
              <a:rPr lang="en-US" dirty="0" smtClean="0"/>
              <a:t> CR (</a:t>
            </a:r>
            <a:r>
              <a:rPr lang="en-US" dirty="0" err="1" smtClean="0"/>
              <a:t>lakukan</a:t>
            </a:r>
            <a:r>
              <a:rPr lang="en-US" dirty="0" smtClean="0"/>
              <a:t> </a:t>
            </a:r>
            <a:r>
              <a:rPr lang="en-US" dirty="0" err="1" smtClean="0"/>
              <a:t>pengecekan</a:t>
            </a:r>
            <a:r>
              <a:rPr lang="en-US" dirty="0" smtClean="0"/>
              <a:t> </a:t>
            </a:r>
            <a:r>
              <a:rPr lang="en-US" dirty="0" err="1" smtClean="0"/>
              <a:t>jumlah</a:t>
            </a:r>
            <a:r>
              <a:rPr lang="en-US" dirty="0" smtClean="0"/>
              <a:t> </a:t>
            </a:r>
            <a:r>
              <a:rPr lang="en-US" dirty="0" err="1" smtClean="0"/>
              <a:t>totalnya</a:t>
            </a:r>
            <a:r>
              <a:rPr lang="en-US" dirty="0" smtClean="0"/>
              <a:t>)</a:t>
            </a:r>
          </a:p>
          <a:p>
            <a:pPr marL="514350" indent="-514350">
              <a:buClr>
                <a:schemeClr val="tx2"/>
              </a:buClr>
              <a:buFont typeface="+mj-lt"/>
              <a:buAutoNum type="arabicPeriod"/>
            </a:pPr>
            <a:r>
              <a:rPr lang="en-US" dirty="0" err="1" smtClean="0"/>
              <a:t>Untuk</a:t>
            </a:r>
            <a:r>
              <a:rPr lang="en-US" dirty="0" smtClean="0"/>
              <a:t> </a:t>
            </a:r>
            <a:r>
              <a:rPr lang="en-US" dirty="0" err="1" smtClean="0"/>
              <a:t>pendapatan</a:t>
            </a:r>
            <a:r>
              <a:rPr lang="en-US" dirty="0" smtClean="0"/>
              <a:t>, </a:t>
            </a:r>
            <a:r>
              <a:rPr lang="en-US" dirty="0" err="1" smtClean="0"/>
              <a:t>liabilitas</a:t>
            </a:r>
            <a:r>
              <a:rPr lang="en-US" dirty="0" smtClean="0"/>
              <a:t>, </a:t>
            </a:r>
            <a:r>
              <a:rPr lang="en-US" dirty="0" err="1" smtClean="0"/>
              <a:t>dan</a:t>
            </a:r>
            <a:r>
              <a:rPr lang="en-US" dirty="0" smtClean="0"/>
              <a:t> </a:t>
            </a:r>
            <a:r>
              <a:rPr lang="en-US" dirty="0" err="1" smtClean="0"/>
              <a:t>ekuitas</a:t>
            </a:r>
            <a:r>
              <a:rPr lang="en-US" dirty="0" smtClean="0"/>
              <a:t> </a:t>
            </a:r>
            <a:r>
              <a:rPr lang="en-US" dirty="0" err="1" smtClean="0"/>
              <a:t>konsolidasian</a:t>
            </a:r>
            <a:r>
              <a:rPr lang="en-US" dirty="0" smtClean="0"/>
              <a:t> (</a:t>
            </a:r>
            <a:r>
              <a:rPr lang="en-US" dirty="0" err="1" smtClean="0"/>
              <a:t>selain</a:t>
            </a:r>
            <a:r>
              <a:rPr lang="en-US" dirty="0" smtClean="0"/>
              <a:t> </a:t>
            </a:r>
            <a:r>
              <a:rPr lang="en-US" dirty="0" err="1" smtClean="0"/>
              <a:t>laba</a:t>
            </a:r>
            <a:r>
              <a:rPr lang="en-US" dirty="0" smtClean="0"/>
              <a:t> </a:t>
            </a:r>
            <a:r>
              <a:rPr lang="en-US" dirty="0" err="1" smtClean="0"/>
              <a:t>ditahan</a:t>
            </a:r>
            <a:r>
              <a:rPr lang="en-US" dirty="0" smtClean="0"/>
              <a:t> </a:t>
            </a:r>
            <a:r>
              <a:rPr lang="en-US" dirty="0" err="1" smtClean="0"/>
              <a:t>akhir</a:t>
            </a:r>
            <a:r>
              <a:rPr lang="en-US" dirty="0" smtClean="0"/>
              <a:t>):</a:t>
            </a:r>
          </a:p>
          <a:p>
            <a:pPr lvl="1"/>
            <a:r>
              <a:rPr lang="en-US" dirty="0" err="1" smtClean="0"/>
              <a:t>Jumlahkan</a:t>
            </a:r>
            <a:r>
              <a:rPr lang="en-US" dirty="0" smtClean="0"/>
              <a:t> </a:t>
            </a:r>
            <a:r>
              <a:rPr lang="en-US" dirty="0" err="1" smtClean="0"/>
              <a:t>saldo</a:t>
            </a:r>
            <a:r>
              <a:rPr lang="en-US" dirty="0" smtClean="0"/>
              <a:t> </a:t>
            </a:r>
            <a:r>
              <a:rPr lang="en-US" dirty="0" err="1" smtClean="0"/>
              <a:t>entitas</a:t>
            </a:r>
            <a:r>
              <a:rPr lang="en-US" dirty="0" smtClean="0"/>
              <a:t> </a:t>
            </a:r>
            <a:r>
              <a:rPr lang="en-US" dirty="0" err="1" smtClean="0"/>
              <a:t>induk</a:t>
            </a:r>
            <a:r>
              <a:rPr lang="en-US" dirty="0" smtClean="0"/>
              <a:t> </a:t>
            </a:r>
            <a:r>
              <a:rPr lang="en-US" dirty="0" err="1" smtClean="0"/>
              <a:t>dan</a:t>
            </a:r>
            <a:r>
              <a:rPr lang="en-US" dirty="0" smtClean="0"/>
              <a:t> </a:t>
            </a:r>
            <a:r>
              <a:rPr lang="en-US" dirty="0" err="1" smtClean="0"/>
              <a:t>entitas</a:t>
            </a:r>
            <a:r>
              <a:rPr lang="en-US" dirty="0" smtClean="0"/>
              <a:t> </a:t>
            </a:r>
            <a:r>
              <a:rPr lang="en-US" dirty="0" err="1" smtClean="0"/>
              <a:t>anak</a:t>
            </a:r>
            <a:r>
              <a:rPr lang="en-US" dirty="0" smtClean="0"/>
              <a:t>, </a:t>
            </a:r>
            <a:r>
              <a:rPr lang="en-US" dirty="0" err="1" smtClean="0"/>
              <a:t>kurangi</a:t>
            </a:r>
            <a:r>
              <a:rPr lang="en-US" dirty="0" smtClean="0"/>
              <a:t> </a:t>
            </a:r>
            <a:r>
              <a:rPr lang="en-US" dirty="0" err="1" smtClean="0"/>
              <a:t>dengan</a:t>
            </a:r>
            <a:r>
              <a:rPr lang="en-US" dirty="0" smtClean="0"/>
              <a:t> </a:t>
            </a:r>
            <a:r>
              <a:rPr lang="en-US" dirty="0" err="1" smtClean="0"/>
              <a:t>kolom</a:t>
            </a:r>
            <a:r>
              <a:rPr lang="en-US" dirty="0" smtClean="0"/>
              <a:t> DR </a:t>
            </a:r>
            <a:r>
              <a:rPr lang="en-US" dirty="0" err="1" smtClean="0"/>
              <a:t>dan</a:t>
            </a:r>
            <a:r>
              <a:rPr lang="en-US" dirty="0" smtClean="0"/>
              <a:t> </a:t>
            </a:r>
            <a:r>
              <a:rPr lang="en-US" dirty="0" err="1" smtClean="0"/>
              <a:t>tambahkan</a:t>
            </a:r>
            <a:r>
              <a:rPr lang="en-US" dirty="0" smtClean="0"/>
              <a:t> </a:t>
            </a:r>
            <a:r>
              <a:rPr lang="en-US" dirty="0" err="1" smtClean="0"/>
              <a:t>dengan</a:t>
            </a:r>
            <a:r>
              <a:rPr lang="en-US" dirty="0" smtClean="0"/>
              <a:t> </a:t>
            </a:r>
            <a:r>
              <a:rPr lang="en-US" dirty="0" err="1" smtClean="0"/>
              <a:t>kolom</a:t>
            </a:r>
            <a:r>
              <a:rPr lang="en-US" dirty="0" smtClean="0"/>
              <a:t> CR</a:t>
            </a:r>
          </a:p>
          <a:p>
            <a:pPr marL="514350" indent="-514350">
              <a:buClr>
                <a:schemeClr val="tx2"/>
              </a:buClr>
              <a:buFont typeface="+mj-lt"/>
              <a:buAutoNum type="arabicPeriod"/>
            </a:pPr>
            <a:r>
              <a:rPr lang="en-US" dirty="0" err="1" smtClean="0"/>
              <a:t>Untuk</a:t>
            </a:r>
            <a:r>
              <a:rPr lang="en-US" dirty="0" smtClean="0"/>
              <a:t> </a:t>
            </a:r>
            <a:r>
              <a:rPr lang="en-US" dirty="0" err="1" smtClean="0"/>
              <a:t>aset</a:t>
            </a:r>
            <a:r>
              <a:rPr lang="en-US" dirty="0" smtClean="0"/>
              <a:t> </a:t>
            </a:r>
            <a:r>
              <a:rPr lang="en-US" dirty="0" err="1" smtClean="0"/>
              <a:t>konsolidasian</a:t>
            </a:r>
            <a:r>
              <a:rPr lang="en-US" dirty="0" smtClean="0"/>
              <a:t>:</a:t>
            </a:r>
          </a:p>
          <a:p>
            <a:pPr lvl="1"/>
            <a:r>
              <a:rPr lang="en-US" dirty="0" err="1"/>
              <a:t>Jumlahkan</a:t>
            </a:r>
            <a:r>
              <a:rPr lang="en-US" dirty="0"/>
              <a:t> </a:t>
            </a:r>
            <a:r>
              <a:rPr lang="en-US" dirty="0" err="1"/>
              <a:t>saldo</a:t>
            </a:r>
            <a:r>
              <a:rPr lang="en-US" dirty="0"/>
              <a:t> </a:t>
            </a:r>
            <a:r>
              <a:rPr lang="en-US" dirty="0" err="1"/>
              <a:t>entitas</a:t>
            </a:r>
            <a:r>
              <a:rPr lang="en-US" dirty="0"/>
              <a:t> </a:t>
            </a:r>
            <a:r>
              <a:rPr lang="en-US" dirty="0" err="1"/>
              <a:t>induk</a:t>
            </a:r>
            <a:r>
              <a:rPr lang="en-US" dirty="0"/>
              <a:t> </a:t>
            </a:r>
            <a:r>
              <a:rPr lang="en-US" dirty="0" err="1"/>
              <a:t>dan</a:t>
            </a:r>
            <a:r>
              <a:rPr lang="en-US" dirty="0"/>
              <a:t> </a:t>
            </a:r>
            <a:r>
              <a:rPr lang="en-US" dirty="0" err="1"/>
              <a:t>entitas</a:t>
            </a:r>
            <a:r>
              <a:rPr lang="en-US" dirty="0"/>
              <a:t> </a:t>
            </a:r>
            <a:r>
              <a:rPr lang="en-US" dirty="0" err="1"/>
              <a:t>anak</a:t>
            </a:r>
            <a:r>
              <a:rPr lang="en-US" dirty="0"/>
              <a:t>, </a:t>
            </a:r>
            <a:r>
              <a:rPr lang="en-US" dirty="0" err="1" smtClean="0"/>
              <a:t>tambahkan</a:t>
            </a:r>
            <a:r>
              <a:rPr lang="en-US" dirty="0" smtClean="0"/>
              <a:t> </a:t>
            </a:r>
            <a:r>
              <a:rPr lang="en-US" dirty="0" err="1" smtClean="0"/>
              <a:t>dengan</a:t>
            </a:r>
            <a:r>
              <a:rPr lang="en-US" dirty="0" smtClean="0"/>
              <a:t> </a:t>
            </a:r>
            <a:r>
              <a:rPr lang="en-US" dirty="0" err="1"/>
              <a:t>kolom</a:t>
            </a:r>
            <a:r>
              <a:rPr lang="en-US" dirty="0"/>
              <a:t> DR </a:t>
            </a:r>
            <a:r>
              <a:rPr lang="en-US" dirty="0" err="1"/>
              <a:t>dan</a:t>
            </a:r>
            <a:r>
              <a:rPr lang="en-US" dirty="0"/>
              <a:t> </a:t>
            </a:r>
            <a:r>
              <a:rPr lang="en-US" dirty="0" err="1" smtClean="0"/>
              <a:t>kurangi</a:t>
            </a:r>
            <a:r>
              <a:rPr lang="en-US" dirty="0" smtClean="0"/>
              <a:t> </a:t>
            </a:r>
            <a:r>
              <a:rPr lang="en-US" dirty="0" err="1"/>
              <a:t>dengan</a:t>
            </a:r>
            <a:r>
              <a:rPr lang="en-US" dirty="0"/>
              <a:t> </a:t>
            </a:r>
            <a:r>
              <a:rPr lang="en-US" dirty="0" err="1"/>
              <a:t>kolom</a:t>
            </a:r>
            <a:r>
              <a:rPr lang="en-US" dirty="0"/>
              <a:t> CR</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125</a:t>
            </a:fld>
            <a:endParaRPr lang="en-US" dirty="0"/>
          </a:p>
        </p:txBody>
      </p:sp>
    </p:spTree>
    <p:extLst>
      <p:ext uri="{BB962C8B-B14F-4D97-AF65-F5344CB8AC3E}">
        <p14:creationId xmlns:p14="http://schemas.microsoft.com/office/powerpoint/2010/main" val="43391330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en-US" dirty="0" err="1" smtClean="0"/>
              <a:t>Tahapan</a:t>
            </a:r>
            <a:r>
              <a:rPr lang="en-US" dirty="0" smtClean="0"/>
              <a:t> </a:t>
            </a:r>
            <a:r>
              <a:rPr lang="en-US" dirty="0" err="1" smtClean="0"/>
              <a:t>membuat</a:t>
            </a:r>
            <a:r>
              <a:rPr lang="en-US" dirty="0" smtClean="0"/>
              <a:t> </a:t>
            </a:r>
            <a:r>
              <a:rPr lang="en-US" dirty="0" err="1" smtClean="0"/>
              <a:t>kertas</a:t>
            </a:r>
            <a:r>
              <a:rPr lang="en-US" dirty="0" smtClean="0"/>
              <a:t> </a:t>
            </a:r>
            <a:r>
              <a:rPr lang="en-US" dirty="0" err="1" smtClean="0"/>
              <a:t>kerja</a:t>
            </a:r>
            <a:r>
              <a:rPr lang="en-US" dirty="0" smtClean="0"/>
              <a:t>(2)</a:t>
            </a:r>
          </a:p>
        </p:txBody>
      </p:sp>
      <p:sp>
        <p:nvSpPr>
          <p:cNvPr id="69635" name="Rectangle 3"/>
          <p:cNvSpPr>
            <a:spLocks noGrp="1" noChangeArrowheads="1"/>
          </p:cNvSpPr>
          <p:nvPr>
            <p:ph idx="1"/>
          </p:nvPr>
        </p:nvSpPr>
        <p:spPr/>
        <p:txBody>
          <a:bodyPr/>
          <a:lstStyle/>
          <a:p>
            <a:pPr marL="514350" indent="-514350">
              <a:buClr>
                <a:schemeClr val="tx2"/>
              </a:buClr>
              <a:buFont typeface="+mj-lt"/>
              <a:buAutoNum type="arabicPeriod" startAt="5"/>
            </a:pPr>
            <a:r>
              <a:rPr lang="en-US" dirty="0" err="1" smtClean="0"/>
              <a:t>Untuk</a:t>
            </a:r>
            <a:r>
              <a:rPr lang="en-US" dirty="0" smtClean="0"/>
              <a:t> </a:t>
            </a:r>
            <a:r>
              <a:rPr lang="en-US" dirty="0" err="1" smtClean="0"/>
              <a:t>penghasilan</a:t>
            </a:r>
            <a:r>
              <a:rPr lang="en-US" dirty="0" smtClean="0"/>
              <a:t>, </a:t>
            </a:r>
            <a:r>
              <a:rPr lang="en-US" dirty="0" err="1" smtClean="0"/>
              <a:t>laba</a:t>
            </a:r>
            <a:r>
              <a:rPr lang="en-US" dirty="0" smtClean="0"/>
              <a:t> </a:t>
            </a:r>
            <a:r>
              <a:rPr lang="en-US" dirty="0" err="1" smtClean="0"/>
              <a:t>ditahan</a:t>
            </a:r>
            <a:r>
              <a:rPr lang="en-US" dirty="0" smtClean="0"/>
              <a:t> </a:t>
            </a:r>
            <a:r>
              <a:rPr lang="en-US" dirty="0" err="1" smtClean="0"/>
              <a:t>akhir</a:t>
            </a:r>
            <a:r>
              <a:rPr lang="en-US" dirty="0" smtClean="0"/>
              <a:t>, </a:t>
            </a:r>
            <a:r>
              <a:rPr lang="en-US" dirty="0" err="1" smtClean="0"/>
              <a:t>dan</a:t>
            </a:r>
            <a:r>
              <a:rPr lang="en-US" dirty="0" smtClean="0"/>
              <a:t> </a:t>
            </a:r>
            <a:r>
              <a:rPr lang="en-US" dirty="0" err="1" smtClean="0"/>
              <a:t>seluruh</a:t>
            </a:r>
            <a:r>
              <a:rPr lang="en-US" dirty="0" smtClean="0"/>
              <a:t> sub total </a:t>
            </a:r>
            <a:r>
              <a:rPr lang="en-US" dirty="0" err="1" smtClean="0"/>
              <a:t>serta</a:t>
            </a:r>
            <a:r>
              <a:rPr lang="en-US" dirty="0" smtClean="0"/>
              <a:t> </a:t>
            </a:r>
            <a:r>
              <a:rPr lang="en-US" dirty="0" err="1" smtClean="0"/>
              <a:t>seluruh</a:t>
            </a:r>
            <a:r>
              <a:rPr lang="en-US" dirty="0" smtClean="0"/>
              <a:t> total:</a:t>
            </a:r>
          </a:p>
          <a:p>
            <a:pPr lvl="1"/>
            <a:r>
              <a:rPr lang="en-US" dirty="0" err="1" smtClean="0"/>
              <a:t>Dihitung</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dalam</a:t>
            </a:r>
            <a:r>
              <a:rPr lang="en-US" dirty="0" smtClean="0"/>
              <a:t> </a:t>
            </a:r>
            <a:r>
              <a:rPr lang="en-US" dirty="0" err="1" smtClean="0"/>
              <a:t>kolom</a:t>
            </a:r>
            <a:r>
              <a:rPr lang="en-US" dirty="0" smtClean="0"/>
              <a:t> </a:t>
            </a:r>
            <a:r>
              <a:rPr lang="en-US" dirty="0" err="1" smtClean="0"/>
              <a:t>konsolidasian</a:t>
            </a:r>
            <a:r>
              <a:rPr lang="en-US" dirty="0" smtClean="0"/>
              <a:t>.</a:t>
            </a:r>
          </a:p>
          <a:p>
            <a:pPr lvl="1"/>
            <a:endParaRPr lang="en-US" dirty="0"/>
          </a:p>
          <a:p>
            <a:r>
              <a:rPr lang="en-US" dirty="0" smtClean="0"/>
              <a:t>Note:</a:t>
            </a:r>
          </a:p>
          <a:p>
            <a:pPr lvl="1"/>
            <a:r>
              <a:rPr lang="en-US" dirty="0" smtClean="0"/>
              <a:t>Total </a:t>
            </a:r>
            <a:r>
              <a:rPr lang="en-US" dirty="0" err="1" smtClean="0"/>
              <a:t>aset</a:t>
            </a:r>
            <a:r>
              <a:rPr lang="en-US" dirty="0" smtClean="0"/>
              <a:t> </a:t>
            </a:r>
            <a:r>
              <a:rPr lang="en-US" dirty="0" err="1" smtClean="0"/>
              <a:t>konsolidasian</a:t>
            </a:r>
            <a:r>
              <a:rPr lang="en-US" dirty="0" smtClean="0"/>
              <a:t> </a:t>
            </a:r>
            <a:r>
              <a:rPr lang="en-US" dirty="0" err="1" smtClean="0"/>
              <a:t>harus</a:t>
            </a:r>
            <a:r>
              <a:rPr lang="en-US" dirty="0" smtClean="0"/>
              <a:t> </a:t>
            </a:r>
            <a:r>
              <a:rPr lang="en-US" dirty="0" err="1" smtClean="0"/>
              <a:t>sama</a:t>
            </a:r>
            <a:r>
              <a:rPr lang="en-US" dirty="0" smtClean="0"/>
              <a:t> </a:t>
            </a:r>
            <a:r>
              <a:rPr lang="en-US" dirty="0" err="1" smtClean="0"/>
              <a:t>dengan</a:t>
            </a:r>
            <a:r>
              <a:rPr lang="en-US" dirty="0" smtClean="0"/>
              <a:t> total </a:t>
            </a:r>
            <a:r>
              <a:rPr lang="en-US" dirty="0" err="1" smtClean="0"/>
              <a:t>liabilitas</a:t>
            </a:r>
            <a:r>
              <a:rPr lang="en-US" dirty="0" smtClean="0"/>
              <a:t> </a:t>
            </a:r>
            <a:r>
              <a:rPr lang="en-US" dirty="0" err="1" smtClean="0"/>
              <a:t>dan</a:t>
            </a:r>
            <a:r>
              <a:rPr lang="en-US" dirty="0" smtClean="0"/>
              <a:t> </a:t>
            </a:r>
            <a:r>
              <a:rPr lang="en-US" dirty="0" err="1" smtClean="0"/>
              <a:t>ekuitas</a:t>
            </a:r>
            <a:r>
              <a:rPr lang="en-US" dirty="0" smtClean="0"/>
              <a:t> </a:t>
            </a:r>
            <a:r>
              <a:rPr lang="en-US" dirty="0" err="1" smtClean="0"/>
              <a:t>konsolidasian</a:t>
            </a:r>
            <a:r>
              <a:rPr lang="en-US" dirty="0" smtClean="0"/>
              <a:t>.</a:t>
            </a:r>
          </a:p>
          <a:p>
            <a:pPr lvl="1"/>
            <a:r>
              <a:rPr lang="en-US" dirty="0" smtClean="0"/>
              <a:t>Beban </a:t>
            </a:r>
            <a:r>
              <a:rPr lang="en-US" dirty="0" err="1" smtClean="0"/>
              <a:t>pada</a:t>
            </a:r>
            <a:r>
              <a:rPr lang="en-US" dirty="0" smtClean="0"/>
              <a:t> </a:t>
            </a:r>
            <a:r>
              <a:rPr lang="en-US" dirty="0" err="1" smtClean="0"/>
              <a:t>laporan</a:t>
            </a:r>
            <a:r>
              <a:rPr lang="en-US" dirty="0" smtClean="0"/>
              <a:t> </a:t>
            </a:r>
            <a:r>
              <a:rPr lang="en-US" dirty="0" err="1" smtClean="0"/>
              <a:t>laba</a:t>
            </a:r>
            <a:r>
              <a:rPr lang="en-US" dirty="0" smtClean="0"/>
              <a:t> </a:t>
            </a:r>
            <a:r>
              <a:rPr lang="en-US" dirty="0" err="1" smtClean="0"/>
              <a:t>rugi</a:t>
            </a:r>
            <a:r>
              <a:rPr lang="en-US" dirty="0" smtClean="0"/>
              <a:t> </a:t>
            </a:r>
            <a:r>
              <a:rPr lang="en-US" dirty="0" err="1" smtClean="0"/>
              <a:t>dan</a:t>
            </a:r>
            <a:r>
              <a:rPr lang="en-US" dirty="0" smtClean="0"/>
              <a:t> </a:t>
            </a:r>
            <a:r>
              <a:rPr lang="en-US" dirty="0" err="1" smtClean="0"/>
              <a:t>deviden</a:t>
            </a:r>
            <a:r>
              <a:rPr lang="en-US" dirty="0" smtClean="0"/>
              <a:t> </a:t>
            </a:r>
            <a:r>
              <a:rPr lang="en-US" dirty="0" err="1" smtClean="0"/>
              <a:t>pada</a:t>
            </a:r>
            <a:r>
              <a:rPr lang="en-US" dirty="0" smtClean="0"/>
              <a:t> </a:t>
            </a:r>
            <a:r>
              <a:rPr lang="en-US" dirty="0" err="1" smtClean="0"/>
              <a:t>laporan</a:t>
            </a:r>
            <a:r>
              <a:rPr lang="en-US" dirty="0" smtClean="0"/>
              <a:t> </a:t>
            </a:r>
            <a:r>
              <a:rPr lang="en-US" dirty="0" err="1" smtClean="0"/>
              <a:t>laba</a:t>
            </a:r>
            <a:r>
              <a:rPr lang="en-US" dirty="0" smtClean="0"/>
              <a:t> </a:t>
            </a:r>
            <a:r>
              <a:rPr lang="en-US" dirty="0" err="1" smtClean="0"/>
              <a:t>ditahan</a:t>
            </a:r>
            <a:r>
              <a:rPr lang="en-US" dirty="0" smtClean="0"/>
              <a:t> </a:t>
            </a:r>
            <a:r>
              <a:rPr lang="en-US" dirty="0" err="1" smtClean="0"/>
              <a:t>umumnya</a:t>
            </a:r>
            <a:r>
              <a:rPr lang="en-US" dirty="0" smtClean="0"/>
              <a:t> </a:t>
            </a:r>
            <a:r>
              <a:rPr lang="en-US" dirty="0" err="1" smtClean="0"/>
              <a:t>tersaji</a:t>
            </a:r>
            <a:r>
              <a:rPr lang="en-US" dirty="0" smtClean="0"/>
              <a:t> </a:t>
            </a:r>
            <a:r>
              <a:rPr lang="en-US" dirty="0" err="1" smtClean="0"/>
              <a:t>dalam</a:t>
            </a:r>
            <a:r>
              <a:rPr lang="en-US" dirty="0" smtClean="0"/>
              <a:t> </a:t>
            </a:r>
            <a:r>
              <a:rPr lang="en-US" dirty="0" err="1" smtClean="0"/>
              <a:t>angka</a:t>
            </a:r>
            <a:r>
              <a:rPr lang="en-US" dirty="0" smtClean="0"/>
              <a:t> </a:t>
            </a:r>
            <a:r>
              <a:rPr lang="en-US" dirty="0" err="1" smtClean="0"/>
              <a:t>negatif</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itu</a:t>
            </a:r>
            <a:r>
              <a:rPr lang="en-US" dirty="0" smtClean="0"/>
              <a:t>, </a:t>
            </a:r>
            <a:r>
              <a:rPr lang="en-US" dirty="0" err="1" smtClean="0"/>
              <a:t>hitung</a:t>
            </a:r>
            <a:r>
              <a:rPr lang="en-US" dirty="0" smtClean="0"/>
              <a:t> </a:t>
            </a:r>
            <a:r>
              <a:rPr lang="en-US" dirty="0" err="1" smtClean="0"/>
              <a:t>jumlah</a:t>
            </a:r>
            <a:r>
              <a:rPr lang="en-US" dirty="0" smtClean="0"/>
              <a:t> </a:t>
            </a:r>
            <a:r>
              <a:rPr lang="en-US" dirty="0" err="1" smtClean="0"/>
              <a:t>konsolidasian</a:t>
            </a:r>
            <a:r>
              <a:rPr lang="en-US" dirty="0" smtClean="0"/>
              <a:t> </a:t>
            </a:r>
            <a:r>
              <a:rPr lang="en-US" dirty="0" err="1" smtClean="0"/>
              <a:t>seperti</a:t>
            </a:r>
            <a:r>
              <a:rPr lang="en-US" dirty="0" smtClean="0"/>
              <a:t> </a:t>
            </a:r>
            <a:r>
              <a:rPr lang="en-US" dirty="0" err="1" smtClean="0"/>
              <a:t>halnya</a:t>
            </a:r>
            <a:r>
              <a:rPr lang="en-US" dirty="0" smtClean="0"/>
              <a:t> </a:t>
            </a:r>
            <a:r>
              <a:rPr lang="en-US" dirty="0" err="1" smtClean="0"/>
              <a:t>untuk</a:t>
            </a:r>
            <a:r>
              <a:rPr lang="en-US" dirty="0" smtClean="0"/>
              <a:t> </a:t>
            </a:r>
            <a:r>
              <a:rPr lang="en-US" dirty="0" err="1" smtClean="0"/>
              <a:t>pendapatan</a:t>
            </a:r>
            <a:r>
              <a:rPr lang="en-US" dirty="0" smtClean="0"/>
              <a:t>.</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126</a:t>
            </a:fld>
            <a:endParaRPr lang="en-US" dirty="0"/>
          </a:p>
        </p:txBody>
      </p:sp>
    </p:spTree>
    <p:extLst>
      <p:ext uri="{BB962C8B-B14F-4D97-AF65-F5344CB8AC3E}">
        <p14:creationId xmlns:p14="http://schemas.microsoft.com/office/powerpoint/2010/main" val="2292706806"/>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err="1" smtClean="0"/>
              <a:t>Jurnal</a:t>
            </a:r>
            <a:r>
              <a:rPr lang="en-US" dirty="0" smtClean="0"/>
              <a:t> </a:t>
            </a:r>
            <a:r>
              <a:rPr lang="en-US" dirty="0" err="1" smtClean="0"/>
              <a:t>pada</a:t>
            </a:r>
            <a:r>
              <a:rPr lang="en-US" dirty="0" smtClean="0"/>
              <a:t> </a:t>
            </a:r>
            <a:r>
              <a:rPr lang="en-US" dirty="0" err="1" smtClean="0"/>
              <a:t>kertas</a:t>
            </a:r>
            <a:r>
              <a:rPr lang="en-US" dirty="0" smtClean="0"/>
              <a:t> </a:t>
            </a:r>
            <a:r>
              <a:rPr lang="en-US" dirty="0" err="1" smtClean="0"/>
              <a:t>kerja</a:t>
            </a:r>
            <a:endParaRPr lang="en-US" dirty="0" smtClean="0"/>
          </a:p>
        </p:txBody>
      </p:sp>
      <p:sp>
        <p:nvSpPr>
          <p:cNvPr id="6147" name="Content Placeholder 2"/>
          <p:cNvSpPr>
            <a:spLocks noGrp="1"/>
          </p:cNvSpPr>
          <p:nvPr>
            <p:ph idx="1"/>
          </p:nvPr>
        </p:nvSpPr>
        <p:spPr/>
        <p:txBody>
          <a:bodyPr>
            <a:normAutofit lnSpcReduction="10000"/>
          </a:bodyPr>
          <a:lstStyle/>
          <a:p>
            <a:pPr marL="514350" indent="-514350">
              <a:buClr>
                <a:schemeClr val="tx2"/>
              </a:buClr>
              <a:buFont typeface="+mj-lt"/>
              <a:buAutoNum type="arabicPeriod"/>
            </a:pPr>
            <a:r>
              <a:rPr lang="en-US" dirty="0" err="1" smtClean="0"/>
              <a:t>Perbaiki</a:t>
            </a:r>
            <a:r>
              <a:rPr lang="en-US" dirty="0" smtClean="0"/>
              <a:t> </a:t>
            </a:r>
            <a:r>
              <a:rPr lang="en-US" dirty="0" err="1" smtClean="0"/>
              <a:t>kesalahan</a:t>
            </a:r>
            <a:r>
              <a:rPr lang="en-US" dirty="0" smtClean="0"/>
              <a:t> </a:t>
            </a:r>
            <a:r>
              <a:rPr lang="en-US" dirty="0" err="1" smtClean="0"/>
              <a:t>dan</a:t>
            </a:r>
            <a:r>
              <a:rPr lang="en-US" dirty="0" smtClean="0"/>
              <a:t> </a:t>
            </a:r>
            <a:r>
              <a:rPr lang="en-US" dirty="0" err="1" smtClean="0"/>
              <a:t>kealpaan</a:t>
            </a:r>
            <a:r>
              <a:rPr lang="en-US" dirty="0" smtClean="0"/>
              <a:t> (errors &amp; omissions)</a:t>
            </a:r>
          </a:p>
          <a:p>
            <a:pPr marL="514350" indent="-514350">
              <a:buClr>
                <a:schemeClr val="tx2"/>
              </a:buClr>
              <a:buFont typeface="+mj-lt"/>
              <a:buAutoNum type="arabicPeriod"/>
            </a:pPr>
            <a:r>
              <a:rPr lang="en-US" dirty="0" err="1" smtClean="0"/>
              <a:t>Jurnal</a:t>
            </a:r>
            <a:r>
              <a:rPr lang="en-US" dirty="0" smtClean="0"/>
              <a:t> </a:t>
            </a:r>
            <a:r>
              <a:rPr lang="en-US" dirty="0" err="1" smtClean="0"/>
              <a:t>untuk</a:t>
            </a:r>
            <a:r>
              <a:rPr lang="en-US" dirty="0" smtClean="0"/>
              <a:t> </a:t>
            </a:r>
            <a:r>
              <a:rPr lang="en-US" dirty="0" err="1" smtClean="0"/>
              <a:t>mengeliminasi</a:t>
            </a:r>
            <a:r>
              <a:rPr lang="en-US" dirty="0" smtClean="0"/>
              <a:t> intercompany profits and losses</a:t>
            </a:r>
          </a:p>
          <a:p>
            <a:pPr marL="514350" indent="-514350">
              <a:buClr>
                <a:schemeClr val="tx2"/>
              </a:buClr>
              <a:buFont typeface="+mj-lt"/>
              <a:buAutoNum type="arabicPeriod"/>
            </a:pPr>
            <a:r>
              <a:rPr lang="en-US" dirty="0" err="1" smtClean="0"/>
              <a:t>Eleminasi</a:t>
            </a:r>
            <a:r>
              <a:rPr lang="en-US" dirty="0" smtClean="0"/>
              <a:t> </a:t>
            </a:r>
            <a:r>
              <a:rPr lang="en-US" dirty="0" err="1" smtClean="0"/>
              <a:t>penghasilan</a:t>
            </a:r>
            <a:r>
              <a:rPr lang="en-US" dirty="0" smtClean="0"/>
              <a:t> </a:t>
            </a:r>
            <a:r>
              <a:rPr lang="en-US" dirty="0" err="1" smtClean="0"/>
              <a:t>dan</a:t>
            </a:r>
            <a:r>
              <a:rPr lang="en-US" dirty="0" smtClean="0"/>
              <a:t> </a:t>
            </a:r>
            <a:r>
              <a:rPr lang="en-US" dirty="0" err="1" smtClean="0"/>
              <a:t>deviden</a:t>
            </a:r>
            <a:r>
              <a:rPr lang="en-US" dirty="0" smtClean="0"/>
              <a:t> yang </a:t>
            </a:r>
            <a:r>
              <a:rPr lang="en-US" dirty="0" err="1" smtClean="0"/>
              <a:t>berasal</a:t>
            </a:r>
            <a:r>
              <a:rPr lang="en-US" dirty="0" smtClean="0"/>
              <a:t> </a:t>
            </a:r>
            <a:r>
              <a:rPr lang="en-US" dirty="0" err="1" smtClean="0"/>
              <a:t>dari</a:t>
            </a:r>
            <a:r>
              <a:rPr lang="en-US" dirty="0" smtClean="0"/>
              <a:t> </a:t>
            </a:r>
            <a:r>
              <a:rPr lang="en-US" dirty="0" err="1" smtClean="0"/>
              <a:t>entitas</a:t>
            </a:r>
            <a:r>
              <a:rPr lang="en-US" dirty="0" smtClean="0"/>
              <a:t> </a:t>
            </a:r>
            <a:r>
              <a:rPr lang="en-US" dirty="0" err="1" smtClean="0"/>
              <a:t>anak</a:t>
            </a:r>
            <a:r>
              <a:rPr lang="en-US" dirty="0" smtClean="0"/>
              <a:t> </a:t>
            </a:r>
            <a:r>
              <a:rPr lang="en-US" dirty="0" err="1" smtClean="0"/>
              <a:t>serta</a:t>
            </a:r>
            <a:r>
              <a:rPr lang="en-US" dirty="0" smtClean="0"/>
              <a:t> </a:t>
            </a:r>
            <a:r>
              <a:rPr lang="en-US" dirty="0" err="1" smtClean="0"/>
              <a:t>jadikan</a:t>
            </a:r>
            <a:r>
              <a:rPr lang="en-US" dirty="0" smtClean="0"/>
              <a:t> </a:t>
            </a:r>
            <a:r>
              <a:rPr lang="en-US" dirty="0" err="1" smtClean="0"/>
              <a:t>saldo</a:t>
            </a:r>
            <a:r>
              <a:rPr lang="en-US" dirty="0" smtClean="0"/>
              <a:t> </a:t>
            </a:r>
            <a:r>
              <a:rPr lang="en-US" dirty="0" err="1" smtClean="0"/>
              <a:t>akun</a:t>
            </a:r>
            <a:r>
              <a:rPr lang="en-US" dirty="0" smtClean="0"/>
              <a:t> </a:t>
            </a:r>
            <a:r>
              <a:rPr lang="en-US" dirty="0" err="1" smtClean="0"/>
              <a:t>investasi</a:t>
            </a:r>
            <a:r>
              <a:rPr lang="en-US" dirty="0" smtClean="0"/>
              <a:t> </a:t>
            </a:r>
            <a:r>
              <a:rPr lang="en-US" dirty="0" err="1" smtClean="0"/>
              <a:t>ke</a:t>
            </a:r>
            <a:r>
              <a:rPr lang="en-US" dirty="0" smtClean="0"/>
              <a:t> </a:t>
            </a:r>
            <a:r>
              <a:rPr lang="en-US" dirty="0" err="1" smtClean="0"/>
              <a:t>nilai</a:t>
            </a:r>
            <a:r>
              <a:rPr lang="en-US" dirty="0" smtClean="0"/>
              <a:t> </a:t>
            </a:r>
            <a:r>
              <a:rPr lang="en-US" dirty="0" err="1" smtClean="0"/>
              <a:t>saldo</a:t>
            </a:r>
            <a:r>
              <a:rPr lang="en-US" dirty="0" smtClean="0"/>
              <a:t> </a:t>
            </a:r>
            <a:r>
              <a:rPr lang="en-US" dirty="0" err="1" smtClean="0"/>
              <a:t>awalnya</a:t>
            </a:r>
            <a:endParaRPr lang="en-US" dirty="0" smtClean="0"/>
          </a:p>
          <a:p>
            <a:pPr marL="514350" indent="-514350">
              <a:buClr>
                <a:schemeClr val="tx2"/>
              </a:buClr>
              <a:buFont typeface="+mj-lt"/>
              <a:buAutoNum type="arabicPeriod"/>
            </a:pPr>
            <a:r>
              <a:rPr lang="en-US" dirty="0" err="1" smtClean="0"/>
              <a:t>Catat</a:t>
            </a:r>
            <a:r>
              <a:rPr lang="en-US" dirty="0" smtClean="0"/>
              <a:t> </a:t>
            </a:r>
            <a:r>
              <a:rPr lang="en-US" dirty="0" err="1" smtClean="0"/>
              <a:t>kepentingan</a:t>
            </a:r>
            <a:r>
              <a:rPr lang="en-US" dirty="0" smtClean="0"/>
              <a:t> non </a:t>
            </a:r>
            <a:r>
              <a:rPr lang="en-US" dirty="0" err="1" smtClean="0"/>
              <a:t>pengendali</a:t>
            </a:r>
            <a:r>
              <a:rPr lang="en-US" dirty="0" smtClean="0"/>
              <a:t> </a:t>
            </a:r>
            <a:r>
              <a:rPr lang="en-US" dirty="0" err="1" smtClean="0"/>
              <a:t>dalam</a:t>
            </a:r>
            <a:r>
              <a:rPr lang="en-US" dirty="0" smtClean="0"/>
              <a:t> earnings </a:t>
            </a:r>
            <a:r>
              <a:rPr lang="en-US" dirty="0" err="1" smtClean="0"/>
              <a:t>dan</a:t>
            </a:r>
            <a:r>
              <a:rPr lang="en-US" dirty="0" smtClean="0"/>
              <a:t> </a:t>
            </a:r>
            <a:r>
              <a:rPr lang="en-US" dirty="0" err="1" smtClean="0"/>
              <a:t>deviden</a:t>
            </a:r>
            <a:r>
              <a:rPr lang="en-US" dirty="0" smtClean="0"/>
              <a:t> </a:t>
            </a:r>
            <a:r>
              <a:rPr lang="en-US" dirty="0" err="1" smtClean="0"/>
              <a:t>entitas</a:t>
            </a:r>
            <a:r>
              <a:rPr lang="en-US" dirty="0" smtClean="0"/>
              <a:t> </a:t>
            </a:r>
            <a:r>
              <a:rPr lang="en-US" dirty="0" err="1" smtClean="0"/>
              <a:t>anak</a:t>
            </a:r>
            <a:endParaRPr lang="en-US" dirty="0" smtClean="0"/>
          </a:p>
          <a:p>
            <a:pPr marL="514350" indent="-514350">
              <a:buClr>
                <a:schemeClr val="tx2"/>
              </a:buClr>
              <a:buFont typeface="+mj-lt"/>
              <a:buAutoNum type="arabicPeriod"/>
            </a:pPr>
            <a:r>
              <a:rPr lang="en-US" dirty="0" err="1" smtClean="0"/>
              <a:t>Eliminasi</a:t>
            </a:r>
            <a:r>
              <a:rPr lang="en-US" dirty="0" smtClean="0"/>
              <a:t> </a:t>
            </a:r>
            <a:r>
              <a:rPr lang="en-US" dirty="0" err="1" smtClean="0"/>
              <a:t>saldo</a:t>
            </a:r>
            <a:r>
              <a:rPr lang="en-US" dirty="0" smtClean="0"/>
              <a:t> </a:t>
            </a:r>
            <a:r>
              <a:rPr lang="en-US" dirty="0" err="1" smtClean="0"/>
              <a:t>akun</a:t>
            </a:r>
            <a:r>
              <a:rPr lang="en-US" dirty="0" smtClean="0"/>
              <a:t> </a:t>
            </a:r>
            <a:r>
              <a:rPr lang="en-US" dirty="0" err="1" smtClean="0"/>
              <a:t>resiprokal</a:t>
            </a:r>
            <a:r>
              <a:rPr lang="en-US" dirty="0" smtClean="0"/>
              <a:t> </a:t>
            </a:r>
            <a:r>
              <a:rPr lang="en-US" dirty="0" err="1" smtClean="0"/>
              <a:t>investasi</a:t>
            </a:r>
            <a:r>
              <a:rPr lang="en-US" dirty="0" smtClean="0"/>
              <a:t> </a:t>
            </a:r>
            <a:r>
              <a:rPr lang="en-US" dirty="0" err="1" smtClean="0"/>
              <a:t>dan</a:t>
            </a:r>
            <a:r>
              <a:rPr lang="en-US" dirty="0" smtClean="0"/>
              <a:t> </a:t>
            </a:r>
            <a:r>
              <a:rPr lang="en-US" dirty="0" err="1" smtClean="0"/>
              <a:t>ekuitas</a:t>
            </a:r>
            <a:r>
              <a:rPr lang="en-US" dirty="0" smtClean="0"/>
              <a:t> </a:t>
            </a:r>
            <a:r>
              <a:rPr lang="en-US" dirty="0" err="1" smtClean="0"/>
              <a:t>entitas</a:t>
            </a:r>
            <a:r>
              <a:rPr lang="en-US" dirty="0" smtClean="0"/>
              <a:t> </a:t>
            </a:r>
            <a:r>
              <a:rPr lang="en-US" dirty="0" err="1" smtClean="0"/>
              <a:t>anak</a:t>
            </a:r>
            <a:endParaRPr lang="en-US" dirty="0" smtClean="0"/>
          </a:p>
          <a:p>
            <a:pPr marL="514350" indent="-514350">
              <a:buClr>
                <a:schemeClr val="tx2"/>
              </a:buClr>
              <a:buFont typeface="+mj-lt"/>
              <a:buAutoNum type="arabicPeriod"/>
            </a:pPr>
            <a:r>
              <a:rPr lang="en-US" dirty="0" err="1" smtClean="0"/>
              <a:t>Amortisasi</a:t>
            </a:r>
            <a:r>
              <a:rPr lang="en-US" dirty="0" smtClean="0"/>
              <a:t> </a:t>
            </a:r>
            <a:r>
              <a:rPr lang="en-US" dirty="0" err="1" smtClean="0"/>
              <a:t>perbedaan</a:t>
            </a:r>
            <a:r>
              <a:rPr lang="en-US" dirty="0" smtClean="0"/>
              <a:t> </a:t>
            </a:r>
            <a:r>
              <a:rPr lang="en-US" dirty="0" err="1" smtClean="0"/>
              <a:t>nilai</a:t>
            </a:r>
            <a:r>
              <a:rPr lang="en-US" dirty="0" smtClean="0"/>
              <a:t> </a:t>
            </a:r>
            <a:r>
              <a:rPr lang="en-US" dirty="0" err="1" smtClean="0"/>
              <a:t>wajar</a:t>
            </a:r>
            <a:r>
              <a:rPr lang="en-US" dirty="0" smtClean="0"/>
              <a:t> (EBT)</a:t>
            </a:r>
          </a:p>
          <a:p>
            <a:pPr marL="514350" indent="-514350">
              <a:buClr>
                <a:schemeClr val="tx2"/>
              </a:buClr>
              <a:buFont typeface="+mj-lt"/>
              <a:buAutoNum type="arabicPeriod"/>
            </a:pPr>
            <a:r>
              <a:rPr lang="en-US" dirty="0" err="1" smtClean="0"/>
              <a:t>Eliminasi</a:t>
            </a:r>
            <a:r>
              <a:rPr lang="en-US" dirty="0" smtClean="0"/>
              <a:t> </a:t>
            </a:r>
            <a:r>
              <a:rPr lang="en-US" dirty="0" err="1" smtClean="0"/>
              <a:t>saldo</a:t>
            </a:r>
            <a:r>
              <a:rPr lang="en-US" dirty="0" smtClean="0"/>
              <a:t> </a:t>
            </a:r>
            <a:r>
              <a:rPr lang="en-US" dirty="0" err="1" smtClean="0"/>
              <a:t>resiprokal</a:t>
            </a:r>
            <a:r>
              <a:rPr lang="en-US" dirty="0" smtClean="0"/>
              <a:t> </a:t>
            </a:r>
            <a:r>
              <a:rPr lang="en-US" dirty="0" err="1" smtClean="0"/>
              <a:t>lainnya</a:t>
            </a:r>
            <a:r>
              <a:rPr lang="en-US" dirty="0" smtClean="0"/>
              <a:t>.</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127</a:t>
            </a:fld>
            <a:endParaRPr lang="en-US" dirty="0"/>
          </a:p>
        </p:txBody>
      </p:sp>
    </p:spTree>
    <p:extLst>
      <p:ext uri="{BB962C8B-B14F-4D97-AF65-F5344CB8AC3E}">
        <p14:creationId xmlns:p14="http://schemas.microsoft.com/office/powerpoint/2010/main" val="379277699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err="1" smtClean="0"/>
              <a:t>Contoh</a:t>
            </a:r>
            <a:r>
              <a:rPr lang="en-US" dirty="0" smtClean="0"/>
              <a:t>:  Data Pop &amp; Son</a:t>
            </a:r>
          </a:p>
        </p:txBody>
      </p:sp>
      <p:sp>
        <p:nvSpPr>
          <p:cNvPr id="73731" name="Rectangle 3"/>
          <p:cNvSpPr>
            <a:spLocks noGrp="1" noChangeArrowheads="1"/>
          </p:cNvSpPr>
          <p:nvPr>
            <p:ph idx="1"/>
          </p:nvPr>
        </p:nvSpPr>
        <p:spPr>
          <a:xfrm>
            <a:off x="609600" y="1295401"/>
            <a:ext cx="10972800" cy="2895599"/>
          </a:xfrm>
        </p:spPr>
        <p:txBody>
          <a:bodyPr>
            <a:normAutofit lnSpcReduction="10000"/>
          </a:bodyPr>
          <a:lstStyle/>
          <a:p>
            <a:pPr marL="182880" indent="-457200"/>
            <a:r>
              <a:rPr lang="en-US" dirty="0" smtClean="0"/>
              <a:t>Pop </a:t>
            </a:r>
            <a:r>
              <a:rPr lang="en-US" dirty="0" err="1" smtClean="0"/>
              <a:t>membayar</a:t>
            </a:r>
            <a:r>
              <a:rPr lang="en-US" dirty="0" smtClean="0"/>
              <a:t> $176 </a:t>
            </a:r>
            <a:r>
              <a:rPr lang="en-US" dirty="0" err="1" smtClean="0"/>
              <a:t>untuk</a:t>
            </a:r>
            <a:r>
              <a:rPr lang="en-US" dirty="0" smtClean="0"/>
              <a:t> </a:t>
            </a:r>
            <a:r>
              <a:rPr lang="en-US" dirty="0" err="1" smtClean="0"/>
              <a:t>mendapatkan</a:t>
            </a:r>
            <a:r>
              <a:rPr lang="en-US" dirty="0" smtClean="0"/>
              <a:t>  80% </a:t>
            </a:r>
            <a:r>
              <a:rPr lang="en-US" dirty="0" err="1" smtClean="0"/>
              <a:t>kepentingan</a:t>
            </a:r>
            <a:r>
              <a:rPr lang="en-US" dirty="0" smtClean="0"/>
              <a:t>  Son </a:t>
            </a:r>
            <a:r>
              <a:rPr lang="en-US" dirty="0" err="1" smtClean="0"/>
              <a:t>pada</a:t>
            </a:r>
            <a:r>
              <a:rPr lang="en-US" dirty="0" smtClean="0"/>
              <a:t> 1/1/2016. </a:t>
            </a:r>
            <a:r>
              <a:rPr lang="en-US" dirty="0" err="1" smtClean="0"/>
              <a:t>pada</a:t>
            </a:r>
            <a:r>
              <a:rPr lang="en-US" dirty="0" smtClean="0"/>
              <a:t> </a:t>
            </a:r>
            <a:r>
              <a:rPr lang="en-US" dirty="0" err="1" smtClean="0"/>
              <a:t>saat</a:t>
            </a:r>
            <a:r>
              <a:rPr lang="en-US" dirty="0" smtClean="0"/>
              <a:t> </a:t>
            </a:r>
            <a:r>
              <a:rPr lang="en-US" dirty="0" err="1" smtClean="0"/>
              <a:t>itu</a:t>
            </a:r>
            <a:r>
              <a:rPr lang="en-US" dirty="0" smtClean="0"/>
              <a:t> </a:t>
            </a:r>
            <a:r>
              <a:rPr lang="en-US" dirty="0" err="1" smtClean="0"/>
              <a:t>ekuitas</a:t>
            </a:r>
            <a:r>
              <a:rPr lang="en-US" dirty="0" smtClean="0"/>
              <a:t> Son </a:t>
            </a:r>
            <a:r>
              <a:rPr lang="en-US" dirty="0" err="1" smtClean="0"/>
              <a:t>terdiri</a:t>
            </a:r>
            <a:r>
              <a:rPr lang="en-US" dirty="0" smtClean="0"/>
              <a:t> </a:t>
            </a:r>
            <a:r>
              <a:rPr lang="en-US" dirty="0" err="1" smtClean="0"/>
              <a:t>dari</a:t>
            </a:r>
            <a:r>
              <a:rPr lang="en-US" dirty="0" smtClean="0"/>
              <a:t> modal </a:t>
            </a:r>
            <a:r>
              <a:rPr lang="en-US" dirty="0" err="1" smtClean="0"/>
              <a:t>saham</a:t>
            </a:r>
            <a:r>
              <a:rPr lang="en-US" dirty="0" smtClean="0"/>
              <a:t> $120 </a:t>
            </a:r>
            <a:r>
              <a:rPr lang="en-US" dirty="0" err="1" smtClean="0"/>
              <a:t>dan</a:t>
            </a:r>
            <a:r>
              <a:rPr lang="en-US" dirty="0" smtClean="0"/>
              <a:t> </a:t>
            </a:r>
            <a:r>
              <a:rPr lang="en-US" dirty="0" err="1" smtClean="0"/>
              <a:t>laba</a:t>
            </a:r>
            <a:r>
              <a:rPr lang="en-US" dirty="0" smtClean="0"/>
              <a:t> </a:t>
            </a:r>
            <a:r>
              <a:rPr lang="en-US" dirty="0" err="1" smtClean="0"/>
              <a:t>ditahan</a:t>
            </a:r>
            <a:r>
              <a:rPr lang="en-US" dirty="0" smtClean="0"/>
              <a:t> $60. </a:t>
            </a:r>
            <a:r>
              <a:rPr lang="en-US" dirty="0" err="1" smtClean="0"/>
              <a:t>seluruh</a:t>
            </a:r>
            <a:r>
              <a:rPr lang="en-US" dirty="0" smtClean="0"/>
              <a:t> </a:t>
            </a:r>
            <a:r>
              <a:rPr lang="en-US" dirty="0" err="1" smtClean="0"/>
              <a:t>selisih</a:t>
            </a:r>
            <a:r>
              <a:rPr lang="en-US" dirty="0" smtClean="0"/>
              <a:t> (excess) </a:t>
            </a:r>
            <a:r>
              <a:rPr lang="en-US" dirty="0" err="1" smtClean="0"/>
              <a:t>dialokasikan</a:t>
            </a:r>
            <a:r>
              <a:rPr lang="en-US" dirty="0" smtClean="0"/>
              <a:t> </a:t>
            </a:r>
            <a:r>
              <a:rPr lang="en-US" dirty="0" err="1" smtClean="0"/>
              <a:t>sebagai</a:t>
            </a:r>
            <a:r>
              <a:rPr lang="en-US" dirty="0" smtClean="0"/>
              <a:t> paten </a:t>
            </a:r>
            <a:r>
              <a:rPr lang="en-US" dirty="0" err="1" smtClean="0"/>
              <a:t>dengan</a:t>
            </a:r>
            <a:r>
              <a:rPr lang="en-US" dirty="0" smtClean="0"/>
              <a:t> masa </a:t>
            </a:r>
            <a:r>
              <a:rPr lang="en-US" dirty="0" err="1" smtClean="0"/>
              <a:t>manfaat</a:t>
            </a:r>
            <a:r>
              <a:rPr lang="en-US" dirty="0" smtClean="0"/>
              <a:t> 10 </a:t>
            </a:r>
            <a:r>
              <a:rPr lang="en-US" dirty="0" err="1" smtClean="0"/>
              <a:t>tahun</a:t>
            </a:r>
            <a:endParaRPr lang="en-US" dirty="0" smtClean="0"/>
          </a:p>
          <a:p>
            <a:pPr marL="182880" indent="-457200"/>
            <a:endParaRPr lang="en-US" dirty="0" smtClean="0"/>
          </a:p>
          <a:p>
            <a:pPr marL="182880" indent="-457200"/>
            <a:r>
              <a:rPr lang="en-US" dirty="0"/>
              <a:t>I</a:t>
            </a:r>
            <a:r>
              <a:rPr lang="en-US" dirty="0" smtClean="0"/>
              <a:t>ncome </a:t>
            </a:r>
            <a:r>
              <a:rPr lang="en-US" dirty="0" err="1" smtClean="0"/>
              <a:t>dan</a:t>
            </a:r>
            <a:r>
              <a:rPr lang="en-US" dirty="0" smtClean="0"/>
              <a:t> dividend Son </a:t>
            </a:r>
            <a:r>
              <a:rPr lang="en-US" dirty="0" err="1" smtClean="0"/>
              <a:t>sebagai</a:t>
            </a:r>
            <a:r>
              <a:rPr lang="en-US" dirty="0" smtClean="0"/>
              <a:t> </a:t>
            </a:r>
            <a:r>
              <a:rPr lang="en-US" dirty="0" err="1" smtClean="0"/>
              <a:t>berikut</a:t>
            </a:r>
            <a:r>
              <a:rPr lang="en-US" dirty="0" smtClean="0"/>
              <a:t>:</a:t>
            </a:r>
          </a:p>
        </p:txBody>
      </p:sp>
      <p:graphicFrame>
        <p:nvGraphicFramePr>
          <p:cNvPr id="73937" name="Group 209"/>
          <p:cNvGraphicFramePr>
            <a:graphicFrameLocks noGrp="1"/>
          </p:cNvGraphicFramePr>
          <p:nvPr>
            <p:extLst/>
          </p:nvPr>
        </p:nvGraphicFramePr>
        <p:xfrm>
          <a:off x="2032000" y="4187825"/>
          <a:ext cx="8127999" cy="1152144"/>
        </p:xfrm>
        <a:graphic>
          <a:graphicData uri="http://schemas.openxmlformats.org/drawingml/2006/table">
            <a:tbl>
              <a:tblPr/>
              <a:tblGrid>
                <a:gridCol w="2709333"/>
                <a:gridCol w="2709333"/>
                <a:gridCol w="2709333"/>
              </a:tblGrid>
              <a:tr h="292100">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marL="121920" marR="121920" horzOverflow="overflow">
                    <a:lnL w="28575" cap="flat" cmpd="sng" algn="ctr">
                      <a:noFill/>
                      <a:prstDash val="solid"/>
                      <a:round/>
                      <a:headEnd type="none" w="sm" len="sm"/>
                      <a:tailEnd type="none" w="sm" len="sm"/>
                    </a:lnL>
                    <a:lnR w="12700" cap="flat" cmpd="sng" algn="ctr">
                      <a:noFill/>
                      <a:prstDash val="solid"/>
                      <a:round/>
                      <a:headEnd type="none" w="sm" len="sm"/>
                      <a:tailEnd type="none" w="sm" len="sm"/>
                    </a:lnR>
                    <a:lnT w="28575"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2016</a:t>
                      </a:r>
                    </a:p>
                  </a:txBody>
                  <a:tcPr marL="121920" marR="121920"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28575"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2017</a:t>
                      </a:r>
                    </a:p>
                  </a:txBody>
                  <a:tcPr marL="121920" marR="121920" horzOverflow="overflow">
                    <a:lnL w="12700" cap="flat" cmpd="sng" algn="ctr">
                      <a:noFill/>
                      <a:prstDash val="solid"/>
                      <a:round/>
                      <a:headEnd type="none" w="sm" len="sm"/>
                      <a:tailEnd type="none" w="sm" len="sm"/>
                    </a:lnL>
                    <a:lnR w="28575" cap="flat" cmpd="sng" algn="ctr">
                      <a:noFill/>
                      <a:prstDash val="solid"/>
                      <a:round/>
                      <a:headEnd type="none" w="sm" len="sm"/>
                      <a:tailEnd type="none" w="sm" len="sm"/>
                    </a:lnR>
                    <a:lnT w="28575"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r>
              <a:tr h="382588">
                <a:tc>
                  <a:txBody>
                    <a:body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Net income</a:t>
                      </a:r>
                    </a:p>
                  </a:txBody>
                  <a:tcPr marL="121920" marR="121920" horzOverflow="overflow">
                    <a:lnL w="28575"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$50</a:t>
                      </a:r>
                    </a:p>
                  </a:txBody>
                  <a:tcPr marL="121920" marR="121920"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$60</a:t>
                      </a:r>
                    </a:p>
                  </a:txBody>
                  <a:tcPr marL="121920" marR="121920" horzOverflow="overflow">
                    <a:lnL w="12700" cap="flat" cmpd="sng" algn="ctr">
                      <a:noFill/>
                      <a:prstDash val="solid"/>
                      <a:round/>
                      <a:headEnd type="none" w="sm" len="sm"/>
                      <a:tailEnd type="none" w="sm" len="sm"/>
                    </a:lnL>
                    <a:lnR w="28575" cap="flat" cmpd="sng" algn="ctr">
                      <a:noFill/>
                      <a:prstDash val="solid"/>
                      <a:round/>
                      <a:headEnd type="none" w="sm" len="sm"/>
                      <a:tailEnd type="none" w="sm" len="sm"/>
                    </a:lnR>
                    <a:lnT w="12700"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Dividends</a:t>
                      </a:r>
                    </a:p>
                  </a:txBody>
                  <a:tcPr marL="121920" marR="121920" horzOverflow="overflow">
                    <a:lnL w="28575"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28575"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$30</a:t>
                      </a:r>
                    </a:p>
                  </a:txBody>
                  <a:tcPr marL="121920" marR="121920"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28575"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$30</a:t>
                      </a:r>
                      <a:endParaRPr kumimoji="0" lang="en-US" sz="2400" b="1" i="0" u="none" strike="noStrike" cap="none" normalizeH="0" baseline="0" dirty="0" smtClean="0">
                        <a:ln>
                          <a:noFill/>
                        </a:ln>
                        <a:solidFill>
                          <a:schemeClr val="tx1"/>
                        </a:solidFill>
                        <a:effectLst/>
                        <a:latin typeface="Times New Roman" pitchFamily="18" charset="0"/>
                      </a:endParaRPr>
                    </a:p>
                  </a:txBody>
                  <a:tcPr marL="121920" marR="121920" horzOverflow="overflow">
                    <a:lnL w="12700" cap="flat" cmpd="sng" algn="ctr">
                      <a:noFill/>
                      <a:prstDash val="solid"/>
                      <a:round/>
                      <a:headEnd type="none" w="sm" len="sm"/>
                      <a:tailEnd type="none" w="sm" len="sm"/>
                    </a:lnL>
                    <a:lnR w="28575" cap="flat" cmpd="sng" algn="ctr">
                      <a:noFill/>
                      <a:prstDash val="solid"/>
                      <a:round/>
                      <a:headEnd type="none" w="sm" len="sm"/>
                      <a:tailEnd type="none" w="sm" len="sm"/>
                    </a:lnR>
                    <a:lnT w="12700" cap="flat" cmpd="sng" algn="ctr">
                      <a:noFill/>
                      <a:prstDash val="solid"/>
                      <a:round/>
                      <a:headEnd type="none" w="sm" len="sm"/>
                      <a:tailEnd type="none" w="sm" len="sm"/>
                    </a:lnT>
                    <a:lnB w="28575" cap="flat" cmpd="sng" algn="ctr">
                      <a:noFill/>
                      <a:prstDash val="solid"/>
                      <a:round/>
                      <a:headEnd type="none" w="sm" len="sm"/>
                      <a:tailEnd type="none" w="sm" len="sm"/>
                    </a:lnB>
                    <a:lnTlToBr>
                      <a:noFill/>
                    </a:lnTlToBr>
                    <a:lnBlToTr>
                      <a:noFill/>
                    </a:lnBlToTr>
                    <a:no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128</a:t>
            </a:fld>
            <a:endParaRPr lang="en-US" dirty="0"/>
          </a:p>
        </p:txBody>
      </p:sp>
    </p:spTree>
    <p:extLst>
      <p:ext uri="{BB962C8B-B14F-4D97-AF65-F5344CB8AC3E}">
        <p14:creationId xmlns:p14="http://schemas.microsoft.com/office/powerpoint/2010/main" val="190879057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467" name="Group 667"/>
          <p:cNvGraphicFramePr>
            <a:graphicFrameLocks noGrp="1"/>
          </p:cNvGraphicFramePr>
          <p:nvPr>
            <p:extLst/>
          </p:nvPr>
        </p:nvGraphicFramePr>
        <p:xfrm>
          <a:off x="2681203" y="1644104"/>
          <a:ext cx="7320491" cy="4252027"/>
        </p:xfrm>
        <a:graphic>
          <a:graphicData uri="http://schemas.openxmlformats.org/drawingml/2006/table">
            <a:tbl>
              <a:tblPr firstRow="1" bandRow="1">
                <a:tableStyleId>{073A0DAA-6AF3-43AB-8588-CEC1D06C72B9}</a:tableStyleId>
              </a:tblPr>
              <a:tblGrid>
                <a:gridCol w="4983691"/>
                <a:gridCol w="1219200"/>
                <a:gridCol w="1117600"/>
              </a:tblGrid>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Untuk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tahun</a:t>
                      </a:r>
                      <a:r>
                        <a:rPr kumimoji="0" lang="en-US" sz="2200" u="none" strike="noStrike" cap="none" normalizeH="0" baseline="0" dirty="0" smtClean="0">
                          <a:ln>
                            <a:noFill/>
                          </a:ln>
                          <a:effectLst/>
                          <a:latin typeface="Arial Narrow" pitchFamily="34" charset="0"/>
                        </a:rPr>
                        <a:t> yang </a:t>
                      </a:r>
                      <a:r>
                        <a:rPr kumimoji="0" lang="en-US" sz="2200" u="none" strike="noStrike" cap="none" normalizeH="0" baseline="0" dirty="0" err="1" smtClean="0">
                          <a:ln>
                            <a:noFill/>
                          </a:ln>
                          <a:effectLst/>
                          <a:latin typeface="Arial Narrow" pitchFamily="34" charset="0"/>
                        </a:rPr>
                        <a:t>berakhir</a:t>
                      </a:r>
                      <a:r>
                        <a:rPr kumimoji="0" lang="en-US" sz="2200" u="none" strike="noStrike" cap="none" normalizeH="0" baseline="0" dirty="0" smtClean="0">
                          <a:ln>
                            <a:noFill/>
                          </a:ln>
                          <a:effectLst/>
                          <a:latin typeface="Arial Narrow" pitchFamily="34" charset="0"/>
                        </a:rPr>
                        <a:t> 31/12/2016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Rugi</a:t>
                      </a:r>
                      <a:r>
                        <a:rPr kumimoji="0" lang="en-US" sz="2200" u="sng" strike="noStrike" cap="none" normalizeH="0" baseline="0" dirty="0" smtClean="0">
                          <a:ln>
                            <a:noFill/>
                          </a:ln>
                          <a:effectLst/>
                          <a:latin typeface="Arial Narrow" pitchFamily="34" charset="0"/>
                        </a:rPr>
                        <a:t>:</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Pendapatan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dari</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(400.0)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Bersih</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136.8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Ditahan</a:t>
                      </a:r>
                      <a:r>
                        <a:rPr kumimoji="0" lang="en-US" sz="2200" b="1" u="sng" strike="noStrike" cap="none" normalizeH="0" baseline="0" dirty="0" smtClean="0">
                          <a:ln>
                            <a:noFill/>
                          </a:ln>
                          <a:effectLst/>
                          <a:latin typeface="Arial Narrow" pitchFamily="34" charset="0"/>
                        </a:rPr>
                        <a:t>:</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ditahan</a:t>
                      </a:r>
                      <a:r>
                        <a:rPr kumimoji="0" lang="en-US" sz="2200" u="none" strike="noStrike" cap="none" normalizeH="0" baseline="0" dirty="0" smtClean="0">
                          <a:ln>
                            <a:noFill/>
                          </a:ln>
                          <a:effectLst/>
                          <a:latin typeface="Arial Narrow" pitchFamily="34" charset="0"/>
                        </a:rPr>
                        <a:t> </a:t>
                      </a:r>
                      <a:r>
                        <a:rPr kumimoji="0" lang="mr-IN" sz="2200" u="none" strike="noStrike" cap="none" normalizeH="0" baseline="0" dirty="0" smtClean="0">
                          <a:ln>
                            <a:noFill/>
                          </a:ln>
                          <a:effectLst/>
                          <a:latin typeface="Arial Narrow" pitchFamily="34" charset="0"/>
                        </a:rPr>
                        <a:t>–</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awal</a:t>
                      </a: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bersih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136.8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50.0</a:t>
                      </a: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deviden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(60.0)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Ditahan</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Akhir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86.8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80.0</a:t>
                      </a:r>
                    </a:p>
                  </a:txBody>
                  <a:tcPr marL="121920" marR="121920" anchor="b" horzOverflow="overflow"/>
                </a:tc>
              </a:tr>
            </a:tbl>
          </a:graphicData>
        </a:graphic>
      </p:graphicFrame>
      <p:sp>
        <p:nvSpPr>
          <p:cNvPr id="77466" name="Rectangle 666"/>
          <p:cNvSpPr>
            <a:spLocks noGrp="1" noChangeArrowheads="1"/>
          </p:cNvSpPr>
          <p:nvPr>
            <p:ph type="title"/>
          </p:nvPr>
        </p:nvSpPr>
        <p:spPr/>
        <p:txBody>
          <a:bodyPr>
            <a:normAutofit fontScale="90000"/>
          </a:bodyPr>
          <a:lstStyle/>
          <a:p>
            <a:r>
              <a:rPr lang="en-US" dirty="0" err="1" smtClean="0"/>
              <a:t>Laporan</a:t>
            </a:r>
            <a:r>
              <a:rPr lang="en-US" dirty="0" smtClean="0"/>
              <a:t> </a:t>
            </a:r>
            <a:r>
              <a:rPr lang="en-US" dirty="0" err="1" smtClean="0"/>
              <a:t>keuangan</a:t>
            </a:r>
            <a:r>
              <a:rPr lang="en-US" dirty="0" smtClean="0"/>
              <a:t> POP </a:t>
            </a:r>
            <a:r>
              <a:rPr lang="en-US" dirty="0" err="1" smtClean="0"/>
              <a:t>dan</a:t>
            </a:r>
            <a:r>
              <a:rPr lang="en-US" dirty="0" smtClean="0"/>
              <a:t> SON </a:t>
            </a:r>
            <a:r>
              <a:rPr lang="en-US" dirty="0" err="1" smtClean="0"/>
              <a:t>tahun</a:t>
            </a:r>
            <a:r>
              <a:rPr lang="en-US" dirty="0" smtClean="0"/>
              <a:t> 2016 </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129</a:t>
            </a:fld>
            <a:endParaRPr lang="en-US" dirty="0"/>
          </a:p>
        </p:txBody>
      </p:sp>
    </p:spTree>
    <p:extLst>
      <p:ext uri="{BB962C8B-B14F-4D97-AF65-F5344CB8AC3E}">
        <p14:creationId xmlns:p14="http://schemas.microsoft.com/office/powerpoint/2010/main" val="3130795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8" y="320358"/>
            <a:ext cx="9576617" cy="1020410"/>
          </a:xfrm>
        </p:spPr>
        <p:txBody>
          <a:bodyPr>
            <a:normAutofit fontScale="90000"/>
          </a:bodyPr>
          <a:lstStyle/>
          <a:p>
            <a:r>
              <a:rPr lang="id-ID" sz="3200" dirty="0"/>
              <a:t>Prosedur Akuntansi Penggabungan usaha Metode Pooling Of Interest</a:t>
            </a:r>
            <a:br>
              <a:rPr lang="id-ID" sz="3200" dirty="0"/>
            </a:br>
            <a:endParaRPr lang="id-ID" sz="3200" dirty="0"/>
          </a:p>
        </p:txBody>
      </p:sp>
      <p:sp>
        <p:nvSpPr>
          <p:cNvPr id="3" name="Content Placeholder 2"/>
          <p:cNvSpPr>
            <a:spLocks noGrp="1"/>
          </p:cNvSpPr>
          <p:nvPr>
            <p:ph idx="1"/>
          </p:nvPr>
        </p:nvSpPr>
        <p:spPr/>
        <p:txBody>
          <a:bodyPr>
            <a:normAutofit/>
          </a:bodyPr>
          <a:lstStyle/>
          <a:p>
            <a:pPr marL="265113" lvl="1" indent="-265113">
              <a:tabLst>
                <a:tab pos="265113" algn="l"/>
                <a:tab pos="530225" algn="l"/>
              </a:tabLst>
            </a:pPr>
            <a:r>
              <a:rPr lang="id-ID" sz="1400" dirty="0" smtClean="0"/>
              <a:t></a:t>
            </a:r>
            <a:r>
              <a:rPr lang="id-ID" sz="1400" dirty="0"/>
              <a:t>	</a:t>
            </a:r>
            <a:r>
              <a:rPr lang="id-ID" dirty="0"/>
              <a:t>Semua aktiva dan kewajiban milik perusahaan yang bergabung dinilai pada nilai buku saat diadakan penggabungan</a:t>
            </a:r>
            <a:endParaRPr lang="id-ID" sz="1800" dirty="0"/>
          </a:p>
          <a:p>
            <a:pPr marL="265113" lvl="1" indent="-265113">
              <a:tabLst>
                <a:tab pos="265113" algn="l"/>
                <a:tab pos="530225" algn="l"/>
              </a:tabLst>
            </a:pPr>
            <a:r>
              <a:rPr lang="id-ID" sz="1400" dirty="0"/>
              <a:t>	</a:t>
            </a:r>
            <a:r>
              <a:rPr lang="id-ID" dirty="0"/>
              <a:t>Besarnya nilai investasi pada perusahaan yang bergabung sebesar jumlah modal perusahaan yang digabung atau sebesar aktiva bersih perusahaan yang digabung</a:t>
            </a:r>
            <a:endParaRPr lang="id-ID" sz="1800" dirty="0"/>
          </a:p>
          <a:p>
            <a:pPr marL="265113" lvl="1" indent="-265113">
              <a:tabLst>
                <a:tab pos="265113" algn="l"/>
                <a:tab pos="530225" algn="l"/>
              </a:tabLst>
            </a:pPr>
            <a:r>
              <a:rPr lang="id-ID" sz="1400" dirty="0"/>
              <a:t>	</a:t>
            </a:r>
            <a:r>
              <a:rPr lang="id-ID" dirty="0"/>
              <a:t>Bila terjadi selisih antara jumlah yang dibukukan sebagai modal saham yang diterbitkan ditambah kompensasi pembelian lainnya dalam bentuk kas ataupun aktiva lainnya dengan jumlah aktiva bersih yang diperoleh, maka harus diadakan penyesuaian terhadap modal perusahaan yang akan digabung</a:t>
            </a:r>
            <a:endParaRPr lang="id-ID" sz="1800" dirty="0"/>
          </a:p>
          <a:p>
            <a:pPr marL="265113" lvl="1" indent="-265113">
              <a:tabLst>
                <a:tab pos="265113" algn="l"/>
                <a:tab pos="530225" algn="l"/>
              </a:tabLst>
            </a:pPr>
            <a:r>
              <a:rPr lang="id-ID" sz="1400" dirty="0"/>
              <a:t>	</a:t>
            </a:r>
            <a:r>
              <a:rPr lang="id-ID" dirty="0"/>
              <a:t>Laporan keuangan gabungan adalah penjumlahan dari laporan keuangan milik perusahaan yang bergabung.</a:t>
            </a:r>
            <a:endParaRPr lang="id-ID" sz="1800" dirty="0"/>
          </a:p>
          <a:p>
            <a:pPr>
              <a:tabLst>
                <a:tab pos="265113" algn="l"/>
                <a:tab pos="530225" algn="l"/>
              </a:tabLst>
            </a:pPr>
            <a:endParaRPr lang="id-ID" dirty="0"/>
          </a:p>
        </p:txBody>
      </p:sp>
    </p:spTree>
    <p:extLst>
      <p:ext uri="{BB962C8B-B14F-4D97-AF65-F5344CB8AC3E}">
        <p14:creationId xmlns:p14="http://schemas.microsoft.com/office/powerpoint/2010/main" val="91370593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718" name="Group 894"/>
          <p:cNvGraphicFramePr>
            <a:graphicFrameLocks noGrp="1"/>
          </p:cNvGraphicFramePr>
          <p:nvPr>
            <p:extLst/>
          </p:nvPr>
        </p:nvGraphicFramePr>
        <p:xfrm>
          <a:off x="3251200" y="1066800"/>
          <a:ext cx="6248400" cy="5084064"/>
        </p:xfrm>
        <a:graphic>
          <a:graphicData uri="http://schemas.openxmlformats.org/drawingml/2006/table">
            <a:tbl>
              <a:tblPr firstRow="1" bandRow="1">
                <a:tableStyleId>{073A0DAA-6AF3-43AB-8588-CEC1D06C72B9}</a:tableStyleId>
              </a:tblPr>
              <a:tblGrid>
                <a:gridCol w="3911600"/>
                <a:gridCol w="1219200"/>
                <a:gridCol w="1117600"/>
              </a:tblGrid>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sng" strike="noStrike" cap="none" normalizeH="0" baseline="0" dirty="0" err="1" smtClean="0">
                          <a:ln>
                            <a:noFill/>
                          </a:ln>
                          <a:solidFill>
                            <a:schemeClr val="lt1"/>
                          </a:solidFill>
                          <a:effectLst/>
                          <a:latin typeface="Arial Narrow" pitchFamily="34" charset="0"/>
                          <a:cs typeface="+mn-cs"/>
                        </a:rPr>
                        <a:t>Neraca</a:t>
                      </a:r>
                      <a:r>
                        <a:rPr kumimoji="0" lang="en-US" sz="2200" b="1" i="0" u="sng" strike="noStrike" cap="none" normalizeH="0" baseline="0" dirty="0" smtClean="0">
                          <a:ln>
                            <a:noFill/>
                          </a:ln>
                          <a:solidFill>
                            <a:schemeClr val="lt1"/>
                          </a:solidFill>
                          <a:effectLst/>
                          <a:latin typeface="Arial Narrow" pitchFamily="34" charset="0"/>
                          <a:cs typeface="+mn-cs"/>
                        </a:rPr>
                        <a:t>, 31 /12/2016</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kas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78.0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Aktiva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Lancar</a:t>
                      </a:r>
                      <a:r>
                        <a:rPr kumimoji="0" lang="en-US" sz="2200" u="none" strike="noStrike" cap="none" normalizeH="0" baseline="0" dirty="0" smtClean="0">
                          <a:ln>
                            <a:noFill/>
                          </a:ln>
                          <a:effectLst/>
                          <a:latin typeface="Arial Narrow" pitchFamily="34" charset="0"/>
                        </a:rPr>
                        <a:t> Lain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Investasi</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pada</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188.8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Pabrik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dan</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peralatan</a:t>
                      </a:r>
                      <a:r>
                        <a:rPr kumimoji="0" lang="en-US" sz="2200" u="none" strike="noStrike" cap="none" normalizeH="0" baseline="0" dirty="0" smtClean="0">
                          <a:ln>
                            <a:noFill/>
                          </a:ln>
                          <a:effectLst/>
                          <a:latin typeface="Arial Narrow" pitchFamily="34" charset="0"/>
                        </a:rPr>
                        <a:t>, net</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500.0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140.0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Paten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946.8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Kewajiban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1600.0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Modal </a:t>
                      </a:r>
                      <a:r>
                        <a:rPr kumimoji="0" lang="en-US" sz="2200" b="0" i="0" u="none" strike="noStrike" cap="none" normalizeH="0" baseline="0" dirty="0" err="1" smtClean="0">
                          <a:ln>
                            <a:noFill/>
                          </a:ln>
                          <a:solidFill>
                            <a:schemeClr val="tx1"/>
                          </a:solidFill>
                          <a:effectLst/>
                          <a:latin typeface="Arial Narrow" pitchFamily="34" charset="0"/>
                          <a:cs typeface="Arial" charset="0"/>
                        </a:rPr>
                        <a:t>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ditahan</a:t>
                      </a:r>
                      <a:r>
                        <a:rPr kumimoji="0" lang="en-US" sz="2200" b="0" i="0" u="none" strike="noStrike" cap="none" normalizeH="0" baseline="0" dirty="0" smtClean="0">
                          <a:ln>
                            <a:noFill/>
                          </a:ln>
                          <a:solidFill>
                            <a:schemeClr val="tx1"/>
                          </a:solidFill>
                          <a:effectLst/>
                          <a:latin typeface="Arial Narrow" pitchFamily="34" charset="0"/>
                          <a:cs typeface="Arial" charset="0"/>
                        </a:rPr>
                        <a:t> </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86.8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Jan.1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408432">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Dec. 31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946.8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130</a:t>
            </a:fld>
            <a:endParaRPr lang="en-US" dirty="0"/>
          </a:p>
        </p:txBody>
      </p:sp>
    </p:spTree>
    <p:extLst>
      <p:ext uri="{BB962C8B-B14F-4D97-AF65-F5344CB8AC3E}">
        <p14:creationId xmlns:p14="http://schemas.microsoft.com/office/powerpoint/2010/main" val="2356105573"/>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err="1" smtClean="0"/>
              <a:t>Analisis</a:t>
            </a:r>
            <a:endParaRPr lang="en-US" dirty="0" smtClean="0"/>
          </a:p>
        </p:txBody>
      </p:sp>
      <p:graphicFrame>
        <p:nvGraphicFramePr>
          <p:cNvPr id="74805" name="Group 53"/>
          <p:cNvGraphicFramePr>
            <a:graphicFrameLocks noGrp="1"/>
          </p:cNvGraphicFramePr>
          <p:nvPr>
            <p:extLst/>
          </p:nvPr>
        </p:nvGraphicFramePr>
        <p:xfrm>
          <a:off x="1016000" y="1784350"/>
          <a:ext cx="5765800" cy="1341120"/>
        </p:xfrm>
        <a:graphic>
          <a:graphicData uri="http://schemas.openxmlformats.org/drawingml/2006/table">
            <a:tbl>
              <a:tblPr/>
              <a:tblGrid>
                <a:gridCol w="4758267"/>
                <a:gridCol w="1007533"/>
              </a:tblGrid>
              <a:tr h="149225">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Cost of 80% of Son</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dbl" strike="noStrike" cap="none" normalizeH="0" baseline="0" dirty="0" smtClean="0">
                          <a:ln>
                            <a:noFill/>
                          </a:ln>
                          <a:solidFill>
                            <a:schemeClr val="tx1"/>
                          </a:solidFill>
                          <a:effectLst/>
                          <a:latin typeface="Arial Narrow" pitchFamily="34" charset="0"/>
                          <a:cs typeface="Times New Roman" pitchFamily="18" charset="0"/>
                        </a:rPr>
                        <a:t>$176 </a:t>
                      </a:r>
                      <a:endParaRPr kumimoji="0" lang="en-US" sz="2000" b="1" i="0" u="dbl"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cap="flat">
                      <a:noFill/>
                    </a:lnT>
                    <a:lnB>
                      <a:noFill/>
                    </a:lnB>
                    <a:lnTlToBr>
                      <a:noFill/>
                    </a:lnTlToBr>
                    <a:lnBlToTr>
                      <a:noFill/>
                    </a:lnBlToTr>
                    <a:noFill/>
                  </a:tcPr>
                </a:tc>
              </a:tr>
              <a:tr h="14763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Times New Roman" pitchFamily="18" charset="0"/>
                        </a:rPr>
                        <a:t>Implied value of Son ($176/.80)</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Times New Roman" pitchFamily="18" charset="0"/>
                        </a:rPr>
                        <a:t>$220 </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a:noFill/>
                    </a:lnT>
                    <a:lnB>
                      <a:noFill/>
                    </a:lnB>
                    <a:lnTlToBr>
                      <a:noFill/>
                    </a:lnTlToBr>
                    <a:lnBlToTr>
                      <a:noFill/>
                    </a:lnBlToTr>
                    <a:noFill/>
                  </a:tcPr>
                </a:tc>
              </a:tr>
              <a:tr h="149225">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Times New Roman" pitchFamily="18" charset="0"/>
                        </a:rPr>
                        <a:t>Book value (120+60)</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Arial Narrow" pitchFamily="34" charset="0"/>
                          <a:cs typeface="Times New Roman" pitchFamily="18" charset="0"/>
                        </a:rPr>
                        <a:t>1800</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a:noFill/>
                    </a:lnT>
                    <a:lnB>
                      <a:noFill/>
                    </a:lnB>
                    <a:lnTlToBr>
                      <a:noFill/>
                    </a:lnTlToBr>
                    <a:lnBlToTr>
                      <a:noFill/>
                    </a:lnBlToTr>
                    <a:noFill/>
                  </a:tcPr>
                </a:tc>
              </a:tr>
              <a:tr h="14763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Excess</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dbl" strike="noStrike" cap="none" normalizeH="0" baseline="0" dirty="0" smtClean="0">
                          <a:ln>
                            <a:noFill/>
                          </a:ln>
                          <a:solidFill>
                            <a:schemeClr val="tx1"/>
                          </a:solidFill>
                          <a:effectLst/>
                          <a:latin typeface="Arial Narrow" pitchFamily="34" charset="0"/>
                          <a:cs typeface="Times New Roman" pitchFamily="18" charset="0"/>
                        </a:rPr>
                        <a:t>$40 </a:t>
                      </a:r>
                      <a:endParaRPr kumimoji="0" lang="en-US" sz="2000" b="1" i="0" u="dbl"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a:noFill/>
                    </a:lnT>
                    <a:lnB cap="flat">
                      <a:noFill/>
                    </a:lnB>
                    <a:lnTlToBr>
                      <a:noFill/>
                    </a:lnTlToBr>
                    <a:lnBlToTr>
                      <a:noFill/>
                    </a:lnBlToTr>
                    <a:noFill/>
                  </a:tcPr>
                </a:tc>
              </a:tr>
            </a:tbl>
          </a:graphicData>
        </a:graphic>
      </p:graphicFrame>
      <p:graphicFrame>
        <p:nvGraphicFramePr>
          <p:cNvPr id="74991" name="Group 239"/>
          <p:cNvGraphicFramePr>
            <a:graphicFrameLocks noGrp="1"/>
          </p:cNvGraphicFramePr>
          <p:nvPr>
            <p:extLst/>
          </p:nvPr>
        </p:nvGraphicFramePr>
        <p:xfrm>
          <a:off x="7213600" y="2133600"/>
          <a:ext cx="4673600" cy="670560"/>
        </p:xfrm>
        <a:graphic>
          <a:graphicData uri="http://schemas.openxmlformats.org/drawingml/2006/table">
            <a:tbl>
              <a:tblPr/>
              <a:tblGrid>
                <a:gridCol w="2362200"/>
                <a:gridCol w="982133"/>
                <a:gridCol w="1329267"/>
              </a:tblGrid>
              <a:tr h="190500">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Narrow" pitchFamily="34" charset="0"/>
                          <a:cs typeface="Times New Roman" pitchFamily="18" charset="0"/>
                        </a:rPr>
                        <a:t>Allocated to:</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cap="flat">
                      <a:noFill/>
                    </a:lnT>
                    <a:lnB>
                      <a:noFill/>
                    </a:lnB>
                    <a:lnTlToBr>
                      <a:noFill/>
                    </a:lnTlToBr>
                    <a:lnBlToTr>
                      <a:noFill/>
                    </a:lnBlToTr>
                    <a:noFill/>
                  </a:tcPr>
                </a:tc>
              </a:tr>
              <a:tr h="190500">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Patents</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dbl" strike="noStrike" cap="none" normalizeH="0" baseline="0" dirty="0" smtClean="0">
                          <a:ln>
                            <a:noFill/>
                          </a:ln>
                          <a:solidFill>
                            <a:schemeClr val="tx1"/>
                          </a:solidFill>
                          <a:effectLst/>
                          <a:latin typeface="Arial Narrow" pitchFamily="34" charset="0"/>
                          <a:cs typeface="Times New Roman" pitchFamily="18" charset="0"/>
                        </a:rPr>
                        <a:t>$40 </a:t>
                      </a:r>
                      <a:endParaRPr kumimoji="0" lang="en-US" sz="20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10 yrs</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a:noFill/>
                    </a:lnT>
                    <a:lnB cap="flat">
                      <a:noFill/>
                    </a:lnB>
                    <a:lnTlToBr>
                      <a:noFill/>
                    </a:lnTlToBr>
                    <a:lnBlToTr>
                      <a:noFill/>
                    </a:lnBlToTr>
                    <a:noFill/>
                  </a:tcPr>
                </a:tc>
              </a:tr>
            </a:tbl>
          </a:graphicData>
        </a:graphic>
      </p:graphicFrame>
      <p:graphicFrame>
        <p:nvGraphicFramePr>
          <p:cNvPr id="74996" name="Group 244"/>
          <p:cNvGraphicFramePr>
            <a:graphicFrameLocks noGrp="1"/>
          </p:cNvGraphicFramePr>
          <p:nvPr>
            <p:extLst/>
          </p:nvPr>
        </p:nvGraphicFramePr>
        <p:xfrm>
          <a:off x="508000" y="3200400"/>
          <a:ext cx="11480800" cy="1005840"/>
        </p:xfrm>
        <a:graphic>
          <a:graphicData uri="http://schemas.openxmlformats.org/drawingml/2006/table">
            <a:tbl>
              <a:tblPr firstRow="1" bandRow="1">
                <a:tableStyleId>{7DF18680-E054-41AD-8BC1-D1AEF772440D}</a:tableStyleId>
              </a:tblPr>
              <a:tblGrid>
                <a:gridCol w="1219200"/>
                <a:gridCol w="2133600"/>
                <a:gridCol w="2032000"/>
                <a:gridCol w="2032000"/>
                <a:gridCol w="1930400"/>
                <a:gridCol w="2133600"/>
              </a:tblGrid>
              <a:tr h="193675">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Unamort. Bal.</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Amortization</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Unamort. Bal.</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Amortization</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Unamort. Bal.</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193675">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on 1/1/2016</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in 2016</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on 12/31/2016</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in 2017</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on 12/31/2017</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193675">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Patents</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$36</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 </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$32</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74984" name="AutoShape 232"/>
          <p:cNvSpPr>
            <a:spLocks/>
          </p:cNvSpPr>
          <p:nvPr/>
        </p:nvSpPr>
        <p:spPr bwMode="auto">
          <a:xfrm rot="16200000">
            <a:off x="3448050" y="2838450"/>
            <a:ext cx="419100" cy="3657600"/>
          </a:xfrm>
          <a:prstGeom prst="leftBrace">
            <a:avLst>
              <a:gd name="adj1" fmla="val 54545"/>
              <a:gd name="adj2" fmla="val 50000"/>
            </a:avLst>
          </a:prstGeom>
          <a:noFill/>
          <a:ln w="635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4985" name="AutoShape 233"/>
          <p:cNvSpPr>
            <a:spLocks/>
          </p:cNvSpPr>
          <p:nvPr/>
        </p:nvSpPr>
        <p:spPr bwMode="auto">
          <a:xfrm rot="16200000">
            <a:off x="7410450" y="2838450"/>
            <a:ext cx="419100" cy="3657600"/>
          </a:xfrm>
          <a:prstGeom prst="leftBrace">
            <a:avLst>
              <a:gd name="adj1" fmla="val 54545"/>
              <a:gd name="adj2" fmla="val 50000"/>
            </a:avLst>
          </a:prstGeom>
          <a:noFill/>
          <a:ln w="635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4986" name="Text Box 234"/>
          <p:cNvSpPr txBox="1">
            <a:spLocks noChangeArrowheads="1"/>
          </p:cNvSpPr>
          <p:nvPr/>
        </p:nvSpPr>
        <p:spPr bwMode="auto">
          <a:xfrm>
            <a:off x="1727200" y="4876800"/>
            <a:ext cx="3759200" cy="978729"/>
          </a:xfrm>
          <a:prstGeom prst="rect">
            <a:avLst/>
          </a:prstGeom>
          <a:solidFill>
            <a:schemeClr val="accent1">
              <a:lumMod val="20000"/>
              <a:lumOff val="80000"/>
            </a:schemeClr>
          </a:solidFill>
          <a:ln>
            <a:solidFill>
              <a:schemeClr val="accent1"/>
            </a:solidFill>
          </a:ln>
          <a:effectLst/>
          <a:extLst/>
        </p:spPr>
        <p:txBody>
          <a:bodyPr>
            <a:spAutoFit/>
          </a:bodyPr>
          <a:lstStyle/>
          <a:p>
            <a:pPr algn="ctr">
              <a:lnSpc>
                <a:spcPct val="80000"/>
              </a:lnSpc>
              <a:spcBef>
                <a:spcPct val="50000"/>
              </a:spcBef>
            </a:pPr>
            <a:r>
              <a:rPr lang="en-US" sz="2400" b="1" dirty="0" err="1" smtClean="0">
                <a:latin typeface="Arial Narrow" pitchFamily="34" charset="0"/>
              </a:rPr>
              <a:t>Gunakan</a:t>
            </a:r>
            <a:r>
              <a:rPr lang="en-US" sz="2400" b="1" dirty="0" smtClean="0">
                <a:latin typeface="Arial Narrow" pitchFamily="34" charset="0"/>
              </a:rPr>
              <a:t> </a:t>
            </a:r>
            <a:r>
              <a:rPr lang="en-US" sz="2400" b="1" dirty="0" err="1" smtClean="0">
                <a:latin typeface="Arial Narrow" pitchFamily="34" charset="0"/>
              </a:rPr>
              <a:t>jumlah</a:t>
            </a:r>
            <a:r>
              <a:rPr lang="en-US" sz="2400" b="1" dirty="0" smtClean="0">
                <a:latin typeface="Arial Narrow" pitchFamily="34" charset="0"/>
              </a:rPr>
              <a:t> </a:t>
            </a:r>
            <a:r>
              <a:rPr lang="en-US" sz="2400" b="1" dirty="0" err="1" smtClean="0">
                <a:latin typeface="Arial Narrow" pitchFamily="34" charset="0"/>
              </a:rPr>
              <a:t>ini</a:t>
            </a:r>
            <a:r>
              <a:rPr lang="en-US" sz="2400" b="1" dirty="0" smtClean="0">
                <a:latin typeface="Arial Narrow" pitchFamily="34" charset="0"/>
              </a:rPr>
              <a:t> </a:t>
            </a:r>
            <a:r>
              <a:rPr lang="en-US" sz="2400" b="1" dirty="0" err="1" smtClean="0">
                <a:latin typeface="Arial Narrow" pitchFamily="34" charset="0"/>
              </a:rPr>
              <a:t>untuk</a:t>
            </a:r>
            <a:r>
              <a:rPr lang="en-US" sz="2400" b="1" dirty="0" smtClean="0">
                <a:latin typeface="Arial Narrow" pitchFamily="34" charset="0"/>
              </a:rPr>
              <a:t> </a:t>
            </a:r>
            <a:r>
              <a:rPr lang="en-US" sz="2400" b="1" dirty="0" err="1" smtClean="0">
                <a:latin typeface="Arial Narrow" pitchFamily="34" charset="0"/>
              </a:rPr>
              <a:t>mencatat</a:t>
            </a:r>
            <a:r>
              <a:rPr lang="en-US" sz="2400" b="1" dirty="0" smtClean="0">
                <a:latin typeface="Arial Narrow" pitchFamily="34" charset="0"/>
              </a:rPr>
              <a:t> </a:t>
            </a:r>
            <a:r>
              <a:rPr lang="en-US" sz="2400" b="1" dirty="0" err="1" smtClean="0">
                <a:latin typeface="Arial Narrow" pitchFamily="34" charset="0"/>
              </a:rPr>
              <a:t>amortisasi</a:t>
            </a:r>
            <a:r>
              <a:rPr lang="en-US" sz="2400" b="1" dirty="0" smtClean="0">
                <a:latin typeface="Arial Narrow" pitchFamily="34" charset="0"/>
              </a:rPr>
              <a:t> paten </a:t>
            </a:r>
            <a:r>
              <a:rPr lang="en-US" sz="2400" b="1" dirty="0" err="1" smtClean="0">
                <a:latin typeface="Arial Narrow" pitchFamily="34" charset="0"/>
              </a:rPr>
              <a:t>pada</a:t>
            </a:r>
            <a:r>
              <a:rPr lang="en-US" sz="2400" b="1" dirty="0" smtClean="0">
                <a:latin typeface="Arial Narrow" pitchFamily="34" charset="0"/>
              </a:rPr>
              <a:t> </a:t>
            </a:r>
            <a:r>
              <a:rPr lang="en-US" sz="2400" b="1" dirty="0" err="1" smtClean="0">
                <a:latin typeface="Arial Narrow" pitchFamily="34" charset="0"/>
              </a:rPr>
              <a:t>kertas</a:t>
            </a:r>
            <a:r>
              <a:rPr lang="en-US" sz="2400" b="1" dirty="0" smtClean="0">
                <a:latin typeface="Arial Narrow" pitchFamily="34" charset="0"/>
              </a:rPr>
              <a:t> </a:t>
            </a:r>
            <a:r>
              <a:rPr lang="en-US" sz="2400" b="1" dirty="0" err="1" smtClean="0">
                <a:latin typeface="Arial Narrow" pitchFamily="34" charset="0"/>
              </a:rPr>
              <a:t>kerja</a:t>
            </a:r>
            <a:r>
              <a:rPr lang="en-US" sz="2400" b="1" dirty="0" smtClean="0">
                <a:latin typeface="Arial Narrow" pitchFamily="34" charset="0"/>
              </a:rPr>
              <a:t> </a:t>
            </a:r>
            <a:r>
              <a:rPr lang="en-US" sz="2400" b="1" dirty="0" err="1" smtClean="0">
                <a:latin typeface="Arial Narrow" pitchFamily="34" charset="0"/>
              </a:rPr>
              <a:t>tahun</a:t>
            </a:r>
            <a:r>
              <a:rPr lang="en-US" sz="2400" b="1" dirty="0" smtClean="0">
                <a:latin typeface="Arial Narrow" pitchFamily="34" charset="0"/>
              </a:rPr>
              <a:t> 2016.</a:t>
            </a:r>
            <a:endParaRPr lang="en-US" sz="2400" b="1" dirty="0">
              <a:latin typeface="Arial Narrow" pitchFamily="34" charset="0"/>
            </a:endParaRPr>
          </a:p>
        </p:txBody>
      </p:sp>
      <p:sp>
        <p:nvSpPr>
          <p:cNvPr id="74987" name="Text Box 235"/>
          <p:cNvSpPr txBox="1">
            <a:spLocks noChangeArrowheads="1"/>
          </p:cNvSpPr>
          <p:nvPr/>
        </p:nvSpPr>
        <p:spPr bwMode="auto">
          <a:xfrm>
            <a:off x="5689600" y="4876800"/>
            <a:ext cx="375920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sz="2400" b="1" dirty="0" err="1">
                <a:latin typeface="Arial Narrow" pitchFamily="34" charset="0"/>
              </a:rPr>
              <a:t>Gunakan</a:t>
            </a:r>
            <a:r>
              <a:rPr lang="en-US" sz="2400" b="1" dirty="0">
                <a:latin typeface="Arial Narrow" pitchFamily="34" charset="0"/>
              </a:rPr>
              <a:t> </a:t>
            </a:r>
            <a:r>
              <a:rPr lang="en-US" sz="2400" b="1" dirty="0" err="1">
                <a:latin typeface="Arial Narrow" pitchFamily="34" charset="0"/>
              </a:rPr>
              <a:t>jumlah</a:t>
            </a:r>
            <a:r>
              <a:rPr lang="en-US" sz="2400" b="1" dirty="0">
                <a:latin typeface="Arial Narrow" pitchFamily="34" charset="0"/>
              </a:rPr>
              <a:t> </a:t>
            </a:r>
            <a:r>
              <a:rPr lang="en-US" sz="2400" b="1" dirty="0" err="1">
                <a:latin typeface="Arial Narrow" pitchFamily="34" charset="0"/>
              </a:rPr>
              <a:t>ini</a:t>
            </a:r>
            <a:r>
              <a:rPr lang="en-US" sz="2400" b="1" dirty="0">
                <a:latin typeface="Arial Narrow" pitchFamily="34" charset="0"/>
              </a:rPr>
              <a:t> </a:t>
            </a:r>
            <a:r>
              <a:rPr lang="en-US" sz="2400" b="1" dirty="0" err="1">
                <a:latin typeface="Arial Narrow" pitchFamily="34" charset="0"/>
              </a:rPr>
              <a:t>untuk</a:t>
            </a:r>
            <a:r>
              <a:rPr lang="en-US" sz="2400" b="1" dirty="0">
                <a:latin typeface="Arial Narrow" pitchFamily="34" charset="0"/>
              </a:rPr>
              <a:t> </a:t>
            </a:r>
            <a:r>
              <a:rPr lang="en-US" sz="2400" b="1" dirty="0" err="1">
                <a:latin typeface="Arial Narrow" pitchFamily="34" charset="0"/>
              </a:rPr>
              <a:t>mencatat</a:t>
            </a:r>
            <a:r>
              <a:rPr lang="en-US" sz="2400" b="1" dirty="0">
                <a:latin typeface="Arial Narrow" pitchFamily="34" charset="0"/>
              </a:rPr>
              <a:t> </a:t>
            </a:r>
            <a:r>
              <a:rPr lang="en-US" sz="2400" b="1" dirty="0" err="1">
                <a:latin typeface="Arial Narrow" pitchFamily="34" charset="0"/>
              </a:rPr>
              <a:t>amortisasi</a:t>
            </a:r>
            <a:r>
              <a:rPr lang="en-US" sz="2400" b="1" dirty="0">
                <a:latin typeface="Arial Narrow" pitchFamily="34" charset="0"/>
              </a:rPr>
              <a:t> paten </a:t>
            </a:r>
            <a:r>
              <a:rPr lang="en-US" sz="2400" b="1" dirty="0" err="1">
                <a:latin typeface="Arial Narrow" pitchFamily="34" charset="0"/>
              </a:rPr>
              <a:t>pada</a:t>
            </a:r>
            <a:r>
              <a:rPr lang="en-US" sz="2400" b="1" dirty="0">
                <a:latin typeface="Arial Narrow" pitchFamily="34" charset="0"/>
              </a:rPr>
              <a:t> </a:t>
            </a:r>
            <a:r>
              <a:rPr lang="en-US" sz="2400" b="1" dirty="0" err="1">
                <a:latin typeface="Arial Narrow" pitchFamily="34" charset="0"/>
              </a:rPr>
              <a:t>kertas</a:t>
            </a:r>
            <a:r>
              <a:rPr lang="en-US" sz="2400" b="1" dirty="0">
                <a:latin typeface="Arial Narrow" pitchFamily="34" charset="0"/>
              </a:rPr>
              <a:t> </a:t>
            </a:r>
            <a:r>
              <a:rPr lang="en-US" sz="2400" b="1" dirty="0" err="1">
                <a:latin typeface="Arial Narrow" pitchFamily="34" charset="0"/>
              </a:rPr>
              <a:t>kerja</a:t>
            </a:r>
            <a:r>
              <a:rPr lang="en-US" sz="2400" b="1" dirty="0">
                <a:latin typeface="Arial Narrow" pitchFamily="34" charset="0"/>
              </a:rPr>
              <a:t> </a:t>
            </a:r>
            <a:r>
              <a:rPr lang="en-US" sz="2400" b="1" dirty="0" err="1">
                <a:latin typeface="Arial Narrow" pitchFamily="34" charset="0"/>
              </a:rPr>
              <a:t>tahun</a:t>
            </a:r>
            <a:r>
              <a:rPr lang="en-US" sz="2400" b="1" dirty="0">
                <a:latin typeface="Arial Narrow" pitchFamily="34" charset="0"/>
              </a:rPr>
              <a:t> </a:t>
            </a:r>
            <a:r>
              <a:rPr lang="en-US" sz="2400" b="1" dirty="0" smtClean="0">
                <a:latin typeface="Arial Narrow" pitchFamily="34" charset="0"/>
              </a:rPr>
              <a:t>2017.</a:t>
            </a:r>
            <a:endParaRPr lang="en-US" sz="2400" b="1" dirty="0">
              <a:latin typeface="Arial Narrow" pitchFamily="34" charset="0"/>
            </a:endParaRP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131</a:t>
            </a:fld>
            <a:endParaRPr lang="en-US" dirty="0"/>
          </a:p>
        </p:txBody>
      </p:sp>
    </p:spTree>
    <p:extLst>
      <p:ext uri="{BB962C8B-B14F-4D97-AF65-F5344CB8AC3E}">
        <p14:creationId xmlns:p14="http://schemas.microsoft.com/office/powerpoint/2010/main" val="138171210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8" name="Text Box 12"/>
          <p:cNvSpPr txBox="1">
            <a:spLocks noChangeArrowheads="1"/>
          </p:cNvSpPr>
          <p:nvPr/>
        </p:nvSpPr>
        <p:spPr bwMode="auto">
          <a:xfrm>
            <a:off x="9424549" y="4862514"/>
            <a:ext cx="20826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sz="2400" dirty="0">
                <a:latin typeface="Times New Roman" pitchFamily="18" charset="0"/>
              </a:rPr>
              <a:t>NCI 20% share</a:t>
            </a:r>
          </a:p>
          <a:p>
            <a:pPr algn="ctr">
              <a:lnSpc>
                <a:spcPct val="80000"/>
              </a:lnSpc>
            </a:pPr>
            <a:r>
              <a:rPr lang="en-US" sz="2400" dirty="0" smtClean="0">
                <a:latin typeface="Times New Roman" pitchFamily="18" charset="0"/>
              </a:rPr>
              <a:t>$11,2</a:t>
            </a:r>
            <a:endParaRPr lang="en-US" sz="2400" dirty="0">
              <a:latin typeface="Times New Roman" pitchFamily="18" charset="0"/>
            </a:endParaRPr>
          </a:p>
          <a:p>
            <a:pPr algn="ctr">
              <a:lnSpc>
                <a:spcPct val="80000"/>
              </a:lnSpc>
            </a:pPr>
            <a:r>
              <a:rPr lang="en-US" sz="2400" dirty="0" smtClean="0">
                <a:latin typeface="Times New Roman" pitchFamily="18" charset="0"/>
              </a:rPr>
              <a:t>$6.0</a:t>
            </a:r>
            <a:endParaRPr lang="en-US" sz="2400" dirty="0">
              <a:latin typeface="Times New Roman" pitchFamily="18" charset="0"/>
            </a:endParaRPr>
          </a:p>
        </p:txBody>
      </p:sp>
      <p:sp>
        <p:nvSpPr>
          <p:cNvPr id="75782" name="Oval 6"/>
          <p:cNvSpPr>
            <a:spLocks noChangeArrowheads="1"/>
          </p:cNvSpPr>
          <p:nvPr/>
        </p:nvSpPr>
        <p:spPr bwMode="auto">
          <a:xfrm>
            <a:off x="9753600" y="5105400"/>
            <a:ext cx="1524000" cy="762000"/>
          </a:xfrm>
          <a:prstGeom prst="ellipse">
            <a:avLst/>
          </a:prstGeom>
          <a:noFill/>
          <a:ln w="12700" cap="sq">
            <a:solidFill>
              <a:schemeClr val="tx1"/>
            </a:solidFill>
            <a:round/>
            <a:headEnd type="none" w="sm" len="sm"/>
            <a:tailEnd type="none" w="sm" len="sm"/>
          </a:ln>
          <a:effectLst/>
          <a:extLst/>
        </p:spPr>
        <p:txBody>
          <a:bodyPr wrap="none" anchor="ctr"/>
          <a:lstStyle/>
          <a:p>
            <a:endParaRPr lang="en-US" dirty="0"/>
          </a:p>
        </p:txBody>
      </p:sp>
      <p:sp>
        <p:nvSpPr>
          <p:cNvPr id="75783" name="Oval 7"/>
          <p:cNvSpPr>
            <a:spLocks noChangeArrowheads="1"/>
          </p:cNvSpPr>
          <p:nvPr/>
        </p:nvSpPr>
        <p:spPr bwMode="auto">
          <a:xfrm>
            <a:off x="9855200" y="3048000"/>
            <a:ext cx="1524000" cy="762000"/>
          </a:xfrm>
          <a:prstGeom prst="ellipse">
            <a:avLst/>
          </a:prstGeom>
          <a:solidFill>
            <a:schemeClr val="accent1">
              <a:lumMod val="20000"/>
              <a:lumOff val="80000"/>
            </a:schemeClr>
          </a:solidFill>
          <a:ln w="12700" cap="sq">
            <a:solidFill>
              <a:schemeClr val="tx1"/>
            </a:solidFill>
            <a:round/>
            <a:headEnd type="none" w="sm" len="sm"/>
            <a:tailEnd type="none" w="sm" len="sm"/>
          </a:ln>
          <a:effectLst/>
          <a:extLst/>
        </p:spPr>
        <p:txBody>
          <a:bodyPr wrap="none" anchor="ctr"/>
          <a:lstStyle/>
          <a:p>
            <a:endParaRPr lang="en-US" dirty="0"/>
          </a:p>
        </p:txBody>
      </p:sp>
      <p:sp>
        <p:nvSpPr>
          <p:cNvPr id="75787" name="Text Box 11"/>
          <p:cNvSpPr txBox="1">
            <a:spLocks noChangeArrowheads="1"/>
          </p:cNvSpPr>
          <p:nvPr/>
        </p:nvSpPr>
        <p:spPr bwMode="auto">
          <a:xfrm>
            <a:off x="9597242" y="2743201"/>
            <a:ext cx="2232534"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sz="2400" b="1" dirty="0">
                <a:latin typeface="Times New Roman" pitchFamily="18" charset="0"/>
              </a:rPr>
              <a:t>NCI 20% share</a:t>
            </a:r>
          </a:p>
          <a:p>
            <a:pPr algn="ctr">
              <a:lnSpc>
                <a:spcPct val="80000"/>
              </a:lnSpc>
            </a:pPr>
            <a:r>
              <a:rPr lang="en-US" sz="2400" b="1" dirty="0" smtClean="0">
                <a:latin typeface="Times New Roman" pitchFamily="18" charset="0"/>
              </a:rPr>
              <a:t>$9,2</a:t>
            </a:r>
            <a:endParaRPr lang="en-US" sz="2400" b="1" dirty="0">
              <a:latin typeface="Times New Roman" pitchFamily="18" charset="0"/>
            </a:endParaRPr>
          </a:p>
          <a:p>
            <a:pPr algn="ctr">
              <a:lnSpc>
                <a:spcPct val="80000"/>
              </a:lnSpc>
            </a:pPr>
            <a:r>
              <a:rPr lang="en-US" sz="2400" b="1" dirty="0" smtClean="0">
                <a:latin typeface="Times New Roman" pitchFamily="18" charset="0"/>
              </a:rPr>
              <a:t>$6.0</a:t>
            </a:r>
            <a:endParaRPr lang="en-US" sz="2400" b="1" dirty="0">
              <a:latin typeface="Times New Roman" pitchFamily="18" charset="0"/>
            </a:endParaRPr>
          </a:p>
        </p:txBody>
      </p:sp>
      <p:sp>
        <p:nvSpPr>
          <p:cNvPr id="75780" name="Oval 4"/>
          <p:cNvSpPr>
            <a:spLocks noChangeArrowheads="1"/>
          </p:cNvSpPr>
          <p:nvPr/>
        </p:nvSpPr>
        <p:spPr bwMode="auto">
          <a:xfrm>
            <a:off x="7010400" y="2381250"/>
            <a:ext cx="1524000" cy="762000"/>
          </a:xfrm>
          <a:prstGeom prst="ellipse">
            <a:avLst/>
          </a:prstGeom>
          <a:solidFill>
            <a:schemeClr val="accent1">
              <a:lumMod val="20000"/>
              <a:lumOff val="80000"/>
            </a:schemeClr>
          </a:solidFill>
          <a:ln w="12700" cap="sq">
            <a:solidFill>
              <a:schemeClr val="tx1"/>
            </a:solidFill>
            <a:round/>
            <a:headEnd type="none" w="sm" len="sm"/>
            <a:tailEnd type="none" w="sm" len="sm"/>
          </a:ln>
          <a:effectLst/>
          <a:extLst/>
        </p:spPr>
        <p:txBody>
          <a:bodyPr wrap="none" anchor="ctr"/>
          <a:lstStyle/>
          <a:p>
            <a:endParaRPr lang="en-US" dirty="0"/>
          </a:p>
        </p:txBody>
      </p:sp>
      <p:sp>
        <p:nvSpPr>
          <p:cNvPr id="75785" name="Text Box 9"/>
          <p:cNvSpPr txBox="1">
            <a:spLocks noChangeArrowheads="1"/>
          </p:cNvSpPr>
          <p:nvPr/>
        </p:nvSpPr>
        <p:spPr bwMode="auto">
          <a:xfrm>
            <a:off x="6560940" y="2120901"/>
            <a:ext cx="2384819"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sz="2400" b="1" dirty="0" smtClean="0">
                <a:latin typeface="Times New Roman" pitchFamily="18" charset="0"/>
              </a:rPr>
              <a:t>Pop's </a:t>
            </a:r>
            <a:r>
              <a:rPr lang="en-US" sz="2400" b="1" dirty="0">
                <a:latin typeface="Times New Roman" pitchFamily="18" charset="0"/>
              </a:rPr>
              <a:t>80% share</a:t>
            </a:r>
          </a:p>
          <a:p>
            <a:pPr algn="ctr">
              <a:lnSpc>
                <a:spcPct val="80000"/>
              </a:lnSpc>
            </a:pPr>
            <a:r>
              <a:rPr lang="en-US" sz="2400" b="1" dirty="0" smtClean="0">
                <a:latin typeface="Times New Roman" pitchFamily="18" charset="0"/>
              </a:rPr>
              <a:t>$36,8</a:t>
            </a:r>
            <a:endParaRPr lang="en-US" sz="2400" b="1" dirty="0">
              <a:latin typeface="Times New Roman" pitchFamily="18" charset="0"/>
            </a:endParaRPr>
          </a:p>
          <a:p>
            <a:pPr algn="ctr">
              <a:lnSpc>
                <a:spcPct val="80000"/>
              </a:lnSpc>
            </a:pPr>
            <a:r>
              <a:rPr lang="en-US" sz="2400" b="1" dirty="0" smtClean="0">
                <a:latin typeface="Times New Roman" pitchFamily="18" charset="0"/>
              </a:rPr>
              <a:t>$24.0</a:t>
            </a:r>
            <a:endParaRPr lang="en-US" sz="2400" b="1" dirty="0">
              <a:latin typeface="Times New Roman" pitchFamily="18" charset="0"/>
            </a:endParaRPr>
          </a:p>
        </p:txBody>
      </p:sp>
      <p:sp>
        <p:nvSpPr>
          <p:cNvPr id="75786" name="Text Box 10"/>
          <p:cNvSpPr txBox="1">
            <a:spLocks noChangeArrowheads="1"/>
          </p:cNvSpPr>
          <p:nvPr/>
        </p:nvSpPr>
        <p:spPr bwMode="auto">
          <a:xfrm>
            <a:off x="6649523" y="4102101"/>
            <a:ext cx="2207656" cy="978729"/>
          </a:xfrm>
          <a:prstGeom prst="rect">
            <a:avLst/>
          </a:prstGeom>
          <a:noFill/>
          <a:ln>
            <a:noFill/>
          </a:ln>
          <a:effectLst/>
          <a:extLst/>
        </p:spPr>
        <p:txBody>
          <a:bodyPr wrap="none">
            <a:spAutoFit/>
          </a:bodyPr>
          <a:lstStyle/>
          <a:p>
            <a:pPr algn="ctr">
              <a:lnSpc>
                <a:spcPct val="80000"/>
              </a:lnSpc>
            </a:pPr>
            <a:r>
              <a:rPr lang="en-US" sz="2400" dirty="0" smtClean="0">
                <a:latin typeface="Times New Roman" pitchFamily="18" charset="0"/>
              </a:rPr>
              <a:t>Pop's </a:t>
            </a:r>
            <a:r>
              <a:rPr lang="en-US" sz="2400" dirty="0">
                <a:latin typeface="Times New Roman" pitchFamily="18" charset="0"/>
              </a:rPr>
              <a:t>80% share</a:t>
            </a:r>
          </a:p>
          <a:p>
            <a:pPr algn="ctr">
              <a:lnSpc>
                <a:spcPct val="80000"/>
              </a:lnSpc>
            </a:pPr>
            <a:r>
              <a:rPr lang="en-US" sz="2400" dirty="0" smtClean="0">
                <a:latin typeface="Times New Roman" pitchFamily="18" charset="0"/>
              </a:rPr>
              <a:t>$44,8</a:t>
            </a:r>
          </a:p>
          <a:p>
            <a:pPr algn="ctr">
              <a:lnSpc>
                <a:spcPct val="80000"/>
              </a:lnSpc>
            </a:pPr>
            <a:r>
              <a:rPr lang="en-US" sz="2400" dirty="0" smtClean="0">
                <a:latin typeface="Times New Roman" pitchFamily="18" charset="0"/>
              </a:rPr>
              <a:t>$24.0</a:t>
            </a:r>
            <a:endParaRPr lang="en-US" sz="2400" dirty="0">
              <a:latin typeface="Times New Roman" pitchFamily="18" charset="0"/>
            </a:endParaRPr>
          </a:p>
        </p:txBody>
      </p:sp>
      <p:sp>
        <p:nvSpPr>
          <p:cNvPr id="75781" name="Oval 5"/>
          <p:cNvSpPr>
            <a:spLocks noChangeArrowheads="1"/>
          </p:cNvSpPr>
          <p:nvPr/>
        </p:nvSpPr>
        <p:spPr bwMode="auto">
          <a:xfrm>
            <a:off x="7010400" y="4381500"/>
            <a:ext cx="1524000" cy="762000"/>
          </a:xfrm>
          <a:prstGeom prst="ellipse">
            <a:avLst/>
          </a:prstGeom>
          <a:noFill/>
          <a:ln w="12700" cap="sq">
            <a:solidFill>
              <a:schemeClr val="tx1"/>
            </a:solidFill>
            <a:round/>
            <a:headEnd type="none" w="sm" len="sm"/>
            <a:tailEnd type="none" w="sm" len="sm"/>
          </a:ln>
          <a:effectLst/>
          <a:extLst/>
        </p:spPr>
        <p:txBody>
          <a:bodyPr wrap="none" anchor="ctr"/>
          <a:lstStyle/>
          <a:p>
            <a:endParaRPr lang="en-US" dirty="0"/>
          </a:p>
        </p:txBody>
      </p:sp>
      <p:sp>
        <p:nvSpPr>
          <p:cNvPr id="75778" name="Rectangle 2"/>
          <p:cNvSpPr>
            <a:spLocks noGrp="1" noChangeArrowheads="1"/>
          </p:cNvSpPr>
          <p:nvPr>
            <p:ph type="title"/>
          </p:nvPr>
        </p:nvSpPr>
        <p:spPr/>
        <p:txBody>
          <a:bodyPr>
            <a:normAutofit/>
          </a:bodyPr>
          <a:lstStyle/>
          <a:p>
            <a:r>
              <a:rPr lang="en-US" dirty="0" smtClean="0"/>
              <a:t> </a:t>
            </a:r>
            <a:r>
              <a:rPr lang="en-US" dirty="0" err="1" smtClean="0"/>
              <a:t>perhitungan</a:t>
            </a:r>
            <a:r>
              <a:rPr lang="en-US" dirty="0" smtClean="0"/>
              <a:t> Income &amp; Dividend</a:t>
            </a:r>
          </a:p>
        </p:txBody>
      </p:sp>
      <p:sp>
        <p:nvSpPr>
          <p:cNvPr id="75784" name="Text Box 8"/>
          <p:cNvSpPr txBox="1">
            <a:spLocks noChangeArrowheads="1"/>
          </p:cNvSpPr>
          <p:nvPr/>
        </p:nvSpPr>
        <p:spPr bwMode="auto">
          <a:xfrm>
            <a:off x="1524000" y="1905000"/>
            <a:ext cx="5080000" cy="393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80000"/>
              </a:lnSpc>
            </a:pPr>
            <a:r>
              <a:rPr lang="en-US" sz="2400" b="1" u="sng" dirty="0" smtClean="0">
                <a:latin typeface="Arial Narrow" pitchFamily="34" charset="0"/>
              </a:rPr>
              <a:t>2016</a:t>
            </a:r>
            <a:r>
              <a:rPr lang="en-US" sz="2400" b="1" dirty="0" smtClean="0">
                <a:latin typeface="Arial Narrow" pitchFamily="34" charset="0"/>
              </a:rPr>
              <a:t>: </a:t>
            </a:r>
            <a:endParaRPr lang="en-US" sz="2400" b="1" dirty="0">
              <a:latin typeface="Arial Narrow" pitchFamily="34" charset="0"/>
            </a:endParaRPr>
          </a:p>
          <a:p>
            <a:pPr algn="l">
              <a:lnSpc>
                <a:spcPct val="80000"/>
              </a:lnSpc>
            </a:pPr>
            <a:r>
              <a:rPr lang="en-US" sz="2400" b="1" dirty="0" smtClean="0">
                <a:latin typeface="Arial Narrow" pitchFamily="34" charset="0"/>
              </a:rPr>
              <a:t>Son's </a:t>
            </a:r>
            <a:r>
              <a:rPr lang="en-US" sz="2400" b="1" dirty="0">
                <a:latin typeface="Arial Narrow" pitchFamily="34" charset="0"/>
              </a:rPr>
              <a:t>net income	</a:t>
            </a:r>
            <a:r>
              <a:rPr lang="en-US" sz="2400" b="1" dirty="0" smtClean="0">
                <a:latin typeface="Arial Narrow" pitchFamily="34" charset="0"/>
              </a:rPr>
              <a:t>$50</a:t>
            </a:r>
            <a:endParaRPr lang="en-US" sz="2400" b="1" dirty="0">
              <a:latin typeface="Arial Narrow" pitchFamily="34" charset="0"/>
            </a:endParaRPr>
          </a:p>
          <a:p>
            <a:pPr algn="l">
              <a:lnSpc>
                <a:spcPct val="80000"/>
              </a:lnSpc>
            </a:pPr>
            <a:r>
              <a:rPr lang="en-US" sz="2400" b="1" dirty="0">
                <a:latin typeface="Arial Narrow" pitchFamily="34" charset="0"/>
              </a:rPr>
              <a:t>Amortization		  </a:t>
            </a:r>
            <a:r>
              <a:rPr lang="en-US" sz="2400" b="1" u="sng" dirty="0" smtClean="0">
                <a:latin typeface="Arial Narrow" pitchFamily="34" charset="0"/>
              </a:rPr>
              <a:t>(4)</a:t>
            </a:r>
            <a:endParaRPr lang="en-US" sz="2400" b="1" u="sng" dirty="0">
              <a:latin typeface="Arial Narrow" pitchFamily="34" charset="0"/>
            </a:endParaRPr>
          </a:p>
          <a:p>
            <a:pPr algn="l">
              <a:lnSpc>
                <a:spcPct val="80000"/>
              </a:lnSpc>
            </a:pPr>
            <a:r>
              <a:rPr lang="en-US" sz="2400" b="1" dirty="0">
                <a:latin typeface="Arial Narrow" pitchFamily="34" charset="0"/>
              </a:rPr>
              <a:t>Adjusted income	</a:t>
            </a:r>
            <a:r>
              <a:rPr lang="en-US" sz="2400" b="1" u="dbl" dirty="0" smtClean="0">
                <a:latin typeface="Arial Narrow" pitchFamily="34" charset="0"/>
              </a:rPr>
              <a:t>$46</a:t>
            </a:r>
            <a:endParaRPr lang="en-US" sz="2400" b="1" u="dbl" dirty="0">
              <a:latin typeface="Arial Narrow" pitchFamily="34" charset="0"/>
            </a:endParaRPr>
          </a:p>
          <a:p>
            <a:pPr algn="l">
              <a:lnSpc>
                <a:spcPct val="80000"/>
              </a:lnSpc>
            </a:pPr>
            <a:endParaRPr lang="en-US" sz="2400" b="1" dirty="0">
              <a:latin typeface="Arial Narrow" pitchFamily="34" charset="0"/>
            </a:endParaRPr>
          </a:p>
          <a:p>
            <a:pPr algn="l">
              <a:lnSpc>
                <a:spcPct val="80000"/>
              </a:lnSpc>
            </a:pPr>
            <a:r>
              <a:rPr lang="en-US" sz="2400" b="1" dirty="0">
                <a:latin typeface="Arial Narrow" pitchFamily="34" charset="0"/>
              </a:rPr>
              <a:t>Dividends		</a:t>
            </a:r>
            <a:r>
              <a:rPr lang="en-US" sz="2400" b="1" u="dbl" dirty="0" smtClean="0">
                <a:latin typeface="Arial Narrow" pitchFamily="34" charset="0"/>
              </a:rPr>
              <a:t>$30</a:t>
            </a:r>
            <a:endParaRPr lang="en-US" sz="2400" b="1" u="dbl" dirty="0">
              <a:latin typeface="Arial Narrow" pitchFamily="34" charset="0"/>
            </a:endParaRPr>
          </a:p>
          <a:p>
            <a:pPr algn="l">
              <a:lnSpc>
                <a:spcPct val="80000"/>
              </a:lnSpc>
            </a:pPr>
            <a:endParaRPr lang="en-US" sz="2400" b="1" dirty="0">
              <a:latin typeface="Arial Narrow" pitchFamily="34" charset="0"/>
            </a:endParaRPr>
          </a:p>
          <a:p>
            <a:pPr algn="l">
              <a:lnSpc>
                <a:spcPct val="80000"/>
              </a:lnSpc>
            </a:pPr>
            <a:r>
              <a:rPr lang="en-US" sz="2400" u="sng" dirty="0" smtClean="0">
                <a:latin typeface="Arial Narrow" pitchFamily="34" charset="0"/>
              </a:rPr>
              <a:t>2017</a:t>
            </a:r>
            <a:r>
              <a:rPr lang="en-US" sz="2400" dirty="0" smtClean="0">
                <a:latin typeface="Arial Narrow" pitchFamily="34" charset="0"/>
              </a:rPr>
              <a:t>:</a:t>
            </a:r>
            <a:endParaRPr lang="en-US" sz="2400" dirty="0">
              <a:latin typeface="Arial Narrow" pitchFamily="34" charset="0"/>
            </a:endParaRPr>
          </a:p>
          <a:p>
            <a:pPr algn="l">
              <a:lnSpc>
                <a:spcPct val="80000"/>
              </a:lnSpc>
            </a:pPr>
            <a:r>
              <a:rPr lang="en-US" sz="2400" dirty="0" smtClean="0">
                <a:latin typeface="Arial Narrow" pitchFamily="34" charset="0"/>
              </a:rPr>
              <a:t>Son's </a:t>
            </a:r>
            <a:r>
              <a:rPr lang="en-US" sz="2400" dirty="0">
                <a:latin typeface="Arial Narrow" pitchFamily="34" charset="0"/>
              </a:rPr>
              <a:t>net income	</a:t>
            </a:r>
            <a:r>
              <a:rPr lang="en-US" sz="2400" dirty="0" smtClean="0">
                <a:latin typeface="Arial Narrow" pitchFamily="34" charset="0"/>
              </a:rPr>
              <a:t>$60</a:t>
            </a:r>
            <a:endParaRPr lang="en-US" sz="2400" dirty="0">
              <a:latin typeface="Arial Narrow" pitchFamily="34" charset="0"/>
            </a:endParaRPr>
          </a:p>
          <a:p>
            <a:pPr algn="l">
              <a:lnSpc>
                <a:spcPct val="80000"/>
              </a:lnSpc>
            </a:pPr>
            <a:r>
              <a:rPr lang="en-US" sz="2400" dirty="0">
                <a:latin typeface="Arial Narrow" pitchFamily="34" charset="0"/>
              </a:rPr>
              <a:t>Amortization		  </a:t>
            </a:r>
            <a:r>
              <a:rPr lang="en-US" sz="2400" u="sng" dirty="0" smtClean="0">
                <a:latin typeface="Arial Narrow" pitchFamily="34" charset="0"/>
              </a:rPr>
              <a:t>(4)</a:t>
            </a:r>
            <a:endParaRPr lang="en-US" sz="2400" u="sng" dirty="0">
              <a:latin typeface="Arial Narrow" pitchFamily="34" charset="0"/>
            </a:endParaRPr>
          </a:p>
          <a:p>
            <a:pPr algn="l">
              <a:lnSpc>
                <a:spcPct val="80000"/>
              </a:lnSpc>
            </a:pPr>
            <a:r>
              <a:rPr lang="en-US" sz="2400" dirty="0">
                <a:latin typeface="Arial Narrow" pitchFamily="34" charset="0"/>
              </a:rPr>
              <a:t>Adjusted income	</a:t>
            </a:r>
            <a:r>
              <a:rPr lang="en-US" sz="2400" b="1" u="dbl" dirty="0" smtClean="0">
                <a:latin typeface="Arial Narrow" pitchFamily="34" charset="0"/>
              </a:rPr>
              <a:t>$56</a:t>
            </a:r>
            <a:endParaRPr lang="en-US" sz="2400" b="1" u="dbl" dirty="0">
              <a:latin typeface="Arial Narrow" pitchFamily="34" charset="0"/>
            </a:endParaRPr>
          </a:p>
          <a:p>
            <a:pPr algn="l">
              <a:lnSpc>
                <a:spcPct val="80000"/>
              </a:lnSpc>
            </a:pPr>
            <a:endParaRPr lang="en-US" sz="2400" dirty="0">
              <a:latin typeface="Arial Narrow" pitchFamily="34" charset="0"/>
            </a:endParaRPr>
          </a:p>
          <a:p>
            <a:pPr algn="l">
              <a:lnSpc>
                <a:spcPct val="80000"/>
              </a:lnSpc>
            </a:pPr>
            <a:r>
              <a:rPr lang="en-US" sz="2400" dirty="0">
                <a:latin typeface="Arial Narrow" pitchFamily="34" charset="0"/>
              </a:rPr>
              <a:t>Dividends		</a:t>
            </a:r>
            <a:r>
              <a:rPr lang="en-US" sz="2400" b="1" u="dbl" dirty="0" smtClean="0">
                <a:latin typeface="Arial Narrow" pitchFamily="34" charset="0"/>
              </a:rPr>
              <a:t>$30</a:t>
            </a:r>
            <a:endParaRPr lang="en-US" sz="2400" b="1" u="dbl" dirty="0">
              <a:latin typeface="Arial Narrow" pitchFamily="34" charset="0"/>
            </a:endParaRPr>
          </a:p>
        </p:txBody>
      </p:sp>
      <p:sp>
        <p:nvSpPr>
          <p:cNvPr id="75789" name="Line 13"/>
          <p:cNvSpPr>
            <a:spLocks noChangeShapeType="1"/>
          </p:cNvSpPr>
          <p:nvPr/>
        </p:nvSpPr>
        <p:spPr bwMode="auto">
          <a:xfrm flipV="1">
            <a:off x="5994400" y="2590800"/>
            <a:ext cx="914400" cy="3048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0" name="Line 14"/>
          <p:cNvSpPr>
            <a:spLocks noChangeShapeType="1"/>
          </p:cNvSpPr>
          <p:nvPr/>
        </p:nvSpPr>
        <p:spPr bwMode="auto">
          <a:xfrm>
            <a:off x="5994400" y="2895600"/>
            <a:ext cx="3759200" cy="3810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1" name="Line 15"/>
          <p:cNvSpPr>
            <a:spLocks noChangeShapeType="1"/>
          </p:cNvSpPr>
          <p:nvPr/>
        </p:nvSpPr>
        <p:spPr bwMode="auto">
          <a:xfrm flipV="1">
            <a:off x="5994400" y="3048000"/>
            <a:ext cx="1016000" cy="4572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2" name="Line 16"/>
          <p:cNvSpPr>
            <a:spLocks noChangeShapeType="1"/>
          </p:cNvSpPr>
          <p:nvPr/>
        </p:nvSpPr>
        <p:spPr bwMode="auto">
          <a:xfrm>
            <a:off x="5994400" y="3505200"/>
            <a:ext cx="3759200" cy="762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3" name="Line 17"/>
          <p:cNvSpPr>
            <a:spLocks noChangeShapeType="1"/>
          </p:cNvSpPr>
          <p:nvPr/>
        </p:nvSpPr>
        <p:spPr bwMode="auto">
          <a:xfrm flipV="1">
            <a:off x="5994400" y="4648200"/>
            <a:ext cx="914400" cy="3048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4" name="Line 18"/>
          <p:cNvSpPr>
            <a:spLocks noChangeShapeType="1"/>
          </p:cNvSpPr>
          <p:nvPr/>
        </p:nvSpPr>
        <p:spPr bwMode="auto">
          <a:xfrm>
            <a:off x="5994400" y="4953000"/>
            <a:ext cx="3657600" cy="3048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5" name="Line 19"/>
          <p:cNvSpPr>
            <a:spLocks noChangeShapeType="1"/>
          </p:cNvSpPr>
          <p:nvPr/>
        </p:nvSpPr>
        <p:spPr bwMode="auto">
          <a:xfrm flipV="1">
            <a:off x="5892800" y="4953000"/>
            <a:ext cx="1219200" cy="6096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6" name="Line 20"/>
          <p:cNvSpPr>
            <a:spLocks noChangeShapeType="1"/>
          </p:cNvSpPr>
          <p:nvPr/>
        </p:nvSpPr>
        <p:spPr bwMode="auto">
          <a:xfrm>
            <a:off x="5892800" y="5562600"/>
            <a:ext cx="3759200" cy="762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132</a:t>
            </a:fld>
            <a:endParaRPr lang="en-US" dirty="0"/>
          </a:p>
        </p:txBody>
      </p:sp>
    </p:spTree>
    <p:extLst>
      <p:ext uri="{BB962C8B-B14F-4D97-AF65-F5344CB8AC3E}">
        <p14:creationId xmlns:p14="http://schemas.microsoft.com/office/powerpoint/2010/main" val="421654384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fontScale="90000"/>
          </a:bodyPr>
          <a:lstStyle/>
          <a:p>
            <a:r>
              <a:rPr lang="en-US" dirty="0" err="1" smtClean="0"/>
              <a:t>Jurnal</a:t>
            </a:r>
            <a:r>
              <a:rPr lang="en-US" dirty="0" smtClean="0"/>
              <a:t> </a:t>
            </a:r>
            <a:r>
              <a:rPr lang="en-US" dirty="0" err="1" smtClean="0"/>
              <a:t>kertas</a:t>
            </a:r>
            <a:r>
              <a:rPr lang="en-US" dirty="0" smtClean="0"/>
              <a:t> </a:t>
            </a:r>
            <a:r>
              <a:rPr lang="en-US" dirty="0" err="1" smtClean="0"/>
              <a:t>kerja</a:t>
            </a:r>
            <a:r>
              <a:rPr lang="en-US" dirty="0" smtClean="0"/>
              <a:t> </a:t>
            </a:r>
            <a:r>
              <a:rPr lang="en-US" dirty="0" err="1" smtClean="0"/>
              <a:t>PoP</a:t>
            </a:r>
            <a:r>
              <a:rPr lang="en-US" dirty="0" smtClean="0"/>
              <a:t> </a:t>
            </a:r>
            <a:r>
              <a:rPr lang="en-US" dirty="0" err="1" smtClean="0"/>
              <a:t>tahun</a:t>
            </a:r>
            <a:r>
              <a:rPr lang="en-US" dirty="0" smtClean="0"/>
              <a:t> 2016 (1 of 3)</a:t>
            </a:r>
          </a:p>
        </p:txBody>
      </p:sp>
      <p:sp>
        <p:nvSpPr>
          <p:cNvPr id="83971" name="Content Placeholder 2"/>
          <p:cNvSpPr>
            <a:spLocks noGrp="1"/>
          </p:cNvSpPr>
          <p:nvPr>
            <p:ph idx="1"/>
          </p:nvPr>
        </p:nvSpPr>
        <p:spPr/>
        <p:txBody>
          <a:bodyPr/>
          <a:lstStyle/>
          <a:p>
            <a:r>
              <a:rPr lang="en-US" dirty="0" smtClean="0"/>
              <a:t>1. </a:t>
            </a:r>
            <a:r>
              <a:rPr lang="en-US" sz="2400" dirty="0" err="1" smtClean="0"/>
              <a:t>Menyesuaikan</a:t>
            </a:r>
            <a:r>
              <a:rPr lang="en-US" sz="2400" dirty="0" smtClean="0"/>
              <a:t> </a:t>
            </a:r>
            <a:r>
              <a:rPr lang="en-US" sz="2400" dirty="0" err="1" smtClean="0"/>
              <a:t>kesalahan</a:t>
            </a:r>
            <a:r>
              <a:rPr lang="en-US" sz="2400" dirty="0" smtClean="0"/>
              <a:t> </a:t>
            </a:r>
            <a:r>
              <a:rPr lang="en-US" sz="2400" dirty="0" err="1" smtClean="0"/>
              <a:t>dan</a:t>
            </a:r>
            <a:r>
              <a:rPr lang="en-US" sz="2400" dirty="0" smtClean="0"/>
              <a:t> </a:t>
            </a:r>
            <a:r>
              <a:rPr lang="en-US" sz="2400" dirty="0" err="1" smtClean="0"/>
              <a:t>kealpaan</a:t>
            </a:r>
            <a:r>
              <a:rPr lang="en-US" sz="2400" dirty="0" smtClean="0"/>
              <a:t> </a:t>
            </a:r>
          </a:p>
          <a:p>
            <a:pPr lvl="1"/>
            <a:r>
              <a:rPr lang="en-US" sz="2400" dirty="0" smtClean="0"/>
              <a:t>	</a:t>
            </a:r>
            <a:r>
              <a:rPr lang="en-US" sz="2400" dirty="0" err="1" smtClean="0"/>
              <a:t>tidak</a:t>
            </a:r>
            <a:r>
              <a:rPr lang="en-US" sz="2400" dirty="0" smtClean="0"/>
              <a:t> </a:t>
            </a:r>
            <a:r>
              <a:rPr lang="en-US" sz="2400" dirty="0" err="1" smtClean="0"/>
              <a:t>ada</a:t>
            </a:r>
            <a:endParaRPr lang="en-US" sz="2400" dirty="0" smtClean="0"/>
          </a:p>
          <a:p>
            <a:r>
              <a:rPr lang="en-US" sz="2400" dirty="0" smtClean="0"/>
              <a:t>2. </a:t>
            </a:r>
            <a:r>
              <a:rPr lang="en-US" sz="2400" dirty="0" err="1" smtClean="0"/>
              <a:t>mengeliminasi</a:t>
            </a:r>
            <a:r>
              <a:rPr lang="en-US" sz="2400" dirty="0" smtClean="0"/>
              <a:t> intercompany profits and losses</a:t>
            </a:r>
          </a:p>
          <a:p>
            <a:pPr lvl="1"/>
            <a:r>
              <a:rPr lang="en-US" sz="2400" dirty="0" smtClean="0"/>
              <a:t>	</a:t>
            </a:r>
            <a:r>
              <a:rPr lang="en-US" sz="2400" dirty="0" err="1" smtClean="0"/>
              <a:t>tidak</a:t>
            </a:r>
            <a:r>
              <a:rPr lang="en-US" sz="2400" dirty="0" smtClean="0"/>
              <a:t> </a:t>
            </a:r>
            <a:r>
              <a:rPr lang="en-US" sz="2400" dirty="0" err="1" smtClean="0"/>
              <a:t>ada</a:t>
            </a:r>
            <a:endParaRPr lang="en-US" sz="2400" dirty="0" smtClean="0"/>
          </a:p>
          <a:p>
            <a:r>
              <a:rPr lang="en-US" sz="2400" dirty="0" smtClean="0"/>
              <a:t>3. </a:t>
            </a:r>
            <a:r>
              <a:rPr lang="en-US" sz="2400" dirty="0" err="1" smtClean="0"/>
              <a:t>Mengeliminasi</a:t>
            </a:r>
            <a:r>
              <a:rPr lang="en-US" sz="2400" dirty="0" smtClean="0"/>
              <a:t> </a:t>
            </a:r>
            <a:r>
              <a:rPr lang="en-US" sz="2400" dirty="0" err="1" smtClean="0"/>
              <a:t>penghasilan</a:t>
            </a:r>
            <a:r>
              <a:rPr lang="en-US" sz="2400" dirty="0" smtClean="0"/>
              <a:t> </a:t>
            </a:r>
            <a:r>
              <a:rPr lang="en-US" sz="2400" dirty="0" err="1" smtClean="0"/>
              <a:t>dan</a:t>
            </a:r>
            <a:r>
              <a:rPr lang="en-US" sz="2400" dirty="0" smtClean="0"/>
              <a:t> </a:t>
            </a:r>
            <a:r>
              <a:rPr lang="en-US" sz="2400" dirty="0" err="1"/>
              <a:t>deviden</a:t>
            </a:r>
            <a:r>
              <a:rPr lang="en-US" sz="2400" dirty="0"/>
              <a:t> yang </a:t>
            </a:r>
            <a:r>
              <a:rPr lang="en-US" sz="2400" dirty="0" err="1"/>
              <a:t>berasal</a:t>
            </a:r>
            <a:r>
              <a:rPr lang="en-US" sz="2400" dirty="0"/>
              <a:t> </a:t>
            </a:r>
            <a:r>
              <a:rPr lang="en-US" sz="2400" dirty="0" err="1"/>
              <a:t>dari</a:t>
            </a:r>
            <a:r>
              <a:rPr lang="en-US" sz="2400" dirty="0"/>
              <a:t> </a:t>
            </a:r>
            <a:r>
              <a:rPr lang="en-US" sz="2400" dirty="0" err="1"/>
              <a:t>entitas</a:t>
            </a:r>
            <a:r>
              <a:rPr lang="en-US" sz="2400" dirty="0"/>
              <a:t> </a:t>
            </a:r>
            <a:r>
              <a:rPr lang="en-US" sz="2400" dirty="0" err="1"/>
              <a:t>anak</a:t>
            </a:r>
            <a:r>
              <a:rPr lang="en-US" sz="2400" dirty="0"/>
              <a:t> </a:t>
            </a:r>
            <a:r>
              <a:rPr lang="en-US" sz="2400" dirty="0" err="1"/>
              <a:t>serta</a:t>
            </a:r>
            <a:r>
              <a:rPr lang="en-US" sz="2400" dirty="0"/>
              <a:t> </a:t>
            </a:r>
            <a:r>
              <a:rPr lang="en-US" sz="2400" dirty="0" err="1"/>
              <a:t>jadikan</a:t>
            </a:r>
            <a:r>
              <a:rPr lang="en-US" sz="2400" dirty="0"/>
              <a:t> </a:t>
            </a:r>
            <a:r>
              <a:rPr lang="en-US" sz="2400" dirty="0" err="1"/>
              <a:t>saldo</a:t>
            </a:r>
            <a:r>
              <a:rPr lang="en-US" sz="2400" dirty="0"/>
              <a:t> </a:t>
            </a:r>
            <a:r>
              <a:rPr lang="en-US" sz="2400" dirty="0" err="1"/>
              <a:t>akun</a:t>
            </a:r>
            <a:r>
              <a:rPr lang="en-US" sz="2400" dirty="0"/>
              <a:t> </a:t>
            </a:r>
            <a:r>
              <a:rPr lang="en-US" sz="2400" dirty="0" err="1"/>
              <a:t>investasi</a:t>
            </a:r>
            <a:r>
              <a:rPr lang="en-US" sz="2400" dirty="0"/>
              <a:t> </a:t>
            </a:r>
            <a:r>
              <a:rPr lang="en-US" sz="2400" dirty="0" err="1"/>
              <a:t>ke</a:t>
            </a:r>
            <a:r>
              <a:rPr lang="en-US" sz="2400" dirty="0"/>
              <a:t> </a:t>
            </a:r>
            <a:r>
              <a:rPr lang="en-US" sz="2400" dirty="0" err="1"/>
              <a:t>nilai</a:t>
            </a:r>
            <a:r>
              <a:rPr lang="en-US" sz="2400" dirty="0"/>
              <a:t> </a:t>
            </a:r>
            <a:r>
              <a:rPr lang="en-US" sz="2400" dirty="0" err="1"/>
              <a:t>saldo</a:t>
            </a:r>
            <a:r>
              <a:rPr lang="en-US" sz="2400" dirty="0"/>
              <a:t> </a:t>
            </a:r>
            <a:r>
              <a:rPr lang="en-US" sz="2400" dirty="0" err="1"/>
              <a:t>awalnya</a:t>
            </a:r>
            <a:endParaRPr lang="en-US" sz="2400" dirty="0"/>
          </a:p>
          <a:p>
            <a:endParaRPr lang="en-US" dirty="0" smtClean="0"/>
          </a:p>
          <a:p>
            <a:endParaRPr lang="en-US" dirty="0" smtClean="0"/>
          </a:p>
        </p:txBody>
      </p:sp>
      <p:graphicFrame>
        <p:nvGraphicFramePr>
          <p:cNvPr id="84006" name="Group 38"/>
          <p:cNvGraphicFramePr>
            <a:graphicFrameLocks noGrp="1"/>
          </p:cNvGraphicFramePr>
          <p:nvPr>
            <p:extLst/>
          </p:nvPr>
        </p:nvGraphicFramePr>
        <p:xfrm>
          <a:off x="866775" y="4543425"/>
          <a:ext cx="10458450" cy="1554480"/>
        </p:xfrm>
        <a:graphic>
          <a:graphicData uri="http://schemas.openxmlformats.org/drawingml/2006/table">
            <a:tbl>
              <a:tblPr/>
              <a:tblGrid>
                <a:gridCol w="6705600"/>
                <a:gridCol w="1876425"/>
                <a:gridCol w="1876425"/>
              </a:tblGrid>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Narrow" pitchFamily="34" charset="0"/>
                          <a:cs typeface="Arial" charset="0"/>
                        </a:rPr>
                        <a:t>Laba</a:t>
                      </a:r>
                      <a:r>
                        <a:rPr kumimoji="0" lang="en-US" sz="2800" b="0" i="0" u="none" strike="noStrike" cap="none" normalizeH="0" baseline="0" dirty="0" smtClean="0">
                          <a:ln>
                            <a:noFill/>
                          </a:ln>
                          <a:solidFill>
                            <a:schemeClr val="tx1"/>
                          </a:solidFill>
                          <a:effectLst/>
                          <a:latin typeface="Arial Narrow" pitchFamily="34" charset="0"/>
                          <a:cs typeface="Arial" charset="0"/>
                        </a:rPr>
                        <a:t> </a:t>
                      </a:r>
                      <a:r>
                        <a:rPr kumimoji="0" lang="en-US" sz="2800" b="0" i="0" u="none" strike="noStrike" cap="none" normalizeH="0" baseline="0" dirty="0" err="1" smtClean="0">
                          <a:ln>
                            <a:noFill/>
                          </a:ln>
                          <a:solidFill>
                            <a:schemeClr val="tx1"/>
                          </a:solidFill>
                          <a:effectLst/>
                          <a:latin typeface="Arial Narrow" pitchFamily="34" charset="0"/>
                          <a:cs typeface="Arial" charset="0"/>
                        </a:rPr>
                        <a:t>dari</a:t>
                      </a:r>
                      <a:r>
                        <a:rPr kumimoji="0" lang="en-US" sz="2800" b="0" i="0" u="none" strike="noStrike" cap="none" normalizeH="0" baseline="0" dirty="0" smtClean="0">
                          <a:ln>
                            <a:noFill/>
                          </a:ln>
                          <a:solidFill>
                            <a:schemeClr val="tx1"/>
                          </a:solidFill>
                          <a:effectLst/>
                          <a:latin typeface="Arial Narrow" pitchFamily="34" charset="0"/>
                          <a:cs typeface="Arial" charset="0"/>
                        </a:rPr>
                        <a:t>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36,8</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Dividend</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24.0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Investment </a:t>
                      </a:r>
                      <a:r>
                        <a:rPr kumimoji="0" lang="en-US" sz="2800" b="0" i="0" u="none" strike="noStrike" cap="none" normalizeH="0" baseline="0" dirty="0" err="1" smtClean="0">
                          <a:ln>
                            <a:noFill/>
                          </a:ln>
                          <a:solidFill>
                            <a:srgbClr val="000000"/>
                          </a:solidFill>
                          <a:effectLst/>
                          <a:latin typeface="Arial Narrow" pitchFamily="34" charset="0"/>
                          <a:cs typeface="Arial" charset="0"/>
                        </a:rPr>
                        <a:t>pada</a:t>
                      </a:r>
                      <a:r>
                        <a:rPr kumimoji="0" lang="en-US" sz="2800" b="0" i="0" u="none" strike="noStrike" cap="none" normalizeH="0" baseline="0" dirty="0" smtClean="0">
                          <a:ln>
                            <a:noFill/>
                          </a:ln>
                          <a:solidFill>
                            <a:srgbClr val="000000"/>
                          </a:solidFill>
                          <a:effectLst/>
                          <a:latin typeface="Arial Narrow" pitchFamily="34" charset="0"/>
                          <a:cs typeface="Arial" charset="0"/>
                        </a:rPr>
                        <a:t>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12.8</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133</a:t>
            </a:fld>
            <a:endParaRPr lang="en-US" dirty="0"/>
          </a:p>
        </p:txBody>
      </p:sp>
    </p:spTree>
    <p:extLst>
      <p:ext uri="{BB962C8B-B14F-4D97-AF65-F5344CB8AC3E}">
        <p14:creationId xmlns:p14="http://schemas.microsoft.com/office/powerpoint/2010/main" val="168729403"/>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normAutofit/>
          </a:bodyPr>
          <a:lstStyle/>
          <a:p>
            <a:r>
              <a:rPr lang="en-US" dirty="0" err="1" smtClean="0"/>
              <a:t>Jurnal</a:t>
            </a:r>
            <a:r>
              <a:rPr lang="en-US" dirty="0" smtClean="0"/>
              <a:t> </a:t>
            </a:r>
            <a:r>
              <a:rPr lang="en-US" dirty="0" err="1" smtClean="0"/>
              <a:t>kertas</a:t>
            </a:r>
            <a:r>
              <a:rPr lang="en-US" dirty="0" smtClean="0"/>
              <a:t> </a:t>
            </a:r>
            <a:r>
              <a:rPr lang="en-US" dirty="0" err="1" smtClean="0"/>
              <a:t>kerja</a:t>
            </a:r>
            <a:r>
              <a:rPr lang="en-US" dirty="0" smtClean="0"/>
              <a:t> </a:t>
            </a:r>
            <a:r>
              <a:rPr lang="en-US" dirty="0" err="1" smtClean="0"/>
              <a:t>PoP</a:t>
            </a:r>
            <a:r>
              <a:rPr lang="en-US" dirty="0" smtClean="0"/>
              <a:t> 2016 (2 of 3)</a:t>
            </a:r>
          </a:p>
        </p:txBody>
      </p:sp>
      <p:sp>
        <p:nvSpPr>
          <p:cNvPr id="84995" name="Content Placeholder 2"/>
          <p:cNvSpPr>
            <a:spLocks noGrp="1"/>
          </p:cNvSpPr>
          <p:nvPr>
            <p:ph idx="1"/>
          </p:nvPr>
        </p:nvSpPr>
        <p:spPr/>
        <p:txBody>
          <a:bodyPr/>
          <a:lstStyle/>
          <a:p>
            <a:r>
              <a:rPr lang="en-US" sz="2000" dirty="0" smtClean="0"/>
              <a:t>4. </a:t>
            </a:r>
            <a:r>
              <a:rPr lang="en-US" sz="2000" dirty="0" err="1"/>
              <a:t>Catat</a:t>
            </a:r>
            <a:r>
              <a:rPr lang="en-US" sz="2000" dirty="0"/>
              <a:t> </a:t>
            </a:r>
            <a:r>
              <a:rPr lang="en-US" sz="2000" dirty="0" err="1"/>
              <a:t>kepentingan</a:t>
            </a:r>
            <a:r>
              <a:rPr lang="en-US" sz="2000" dirty="0"/>
              <a:t> non </a:t>
            </a:r>
            <a:r>
              <a:rPr lang="en-US" sz="2000" dirty="0" err="1"/>
              <a:t>pengendali</a:t>
            </a:r>
            <a:r>
              <a:rPr lang="en-US" sz="2000" dirty="0"/>
              <a:t> </a:t>
            </a:r>
            <a:r>
              <a:rPr lang="en-US" sz="2000" dirty="0" err="1"/>
              <a:t>dalam</a:t>
            </a:r>
            <a:r>
              <a:rPr lang="en-US" sz="2000" dirty="0"/>
              <a:t> earnings </a:t>
            </a:r>
            <a:r>
              <a:rPr lang="en-US" sz="2000" dirty="0" err="1"/>
              <a:t>dan</a:t>
            </a:r>
            <a:r>
              <a:rPr lang="en-US" sz="2000" dirty="0"/>
              <a:t> </a:t>
            </a:r>
            <a:r>
              <a:rPr lang="en-US" sz="2000" dirty="0" err="1"/>
              <a:t>deviden</a:t>
            </a:r>
            <a:r>
              <a:rPr lang="en-US" sz="2000" dirty="0"/>
              <a:t> </a:t>
            </a:r>
            <a:r>
              <a:rPr lang="en-US" sz="2000" dirty="0" err="1"/>
              <a:t>entitas</a:t>
            </a:r>
            <a:r>
              <a:rPr lang="en-US" sz="2000" dirty="0"/>
              <a:t> </a:t>
            </a:r>
            <a:r>
              <a:rPr lang="en-US" sz="2000" dirty="0" err="1" smtClean="0"/>
              <a:t>anak</a:t>
            </a:r>
            <a:endParaRPr lang="en-US" sz="2000" dirty="0" smtClean="0"/>
          </a:p>
          <a:p>
            <a:endParaRPr lang="en-US" sz="2000" dirty="0" smtClean="0"/>
          </a:p>
          <a:p>
            <a:endParaRPr lang="en-US" sz="2000" dirty="0"/>
          </a:p>
          <a:p>
            <a:endParaRPr lang="en-US" sz="2000" dirty="0" smtClean="0"/>
          </a:p>
          <a:p>
            <a:endParaRPr lang="en-US" sz="2000" dirty="0" smtClean="0"/>
          </a:p>
          <a:p>
            <a:r>
              <a:rPr lang="en-US" sz="2000" dirty="0" smtClean="0"/>
              <a:t>5. </a:t>
            </a:r>
            <a:r>
              <a:rPr lang="en-US" sz="2000" dirty="0" err="1"/>
              <a:t>Eliminasi</a:t>
            </a:r>
            <a:r>
              <a:rPr lang="en-US" sz="2000" dirty="0"/>
              <a:t> </a:t>
            </a:r>
            <a:r>
              <a:rPr lang="en-US" sz="2000" dirty="0" err="1"/>
              <a:t>saldo</a:t>
            </a:r>
            <a:r>
              <a:rPr lang="en-US" sz="2000" dirty="0"/>
              <a:t> </a:t>
            </a:r>
            <a:r>
              <a:rPr lang="en-US" sz="2000" dirty="0" err="1"/>
              <a:t>akun</a:t>
            </a:r>
            <a:r>
              <a:rPr lang="en-US" sz="2000" dirty="0"/>
              <a:t> </a:t>
            </a:r>
            <a:r>
              <a:rPr lang="en-US" sz="2000" dirty="0" err="1"/>
              <a:t>resiprokal</a:t>
            </a:r>
            <a:r>
              <a:rPr lang="en-US" sz="2000" dirty="0"/>
              <a:t> </a:t>
            </a:r>
            <a:r>
              <a:rPr lang="en-US" sz="2000" dirty="0" err="1"/>
              <a:t>investasi</a:t>
            </a:r>
            <a:r>
              <a:rPr lang="en-US" sz="2000" dirty="0"/>
              <a:t> </a:t>
            </a:r>
            <a:r>
              <a:rPr lang="en-US" sz="2000" dirty="0" err="1"/>
              <a:t>dan</a:t>
            </a:r>
            <a:r>
              <a:rPr lang="en-US" sz="2000" dirty="0"/>
              <a:t> </a:t>
            </a:r>
            <a:r>
              <a:rPr lang="en-US" sz="2000" dirty="0" err="1"/>
              <a:t>ekuitas</a:t>
            </a:r>
            <a:r>
              <a:rPr lang="en-US" sz="2000" dirty="0"/>
              <a:t> </a:t>
            </a:r>
            <a:r>
              <a:rPr lang="en-US" sz="2000" dirty="0" err="1"/>
              <a:t>entitas</a:t>
            </a:r>
            <a:r>
              <a:rPr lang="en-US" sz="2000" dirty="0"/>
              <a:t> </a:t>
            </a:r>
            <a:r>
              <a:rPr lang="en-US" sz="2000" dirty="0" err="1" smtClean="0"/>
              <a:t>anak</a:t>
            </a:r>
            <a:endParaRPr lang="en-US" sz="2000" dirty="0"/>
          </a:p>
        </p:txBody>
      </p:sp>
      <p:graphicFrame>
        <p:nvGraphicFramePr>
          <p:cNvPr id="85073" name="Group 81"/>
          <p:cNvGraphicFramePr>
            <a:graphicFrameLocks noGrp="1"/>
          </p:cNvGraphicFramePr>
          <p:nvPr>
            <p:extLst>
              <p:ext uri="{D42A27DB-BD31-4B8C-83A1-F6EECF244321}">
                <p14:modId xmlns:p14="http://schemas.microsoft.com/office/powerpoint/2010/main" val="958282564"/>
              </p:ext>
            </p:extLst>
          </p:nvPr>
        </p:nvGraphicFramePr>
        <p:xfrm>
          <a:off x="866775" y="2415182"/>
          <a:ext cx="10458450" cy="1152144"/>
        </p:xfrm>
        <a:graphic>
          <a:graphicData uri="http://schemas.openxmlformats.org/drawingml/2006/table">
            <a:tbl>
              <a:tblPr/>
              <a:tblGrid>
                <a:gridCol w="7213600"/>
                <a:gridCol w="1622425"/>
                <a:gridCol w="1622425"/>
              </a:tblGrid>
              <a:tr h="347509">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Beban </a:t>
                      </a:r>
                      <a:r>
                        <a:rPr kumimoji="0" lang="en-US" sz="2400" b="0" i="0" u="none" strike="noStrike" cap="none" normalizeH="0" baseline="0" dirty="0" err="1" smtClean="0">
                          <a:ln>
                            <a:noFill/>
                          </a:ln>
                          <a:solidFill>
                            <a:schemeClr val="tx1"/>
                          </a:solidFill>
                          <a:effectLst/>
                          <a:latin typeface="Arial Narrow" pitchFamily="34" charset="0"/>
                          <a:cs typeface="Arial" charset="0"/>
                        </a:rPr>
                        <a:t>Hak</a:t>
                      </a:r>
                      <a:r>
                        <a:rPr kumimoji="0" lang="en-US" sz="2400" b="0" i="0" u="none" strike="noStrike" cap="none" normalizeH="0" baseline="0" dirty="0" smtClean="0">
                          <a:ln>
                            <a:noFill/>
                          </a:ln>
                          <a:solidFill>
                            <a:schemeClr val="tx1"/>
                          </a:solidFill>
                          <a:effectLst/>
                          <a:latin typeface="Arial Narrow" pitchFamily="34" charset="0"/>
                          <a:cs typeface="Arial" charset="0"/>
                        </a:rPr>
                        <a:t> </a:t>
                      </a:r>
                      <a:r>
                        <a:rPr kumimoji="0" lang="en-US" sz="2400" b="0" i="0" u="none" strike="noStrike" cap="none" normalizeH="0" baseline="0" dirty="0" err="1" smtClean="0">
                          <a:ln>
                            <a:noFill/>
                          </a:ln>
                          <a:solidFill>
                            <a:schemeClr val="tx1"/>
                          </a:solidFill>
                          <a:effectLst/>
                          <a:latin typeface="Arial Narrow" pitchFamily="34" charset="0"/>
                          <a:cs typeface="Arial" charset="0"/>
                        </a:rPr>
                        <a:t>minoritas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9.2</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47509">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Dividend</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6.0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47509">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Hak</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minoritas</a:t>
                      </a: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3.2</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graphicFrame>
        <p:nvGraphicFramePr>
          <p:cNvPr id="85074" name="Group 82"/>
          <p:cNvGraphicFramePr>
            <a:graphicFrameLocks noGrp="1"/>
          </p:cNvGraphicFramePr>
          <p:nvPr>
            <p:extLst/>
          </p:nvPr>
        </p:nvGraphicFramePr>
        <p:xfrm>
          <a:off x="866775" y="4328160"/>
          <a:ext cx="10458451" cy="1920240"/>
        </p:xfrm>
        <a:graphic>
          <a:graphicData uri="http://schemas.openxmlformats.org/drawingml/2006/table">
            <a:tbl>
              <a:tblPr/>
              <a:tblGrid>
                <a:gridCol w="7261225"/>
                <a:gridCol w="1598613"/>
                <a:gridCol w="1598613"/>
              </a:tblGrid>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Modal </a:t>
                      </a:r>
                      <a:r>
                        <a:rPr kumimoji="0" lang="en-US" sz="2400" b="0" i="0" u="none" strike="noStrike" cap="none" normalizeH="0" baseline="0" dirty="0" err="1" smtClean="0">
                          <a:ln>
                            <a:noFill/>
                          </a:ln>
                          <a:solidFill>
                            <a:schemeClr val="tx1"/>
                          </a:solidFill>
                          <a:effectLst/>
                          <a:latin typeface="Arial Narrow" pitchFamily="34" charset="0"/>
                          <a:cs typeface="Arial" charset="0"/>
                        </a:rPr>
                        <a:t>saham</a:t>
                      </a:r>
                      <a:r>
                        <a:rPr kumimoji="0" lang="en-US" sz="2400" b="0" i="0" u="none" strike="noStrike" cap="none" normalizeH="0" baseline="0" dirty="0" smtClean="0">
                          <a:ln>
                            <a:noFill/>
                          </a:ln>
                          <a:solidFill>
                            <a:schemeClr val="tx1"/>
                          </a:solidFill>
                          <a:effectLst/>
                          <a:latin typeface="Arial Narrow" pitchFamily="34" charset="0"/>
                          <a:cs typeface="Arial" charset="0"/>
                        </a:rPr>
                        <a:t>,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120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1" i="0" u="none" strike="noStrike" cap="none" normalizeH="0" baseline="0" dirty="0" smtClean="0">
                        <a:ln>
                          <a:noFill/>
                        </a:ln>
                        <a:solidFill>
                          <a:srgbClr val="FFFFFF"/>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Laba</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ditahan</a:t>
                      </a:r>
                      <a:r>
                        <a:rPr kumimoji="0" lang="en-US" sz="2400" b="0" i="0" u="none" strike="noStrike" cap="none" normalizeH="0" baseline="0" dirty="0" smtClean="0">
                          <a:ln>
                            <a:noFill/>
                          </a:ln>
                          <a:solidFill>
                            <a:srgbClr val="000000"/>
                          </a:solidFill>
                          <a:effectLst/>
                          <a:latin typeface="Arial Narrow" pitchFamily="34" charset="0"/>
                          <a:cs typeface="Arial" charset="0"/>
                        </a:rPr>
                        <a:t> , Son (</a:t>
                      </a:r>
                      <a:r>
                        <a:rPr kumimoji="0" lang="en-US" sz="2400" b="0" i="0" u="none" strike="noStrike" cap="none" normalizeH="0" baseline="0" dirty="0" err="1" smtClean="0">
                          <a:ln>
                            <a:noFill/>
                          </a:ln>
                          <a:solidFill>
                            <a:srgbClr val="000000"/>
                          </a:solidFill>
                          <a:effectLst/>
                          <a:latin typeface="Arial Narrow" pitchFamily="34" charset="0"/>
                          <a:cs typeface="Arial" charset="0"/>
                        </a:rPr>
                        <a:t>awal</a:t>
                      </a:r>
                      <a:r>
                        <a:rPr kumimoji="0" lang="en-US" sz="2400" b="0" i="0" u="none" strike="noStrike" cap="none" normalizeH="0" baseline="0" dirty="0" smtClean="0">
                          <a:ln>
                            <a:noFill/>
                          </a:ln>
                          <a:solidFill>
                            <a:srgbClr val="000000"/>
                          </a:solidFill>
                          <a:effectLst/>
                          <a:latin typeface="Arial Narrow" pitchFamily="34" charset="0"/>
                          <a:cs typeface="Arial" charset="0"/>
                        </a:rPr>
                        <a:t>)</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60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Paten</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40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Investasi</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pada</a:t>
                      </a:r>
                      <a:r>
                        <a:rPr kumimoji="0" lang="en-US" sz="2400" b="0" i="0" u="none" strike="noStrike" cap="none" normalizeH="0" baseline="0" dirty="0" smtClean="0">
                          <a:ln>
                            <a:noFill/>
                          </a:ln>
                          <a:solidFill>
                            <a:srgbClr val="000000"/>
                          </a:solidFill>
                          <a:effectLst/>
                          <a:latin typeface="Arial Narrow" pitchFamily="34" charset="0"/>
                          <a:cs typeface="Arial" charset="0"/>
                        </a:rPr>
                        <a:t> Son</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176</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Hak</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minoritas</a:t>
                      </a: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44</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134</a:t>
            </a:fld>
            <a:endParaRPr lang="en-US" dirty="0"/>
          </a:p>
        </p:txBody>
      </p:sp>
    </p:spTree>
    <p:extLst>
      <p:ext uri="{BB962C8B-B14F-4D97-AF65-F5344CB8AC3E}">
        <p14:creationId xmlns:p14="http://schemas.microsoft.com/office/powerpoint/2010/main" val="100495928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normAutofit/>
          </a:bodyPr>
          <a:lstStyle/>
          <a:p>
            <a:r>
              <a:rPr lang="en-US" dirty="0" err="1"/>
              <a:t>Jurnal</a:t>
            </a:r>
            <a:r>
              <a:rPr lang="en-US" dirty="0"/>
              <a:t> </a:t>
            </a:r>
            <a:r>
              <a:rPr lang="en-US" dirty="0" err="1"/>
              <a:t>kertas</a:t>
            </a:r>
            <a:r>
              <a:rPr lang="en-US" dirty="0"/>
              <a:t> </a:t>
            </a:r>
            <a:r>
              <a:rPr lang="en-US" dirty="0" err="1"/>
              <a:t>kerja</a:t>
            </a:r>
            <a:r>
              <a:rPr lang="en-US" dirty="0"/>
              <a:t> </a:t>
            </a:r>
            <a:r>
              <a:rPr lang="en-US" dirty="0" err="1"/>
              <a:t>PoP</a:t>
            </a:r>
            <a:r>
              <a:rPr lang="en-US" dirty="0"/>
              <a:t> 2016 </a:t>
            </a:r>
            <a:r>
              <a:rPr lang="en-US" dirty="0" smtClean="0"/>
              <a:t>(3 </a:t>
            </a:r>
            <a:r>
              <a:rPr lang="en-US" dirty="0"/>
              <a:t>of 3)</a:t>
            </a:r>
            <a:endParaRPr lang="en-US" dirty="0" smtClean="0"/>
          </a:p>
        </p:txBody>
      </p:sp>
      <p:sp>
        <p:nvSpPr>
          <p:cNvPr id="86019" name="Content Placeholder 2"/>
          <p:cNvSpPr>
            <a:spLocks noGrp="1"/>
          </p:cNvSpPr>
          <p:nvPr>
            <p:ph idx="1"/>
          </p:nvPr>
        </p:nvSpPr>
        <p:spPr/>
        <p:txBody>
          <a:bodyPr>
            <a:normAutofit fontScale="92500" lnSpcReduction="10000"/>
          </a:bodyPr>
          <a:lstStyle/>
          <a:p>
            <a:r>
              <a:rPr lang="en-US" dirty="0" smtClean="0"/>
              <a:t>6. </a:t>
            </a:r>
            <a:r>
              <a:rPr lang="en-US" dirty="0" err="1" smtClean="0"/>
              <a:t>meng</a:t>
            </a:r>
            <a:r>
              <a:rPr lang="en-US" dirty="0" err="1"/>
              <a:t>a</a:t>
            </a:r>
            <a:r>
              <a:rPr lang="en-US" dirty="0" err="1" smtClean="0"/>
              <a:t>mortisasi</a:t>
            </a:r>
            <a:r>
              <a:rPr lang="en-US" dirty="0" smtClean="0"/>
              <a:t> </a:t>
            </a:r>
            <a:r>
              <a:rPr lang="en-US" dirty="0" err="1"/>
              <a:t>perbedaan</a:t>
            </a:r>
            <a:r>
              <a:rPr lang="en-US" dirty="0"/>
              <a:t> </a:t>
            </a:r>
            <a:r>
              <a:rPr lang="en-US" dirty="0" err="1"/>
              <a:t>nilai</a:t>
            </a:r>
            <a:r>
              <a:rPr lang="en-US" dirty="0"/>
              <a:t> </a:t>
            </a:r>
            <a:r>
              <a:rPr lang="en-US" dirty="0" err="1"/>
              <a:t>wajar</a:t>
            </a:r>
            <a:r>
              <a:rPr lang="en-US" dirty="0"/>
              <a:t> (EBT)</a:t>
            </a:r>
          </a:p>
          <a:p>
            <a:endParaRPr lang="en-US" dirty="0" smtClean="0"/>
          </a:p>
          <a:p>
            <a:endParaRPr lang="en-US" dirty="0" smtClean="0"/>
          </a:p>
          <a:p>
            <a:endParaRPr lang="en-US" dirty="0" smtClean="0"/>
          </a:p>
          <a:p>
            <a:endParaRPr lang="en-US" dirty="0" smtClean="0"/>
          </a:p>
          <a:p>
            <a:r>
              <a:rPr lang="en-US" dirty="0" smtClean="0"/>
              <a:t>7. </a:t>
            </a:r>
            <a:r>
              <a:rPr lang="en-US" dirty="0" err="1" smtClean="0"/>
              <a:t>Eliminasi</a:t>
            </a:r>
            <a:r>
              <a:rPr lang="en-US" dirty="0" smtClean="0"/>
              <a:t> </a:t>
            </a:r>
            <a:r>
              <a:rPr lang="en-US" dirty="0" err="1" smtClean="0"/>
              <a:t>saldo</a:t>
            </a:r>
            <a:r>
              <a:rPr lang="en-US" dirty="0" smtClean="0"/>
              <a:t> </a:t>
            </a:r>
            <a:r>
              <a:rPr lang="en-US" dirty="0" err="1" smtClean="0"/>
              <a:t>resiprocal</a:t>
            </a:r>
            <a:r>
              <a:rPr lang="en-US" dirty="0" smtClean="0"/>
              <a:t> </a:t>
            </a:r>
            <a:r>
              <a:rPr lang="en-US" dirty="0" err="1" smtClean="0"/>
              <a:t>lainnya</a:t>
            </a:r>
            <a:endParaRPr lang="en-US" dirty="0" smtClean="0"/>
          </a:p>
          <a:p>
            <a:pPr lvl="2"/>
            <a:r>
              <a:rPr lang="en-US" dirty="0" smtClean="0"/>
              <a:t>	</a:t>
            </a:r>
            <a:r>
              <a:rPr lang="en-US" dirty="0" err="1" smtClean="0"/>
              <a:t>tidak</a:t>
            </a:r>
            <a:r>
              <a:rPr lang="en-US" dirty="0" smtClean="0"/>
              <a:t> </a:t>
            </a:r>
            <a:r>
              <a:rPr lang="en-US" dirty="0" err="1" smtClean="0"/>
              <a:t>ada</a:t>
            </a:r>
            <a:endParaRPr lang="en-US" dirty="0" smtClean="0"/>
          </a:p>
          <a:p>
            <a:pPr lvl="2"/>
            <a:endParaRPr lang="en-US" sz="1400" dirty="0" smtClean="0"/>
          </a:p>
          <a:p>
            <a:pPr marL="182880" indent="-457200"/>
            <a:r>
              <a:rPr lang="en-US" dirty="0" err="1" smtClean="0"/>
              <a:t>Catatan</a:t>
            </a:r>
            <a:r>
              <a:rPr lang="en-US" dirty="0" smtClean="0"/>
              <a:t>: </a:t>
            </a:r>
            <a:r>
              <a:rPr lang="en-US" dirty="0" err="1" smtClean="0"/>
              <a:t>pada</a:t>
            </a:r>
            <a:r>
              <a:rPr lang="en-US" dirty="0" smtClean="0"/>
              <a:t> </a:t>
            </a:r>
            <a:r>
              <a:rPr lang="en-US" dirty="0" err="1" smtClean="0"/>
              <a:t>bab</a:t>
            </a:r>
            <a:r>
              <a:rPr lang="en-US" dirty="0" smtClean="0"/>
              <a:t> </a:t>
            </a:r>
            <a:r>
              <a:rPr lang="en-US" dirty="0" err="1" smtClean="0"/>
              <a:t>akhir</a:t>
            </a:r>
            <a:r>
              <a:rPr lang="en-US" dirty="0" smtClean="0"/>
              <a:t>, </a:t>
            </a:r>
            <a:r>
              <a:rPr lang="en-US" dirty="0" err="1" smtClean="0"/>
              <a:t>seluruh</a:t>
            </a:r>
            <a:r>
              <a:rPr lang="en-US" dirty="0" smtClean="0"/>
              <a:t> </a:t>
            </a:r>
            <a:r>
              <a:rPr lang="en-US" dirty="0" err="1" smtClean="0"/>
              <a:t>jurnal</a:t>
            </a:r>
            <a:r>
              <a:rPr lang="en-US" dirty="0" smtClean="0"/>
              <a:t> </a:t>
            </a:r>
            <a:r>
              <a:rPr lang="en-US" dirty="0" err="1" smtClean="0"/>
              <a:t>kertas</a:t>
            </a:r>
            <a:r>
              <a:rPr lang="en-US" dirty="0" smtClean="0"/>
              <a:t> </a:t>
            </a:r>
            <a:r>
              <a:rPr lang="en-US" dirty="0" err="1" smtClean="0"/>
              <a:t>kerja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menyusun</a:t>
            </a:r>
            <a:r>
              <a:rPr lang="en-US" dirty="0" smtClean="0"/>
              <a:t> </a:t>
            </a:r>
            <a:r>
              <a:rPr lang="en-US" dirty="0" err="1" smtClean="0"/>
              <a:t>laporan</a:t>
            </a:r>
            <a:r>
              <a:rPr lang="en-US" dirty="0" smtClean="0"/>
              <a:t> </a:t>
            </a:r>
            <a:r>
              <a:rPr lang="en-US" dirty="0" err="1" smtClean="0"/>
              <a:t>posisi</a:t>
            </a:r>
            <a:r>
              <a:rPr lang="en-US" dirty="0" smtClean="0"/>
              <a:t> </a:t>
            </a:r>
            <a:r>
              <a:rPr lang="en-US" dirty="0" err="1" smtClean="0"/>
              <a:t>keuangan</a:t>
            </a:r>
            <a:r>
              <a:rPr lang="en-US" dirty="0" smtClean="0"/>
              <a:t> </a:t>
            </a:r>
            <a:r>
              <a:rPr lang="en-US" dirty="0" err="1" smtClean="0"/>
              <a:t>sedangkan</a:t>
            </a:r>
            <a:r>
              <a:rPr lang="en-US" dirty="0" smtClean="0"/>
              <a:t> </a:t>
            </a:r>
            <a:r>
              <a:rPr lang="en-US" dirty="0" err="1" smtClean="0"/>
              <a:t>pada</a:t>
            </a:r>
            <a:r>
              <a:rPr lang="en-US" dirty="0" smtClean="0"/>
              <a:t> </a:t>
            </a:r>
            <a:r>
              <a:rPr lang="en-US" dirty="0" err="1" smtClean="0"/>
              <a:t>jurnal</a:t>
            </a:r>
            <a:r>
              <a:rPr lang="en-US" dirty="0" smtClean="0"/>
              <a:t> </a:t>
            </a:r>
            <a:r>
              <a:rPr lang="en-US" dirty="0" err="1" smtClean="0"/>
              <a:t>kertas</a:t>
            </a:r>
            <a:r>
              <a:rPr lang="en-US" dirty="0" smtClean="0"/>
              <a:t> </a:t>
            </a:r>
            <a:r>
              <a:rPr lang="en-US" dirty="0" err="1" smtClean="0"/>
              <a:t>kerja</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menyusun</a:t>
            </a:r>
            <a:r>
              <a:rPr lang="en-US" dirty="0" smtClean="0"/>
              <a:t> </a:t>
            </a:r>
            <a:r>
              <a:rPr lang="en-US" dirty="0" err="1" smtClean="0"/>
              <a:t>laporan</a:t>
            </a:r>
            <a:r>
              <a:rPr lang="en-US" dirty="0" smtClean="0"/>
              <a:t> </a:t>
            </a:r>
            <a:r>
              <a:rPr lang="en-US" dirty="0" err="1" smtClean="0"/>
              <a:t>rugi</a:t>
            </a:r>
            <a:r>
              <a:rPr lang="en-US" dirty="0" smtClean="0"/>
              <a:t> </a:t>
            </a:r>
            <a:r>
              <a:rPr lang="en-US" dirty="0" err="1" smtClean="0"/>
              <a:t>laba</a:t>
            </a:r>
            <a:r>
              <a:rPr lang="en-US" dirty="0" smtClean="0"/>
              <a:t> , </a:t>
            </a:r>
            <a:r>
              <a:rPr lang="en-US" dirty="0" err="1" smtClean="0"/>
              <a:t>laporan</a:t>
            </a:r>
            <a:r>
              <a:rPr lang="en-US" dirty="0" smtClean="0"/>
              <a:t> </a:t>
            </a:r>
            <a:r>
              <a:rPr lang="en-US" dirty="0" err="1" smtClean="0"/>
              <a:t>laba</a:t>
            </a:r>
            <a:r>
              <a:rPr lang="en-US" dirty="0" smtClean="0"/>
              <a:t> </a:t>
            </a:r>
            <a:r>
              <a:rPr lang="en-US" dirty="0" err="1" smtClean="0"/>
              <a:t>ditahan</a:t>
            </a:r>
            <a:r>
              <a:rPr lang="en-US" dirty="0" smtClean="0"/>
              <a:t>, </a:t>
            </a:r>
            <a:r>
              <a:rPr lang="en-US" dirty="0" err="1" smtClean="0"/>
              <a:t>dan</a:t>
            </a:r>
            <a:r>
              <a:rPr lang="en-US" dirty="0" smtClean="0"/>
              <a:t> </a:t>
            </a:r>
            <a:r>
              <a:rPr lang="en-US" dirty="0" err="1" smtClean="0"/>
              <a:t>laporan</a:t>
            </a:r>
            <a:r>
              <a:rPr lang="en-US" dirty="0" smtClean="0"/>
              <a:t> </a:t>
            </a:r>
            <a:r>
              <a:rPr lang="en-US" dirty="0" err="1" smtClean="0"/>
              <a:t>posisi</a:t>
            </a:r>
            <a:r>
              <a:rPr lang="en-US" dirty="0" smtClean="0"/>
              <a:t> </a:t>
            </a:r>
            <a:r>
              <a:rPr lang="en-US" dirty="0" err="1" smtClean="0"/>
              <a:t>keuangan</a:t>
            </a:r>
            <a:r>
              <a:rPr lang="en-US" dirty="0" smtClean="0"/>
              <a:t>.</a:t>
            </a:r>
          </a:p>
        </p:txBody>
      </p:sp>
      <p:graphicFrame>
        <p:nvGraphicFramePr>
          <p:cNvPr id="86049" name="Group 33"/>
          <p:cNvGraphicFramePr>
            <a:graphicFrameLocks noGrp="1"/>
          </p:cNvGraphicFramePr>
          <p:nvPr>
            <p:extLst>
              <p:ext uri="{D42A27DB-BD31-4B8C-83A1-F6EECF244321}">
                <p14:modId xmlns:p14="http://schemas.microsoft.com/office/powerpoint/2010/main" val="1633084085"/>
              </p:ext>
            </p:extLst>
          </p:nvPr>
        </p:nvGraphicFramePr>
        <p:xfrm>
          <a:off x="866775" y="2367197"/>
          <a:ext cx="10458450" cy="1036320"/>
        </p:xfrm>
        <a:graphic>
          <a:graphicData uri="http://schemas.openxmlformats.org/drawingml/2006/table">
            <a:tbl>
              <a:tblPr/>
              <a:tblGrid>
                <a:gridCol w="6705600"/>
                <a:gridCol w="1876425"/>
                <a:gridCol w="1876425"/>
              </a:tblGrid>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Beban </a:t>
                      </a:r>
                      <a:r>
                        <a:rPr kumimoji="0" lang="en-US" sz="2800" b="0" i="0" u="none" strike="noStrike" cap="none" normalizeH="0" baseline="0" dirty="0" err="1" smtClean="0">
                          <a:ln>
                            <a:noFill/>
                          </a:ln>
                          <a:solidFill>
                            <a:schemeClr val="tx1"/>
                          </a:solidFill>
                          <a:effectLst/>
                          <a:latin typeface="Arial Narrow" pitchFamily="34" charset="0"/>
                          <a:cs typeface="Arial" charset="0"/>
                        </a:rPr>
                        <a:t>Amortisasi</a:t>
                      </a:r>
                      <a:r>
                        <a:rPr kumimoji="0" lang="en-US" sz="2800" b="0" i="0" u="none" strike="noStrike" cap="none" normalizeH="0" baseline="0" dirty="0" smtClean="0">
                          <a:ln>
                            <a:noFill/>
                          </a:ln>
                          <a:solidFill>
                            <a:schemeClr val="tx1"/>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4</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Paten</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4</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135</a:t>
            </a:fld>
            <a:endParaRPr lang="en-US" dirty="0"/>
          </a:p>
        </p:txBody>
      </p:sp>
    </p:spTree>
    <p:extLst>
      <p:ext uri="{BB962C8B-B14F-4D97-AF65-F5344CB8AC3E}">
        <p14:creationId xmlns:p14="http://schemas.microsoft.com/office/powerpoint/2010/main" val="398749902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467" name="Group 667"/>
          <p:cNvGraphicFramePr>
            <a:graphicFrameLocks noGrp="1"/>
          </p:cNvGraphicFramePr>
          <p:nvPr>
            <p:extLst/>
          </p:nvPr>
        </p:nvGraphicFramePr>
        <p:xfrm>
          <a:off x="502710" y="1447801"/>
          <a:ext cx="11186583" cy="4252027"/>
        </p:xfrm>
        <a:graphic>
          <a:graphicData uri="http://schemas.openxmlformats.org/drawingml/2006/table">
            <a:tbl>
              <a:tblPr firstRow="1" bandRow="1">
                <a:tableStyleId>{073A0DAA-6AF3-43AB-8588-CEC1D06C72B9}</a:tableStyleId>
              </a:tblPr>
              <a:tblGrid>
                <a:gridCol w="4983691"/>
                <a:gridCol w="1219200"/>
                <a:gridCol w="1117600"/>
                <a:gridCol w="1497543"/>
                <a:gridCol w="1245657"/>
                <a:gridCol w="1122892"/>
              </a:tblGrid>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Untuk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tahun</a:t>
                      </a:r>
                      <a:r>
                        <a:rPr kumimoji="0" lang="en-US" sz="2200" u="none" strike="noStrike" cap="none" normalizeH="0" baseline="0" dirty="0" smtClean="0">
                          <a:ln>
                            <a:noFill/>
                          </a:ln>
                          <a:effectLst/>
                          <a:latin typeface="Arial Narrow" pitchFamily="34" charset="0"/>
                        </a:rPr>
                        <a:t> yang </a:t>
                      </a:r>
                      <a:r>
                        <a:rPr kumimoji="0" lang="en-US" sz="2200" u="none" strike="noStrike" cap="none" normalizeH="0" baseline="0" dirty="0" err="1" smtClean="0">
                          <a:ln>
                            <a:noFill/>
                          </a:ln>
                          <a:effectLst/>
                          <a:latin typeface="Arial Narrow" pitchFamily="34" charset="0"/>
                        </a:rPr>
                        <a:t>berakhir</a:t>
                      </a:r>
                      <a:r>
                        <a:rPr kumimoji="0" lang="en-US" sz="2200" u="none" strike="noStrike" cap="none" normalizeH="0" baseline="0" dirty="0" smtClean="0">
                          <a:ln>
                            <a:noFill/>
                          </a:ln>
                          <a:effectLst/>
                          <a:latin typeface="Arial Narrow" pitchFamily="34" charset="0"/>
                        </a:rPr>
                        <a:t> 31/12/2016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Rugi</a:t>
                      </a:r>
                      <a:r>
                        <a:rPr kumimoji="0" lang="en-US" sz="2200" u="sng" strike="noStrike" cap="none" normalizeH="0" baseline="0" dirty="0" smtClean="0">
                          <a:ln>
                            <a:noFill/>
                          </a:ln>
                          <a:effectLst/>
                          <a:latin typeface="Arial Narrow" pitchFamily="34" charset="0"/>
                        </a:rPr>
                        <a:t>:</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Pendapatan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630.0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dari</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de-DE" sz="2200" u="none" strike="noStrike" cap="none" normalizeH="0" baseline="0" dirty="0" smtClean="0">
                          <a:ln>
                            <a:noFill/>
                          </a:ln>
                          <a:effectLst/>
                          <a:latin typeface="Arial Narrow" pitchFamily="34" charset="0"/>
                        </a:rPr>
                        <a:t>c.    </a:t>
                      </a:r>
                      <a:r>
                        <a:rPr kumimoji="0" lang="en-US" sz="2200" u="none" strike="noStrike" cap="none" normalizeH="0" baseline="0" dirty="0" smtClean="0">
                          <a:ln>
                            <a:noFill/>
                          </a:ln>
                          <a:effectLst/>
                          <a:latin typeface="Arial Narrow" pitchFamily="34" charset="0"/>
                        </a:rPr>
                        <a:t>36.8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(400.0)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f.       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(484.0)</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      9.2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(9.2)</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Bersih</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136.8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136.8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Ditahan</a:t>
                      </a:r>
                      <a:r>
                        <a:rPr kumimoji="0" lang="en-US" sz="2200" b="1" u="sng" strike="noStrike" cap="none" normalizeH="0" baseline="0" dirty="0" smtClean="0">
                          <a:ln>
                            <a:noFill/>
                          </a:ln>
                          <a:effectLst/>
                          <a:latin typeface="Arial Narrow" pitchFamily="34" charset="0"/>
                        </a:rPr>
                        <a:t>:</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ditahan</a:t>
                      </a:r>
                      <a:r>
                        <a:rPr kumimoji="0" lang="en-US" sz="2200" u="none" strike="noStrike" cap="none" normalizeH="0" baseline="0" dirty="0" smtClean="0">
                          <a:ln>
                            <a:noFill/>
                          </a:ln>
                          <a:effectLst/>
                          <a:latin typeface="Arial Narrow" pitchFamily="34" charset="0"/>
                        </a:rPr>
                        <a:t> </a:t>
                      </a:r>
                      <a:r>
                        <a:rPr kumimoji="0" lang="mr-IN" sz="2200" u="none" strike="noStrike" cap="none" normalizeH="0" baseline="0" dirty="0" smtClean="0">
                          <a:ln>
                            <a:noFill/>
                          </a:ln>
                          <a:effectLst/>
                          <a:latin typeface="Arial Narrow" pitchFamily="34" charset="0"/>
                        </a:rPr>
                        <a:t>–</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awal</a:t>
                      </a: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bersih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136.8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50.0</a:t>
                      </a: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136.8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deviden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(60.0)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  24.0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(60.0)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   6.0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Ditahan</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Akhir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86.8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80.0</a:t>
                      </a: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sng" strike="noStrike" cap="none" normalizeH="0" baseline="0" dirty="0" smtClean="0">
                          <a:ln>
                            <a:noFill/>
                          </a:ln>
                          <a:solidFill>
                            <a:schemeClr val="tx1"/>
                          </a:solidFill>
                          <a:effectLst/>
                          <a:latin typeface="Arial Narrow" pitchFamily="34" charset="0"/>
                          <a:cs typeface="Arial" charset="0"/>
                        </a:rPr>
                        <a:t>86.8</a:t>
                      </a:r>
                    </a:p>
                  </a:txBody>
                  <a:tcPr marL="121920" marR="121920" anchor="b" horzOverflow="overflow"/>
                </a:tc>
              </a:tr>
            </a:tbl>
          </a:graphicData>
        </a:graphic>
      </p:graphicFrame>
      <p:sp>
        <p:nvSpPr>
          <p:cNvPr id="77463" name="AutoShape 663"/>
          <p:cNvSpPr>
            <a:spLocks/>
          </p:cNvSpPr>
          <p:nvPr/>
        </p:nvSpPr>
        <p:spPr bwMode="auto">
          <a:xfrm>
            <a:off x="10363200" y="5181600"/>
            <a:ext cx="203200" cy="609600"/>
          </a:xfrm>
          <a:prstGeom prst="rightBrace">
            <a:avLst>
              <a:gd name="adj1" fmla="val 33333"/>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7466" name="Rectangle 666"/>
          <p:cNvSpPr>
            <a:spLocks noGrp="1" noChangeArrowheads="1"/>
          </p:cNvSpPr>
          <p:nvPr>
            <p:ph type="title"/>
          </p:nvPr>
        </p:nvSpPr>
        <p:spPr/>
        <p:txBody>
          <a:bodyPr>
            <a:normAutofit/>
          </a:bodyPr>
          <a:lstStyle/>
          <a:p>
            <a:r>
              <a:rPr lang="en-US" dirty="0" err="1" smtClean="0"/>
              <a:t>Kertas</a:t>
            </a:r>
            <a:r>
              <a:rPr lang="en-US" dirty="0" smtClean="0"/>
              <a:t> </a:t>
            </a:r>
            <a:r>
              <a:rPr lang="en-US" dirty="0" err="1" smtClean="0"/>
              <a:t>kerja</a:t>
            </a:r>
            <a:r>
              <a:rPr lang="en-US" dirty="0" smtClean="0"/>
              <a:t> POP </a:t>
            </a:r>
            <a:r>
              <a:rPr lang="en-US" dirty="0" err="1" smtClean="0"/>
              <a:t>tahun</a:t>
            </a:r>
            <a:r>
              <a:rPr lang="en-US" dirty="0" smtClean="0"/>
              <a:t> 2016 (1)</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136</a:t>
            </a:fld>
            <a:endParaRPr lang="en-US" dirty="0"/>
          </a:p>
        </p:txBody>
      </p:sp>
    </p:spTree>
    <p:extLst>
      <p:ext uri="{BB962C8B-B14F-4D97-AF65-F5344CB8AC3E}">
        <p14:creationId xmlns:p14="http://schemas.microsoft.com/office/powerpoint/2010/main" val="413698337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718" name="Group 894"/>
          <p:cNvGraphicFramePr>
            <a:graphicFrameLocks noGrp="1"/>
          </p:cNvGraphicFramePr>
          <p:nvPr>
            <p:extLst/>
          </p:nvPr>
        </p:nvGraphicFramePr>
        <p:xfrm>
          <a:off x="457200" y="914400"/>
          <a:ext cx="11277600" cy="5084064"/>
        </p:xfrm>
        <a:graphic>
          <a:graphicData uri="http://schemas.openxmlformats.org/drawingml/2006/table">
            <a:tbl>
              <a:tblPr firstRow="1" bandRow="1">
                <a:tableStyleId>{073A0DAA-6AF3-43AB-8588-CEC1D06C72B9}</a:tableStyleId>
              </a:tblPr>
              <a:tblGrid>
                <a:gridCol w="3911600"/>
                <a:gridCol w="1219200"/>
                <a:gridCol w="1117600"/>
                <a:gridCol w="1727200"/>
                <a:gridCol w="1879600"/>
                <a:gridCol w="1422400"/>
              </a:tblGrid>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sng" strike="noStrike" cap="none" normalizeH="0" baseline="0" dirty="0" err="1" smtClean="0">
                          <a:ln>
                            <a:noFill/>
                          </a:ln>
                          <a:solidFill>
                            <a:schemeClr val="lt1"/>
                          </a:solidFill>
                          <a:effectLst/>
                          <a:latin typeface="Arial Narrow" pitchFamily="34" charset="0"/>
                          <a:cs typeface="+mn-cs"/>
                        </a:rPr>
                        <a:t>Neraca</a:t>
                      </a:r>
                      <a:r>
                        <a:rPr kumimoji="0" lang="en-US" sz="2200" b="1" i="0" u="sng" strike="noStrike" cap="none" normalizeH="0" baseline="0" dirty="0" smtClean="0">
                          <a:ln>
                            <a:noFill/>
                          </a:ln>
                          <a:solidFill>
                            <a:schemeClr val="lt1"/>
                          </a:solidFill>
                          <a:effectLst/>
                          <a:latin typeface="Arial Narrow" pitchFamily="34" charset="0"/>
                          <a:cs typeface="+mn-cs"/>
                        </a:rPr>
                        <a:t>, 31 /12/2016</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kas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78.0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98.0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Aktiva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Lancar</a:t>
                      </a:r>
                      <a:r>
                        <a:rPr kumimoji="0" lang="en-US" sz="2200" u="none" strike="noStrike" cap="none" normalizeH="0" baseline="0" dirty="0" smtClean="0">
                          <a:ln>
                            <a:noFill/>
                          </a:ln>
                          <a:effectLst/>
                          <a:latin typeface="Arial Narrow" pitchFamily="34" charset="0"/>
                        </a:rPr>
                        <a:t> Lain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Investasi</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pada</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188.8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      12.8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176.0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Pabrik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dan</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peralatan</a:t>
                      </a:r>
                      <a:r>
                        <a:rPr kumimoji="0" lang="en-US" sz="2200" u="none" strike="noStrike" cap="none" normalizeH="0" baseline="0" dirty="0" smtClean="0">
                          <a:ln>
                            <a:noFill/>
                          </a:ln>
                          <a:effectLst/>
                          <a:latin typeface="Arial Narrow" pitchFamily="34" charset="0"/>
                        </a:rPr>
                        <a:t>, net</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500.0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140.0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Paten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f.        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36.0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946.8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1.054.0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Kewajiban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1600.0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Modal </a:t>
                      </a:r>
                      <a:r>
                        <a:rPr kumimoji="0" lang="en-US" sz="2200" b="0" i="0" u="none" strike="noStrike" cap="none" normalizeH="0" baseline="0" dirty="0" err="1" smtClean="0">
                          <a:ln>
                            <a:noFill/>
                          </a:ln>
                          <a:solidFill>
                            <a:schemeClr val="tx1"/>
                          </a:solidFill>
                          <a:effectLst/>
                          <a:latin typeface="Arial Narrow" pitchFamily="34" charset="0"/>
                          <a:cs typeface="Arial" charset="0"/>
                        </a:rPr>
                        <a:t>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ditahan</a:t>
                      </a:r>
                      <a:r>
                        <a:rPr kumimoji="0" lang="en-US" sz="2200" b="0" i="0" u="none" strike="noStrike" cap="none" normalizeH="0" baseline="0" dirty="0" smtClean="0">
                          <a:ln>
                            <a:noFill/>
                          </a:ln>
                          <a:solidFill>
                            <a:schemeClr val="tx1"/>
                          </a:solidFill>
                          <a:effectLst/>
                          <a:latin typeface="Arial Narrow" pitchFamily="34" charset="0"/>
                          <a:cs typeface="Arial" charset="0"/>
                        </a:rPr>
                        <a:t> </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86.8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86.8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Jan.1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44.0</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408432">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Dec. 31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3.3</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47.2</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946.8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1.054.0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78715" name="AutoShape 891"/>
          <p:cNvSpPr>
            <a:spLocks/>
          </p:cNvSpPr>
          <p:nvPr/>
        </p:nvSpPr>
        <p:spPr bwMode="auto">
          <a:xfrm>
            <a:off x="10261600" y="198120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8716" name="AutoShape 892"/>
          <p:cNvSpPr>
            <a:spLocks/>
          </p:cNvSpPr>
          <p:nvPr/>
        </p:nvSpPr>
        <p:spPr bwMode="auto">
          <a:xfrm>
            <a:off x="10261600" y="487680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137</a:t>
            </a:fld>
            <a:endParaRPr lang="en-US" dirty="0"/>
          </a:p>
        </p:txBody>
      </p:sp>
    </p:spTree>
    <p:extLst>
      <p:ext uri="{BB962C8B-B14F-4D97-AF65-F5344CB8AC3E}">
        <p14:creationId xmlns:p14="http://schemas.microsoft.com/office/powerpoint/2010/main" val="9646153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err="1" smtClean="0"/>
              <a:t>Lihat</a:t>
            </a:r>
            <a:r>
              <a:rPr lang="en-US" dirty="0" smtClean="0"/>
              <a:t> </a:t>
            </a:r>
            <a:r>
              <a:rPr lang="en-US" dirty="0" err="1"/>
              <a:t>L</a:t>
            </a:r>
            <a:r>
              <a:rPr lang="en-US" dirty="0" err="1" smtClean="0"/>
              <a:t>aporan</a:t>
            </a:r>
            <a:r>
              <a:rPr lang="en-US" dirty="0" smtClean="0"/>
              <a:t> </a:t>
            </a:r>
            <a:r>
              <a:rPr lang="en-US" dirty="0" err="1" smtClean="0"/>
              <a:t>Laba</a:t>
            </a:r>
            <a:r>
              <a:rPr lang="en-US" dirty="0" smtClean="0"/>
              <a:t> </a:t>
            </a:r>
            <a:r>
              <a:rPr lang="en-US" dirty="0" err="1" smtClean="0"/>
              <a:t>Rugi</a:t>
            </a:r>
            <a:endParaRPr lang="en-US" dirty="0" smtClean="0"/>
          </a:p>
        </p:txBody>
      </p:sp>
      <p:sp>
        <p:nvSpPr>
          <p:cNvPr id="79084" name="Text Box 236"/>
          <p:cNvSpPr txBox="1">
            <a:spLocks noChangeArrowheads="1"/>
          </p:cNvSpPr>
          <p:nvPr/>
        </p:nvSpPr>
        <p:spPr bwMode="auto">
          <a:xfrm>
            <a:off x="614892" y="4119479"/>
            <a:ext cx="11074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00100" lvl="1" indent="-342900" algn="l">
              <a:buClr>
                <a:schemeClr val="tx2"/>
              </a:buClr>
              <a:buFont typeface="Wingdings" pitchFamily="2" charset="2"/>
              <a:buChar char="v"/>
            </a:pPr>
            <a:r>
              <a:rPr lang="en-US" sz="2400" b="1" dirty="0">
                <a:latin typeface="Arial Narrow" pitchFamily="34" charset="0"/>
              </a:rPr>
              <a:t> </a:t>
            </a:r>
            <a:r>
              <a:rPr lang="en-US" sz="2000" b="1" dirty="0" err="1" smtClean="0">
                <a:latin typeface="Arial Narrow" pitchFamily="34" charset="0"/>
              </a:rPr>
              <a:t>saldo</a:t>
            </a:r>
            <a:r>
              <a:rPr lang="en-US" sz="2000" b="1" dirty="0" smtClean="0">
                <a:latin typeface="Arial Narrow" pitchFamily="34" charset="0"/>
              </a:rPr>
              <a:t> </a:t>
            </a:r>
            <a:r>
              <a:rPr lang="en-US" sz="2000" b="1" dirty="0" err="1" smtClean="0">
                <a:latin typeface="Arial Narrow" pitchFamily="34" charset="0"/>
              </a:rPr>
              <a:t>Laba</a:t>
            </a:r>
            <a:r>
              <a:rPr lang="en-US" sz="2000" b="1" dirty="0" smtClean="0">
                <a:latin typeface="Arial Narrow" pitchFamily="34" charset="0"/>
              </a:rPr>
              <a:t> </a:t>
            </a:r>
            <a:r>
              <a:rPr lang="en-US" sz="2000" b="1" dirty="0" err="1" smtClean="0">
                <a:latin typeface="Arial Narrow" pitchFamily="34" charset="0"/>
              </a:rPr>
              <a:t>dari</a:t>
            </a:r>
            <a:r>
              <a:rPr lang="en-US" sz="2000" b="1" dirty="0" smtClean="0">
                <a:latin typeface="Arial Narrow" pitchFamily="34" charset="0"/>
              </a:rPr>
              <a:t> son </a:t>
            </a:r>
            <a:r>
              <a:rPr lang="en-US" sz="2000" b="1" dirty="0" err="1" smtClean="0">
                <a:latin typeface="Arial Narrow" pitchFamily="34" charset="0"/>
              </a:rPr>
              <a:t>tereliminasi</a:t>
            </a:r>
            <a:endParaRPr lang="en-US" sz="2000" b="1" dirty="0">
              <a:latin typeface="Arial Narrow" pitchFamily="34" charset="0"/>
            </a:endParaRPr>
          </a:p>
          <a:p>
            <a:pPr marL="800100" lvl="1" indent="-342900" algn="l">
              <a:buClr>
                <a:schemeClr val="tx2"/>
              </a:buClr>
              <a:buFont typeface="Wingdings" pitchFamily="2" charset="2"/>
              <a:buChar char="v"/>
            </a:pPr>
            <a:r>
              <a:rPr lang="en-US" sz="2000" b="1" dirty="0">
                <a:latin typeface="Arial Narrow" pitchFamily="34" charset="0"/>
              </a:rPr>
              <a:t> </a:t>
            </a:r>
            <a:r>
              <a:rPr lang="en-US" sz="2000" b="1" dirty="0" err="1" smtClean="0">
                <a:latin typeface="Arial Narrow" pitchFamily="34" charset="0"/>
              </a:rPr>
              <a:t>saldo</a:t>
            </a:r>
            <a:r>
              <a:rPr lang="en-US" sz="2000" b="1" dirty="0" smtClean="0">
                <a:latin typeface="Arial Narrow" pitchFamily="34" charset="0"/>
              </a:rPr>
              <a:t> Beban </a:t>
            </a:r>
            <a:r>
              <a:rPr lang="en-US" sz="2000" b="1" dirty="0" err="1" smtClean="0">
                <a:latin typeface="Arial Narrow" pitchFamily="34" charset="0"/>
              </a:rPr>
              <a:t>tersesuaikan</a:t>
            </a:r>
            <a:r>
              <a:rPr lang="en-US" sz="2000" b="1" dirty="0" smtClean="0">
                <a:latin typeface="Arial Narrow" pitchFamily="34" charset="0"/>
              </a:rPr>
              <a:t> </a:t>
            </a:r>
            <a:r>
              <a:rPr lang="en-US" sz="2000" b="1" dirty="0" err="1" smtClean="0">
                <a:latin typeface="Arial Narrow" pitchFamily="34" charset="0"/>
              </a:rPr>
              <a:t>oleh</a:t>
            </a:r>
            <a:r>
              <a:rPr lang="en-US" sz="2000" b="1" dirty="0" smtClean="0">
                <a:latin typeface="Arial Narrow" pitchFamily="34" charset="0"/>
              </a:rPr>
              <a:t> </a:t>
            </a:r>
            <a:r>
              <a:rPr lang="en-US" sz="2000" b="1" dirty="0" err="1" smtClean="0">
                <a:latin typeface="Arial Narrow" pitchFamily="34" charset="0"/>
              </a:rPr>
              <a:t>amortisasi</a:t>
            </a:r>
            <a:r>
              <a:rPr lang="en-US" sz="2000" b="1" dirty="0" smtClean="0">
                <a:latin typeface="Arial Narrow" pitchFamily="34" charset="0"/>
              </a:rPr>
              <a:t> paten </a:t>
            </a:r>
            <a:r>
              <a:rPr lang="en-US" sz="2000" b="1" dirty="0" err="1" smtClean="0">
                <a:latin typeface="Arial Narrow" pitchFamily="34" charset="0"/>
              </a:rPr>
              <a:t>tahun</a:t>
            </a:r>
            <a:r>
              <a:rPr lang="en-US" sz="2000" b="1" dirty="0" smtClean="0">
                <a:latin typeface="Arial Narrow" pitchFamily="34" charset="0"/>
              </a:rPr>
              <a:t> 2016 </a:t>
            </a:r>
            <a:r>
              <a:rPr lang="en-US" sz="2000" b="1" dirty="0" err="1" smtClean="0">
                <a:latin typeface="Arial Narrow" pitchFamily="34" charset="0"/>
              </a:rPr>
              <a:t>sebesar</a:t>
            </a:r>
            <a:r>
              <a:rPr lang="en-US" sz="2000" b="1" dirty="0" smtClean="0">
                <a:latin typeface="Arial Narrow" pitchFamily="34" charset="0"/>
              </a:rPr>
              <a:t> $4</a:t>
            </a:r>
            <a:endParaRPr lang="en-US" sz="2000" b="1" dirty="0">
              <a:latin typeface="Arial Narrow" pitchFamily="34" charset="0"/>
            </a:endParaRPr>
          </a:p>
          <a:p>
            <a:pPr marL="800100" lvl="1" indent="-342900" algn="l">
              <a:buClr>
                <a:schemeClr val="tx2"/>
              </a:buClr>
              <a:buFont typeface="Wingdings" pitchFamily="2" charset="2"/>
              <a:buChar char="v"/>
            </a:pPr>
            <a:r>
              <a:rPr lang="en-US" sz="2000" b="1" dirty="0">
                <a:latin typeface="Arial Narrow" pitchFamily="34" charset="0"/>
              </a:rPr>
              <a:t> </a:t>
            </a:r>
            <a:r>
              <a:rPr lang="en-US" sz="2000" b="1" dirty="0" err="1" smtClean="0">
                <a:latin typeface="Arial Narrow" pitchFamily="34" charset="0"/>
              </a:rPr>
              <a:t>pada</a:t>
            </a:r>
            <a:r>
              <a:rPr lang="en-US" sz="2000" b="1" dirty="0" smtClean="0">
                <a:latin typeface="Arial Narrow" pitchFamily="34" charset="0"/>
              </a:rPr>
              <a:t> </a:t>
            </a:r>
            <a:r>
              <a:rPr lang="en-US" sz="2000" b="1" dirty="0" err="1" smtClean="0">
                <a:latin typeface="Arial Narrow" pitchFamily="34" charset="0"/>
              </a:rPr>
              <a:t>metode</a:t>
            </a:r>
            <a:r>
              <a:rPr lang="en-US" sz="2000" b="1" dirty="0" smtClean="0">
                <a:latin typeface="Arial Narrow" pitchFamily="34" charset="0"/>
              </a:rPr>
              <a:t> </a:t>
            </a:r>
            <a:r>
              <a:rPr lang="en-US" sz="2000" b="1" dirty="0" err="1" smtClean="0">
                <a:latin typeface="Arial Narrow" pitchFamily="34" charset="0"/>
              </a:rPr>
              <a:t>ekuitas</a:t>
            </a:r>
            <a:r>
              <a:rPr lang="en-US" sz="2000" b="1" dirty="0" smtClean="0">
                <a:latin typeface="Arial Narrow" pitchFamily="34" charset="0"/>
              </a:rPr>
              <a:t>, </a:t>
            </a:r>
            <a:r>
              <a:rPr lang="en-US" sz="2000" b="1" dirty="0" err="1" smtClean="0">
                <a:latin typeface="Arial Narrow" pitchFamily="34" charset="0"/>
              </a:rPr>
              <a:t>saldo</a:t>
            </a:r>
            <a:r>
              <a:rPr lang="en-US" sz="2000" b="1" dirty="0" smtClean="0">
                <a:latin typeface="Arial Narrow" pitchFamily="34" charset="0"/>
              </a:rPr>
              <a:t> </a:t>
            </a:r>
            <a:r>
              <a:rPr lang="en-US" sz="2000" b="1" dirty="0" err="1" smtClean="0">
                <a:latin typeface="Arial Narrow" pitchFamily="34" charset="0"/>
              </a:rPr>
              <a:t>Hak</a:t>
            </a:r>
            <a:r>
              <a:rPr lang="en-US" sz="2000" b="1" dirty="0" smtClean="0">
                <a:latin typeface="Arial Narrow" pitchFamily="34" charset="0"/>
              </a:rPr>
              <a:t> </a:t>
            </a:r>
            <a:r>
              <a:rPr lang="en-US" sz="2000" b="1" dirty="0" err="1" smtClean="0">
                <a:latin typeface="Arial Narrow" pitchFamily="34" charset="0"/>
              </a:rPr>
              <a:t>minoritas</a:t>
            </a:r>
            <a:r>
              <a:rPr lang="en-US" sz="2000" b="1" dirty="0" smtClean="0">
                <a:latin typeface="Arial Narrow" pitchFamily="34" charset="0"/>
              </a:rPr>
              <a:t> </a:t>
            </a:r>
            <a:r>
              <a:rPr lang="en-US" sz="2000" b="1" dirty="0" err="1" smtClean="0">
                <a:latin typeface="Arial Narrow" pitchFamily="34" charset="0"/>
              </a:rPr>
              <a:t>nilainya</a:t>
            </a:r>
            <a:r>
              <a:rPr lang="en-US" sz="2000" b="1" dirty="0" smtClean="0">
                <a:latin typeface="Arial Narrow" pitchFamily="34" charset="0"/>
              </a:rPr>
              <a:t> </a:t>
            </a:r>
            <a:r>
              <a:rPr lang="en-US" sz="2000" b="1" dirty="0" err="1" smtClean="0">
                <a:latin typeface="Arial Narrow" pitchFamily="34" charset="0"/>
              </a:rPr>
              <a:t>selalu</a:t>
            </a:r>
            <a:r>
              <a:rPr lang="en-US" sz="2000" b="1" dirty="0" smtClean="0">
                <a:latin typeface="Arial Narrow" pitchFamily="34" charset="0"/>
              </a:rPr>
              <a:t> </a:t>
            </a:r>
            <a:r>
              <a:rPr lang="en-US" sz="2000" b="1" dirty="0" err="1" smtClean="0">
                <a:latin typeface="Arial Narrow" pitchFamily="34" charset="0"/>
              </a:rPr>
              <a:t>porposional</a:t>
            </a:r>
            <a:r>
              <a:rPr lang="en-US" sz="2000" b="1" dirty="0" smtClean="0">
                <a:latin typeface="Arial Narrow" pitchFamily="34" charset="0"/>
              </a:rPr>
              <a:t> </a:t>
            </a:r>
            <a:r>
              <a:rPr lang="en-US" sz="2000" b="1" dirty="0" err="1" smtClean="0">
                <a:latin typeface="Arial Narrow" pitchFamily="34" charset="0"/>
              </a:rPr>
              <a:t>dengan</a:t>
            </a:r>
            <a:r>
              <a:rPr lang="en-US" sz="2000" b="1" dirty="0" smtClean="0">
                <a:latin typeface="Arial Narrow" pitchFamily="34" charset="0"/>
              </a:rPr>
              <a:t> </a:t>
            </a:r>
            <a:r>
              <a:rPr lang="en-US" sz="2000" b="1" dirty="0" err="1" smtClean="0">
                <a:latin typeface="Arial Narrow" pitchFamily="34" charset="0"/>
              </a:rPr>
              <a:t>Laba</a:t>
            </a:r>
            <a:r>
              <a:rPr lang="en-US" sz="2000" b="1" dirty="0" smtClean="0">
                <a:latin typeface="Arial Narrow" pitchFamily="34" charset="0"/>
              </a:rPr>
              <a:t> </a:t>
            </a:r>
            <a:r>
              <a:rPr lang="en-US" sz="2000" b="1" dirty="0" err="1" smtClean="0">
                <a:latin typeface="Arial Narrow" pitchFamily="34" charset="0"/>
              </a:rPr>
              <a:t>dari</a:t>
            </a:r>
            <a:r>
              <a:rPr lang="en-US" sz="2000" b="1" dirty="0" smtClean="0">
                <a:latin typeface="Arial Narrow" pitchFamily="34" charset="0"/>
              </a:rPr>
              <a:t> Son.</a:t>
            </a:r>
            <a:endParaRPr lang="en-US" sz="2000" b="1" dirty="0">
              <a:latin typeface="Arial Narrow" pitchFamily="34" charset="0"/>
            </a:endParaRPr>
          </a:p>
          <a:p>
            <a:pPr marL="800100" lvl="1" indent="-342900" algn="ctr">
              <a:buClr>
                <a:schemeClr val="tx2"/>
              </a:buClr>
              <a:buFont typeface="Wingdings" pitchFamily="2" charset="2"/>
              <a:buChar char="v"/>
            </a:pPr>
            <a:r>
              <a:rPr lang="en-US" sz="2000" dirty="0" smtClean="0">
                <a:latin typeface="Arial Narrow" pitchFamily="34" charset="0"/>
              </a:rPr>
              <a:t>$36.8 </a:t>
            </a:r>
            <a:r>
              <a:rPr lang="en-US" sz="2000" dirty="0">
                <a:latin typeface="Arial Narrow" pitchFamily="34" charset="0"/>
              </a:rPr>
              <a:t>x .20/.80 = </a:t>
            </a:r>
            <a:r>
              <a:rPr lang="en-US" sz="2000" b="1" dirty="0" smtClean="0">
                <a:latin typeface="Arial Narrow" pitchFamily="34" charset="0"/>
              </a:rPr>
              <a:t>$</a:t>
            </a:r>
            <a:r>
              <a:rPr lang="en-US" sz="2000" b="1" dirty="0">
                <a:latin typeface="Arial Narrow" pitchFamily="34" charset="0"/>
              </a:rPr>
              <a:t> </a:t>
            </a:r>
            <a:r>
              <a:rPr lang="en-US" sz="2000" b="1" dirty="0" smtClean="0">
                <a:latin typeface="Arial Narrow" pitchFamily="34" charset="0"/>
              </a:rPr>
              <a:t>9.2</a:t>
            </a:r>
            <a:endParaRPr lang="en-US" sz="2000" b="1" dirty="0">
              <a:latin typeface="Arial Narrow" pitchFamily="34" charset="0"/>
            </a:endParaRPr>
          </a:p>
        </p:txBody>
      </p:sp>
      <p:graphicFrame>
        <p:nvGraphicFramePr>
          <p:cNvPr id="7" name="Group 667"/>
          <p:cNvGraphicFramePr>
            <a:graphicFrameLocks noGrp="1"/>
          </p:cNvGraphicFramePr>
          <p:nvPr>
            <p:extLst/>
          </p:nvPr>
        </p:nvGraphicFramePr>
        <p:xfrm>
          <a:off x="502710" y="1440038"/>
          <a:ext cx="11186583" cy="2288610"/>
        </p:xfrm>
        <a:graphic>
          <a:graphicData uri="http://schemas.openxmlformats.org/drawingml/2006/table">
            <a:tbl>
              <a:tblPr firstRow="1" bandRow="1">
                <a:tableStyleId>{073A0DAA-6AF3-43AB-8588-CEC1D06C72B9}</a:tableStyleId>
              </a:tblPr>
              <a:tblGrid>
                <a:gridCol w="5283200"/>
                <a:gridCol w="1354667"/>
                <a:gridCol w="1166283"/>
                <a:gridCol w="1013884"/>
                <a:gridCol w="1016000"/>
                <a:gridCol w="1352549"/>
              </a:tblGrid>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Untuk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tahun</a:t>
                      </a:r>
                      <a:r>
                        <a:rPr kumimoji="0" lang="en-US" sz="2200" u="none" strike="noStrike" cap="none" normalizeH="0" baseline="0" dirty="0" smtClean="0">
                          <a:ln>
                            <a:noFill/>
                          </a:ln>
                          <a:effectLst/>
                          <a:latin typeface="Arial Narrow" pitchFamily="34" charset="0"/>
                        </a:rPr>
                        <a:t> yang </a:t>
                      </a:r>
                      <a:r>
                        <a:rPr kumimoji="0" lang="en-US" sz="2200" u="none" strike="noStrike" cap="none" normalizeH="0" baseline="0" dirty="0" err="1" smtClean="0">
                          <a:ln>
                            <a:noFill/>
                          </a:ln>
                          <a:effectLst/>
                          <a:latin typeface="Arial Narrow" pitchFamily="34" charset="0"/>
                        </a:rPr>
                        <a:t>berakhir</a:t>
                      </a:r>
                      <a:r>
                        <a:rPr kumimoji="0" lang="en-US" sz="2200" u="none" strike="noStrike" cap="none" normalizeH="0" baseline="0" dirty="0" smtClean="0">
                          <a:ln>
                            <a:noFill/>
                          </a:ln>
                          <a:effectLst/>
                          <a:latin typeface="Arial Narrow" pitchFamily="34" charset="0"/>
                        </a:rPr>
                        <a:t> 31/12/2016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Rugi</a:t>
                      </a:r>
                      <a:r>
                        <a:rPr kumimoji="0" lang="en-US" sz="2200" u="sng" strike="noStrike" cap="none" normalizeH="0" baseline="0" dirty="0" smtClean="0">
                          <a:ln>
                            <a:noFill/>
                          </a:ln>
                          <a:effectLst/>
                          <a:latin typeface="Arial Narrow" pitchFamily="34" charset="0"/>
                        </a:rPr>
                        <a:t>:</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Pendapatan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630.0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dari</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(400.0)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(484.0)</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9.2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(9.2)</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18373">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Bersih</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136.8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136.8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3" name="Footer Placeholder 2"/>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4" name="Slide Number Placeholder 3"/>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138</a:t>
            </a:fld>
            <a:endParaRPr lang="en-US" dirty="0"/>
          </a:p>
        </p:txBody>
      </p:sp>
    </p:spTree>
    <p:extLst>
      <p:ext uri="{BB962C8B-B14F-4D97-AF65-F5344CB8AC3E}">
        <p14:creationId xmlns:p14="http://schemas.microsoft.com/office/powerpoint/2010/main" val="335712296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err="1" smtClean="0"/>
              <a:t>Lihat</a:t>
            </a:r>
            <a:r>
              <a:rPr lang="en-US" dirty="0" smtClean="0"/>
              <a:t> </a:t>
            </a:r>
            <a:r>
              <a:rPr lang="en-US" dirty="0" err="1" smtClean="0"/>
              <a:t>laporan</a:t>
            </a:r>
            <a:r>
              <a:rPr lang="en-US" dirty="0" smtClean="0"/>
              <a:t> </a:t>
            </a:r>
            <a:r>
              <a:rPr lang="en-US" dirty="0" err="1" smtClean="0"/>
              <a:t>laba</a:t>
            </a:r>
            <a:r>
              <a:rPr lang="en-US" dirty="0" smtClean="0"/>
              <a:t> </a:t>
            </a:r>
            <a:r>
              <a:rPr lang="en-US" dirty="0" err="1" smtClean="0"/>
              <a:t>ditahan</a:t>
            </a:r>
            <a:endParaRPr lang="en-US" dirty="0" smtClean="0"/>
          </a:p>
        </p:txBody>
      </p:sp>
      <p:sp>
        <p:nvSpPr>
          <p:cNvPr id="79933" name="Text Box 61"/>
          <p:cNvSpPr txBox="1">
            <a:spLocks noChangeArrowheads="1"/>
          </p:cNvSpPr>
          <p:nvPr/>
        </p:nvSpPr>
        <p:spPr bwMode="auto">
          <a:xfrm>
            <a:off x="614892" y="4292504"/>
            <a:ext cx="110744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00100" lvl="1" indent="-342900" algn="l">
              <a:buClr>
                <a:schemeClr val="tx2"/>
              </a:buClr>
              <a:buFont typeface="Wingdings" pitchFamily="2" charset="2"/>
              <a:buChar char="v"/>
            </a:pPr>
            <a:r>
              <a:rPr lang="en-US" sz="2400" b="1" dirty="0">
                <a:latin typeface="Arial Narrow" pitchFamily="34" charset="0"/>
              </a:rPr>
              <a:t> </a:t>
            </a:r>
            <a:r>
              <a:rPr lang="en-US" sz="2000" b="1" dirty="0" err="1" smtClean="0">
                <a:latin typeface="Arial Narrow" pitchFamily="34" charset="0"/>
              </a:rPr>
              <a:t>saldo</a:t>
            </a:r>
            <a:r>
              <a:rPr lang="en-US" sz="2000" b="1" dirty="0" smtClean="0">
                <a:latin typeface="Arial Narrow" pitchFamily="34" charset="0"/>
              </a:rPr>
              <a:t> </a:t>
            </a:r>
            <a:r>
              <a:rPr lang="en-US" sz="2000" b="1" dirty="0" err="1" smtClean="0">
                <a:latin typeface="Arial Narrow" pitchFamily="34" charset="0"/>
              </a:rPr>
              <a:t>laba</a:t>
            </a:r>
            <a:r>
              <a:rPr lang="en-US" sz="2000" b="1" dirty="0" smtClean="0">
                <a:latin typeface="Arial Narrow" pitchFamily="34" charset="0"/>
              </a:rPr>
              <a:t> </a:t>
            </a:r>
            <a:r>
              <a:rPr lang="en-US" sz="2000" b="1" dirty="0" err="1" smtClean="0">
                <a:latin typeface="Arial Narrow" pitchFamily="34" charset="0"/>
              </a:rPr>
              <a:t>ditahan</a:t>
            </a:r>
            <a:r>
              <a:rPr lang="en-US" sz="2000" b="1" dirty="0" smtClean="0">
                <a:latin typeface="Arial Narrow" pitchFamily="34" charset="0"/>
              </a:rPr>
              <a:t> </a:t>
            </a:r>
            <a:r>
              <a:rPr lang="en-US" sz="2000" b="1" dirty="0" err="1" smtClean="0">
                <a:latin typeface="Arial Narrow" pitchFamily="34" charset="0"/>
              </a:rPr>
              <a:t>awal</a:t>
            </a:r>
            <a:r>
              <a:rPr lang="en-US" sz="2000" b="1" dirty="0" smtClean="0">
                <a:latin typeface="Arial Narrow" pitchFamily="34" charset="0"/>
              </a:rPr>
              <a:t> </a:t>
            </a:r>
            <a:r>
              <a:rPr lang="en-US" sz="2000" b="1" dirty="0" err="1" smtClean="0">
                <a:latin typeface="Arial Narrow" pitchFamily="34" charset="0"/>
              </a:rPr>
              <a:t>tereliminasi</a:t>
            </a:r>
            <a:endParaRPr lang="en-US" sz="2000" b="1" dirty="0">
              <a:latin typeface="Arial Narrow" pitchFamily="34" charset="0"/>
            </a:endParaRPr>
          </a:p>
          <a:p>
            <a:pPr marL="800100" lvl="1" indent="-342900" algn="l">
              <a:buClr>
                <a:schemeClr val="tx2"/>
              </a:buClr>
              <a:buFont typeface="Wingdings" pitchFamily="2" charset="2"/>
              <a:buChar char="v"/>
            </a:pPr>
            <a:r>
              <a:rPr lang="en-US" sz="2000" b="1" dirty="0">
                <a:latin typeface="Arial Narrow" pitchFamily="34" charset="0"/>
              </a:rPr>
              <a:t> </a:t>
            </a:r>
            <a:r>
              <a:rPr lang="en-US" sz="2000" b="1" dirty="0" err="1" smtClean="0">
                <a:latin typeface="Arial Narrow" pitchFamily="34" charset="0"/>
              </a:rPr>
              <a:t>seluruh</a:t>
            </a:r>
            <a:r>
              <a:rPr lang="en-US" sz="2000" b="1" dirty="0" smtClean="0">
                <a:latin typeface="Arial Narrow" pitchFamily="34" charset="0"/>
              </a:rPr>
              <a:t> </a:t>
            </a:r>
            <a:r>
              <a:rPr lang="en-US" sz="2000" b="1" dirty="0" err="1" smtClean="0">
                <a:latin typeface="Arial Narrow" pitchFamily="34" charset="0"/>
              </a:rPr>
              <a:t>deviden</a:t>
            </a:r>
            <a:r>
              <a:rPr lang="en-US" sz="2000" b="1" dirty="0" smtClean="0">
                <a:latin typeface="Arial Narrow" pitchFamily="34" charset="0"/>
              </a:rPr>
              <a:t> son </a:t>
            </a:r>
            <a:r>
              <a:rPr lang="en-US" sz="2000" b="1" dirty="0" err="1" smtClean="0">
                <a:latin typeface="Arial Narrow" pitchFamily="34" charset="0"/>
              </a:rPr>
              <a:t>tereliminasi</a:t>
            </a:r>
            <a:endParaRPr lang="en-US" sz="2000" b="1" dirty="0" smtClean="0">
              <a:latin typeface="Arial Narrow" pitchFamily="34" charset="0"/>
            </a:endParaRPr>
          </a:p>
          <a:p>
            <a:pPr marL="800100" lvl="1" indent="-342900" algn="l">
              <a:buClr>
                <a:schemeClr val="tx2"/>
              </a:buClr>
              <a:buFont typeface="Wingdings" pitchFamily="2" charset="2"/>
              <a:buChar char="v"/>
            </a:pPr>
            <a:r>
              <a:rPr lang="en-US" sz="2000" b="1" dirty="0" smtClean="0">
                <a:latin typeface="Arial Narrow" pitchFamily="34" charset="0"/>
              </a:rPr>
              <a:t> </a:t>
            </a:r>
            <a:r>
              <a:rPr lang="en-US" sz="2000" b="1" dirty="0" err="1" smtClean="0">
                <a:latin typeface="Arial Narrow" pitchFamily="34" charset="0"/>
              </a:rPr>
              <a:t>saldo</a:t>
            </a:r>
            <a:r>
              <a:rPr lang="en-US" sz="2000" b="1" dirty="0" smtClean="0">
                <a:latin typeface="Arial Narrow" pitchFamily="34" charset="0"/>
              </a:rPr>
              <a:t> </a:t>
            </a:r>
            <a:r>
              <a:rPr lang="en-US" sz="2000" b="1" dirty="0" err="1" smtClean="0">
                <a:latin typeface="Arial Narrow" pitchFamily="34" charset="0"/>
              </a:rPr>
              <a:t>laba</a:t>
            </a:r>
            <a:r>
              <a:rPr lang="en-US" sz="2000" b="1" dirty="0" smtClean="0">
                <a:latin typeface="Arial Narrow" pitchFamily="34" charset="0"/>
              </a:rPr>
              <a:t> </a:t>
            </a:r>
            <a:r>
              <a:rPr lang="en-US" sz="2000" b="1" dirty="0" err="1" smtClean="0">
                <a:latin typeface="Arial Narrow" pitchFamily="34" charset="0"/>
              </a:rPr>
              <a:t>bersih</a:t>
            </a:r>
            <a:r>
              <a:rPr lang="en-US" sz="2000" b="1" dirty="0" smtClean="0">
                <a:latin typeface="Arial Narrow" pitchFamily="34" charset="0"/>
              </a:rPr>
              <a:t> </a:t>
            </a:r>
            <a:r>
              <a:rPr lang="en-US" sz="2000" b="1" dirty="0" err="1" smtClean="0">
                <a:latin typeface="Arial Narrow" pitchFamily="34" charset="0"/>
              </a:rPr>
              <a:t>tidak</a:t>
            </a:r>
            <a:r>
              <a:rPr lang="en-US" sz="2000" b="1" dirty="0" smtClean="0">
                <a:latin typeface="Arial Narrow" pitchFamily="34" charset="0"/>
              </a:rPr>
              <a:t> </a:t>
            </a:r>
            <a:r>
              <a:rPr lang="en-US" sz="2000" b="1" dirty="0" err="1" smtClean="0">
                <a:latin typeface="Arial Narrow" pitchFamily="34" charset="0"/>
              </a:rPr>
              <a:t>dihitung</a:t>
            </a:r>
            <a:r>
              <a:rPr lang="en-US" sz="2000" b="1" dirty="0" smtClean="0">
                <a:latin typeface="Arial Narrow" pitchFamily="34" charset="0"/>
              </a:rPr>
              <a:t> </a:t>
            </a:r>
            <a:r>
              <a:rPr lang="en-US" sz="2000" b="1" dirty="0" err="1" smtClean="0">
                <a:latin typeface="Arial Narrow" pitchFamily="34" charset="0"/>
              </a:rPr>
              <a:t>dengan</a:t>
            </a:r>
            <a:r>
              <a:rPr lang="en-US" sz="2000" b="1" dirty="0" smtClean="0">
                <a:latin typeface="Arial Narrow" pitchFamily="34" charset="0"/>
              </a:rPr>
              <a:t> </a:t>
            </a:r>
            <a:r>
              <a:rPr lang="en-US" sz="2000" b="1" dirty="0" err="1" smtClean="0">
                <a:latin typeface="Arial Narrow" pitchFamily="34" charset="0"/>
              </a:rPr>
              <a:t>cara</a:t>
            </a:r>
            <a:r>
              <a:rPr lang="en-US" sz="2000" b="1" dirty="0" smtClean="0">
                <a:latin typeface="Arial Narrow" pitchFamily="34" charset="0"/>
              </a:rPr>
              <a:t> </a:t>
            </a:r>
            <a:r>
              <a:rPr lang="en-US" sz="2000" b="1" dirty="0" err="1" smtClean="0">
                <a:latin typeface="Arial Narrow" pitchFamily="34" charset="0"/>
              </a:rPr>
              <a:t>ditambahkan</a:t>
            </a:r>
            <a:r>
              <a:rPr lang="en-US" sz="2000" b="1" dirty="0" smtClean="0">
                <a:latin typeface="Arial Narrow" pitchFamily="34" charset="0"/>
              </a:rPr>
              <a:t>, </a:t>
            </a:r>
            <a:r>
              <a:rPr lang="en-US" sz="2000" b="1" dirty="0" err="1" smtClean="0">
                <a:latin typeface="Arial Narrow" pitchFamily="34" charset="0"/>
              </a:rPr>
              <a:t>melainkan</a:t>
            </a:r>
            <a:r>
              <a:rPr lang="en-US" sz="2000" b="1" dirty="0" smtClean="0">
                <a:latin typeface="Arial Narrow" pitchFamily="34" charset="0"/>
              </a:rPr>
              <a:t> </a:t>
            </a:r>
            <a:r>
              <a:rPr lang="en-US" sz="2000" b="1" dirty="0" err="1" smtClean="0">
                <a:latin typeface="Arial Narrow" pitchFamily="34" charset="0"/>
              </a:rPr>
              <a:t>diambil</a:t>
            </a:r>
            <a:r>
              <a:rPr lang="en-US" sz="2000" b="1" dirty="0" smtClean="0">
                <a:latin typeface="Arial Narrow" pitchFamily="34" charset="0"/>
              </a:rPr>
              <a:t> </a:t>
            </a:r>
            <a:r>
              <a:rPr lang="en-US" sz="2000" b="1" dirty="0" err="1" smtClean="0">
                <a:latin typeface="Arial Narrow" pitchFamily="34" charset="0"/>
              </a:rPr>
              <a:t>dari</a:t>
            </a:r>
            <a:r>
              <a:rPr lang="en-US" sz="2000" b="1" dirty="0" smtClean="0">
                <a:latin typeface="Arial Narrow" pitchFamily="34" charset="0"/>
              </a:rPr>
              <a:t> </a:t>
            </a:r>
            <a:r>
              <a:rPr lang="en-US" sz="2000" b="1" dirty="0" err="1" smtClean="0">
                <a:latin typeface="Arial Narrow" pitchFamily="34" charset="0"/>
              </a:rPr>
              <a:t>laporan</a:t>
            </a:r>
            <a:r>
              <a:rPr lang="en-US" sz="2000" b="1" dirty="0" smtClean="0">
                <a:latin typeface="Arial Narrow" pitchFamily="34" charset="0"/>
              </a:rPr>
              <a:t> </a:t>
            </a:r>
            <a:r>
              <a:rPr lang="en-US" sz="2000" b="1" dirty="0" err="1" smtClean="0">
                <a:latin typeface="Arial Narrow" pitchFamily="34" charset="0"/>
              </a:rPr>
              <a:t>laba</a:t>
            </a:r>
            <a:r>
              <a:rPr lang="en-US" sz="2000" b="1" dirty="0" smtClean="0">
                <a:latin typeface="Arial Narrow" pitchFamily="34" charset="0"/>
              </a:rPr>
              <a:t> </a:t>
            </a:r>
            <a:r>
              <a:rPr lang="en-US" sz="2000" b="1" dirty="0" err="1" smtClean="0">
                <a:latin typeface="Arial Narrow" pitchFamily="34" charset="0"/>
              </a:rPr>
              <a:t>rugi</a:t>
            </a:r>
            <a:r>
              <a:rPr lang="en-US" sz="2000" b="1" dirty="0">
                <a:latin typeface="Arial Narrow" pitchFamily="34" charset="0"/>
              </a:rPr>
              <a:t> </a:t>
            </a:r>
            <a:r>
              <a:rPr lang="en-US" sz="2000" b="1" dirty="0" err="1" smtClean="0">
                <a:latin typeface="Arial Narrow" pitchFamily="34" charset="0"/>
              </a:rPr>
              <a:t>konsolidasi</a:t>
            </a:r>
            <a:r>
              <a:rPr lang="en-US" sz="2000" b="1" dirty="0">
                <a:latin typeface="Arial Narrow" pitchFamily="34" charset="0"/>
              </a:rPr>
              <a:t>.</a:t>
            </a:r>
            <a:endParaRPr lang="en-US" sz="2000" b="1" dirty="0" smtClean="0">
              <a:latin typeface="Arial Narrow" pitchFamily="34" charset="0"/>
            </a:endParaRPr>
          </a:p>
          <a:p>
            <a:pPr marL="800100" lvl="1" indent="-342900" algn="l">
              <a:buClr>
                <a:schemeClr val="tx2"/>
              </a:buClr>
              <a:buFont typeface="Wingdings" pitchFamily="2" charset="2"/>
              <a:buChar char="v"/>
            </a:pPr>
            <a:r>
              <a:rPr lang="en-US" sz="2000" b="1" dirty="0" smtClean="0">
                <a:latin typeface="Arial Narrow" pitchFamily="34" charset="0"/>
              </a:rPr>
              <a:t> </a:t>
            </a:r>
            <a:r>
              <a:rPr lang="en-US" sz="2000" b="1" dirty="0" err="1" smtClean="0">
                <a:latin typeface="Arial Narrow" pitchFamily="34" charset="0"/>
              </a:rPr>
              <a:t>saldo</a:t>
            </a:r>
            <a:r>
              <a:rPr lang="en-US" sz="2000" b="1" dirty="0" smtClean="0">
                <a:latin typeface="Arial Narrow" pitchFamily="34" charset="0"/>
              </a:rPr>
              <a:t> </a:t>
            </a:r>
            <a:r>
              <a:rPr lang="en-US" sz="2000" b="1" dirty="0" err="1" smtClean="0">
                <a:latin typeface="Arial Narrow" pitchFamily="34" charset="0"/>
              </a:rPr>
              <a:t>akhir</a:t>
            </a:r>
            <a:r>
              <a:rPr lang="en-US" sz="2000" b="1" dirty="0" smtClean="0">
                <a:latin typeface="Arial Narrow" pitchFamily="34" charset="0"/>
              </a:rPr>
              <a:t> </a:t>
            </a:r>
            <a:r>
              <a:rPr lang="en-US" sz="2000" b="1" dirty="0" err="1" smtClean="0">
                <a:latin typeface="Arial Narrow" pitchFamily="34" charset="0"/>
              </a:rPr>
              <a:t>laba</a:t>
            </a:r>
            <a:r>
              <a:rPr lang="en-US" sz="2000" b="1" dirty="0" smtClean="0">
                <a:latin typeface="Arial Narrow" pitchFamily="34" charset="0"/>
              </a:rPr>
              <a:t> </a:t>
            </a:r>
            <a:r>
              <a:rPr lang="en-US" sz="2000" b="1" dirty="0" err="1" smtClean="0">
                <a:latin typeface="Arial Narrow" pitchFamily="34" charset="0"/>
              </a:rPr>
              <a:t>ditahan</a:t>
            </a:r>
            <a:r>
              <a:rPr lang="en-US" sz="2000" b="1" dirty="0" smtClean="0">
                <a:latin typeface="Arial Narrow" pitchFamily="34" charset="0"/>
              </a:rPr>
              <a:t> </a:t>
            </a:r>
            <a:r>
              <a:rPr lang="en-US" sz="2000" b="1" dirty="0" err="1" smtClean="0">
                <a:latin typeface="Arial Narrow" pitchFamily="34" charset="0"/>
              </a:rPr>
              <a:t>dihitung</a:t>
            </a:r>
            <a:r>
              <a:rPr lang="en-US" sz="2000" b="1" dirty="0" smtClean="0">
                <a:latin typeface="Arial Narrow" pitchFamily="34" charset="0"/>
              </a:rPr>
              <a:t> </a:t>
            </a:r>
            <a:r>
              <a:rPr lang="en-US" sz="2000" b="1" dirty="0" err="1" smtClean="0">
                <a:latin typeface="Arial Narrow" pitchFamily="34" charset="0"/>
              </a:rPr>
              <a:t>dari</a:t>
            </a:r>
            <a:r>
              <a:rPr lang="en-US" sz="2000" b="1" dirty="0" smtClean="0">
                <a:latin typeface="Arial Narrow" pitchFamily="34" charset="0"/>
              </a:rPr>
              <a:t> </a:t>
            </a:r>
            <a:r>
              <a:rPr lang="en-US" sz="2000" b="1" dirty="0" err="1" smtClean="0">
                <a:latin typeface="Arial Narrow" pitchFamily="34" charset="0"/>
              </a:rPr>
              <a:t>kolom</a:t>
            </a:r>
            <a:r>
              <a:rPr lang="en-US" sz="2000" b="1" dirty="0" smtClean="0">
                <a:latin typeface="Arial Narrow" pitchFamily="34" charset="0"/>
              </a:rPr>
              <a:t> </a:t>
            </a:r>
            <a:r>
              <a:rPr lang="en-US" sz="2000" b="1" dirty="0" err="1" smtClean="0">
                <a:latin typeface="Arial Narrow" pitchFamily="34" charset="0"/>
              </a:rPr>
              <a:t>konsolidasian</a:t>
            </a:r>
            <a:endParaRPr lang="en-US" sz="2000" b="1" dirty="0">
              <a:latin typeface="Arial Narrow" pitchFamily="34" charset="0"/>
            </a:endParaRPr>
          </a:p>
        </p:txBody>
      </p:sp>
      <p:sp>
        <p:nvSpPr>
          <p:cNvPr id="80454" name="AutoShape 582"/>
          <p:cNvSpPr>
            <a:spLocks/>
          </p:cNvSpPr>
          <p:nvPr/>
        </p:nvSpPr>
        <p:spPr bwMode="auto">
          <a:xfrm>
            <a:off x="10464800" y="312420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aphicFrame>
        <p:nvGraphicFramePr>
          <p:cNvPr id="7" name="Group 667"/>
          <p:cNvGraphicFramePr>
            <a:graphicFrameLocks noGrp="1"/>
          </p:cNvGraphicFramePr>
          <p:nvPr>
            <p:extLst/>
          </p:nvPr>
        </p:nvGraphicFramePr>
        <p:xfrm>
          <a:off x="502710" y="1447800"/>
          <a:ext cx="11186583" cy="2289553"/>
        </p:xfrm>
        <a:graphic>
          <a:graphicData uri="http://schemas.openxmlformats.org/drawingml/2006/table">
            <a:tbl>
              <a:tblPr firstRow="1" bandRow="1">
                <a:tableStyleId>{073A0DAA-6AF3-43AB-8588-CEC1D06C72B9}</a:tableStyleId>
              </a:tblPr>
              <a:tblGrid>
                <a:gridCol w="5283200"/>
                <a:gridCol w="1354667"/>
                <a:gridCol w="1166283"/>
                <a:gridCol w="1013884"/>
                <a:gridCol w="1016000"/>
                <a:gridCol w="1352549"/>
              </a:tblGrid>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Untuk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tahun</a:t>
                      </a:r>
                      <a:r>
                        <a:rPr kumimoji="0" lang="en-US" sz="2200" u="none" strike="noStrike" cap="none" normalizeH="0" baseline="0" dirty="0" smtClean="0">
                          <a:ln>
                            <a:noFill/>
                          </a:ln>
                          <a:effectLst/>
                          <a:latin typeface="Arial Narrow" pitchFamily="34" charset="0"/>
                        </a:rPr>
                        <a:t> yang </a:t>
                      </a:r>
                      <a:r>
                        <a:rPr kumimoji="0" lang="en-US" sz="2200" u="none" strike="noStrike" cap="none" normalizeH="0" baseline="0" dirty="0" err="1" smtClean="0">
                          <a:ln>
                            <a:noFill/>
                          </a:ln>
                          <a:effectLst/>
                          <a:latin typeface="Arial Narrow" pitchFamily="34" charset="0"/>
                        </a:rPr>
                        <a:t>berakhir</a:t>
                      </a:r>
                      <a:r>
                        <a:rPr kumimoji="0" lang="en-US" sz="2200" u="none" strike="noStrike" cap="none" normalizeH="0" baseline="0" dirty="0" smtClean="0">
                          <a:ln>
                            <a:noFill/>
                          </a:ln>
                          <a:effectLst/>
                          <a:latin typeface="Arial Narrow" pitchFamily="34" charset="0"/>
                        </a:rPr>
                        <a:t> 31/12/2016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Ditahan</a:t>
                      </a:r>
                      <a:r>
                        <a:rPr kumimoji="0" lang="en-US" sz="2200" b="1" u="sng" strike="noStrike" cap="none" normalizeH="0" baseline="0" dirty="0" smtClean="0">
                          <a:ln>
                            <a:noFill/>
                          </a:ln>
                          <a:effectLst/>
                          <a:latin typeface="Arial Narrow" pitchFamily="34" charset="0"/>
                        </a:rPr>
                        <a:t>:</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ditahan</a:t>
                      </a:r>
                      <a:r>
                        <a:rPr kumimoji="0" lang="en-US" sz="2200" u="none" strike="noStrike" cap="none" normalizeH="0" baseline="0" dirty="0" smtClean="0">
                          <a:ln>
                            <a:noFill/>
                          </a:ln>
                          <a:effectLst/>
                          <a:latin typeface="Arial Narrow" pitchFamily="34" charset="0"/>
                        </a:rPr>
                        <a:t> </a:t>
                      </a:r>
                      <a:r>
                        <a:rPr kumimoji="0" lang="mr-IN" sz="2200" u="none" strike="noStrike" cap="none" normalizeH="0" baseline="0" dirty="0" smtClean="0">
                          <a:ln>
                            <a:noFill/>
                          </a:ln>
                          <a:effectLst/>
                          <a:latin typeface="Arial Narrow" pitchFamily="34" charset="0"/>
                        </a:rPr>
                        <a:t>–</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awal</a:t>
                      </a: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bersih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136.8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50.0</a:t>
                      </a: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136.8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deviden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(60.0)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(60.0)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Ditahan</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Akhir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86.8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80.0</a:t>
                      </a: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sng" strike="noStrike" cap="none" normalizeH="0" baseline="0" dirty="0" smtClean="0">
                          <a:ln>
                            <a:noFill/>
                          </a:ln>
                          <a:solidFill>
                            <a:schemeClr val="tx1"/>
                          </a:solidFill>
                          <a:effectLst/>
                          <a:latin typeface="Arial Narrow" pitchFamily="34" charset="0"/>
                          <a:cs typeface="Arial" charset="0"/>
                        </a:rPr>
                        <a:t>86.8</a:t>
                      </a:r>
                    </a:p>
                  </a:txBody>
                  <a:tcPr marL="121920" marR="121920" anchor="b" horzOverflow="overflow"/>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139</a:t>
            </a:fld>
            <a:endParaRPr lang="en-US" dirty="0"/>
          </a:p>
        </p:txBody>
      </p:sp>
    </p:spTree>
    <p:extLst>
      <p:ext uri="{BB962C8B-B14F-4D97-AF65-F5344CB8AC3E}">
        <p14:creationId xmlns:p14="http://schemas.microsoft.com/office/powerpoint/2010/main" val="3208262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Biaya dalam penggabungan usaha metode </a:t>
            </a:r>
            <a:r>
              <a:rPr lang="id-ID" i="1" dirty="0" smtClean="0"/>
              <a:t>Pooling of Interest</a:t>
            </a:r>
            <a:endParaRPr lang="id-ID" dirty="0"/>
          </a:p>
        </p:txBody>
      </p:sp>
      <p:sp>
        <p:nvSpPr>
          <p:cNvPr id="3" name="Content Placeholder 2"/>
          <p:cNvSpPr>
            <a:spLocks noGrp="1"/>
          </p:cNvSpPr>
          <p:nvPr>
            <p:ph idx="1"/>
          </p:nvPr>
        </p:nvSpPr>
        <p:spPr/>
        <p:txBody>
          <a:bodyPr/>
          <a:lstStyle/>
          <a:p>
            <a:r>
              <a:rPr lang="id-ID" dirty="0" smtClean="0"/>
              <a:t>Semua biaya yang timbul dalam proses penggabungan usaha akan diakui dan dicatat  kedalam rekening </a:t>
            </a:r>
            <a:r>
              <a:rPr lang="id-ID" b="1" dirty="0" smtClean="0"/>
              <a:t>BIAYA </a:t>
            </a:r>
            <a:r>
              <a:rPr lang="id-ID" dirty="0" smtClean="0"/>
              <a:t>dalam periode terjadinya penggabungan.</a:t>
            </a:r>
            <a:endParaRPr lang="id-ID" dirty="0"/>
          </a:p>
        </p:txBody>
      </p:sp>
    </p:spTree>
    <p:extLst>
      <p:ext uri="{BB962C8B-B14F-4D97-AF65-F5344CB8AC3E}">
        <p14:creationId xmlns:p14="http://schemas.microsoft.com/office/powerpoint/2010/main" val="128993970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err="1" smtClean="0"/>
              <a:t>Lihat</a:t>
            </a:r>
            <a:r>
              <a:rPr lang="en-US" dirty="0" smtClean="0"/>
              <a:t> </a:t>
            </a:r>
            <a:r>
              <a:rPr lang="en-US" dirty="0" err="1" smtClean="0"/>
              <a:t>bagian</a:t>
            </a:r>
            <a:r>
              <a:rPr lang="en-US" dirty="0" smtClean="0"/>
              <a:t> </a:t>
            </a:r>
            <a:r>
              <a:rPr lang="en-US" dirty="0" err="1" smtClean="0"/>
              <a:t>Aset</a:t>
            </a:r>
            <a:endParaRPr lang="en-US" dirty="0" smtClean="0"/>
          </a:p>
        </p:txBody>
      </p:sp>
      <p:sp>
        <p:nvSpPr>
          <p:cNvPr id="80899" name="Rectangle 3"/>
          <p:cNvSpPr>
            <a:spLocks noGrp="1" noChangeArrowheads="1"/>
          </p:cNvSpPr>
          <p:nvPr>
            <p:ph idx="1"/>
          </p:nvPr>
        </p:nvSpPr>
        <p:spPr>
          <a:xfrm>
            <a:off x="609600" y="1295402"/>
            <a:ext cx="10972800" cy="1904999"/>
          </a:xfrm>
        </p:spPr>
        <p:txBody>
          <a:bodyPr>
            <a:normAutofit/>
          </a:bodyPr>
          <a:lstStyle/>
          <a:p>
            <a:pPr lvl="1"/>
            <a:r>
              <a:rPr lang="en-US" sz="2000" dirty="0" err="1" smtClean="0"/>
              <a:t>Saldo</a:t>
            </a:r>
            <a:r>
              <a:rPr lang="en-US" sz="2000" dirty="0" smtClean="0"/>
              <a:t> </a:t>
            </a:r>
            <a:r>
              <a:rPr lang="en-US" sz="2000" dirty="0" err="1" smtClean="0"/>
              <a:t>Investasi</a:t>
            </a:r>
            <a:r>
              <a:rPr lang="en-US" sz="2000" dirty="0" smtClean="0"/>
              <a:t> </a:t>
            </a:r>
            <a:r>
              <a:rPr lang="en-US" sz="2000" dirty="0" err="1" smtClean="0"/>
              <a:t>pada</a:t>
            </a:r>
            <a:r>
              <a:rPr lang="en-US" sz="2000" dirty="0" smtClean="0"/>
              <a:t> Son </a:t>
            </a:r>
            <a:r>
              <a:rPr lang="en-US" sz="2000" dirty="0" err="1" smtClean="0"/>
              <a:t>tereliminasi</a:t>
            </a:r>
            <a:endParaRPr lang="en-US" sz="2000" dirty="0" smtClean="0"/>
          </a:p>
          <a:p>
            <a:pPr lvl="1"/>
            <a:r>
              <a:rPr lang="en-US" sz="2000" dirty="0" smtClean="0"/>
              <a:t>Paten </a:t>
            </a:r>
            <a:r>
              <a:rPr lang="en-US" sz="2000" dirty="0" err="1" smtClean="0"/>
              <a:t>pada</a:t>
            </a:r>
            <a:r>
              <a:rPr lang="en-US" sz="2000" dirty="0" smtClean="0"/>
              <a:t> </a:t>
            </a:r>
            <a:r>
              <a:rPr lang="en-US" sz="2000" dirty="0" err="1" smtClean="0"/>
              <a:t>awal</a:t>
            </a:r>
            <a:r>
              <a:rPr lang="en-US" sz="2000" dirty="0" smtClean="0"/>
              <a:t> </a:t>
            </a:r>
            <a:r>
              <a:rPr lang="en-US" sz="2000" dirty="0" err="1" smtClean="0"/>
              <a:t>tahun</a:t>
            </a:r>
            <a:r>
              <a:rPr lang="en-US" sz="2000" dirty="0" smtClean="0"/>
              <a:t> 2016 </a:t>
            </a:r>
            <a:r>
              <a:rPr lang="en-US" sz="2000" dirty="0" err="1" smtClean="0"/>
              <a:t>sebesar</a:t>
            </a:r>
            <a:r>
              <a:rPr lang="en-US" sz="2000" dirty="0" smtClean="0"/>
              <a:t> $40 </a:t>
            </a:r>
            <a:r>
              <a:rPr lang="en-US" sz="2000" dirty="0" err="1" smtClean="0"/>
              <a:t>dan</a:t>
            </a:r>
            <a:r>
              <a:rPr lang="en-US" sz="2000" dirty="0" smtClean="0"/>
              <a:t> </a:t>
            </a:r>
            <a:r>
              <a:rPr lang="en-US" sz="2000" dirty="0" err="1" smtClean="0"/>
              <a:t>amortisasi</a:t>
            </a:r>
            <a:r>
              <a:rPr lang="en-US" sz="2000" dirty="0" smtClean="0"/>
              <a:t> </a:t>
            </a:r>
            <a:r>
              <a:rPr lang="en-US" sz="2000" dirty="0" err="1" smtClean="0"/>
              <a:t>tahun</a:t>
            </a:r>
            <a:r>
              <a:rPr lang="en-US" sz="2000" dirty="0" smtClean="0"/>
              <a:t> </a:t>
            </a:r>
            <a:r>
              <a:rPr lang="en-US" sz="2000" dirty="0" err="1" smtClean="0"/>
              <a:t>berjalan</a:t>
            </a:r>
            <a:r>
              <a:rPr lang="en-US" sz="2000" dirty="0" smtClean="0"/>
              <a:t> </a:t>
            </a:r>
            <a:r>
              <a:rPr lang="en-US" sz="2000" dirty="0" err="1" smtClean="0"/>
              <a:t>sebesar</a:t>
            </a:r>
            <a:r>
              <a:rPr lang="en-US" sz="2000" dirty="0" smtClean="0"/>
              <a:t> $4, </a:t>
            </a:r>
            <a:r>
              <a:rPr lang="en-US" sz="2000" dirty="0" err="1" smtClean="0"/>
              <a:t>maka</a:t>
            </a:r>
            <a:r>
              <a:rPr lang="en-US" sz="2000" dirty="0" smtClean="0"/>
              <a:t> </a:t>
            </a:r>
            <a:r>
              <a:rPr lang="en-US" sz="2000" dirty="0" err="1" smtClean="0"/>
              <a:t>pada</a:t>
            </a:r>
            <a:r>
              <a:rPr lang="en-US" sz="2000" dirty="0" smtClean="0"/>
              <a:t> </a:t>
            </a:r>
            <a:r>
              <a:rPr lang="en-US" sz="2000" dirty="0" err="1" smtClean="0"/>
              <a:t>akhir</a:t>
            </a:r>
            <a:r>
              <a:rPr lang="en-US" sz="2000" dirty="0" smtClean="0"/>
              <a:t> </a:t>
            </a:r>
            <a:r>
              <a:rPr lang="en-US" sz="2000" dirty="0" err="1" smtClean="0"/>
              <a:t>tahun</a:t>
            </a:r>
            <a:r>
              <a:rPr lang="en-US" sz="2000" dirty="0" smtClean="0"/>
              <a:t> 2016 </a:t>
            </a:r>
            <a:r>
              <a:rPr lang="en-US" sz="2000" dirty="0" err="1" smtClean="0"/>
              <a:t>menjadi</a:t>
            </a:r>
            <a:r>
              <a:rPr lang="en-US" sz="2000" dirty="0" smtClean="0"/>
              <a:t> $36</a:t>
            </a:r>
          </a:p>
          <a:p>
            <a:pPr lvl="1"/>
            <a:r>
              <a:rPr lang="en-US" sz="2000" dirty="0" err="1" smtClean="0"/>
              <a:t>Jumlah</a:t>
            </a:r>
            <a:r>
              <a:rPr lang="en-US" sz="2000" dirty="0" smtClean="0"/>
              <a:t> total </a:t>
            </a:r>
            <a:r>
              <a:rPr lang="en-US" sz="2000" dirty="0" err="1" smtClean="0"/>
              <a:t>dihitung</a:t>
            </a:r>
            <a:r>
              <a:rPr lang="en-US" sz="2000" dirty="0" smtClean="0"/>
              <a:t> </a:t>
            </a:r>
            <a:r>
              <a:rPr lang="en-US" sz="2000" dirty="0" err="1" smtClean="0"/>
              <a:t>dari</a:t>
            </a:r>
            <a:r>
              <a:rPr lang="en-US" sz="2000" dirty="0" smtClean="0"/>
              <a:t> </a:t>
            </a:r>
            <a:r>
              <a:rPr lang="en-US" sz="2000" dirty="0" err="1" smtClean="0"/>
              <a:t>kolom</a:t>
            </a:r>
            <a:r>
              <a:rPr lang="en-US" sz="2000" dirty="0" smtClean="0"/>
              <a:t> </a:t>
            </a:r>
            <a:r>
              <a:rPr lang="en-US" sz="2000" dirty="0" err="1" smtClean="0"/>
              <a:t>konsolidasian</a:t>
            </a:r>
            <a:r>
              <a:rPr lang="en-US" sz="2000" dirty="0" smtClean="0"/>
              <a:t>.</a:t>
            </a:r>
          </a:p>
        </p:txBody>
      </p:sp>
      <p:graphicFrame>
        <p:nvGraphicFramePr>
          <p:cNvPr id="6" name="Group 894"/>
          <p:cNvGraphicFramePr>
            <a:graphicFrameLocks noGrp="1"/>
          </p:cNvGraphicFramePr>
          <p:nvPr>
            <p:extLst/>
          </p:nvPr>
        </p:nvGraphicFramePr>
        <p:xfrm>
          <a:off x="457200" y="3124200"/>
          <a:ext cx="11277600" cy="2877312"/>
        </p:xfrm>
        <a:graphic>
          <a:graphicData uri="http://schemas.openxmlformats.org/drawingml/2006/table">
            <a:tbl>
              <a:tblPr firstRow="1" bandRow="1">
                <a:tableStyleId>{073A0DAA-6AF3-43AB-8588-CEC1D06C72B9}</a:tableStyleId>
              </a:tblPr>
              <a:tblGrid>
                <a:gridCol w="5384800"/>
                <a:gridCol w="1320800"/>
                <a:gridCol w="1117600"/>
                <a:gridCol w="1016000"/>
                <a:gridCol w="1016000"/>
                <a:gridCol w="1422400"/>
              </a:tblGrid>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sng" strike="noStrike" cap="none" normalizeH="0" baseline="0" dirty="0" err="1" smtClean="0">
                          <a:ln>
                            <a:noFill/>
                          </a:ln>
                          <a:solidFill>
                            <a:schemeClr val="lt1"/>
                          </a:solidFill>
                          <a:effectLst/>
                          <a:latin typeface="Arial Narrow" pitchFamily="34" charset="0"/>
                          <a:cs typeface="+mn-cs"/>
                        </a:rPr>
                        <a:t>Neraca</a:t>
                      </a:r>
                      <a:r>
                        <a:rPr kumimoji="0" lang="en-US" sz="2200" b="1" i="0" u="sng" strike="noStrike" cap="none" normalizeH="0" baseline="0" dirty="0" smtClean="0">
                          <a:ln>
                            <a:noFill/>
                          </a:ln>
                          <a:solidFill>
                            <a:schemeClr val="lt1"/>
                          </a:solidFill>
                          <a:effectLst/>
                          <a:latin typeface="Arial Narrow" pitchFamily="34" charset="0"/>
                          <a:cs typeface="+mn-cs"/>
                        </a:rPr>
                        <a:t>, 31 /12/2016</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kas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78.0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98.0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Aktiva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Lancar</a:t>
                      </a:r>
                      <a:r>
                        <a:rPr kumimoji="0" lang="en-US" sz="2200" u="none" strike="noStrike" cap="none" normalizeH="0" baseline="0" dirty="0" smtClean="0">
                          <a:ln>
                            <a:noFill/>
                          </a:ln>
                          <a:effectLst/>
                          <a:latin typeface="Arial Narrow" pitchFamily="34" charset="0"/>
                        </a:rPr>
                        <a:t> Lain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Investasi</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pada</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188.8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176.0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Pabrik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dan</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peralatan</a:t>
                      </a:r>
                      <a:r>
                        <a:rPr kumimoji="0" lang="en-US" sz="2200" u="none" strike="noStrike" cap="none" normalizeH="0" baseline="0" dirty="0" smtClean="0">
                          <a:ln>
                            <a:noFill/>
                          </a:ln>
                          <a:effectLst/>
                          <a:latin typeface="Arial Narrow" pitchFamily="34" charset="0"/>
                        </a:rPr>
                        <a:t>, net</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500.0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140.0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Paten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36.0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946.8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1.054.0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81166" name="AutoShape 270"/>
          <p:cNvSpPr>
            <a:spLocks/>
          </p:cNvSpPr>
          <p:nvPr/>
        </p:nvSpPr>
        <p:spPr bwMode="auto">
          <a:xfrm>
            <a:off x="10363200" y="421005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140</a:t>
            </a:fld>
            <a:endParaRPr lang="en-US" dirty="0"/>
          </a:p>
        </p:txBody>
      </p:sp>
    </p:spTree>
    <p:extLst>
      <p:ext uri="{BB962C8B-B14F-4D97-AF65-F5344CB8AC3E}">
        <p14:creationId xmlns:p14="http://schemas.microsoft.com/office/powerpoint/2010/main" val="331193445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a:bodyPr>
          <a:lstStyle/>
          <a:p>
            <a:r>
              <a:rPr lang="en-US" dirty="0" err="1" smtClean="0"/>
              <a:t>Lihat</a:t>
            </a:r>
            <a:r>
              <a:rPr lang="en-US" dirty="0" smtClean="0"/>
              <a:t> </a:t>
            </a:r>
            <a:r>
              <a:rPr lang="en-US" dirty="0" err="1" smtClean="0"/>
              <a:t>bagian</a:t>
            </a:r>
            <a:r>
              <a:rPr lang="en-US" dirty="0" smtClean="0"/>
              <a:t> </a:t>
            </a:r>
            <a:r>
              <a:rPr lang="en-US" dirty="0" err="1" smtClean="0"/>
              <a:t>Kewajian</a:t>
            </a:r>
            <a:r>
              <a:rPr lang="en-US" dirty="0" smtClean="0"/>
              <a:t> </a:t>
            </a:r>
            <a:r>
              <a:rPr lang="en-US" dirty="0" err="1" smtClean="0"/>
              <a:t>dan</a:t>
            </a:r>
            <a:r>
              <a:rPr lang="en-US" dirty="0" smtClean="0"/>
              <a:t> </a:t>
            </a:r>
            <a:r>
              <a:rPr lang="en-US" dirty="0" err="1" smtClean="0"/>
              <a:t>Ekuitas</a:t>
            </a:r>
            <a:endParaRPr lang="en-US" dirty="0" smtClean="0"/>
          </a:p>
        </p:txBody>
      </p:sp>
      <p:graphicFrame>
        <p:nvGraphicFramePr>
          <p:cNvPr id="6" name="Group 894"/>
          <p:cNvGraphicFramePr>
            <a:graphicFrameLocks noGrp="1"/>
          </p:cNvGraphicFramePr>
          <p:nvPr>
            <p:extLst/>
          </p:nvPr>
        </p:nvGraphicFramePr>
        <p:xfrm>
          <a:off x="457200" y="3809999"/>
          <a:ext cx="11277600" cy="2517648"/>
        </p:xfrm>
        <a:graphic>
          <a:graphicData uri="http://schemas.openxmlformats.org/drawingml/2006/table">
            <a:tbl>
              <a:tblPr firstRow="1" bandRow="1">
                <a:tableStyleId>{073A0DAA-6AF3-43AB-8588-CEC1D06C72B9}</a:tableStyleId>
              </a:tblPr>
              <a:tblGrid>
                <a:gridCol w="5384800"/>
                <a:gridCol w="1320800"/>
                <a:gridCol w="1117600"/>
                <a:gridCol w="1016000"/>
                <a:gridCol w="1016000"/>
                <a:gridCol w="1422400"/>
              </a:tblGrid>
              <a:tr h="2072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sng" strike="noStrike" cap="none" normalizeH="0" baseline="0" dirty="0" err="1" smtClean="0">
                          <a:ln>
                            <a:noFill/>
                          </a:ln>
                          <a:solidFill>
                            <a:schemeClr val="lt1"/>
                          </a:solidFill>
                          <a:effectLst/>
                          <a:latin typeface="Arial Narrow" pitchFamily="34" charset="0"/>
                          <a:cs typeface="+mn-cs"/>
                        </a:rPr>
                        <a:t>Neraca</a:t>
                      </a:r>
                      <a:r>
                        <a:rPr kumimoji="0" lang="en-US" sz="2200" b="1" i="0" u="sng" strike="noStrike" cap="none" normalizeH="0" baseline="0" dirty="0" smtClean="0">
                          <a:ln>
                            <a:noFill/>
                          </a:ln>
                          <a:solidFill>
                            <a:schemeClr val="lt1"/>
                          </a:solidFill>
                          <a:effectLst/>
                          <a:latin typeface="Arial Narrow" pitchFamily="34" charset="0"/>
                          <a:cs typeface="+mn-cs"/>
                        </a:rPr>
                        <a:t>, 31 /12/2016</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Kewajiban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1600.0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Modal </a:t>
                      </a:r>
                      <a:r>
                        <a:rPr kumimoji="0" lang="en-US" sz="2200" b="0" i="0" u="none" strike="noStrike" cap="none" normalizeH="0" baseline="0" dirty="0" err="1" smtClean="0">
                          <a:ln>
                            <a:noFill/>
                          </a:ln>
                          <a:solidFill>
                            <a:schemeClr val="tx1"/>
                          </a:solidFill>
                          <a:effectLst/>
                          <a:latin typeface="Arial Narrow" pitchFamily="34" charset="0"/>
                          <a:cs typeface="Arial" charset="0"/>
                        </a:rPr>
                        <a:t>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ditahan</a:t>
                      </a:r>
                      <a:r>
                        <a:rPr kumimoji="0" lang="en-US" sz="2200" b="0" i="0" u="none" strike="noStrike" cap="none" normalizeH="0" baseline="0" dirty="0" smtClean="0">
                          <a:ln>
                            <a:noFill/>
                          </a:ln>
                          <a:solidFill>
                            <a:schemeClr val="tx1"/>
                          </a:solidFill>
                          <a:effectLst/>
                          <a:latin typeface="Arial Narrow" pitchFamily="34" charset="0"/>
                          <a:cs typeface="Arial" charset="0"/>
                        </a:rPr>
                        <a:t> </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86.8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80.0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86.8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Jan.1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44.0</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Dec. 31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3.3</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47.2</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946.8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1.054.0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82947" name="Rectangle 3"/>
          <p:cNvSpPr>
            <a:spLocks noGrp="1" noChangeArrowheads="1"/>
          </p:cNvSpPr>
          <p:nvPr>
            <p:ph idx="1"/>
          </p:nvPr>
        </p:nvSpPr>
        <p:spPr>
          <a:xfrm>
            <a:off x="609600" y="1219200"/>
            <a:ext cx="10972800" cy="2667000"/>
          </a:xfrm>
        </p:spPr>
        <p:txBody>
          <a:bodyPr>
            <a:normAutofit/>
          </a:bodyPr>
          <a:lstStyle/>
          <a:p>
            <a:pPr lvl="1"/>
            <a:r>
              <a:rPr lang="en-US" sz="2600" dirty="0" err="1" smtClean="0"/>
              <a:t>Saldo</a:t>
            </a:r>
            <a:r>
              <a:rPr lang="en-US" sz="2600" dirty="0" smtClean="0"/>
              <a:t> modal </a:t>
            </a:r>
            <a:r>
              <a:rPr lang="en-US" sz="2600" dirty="0" err="1" smtClean="0"/>
              <a:t>saham</a:t>
            </a:r>
            <a:r>
              <a:rPr lang="en-US" sz="2600" dirty="0" smtClean="0"/>
              <a:t> Son </a:t>
            </a:r>
            <a:r>
              <a:rPr lang="en-US" sz="2600" dirty="0" err="1" smtClean="0"/>
              <a:t>tereliminasi</a:t>
            </a:r>
            <a:r>
              <a:rPr lang="en-US" sz="2600" dirty="0" smtClean="0"/>
              <a:t>.</a:t>
            </a:r>
          </a:p>
          <a:p>
            <a:pPr lvl="1"/>
            <a:r>
              <a:rPr lang="en-US" sz="2600" dirty="0" err="1" smtClean="0"/>
              <a:t>Laba</a:t>
            </a:r>
            <a:r>
              <a:rPr lang="en-US" sz="2600" dirty="0" smtClean="0"/>
              <a:t> </a:t>
            </a:r>
            <a:r>
              <a:rPr lang="en-US" sz="2600" dirty="0" err="1" smtClean="0"/>
              <a:t>ditahan</a:t>
            </a:r>
            <a:r>
              <a:rPr lang="en-US" sz="2600" dirty="0" smtClean="0"/>
              <a:t> </a:t>
            </a:r>
            <a:r>
              <a:rPr lang="en-US" sz="2600" dirty="0" err="1" smtClean="0"/>
              <a:t>tidak</a:t>
            </a:r>
            <a:r>
              <a:rPr lang="en-US" sz="2600" dirty="0" smtClean="0"/>
              <a:t> </a:t>
            </a:r>
            <a:r>
              <a:rPr lang="en-US" sz="2600" dirty="0" err="1" smtClean="0"/>
              <a:t>dihitung</a:t>
            </a:r>
            <a:r>
              <a:rPr lang="en-US" sz="2600" dirty="0" smtClean="0"/>
              <a:t> </a:t>
            </a:r>
            <a:r>
              <a:rPr lang="en-US" sz="2600" dirty="0" err="1" smtClean="0"/>
              <a:t>dengan</a:t>
            </a:r>
            <a:r>
              <a:rPr lang="en-US" sz="2600" dirty="0" smtClean="0"/>
              <a:t> </a:t>
            </a:r>
            <a:r>
              <a:rPr lang="en-US" sz="2600" dirty="0" err="1" smtClean="0"/>
              <a:t>cara</a:t>
            </a:r>
            <a:r>
              <a:rPr lang="en-US" sz="2600" dirty="0" smtClean="0"/>
              <a:t> </a:t>
            </a:r>
            <a:r>
              <a:rPr lang="en-US" sz="2600" dirty="0" err="1" smtClean="0"/>
              <a:t>ditambahkan</a:t>
            </a:r>
            <a:r>
              <a:rPr lang="en-US" sz="2600" dirty="0" smtClean="0"/>
              <a:t>, </a:t>
            </a:r>
            <a:r>
              <a:rPr lang="en-US" sz="2600" dirty="0" err="1" smtClean="0"/>
              <a:t>melainkan</a:t>
            </a:r>
            <a:r>
              <a:rPr lang="en-US" sz="2600" dirty="0" smtClean="0"/>
              <a:t> </a:t>
            </a:r>
            <a:r>
              <a:rPr lang="en-US" sz="2600" dirty="0" err="1" smtClean="0"/>
              <a:t>diambil</a:t>
            </a:r>
            <a:r>
              <a:rPr lang="en-US" sz="2600" dirty="0" smtClean="0"/>
              <a:t> </a:t>
            </a:r>
            <a:r>
              <a:rPr lang="en-US" sz="2600" dirty="0" err="1" smtClean="0"/>
              <a:t>dari</a:t>
            </a:r>
            <a:r>
              <a:rPr lang="en-US" sz="2600" dirty="0" smtClean="0"/>
              <a:t> </a:t>
            </a:r>
            <a:r>
              <a:rPr lang="en-US" sz="2600" dirty="0" err="1" smtClean="0"/>
              <a:t>laporan</a:t>
            </a:r>
            <a:r>
              <a:rPr lang="en-US" sz="2600" dirty="0" smtClean="0"/>
              <a:t> </a:t>
            </a:r>
            <a:r>
              <a:rPr lang="en-US" sz="2600" dirty="0" err="1" smtClean="0"/>
              <a:t>laba</a:t>
            </a:r>
            <a:r>
              <a:rPr lang="en-US" sz="2600" dirty="0" smtClean="0"/>
              <a:t> </a:t>
            </a:r>
            <a:r>
              <a:rPr lang="en-US" sz="2600" dirty="0" err="1" smtClean="0"/>
              <a:t>ditahan</a:t>
            </a:r>
            <a:r>
              <a:rPr lang="en-US" sz="2600" dirty="0" smtClean="0"/>
              <a:t>.</a:t>
            </a:r>
          </a:p>
          <a:p>
            <a:pPr lvl="1"/>
            <a:r>
              <a:rPr lang="en-US" sz="2400" dirty="0" err="1"/>
              <a:t>saldo</a:t>
            </a:r>
            <a:r>
              <a:rPr lang="en-US" sz="2400" dirty="0"/>
              <a:t> </a:t>
            </a:r>
            <a:r>
              <a:rPr lang="en-US" sz="2400" dirty="0" err="1"/>
              <a:t>Hak</a:t>
            </a:r>
            <a:r>
              <a:rPr lang="en-US" sz="2400" dirty="0"/>
              <a:t> </a:t>
            </a:r>
            <a:r>
              <a:rPr lang="en-US" sz="2400" dirty="0" err="1"/>
              <a:t>minoritas</a:t>
            </a:r>
            <a:r>
              <a:rPr lang="en-US" sz="2400" dirty="0"/>
              <a:t> </a:t>
            </a:r>
            <a:r>
              <a:rPr lang="en-US" sz="2400" dirty="0" err="1" smtClean="0"/>
              <a:t>pada</a:t>
            </a:r>
            <a:r>
              <a:rPr lang="en-US" sz="2400" dirty="0" smtClean="0"/>
              <a:t> </a:t>
            </a:r>
            <a:r>
              <a:rPr lang="en-US" sz="2400" dirty="0" err="1" smtClean="0"/>
              <a:t>akhir</a:t>
            </a:r>
            <a:r>
              <a:rPr lang="en-US" sz="2400" dirty="0" smtClean="0"/>
              <a:t> </a:t>
            </a:r>
            <a:r>
              <a:rPr lang="en-US" sz="2400" dirty="0" err="1" smtClean="0"/>
              <a:t>tahun</a:t>
            </a:r>
            <a:r>
              <a:rPr lang="en-US" sz="2400" dirty="0" smtClean="0"/>
              <a:t> </a:t>
            </a:r>
            <a:r>
              <a:rPr lang="en-US" sz="2400" dirty="0" err="1" smtClean="0"/>
              <a:t>nilainya</a:t>
            </a:r>
            <a:r>
              <a:rPr lang="en-US" sz="2400" dirty="0" smtClean="0"/>
              <a:t>  </a:t>
            </a:r>
            <a:r>
              <a:rPr lang="en-US" sz="2400" dirty="0" err="1"/>
              <a:t>porposional</a:t>
            </a:r>
            <a:r>
              <a:rPr lang="en-US" sz="2400" dirty="0"/>
              <a:t> </a:t>
            </a:r>
            <a:r>
              <a:rPr lang="en-US" sz="2400" dirty="0" err="1"/>
              <a:t>dengan</a:t>
            </a:r>
            <a:r>
              <a:rPr lang="en-US" sz="2400" dirty="0"/>
              <a:t> </a:t>
            </a:r>
            <a:r>
              <a:rPr lang="en-US" sz="2400" dirty="0" err="1" smtClean="0"/>
              <a:t>saldo</a:t>
            </a:r>
            <a:r>
              <a:rPr lang="en-US" sz="2400" dirty="0" smtClean="0"/>
              <a:t> </a:t>
            </a:r>
            <a:r>
              <a:rPr lang="en-US" sz="2400" dirty="0" err="1" smtClean="0"/>
              <a:t>investasi</a:t>
            </a:r>
            <a:r>
              <a:rPr lang="en-US" sz="2400" dirty="0" smtClean="0"/>
              <a:t> </a:t>
            </a:r>
            <a:r>
              <a:rPr lang="en-US" sz="2400" dirty="0" err="1" smtClean="0"/>
              <a:t>pada</a:t>
            </a:r>
            <a:r>
              <a:rPr lang="en-US" sz="2400" dirty="0" smtClean="0"/>
              <a:t> Son</a:t>
            </a:r>
            <a:r>
              <a:rPr lang="en-US" sz="2400" dirty="0"/>
              <a:t>.</a:t>
            </a:r>
            <a:r>
              <a:rPr lang="en-US" sz="2600" dirty="0" smtClean="0"/>
              <a:t>.</a:t>
            </a:r>
          </a:p>
          <a:p>
            <a:pPr lvl="2"/>
            <a:r>
              <a:rPr lang="en-US" sz="2600" b="0" dirty="0" smtClean="0"/>
              <a:t>$188.8 x .20/.80 = </a:t>
            </a:r>
            <a:r>
              <a:rPr lang="en-US" sz="2600" dirty="0" smtClean="0"/>
              <a:t>$47.2</a:t>
            </a:r>
          </a:p>
        </p:txBody>
      </p:sp>
      <p:sp>
        <p:nvSpPr>
          <p:cNvPr id="83013" name="AutoShape 69"/>
          <p:cNvSpPr>
            <a:spLocks/>
          </p:cNvSpPr>
          <p:nvPr/>
        </p:nvSpPr>
        <p:spPr bwMode="auto">
          <a:xfrm>
            <a:off x="10261600" y="514350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141</a:t>
            </a:fld>
            <a:endParaRPr lang="en-US" dirty="0"/>
          </a:p>
        </p:txBody>
      </p:sp>
    </p:spTree>
    <p:extLst>
      <p:ext uri="{BB962C8B-B14F-4D97-AF65-F5344CB8AC3E}">
        <p14:creationId xmlns:p14="http://schemas.microsoft.com/office/powerpoint/2010/main" val="145203988"/>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KERTAS KERJA TAHUN BERIKUTNYA</a:t>
            </a:r>
          </a:p>
        </p:txBody>
      </p:sp>
      <p:sp>
        <p:nvSpPr>
          <p:cNvPr id="9219" name="Text Placeholder 2"/>
          <p:cNvSpPr>
            <a:spLocks noGrp="1"/>
          </p:cNvSpPr>
          <p:nvPr>
            <p:ph type="body" idx="1"/>
          </p:nvPr>
        </p:nvSpPr>
        <p:spPr/>
        <p:txBody>
          <a:bodyPr/>
          <a:lstStyle/>
          <a:p>
            <a:r>
              <a:rPr lang="en-US" dirty="0" smtClean="0"/>
              <a:t>Consolidation Techniques and Procedures</a:t>
            </a:r>
          </a:p>
        </p:txBody>
      </p:sp>
      <p:sp>
        <p:nvSpPr>
          <p:cNvPr id="3" name="Footer Placeholder 2"/>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4" name="Slide Number Placeholder 3"/>
          <p:cNvSpPr>
            <a:spLocks noGrp="1"/>
          </p:cNvSpPr>
          <p:nvPr>
            <p:ph type="sldNum" sz="quarter" idx="12"/>
          </p:nvPr>
        </p:nvSpPr>
        <p:spPr/>
        <p:txBody>
          <a:bodyPr/>
          <a:lstStyle/>
          <a:p>
            <a:r>
              <a:rPr lang="en-US" dirty="0" smtClean="0"/>
              <a:t>4-</a:t>
            </a:r>
            <a:fld id="{39DE378D-22E6-4127-A3EF-123BA145B49B}" type="slidenum">
              <a:rPr lang="en-US" smtClean="0"/>
              <a:pPr/>
              <a:t>142</a:t>
            </a:fld>
            <a:endParaRPr lang="en-US" dirty="0"/>
          </a:p>
        </p:txBody>
      </p:sp>
    </p:spTree>
    <p:extLst>
      <p:ext uri="{BB962C8B-B14F-4D97-AF65-F5344CB8AC3E}">
        <p14:creationId xmlns:p14="http://schemas.microsoft.com/office/powerpoint/2010/main" val="278676212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err="1" smtClean="0"/>
              <a:t>Contoh</a:t>
            </a:r>
            <a:r>
              <a:rPr lang="en-US" dirty="0" smtClean="0"/>
              <a:t>:  Data Pop &amp; Son</a:t>
            </a:r>
          </a:p>
        </p:txBody>
      </p:sp>
      <p:sp>
        <p:nvSpPr>
          <p:cNvPr id="73731" name="Rectangle 3"/>
          <p:cNvSpPr>
            <a:spLocks noGrp="1" noChangeArrowheads="1"/>
          </p:cNvSpPr>
          <p:nvPr>
            <p:ph idx="1"/>
          </p:nvPr>
        </p:nvSpPr>
        <p:spPr>
          <a:xfrm>
            <a:off x="609600" y="1295401"/>
            <a:ext cx="10972800" cy="2895599"/>
          </a:xfrm>
        </p:spPr>
        <p:txBody>
          <a:bodyPr>
            <a:normAutofit lnSpcReduction="10000"/>
          </a:bodyPr>
          <a:lstStyle/>
          <a:p>
            <a:pPr marL="182880" indent="-457200"/>
            <a:r>
              <a:rPr lang="en-US" dirty="0" smtClean="0"/>
              <a:t>Pop </a:t>
            </a:r>
            <a:r>
              <a:rPr lang="en-US" dirty="0" err="1" smtClean="0"/>
              <a:t>membayar</a:t>
            </a:r>
            <a:r>
              <a:rPr lang="en-US" dirty="0" smtClean="0"/>
              <a:t> $176 </a:t>
            </a:r>
            <a:r>
              <a:rPr lang="en-US" dirty="0" err="1" smtClean="0"/>
              <a:t>untuk</a:t>
            </a:r>
            <a:r>
              <a:rPr lang="en-US" dirty="0" smtClean="0"/>
              <a:t> </a:t>
            </a:r>
            <a:r>
              <a:rPr lang="en-US" dirty="0" err="1" smtClean="0"/>
              <a:t>mendapatkan</a:t>
            </a:r>
            <a:r>
              <a:rPr lang="en-US" dirty="0" smtClean="0"/>
              <a:t>  80% </a:t>
            </a:r>
            <a:r>
              <a:rPr lang="en-US" dirty="0" err="1" smtClean="0"/>
              <a:t>kepentingan</a:t>
            </a:r>
            <a:r>
              <a:rPr lang="en-US" dirty="0" smtClean="0"/>
              <a:t>  Son </a:t>
            </a:r>
            <a:r>
              <a:rPr lang="en-US" dirty="0" err="1" smtClean="0"/>
              <a:t>pada</a:t>
            </a:r>
            <a:r>
              <a:rPr lang="en-US" dirty="0" smtClean="0"/>
              <a:t> 1/1/2016. </a:t>
            </a:r>
            <a:r>
              <a:rPr lang="en-US" dirty="0" err="1" smtClean="0"/>
              <a:t>pada</a:t>
            </a:r>
            <a:r>
              <a:rPr lang="en-US" dirty="0" smtClean="0"/>
              <a:t> </a:t>
            </a:r>
            <a:r>
              <a:rPr lang="en-US" dirty="0" err="1" smtClean="0"/>
              <a:t>saat</a:t>
            </a:r>
            <a:r>
              <a:rPr lang="en-US" dirty="0" smtClean="0"/>
              <a:t> </a:t>
            </a:r>
            <a:r>
              <a:rPr lang="en-US" dirty="0" err="1" smtClean="0"/>
              <a:t>itu</a:t>
            </a:r>
            <a:r>
              <a:rPr lang="en-US" dirty="0" smtClean="0"/>
              <a:t> </a:t>
            </a:r>
            <a:r>
              <a:rPr lang="en-US" dirty="0" err="1" smtClean="0"/>
              <a:t>ekuitas</a:t>
            </a:r>
            <a:r>
              <a:rPr lang="en-US" dirty="0" smtClean="0"/>
              <a:t> Son </a:t>
            </a:r>
            <a:r>
              <a:rPr lang="en-US" dirty="0" err="1" smtClean="0"/>
              <a:t>terdiri</a:t>
            </a:r>
            <a:r>
              <a:rPr lang="en-US" dirty="0" smtClean="0"/>
              <a:t> </a:t>
            </a:r>
            <a:r>
              <a:rPr lang="en-US" dirty="0" err="1" smtClean="0"/>
              <a:t>dari</a:t>
            </a:r>
            <a:r>
              <a:rPr lang="en-US" dirty="0" smtClean="0"/>
              <a:t> modal </a:t>
            </a:r>
            <a:r>
              <a:rPr lang="en-US" dirty="0" err="1" smtClean="0"/>
              <a:t>saham</a:t>
            </a:r>
            <a:r>
              <a:rPr lang="en-US" dirty="0" smtClean="0"/>
              <a:t> $120 </a:t>
            </a:r>
            <a:r>
              <a:rPr lang="en-US" dirty="0" err="1" smtClean="0"/>
              <a:t>dan</a:t>
            </a:r>
            <a:r>
              <a:rPr lang="en-US" dirty="0" smtClean="0"/>
              <a:t> </a:t>
            </a:r>
            <a:r>
              <a:rPr lang="en-US" dirty="0" err="1" smtClean="0"/>
              <a:t>laba</a:t>
            </a:r>
            <a:r>
              <a:rPr lang="en-US" dirty="0" smtClean="0"/>
              <a:t> </a:t>
            </a:r>
            <a:r>
              <a:rPr lang="en-US" dirty="0" err="1" smtClean="0"/>
              <a:t>ditahan</a:t>
            </a:r>
            <a:r>
              <a:rPr lang="en-US" dirty="0" smtClean="0"/>
              <a:t> $60. </a:t>
            </a:r>
            <a:r>
              <a:rPr lang="en-US" dirty="0" err="1" smtClean="0"/>
              <a:t>seluruh</a:t>
            </a:r>
            <a:r>
              <a:rPr lang="en-US" dirty="0" smtClean="0"/>
              <a:t> </a:t>
            </a:r>
            <a:r>
              <a:rPr lang="en-US" dirty="0" err="1" smtClean="0"/>
              <a:t>selisih</a:t>
            </a:r>
            <a:r>
              <a:rPr lang="en-US" dirty="0" smtClean="0"/>
              <a:t> (excess) </a:t>
            </a:r>
            <a:r>
              <a:rPr lang="en-US" dirty="0" err="1" smtClean="0"/>
              <a:t>dialokasikan</a:t>
            </a:r>
            <a:r>
              <a:rPr lang="en-US" dirty="0" smtClean="0"/>
              <a:t> </a:t>
            </a:r>
            <a:r>
              <a:rPr lang="en-US" dirty="0" err="1" smtClean="0"/>
              <a:t>sebagai</a:t>
            </a:r>
            <a:r>
              <a:rPr lang="en-US" dirty="0" smtClean="0"/>
              <a:t> paten </a:t>
            </a:r>
            <a:r>
              <a:rPr lang="en-US" dirty="0" err="1" smtClean="0"/>
              <a:t>dengan</a:t>
            </a:r>
            <a:r>
              <a:rPr lang="en-US" dirty="0" smtClean="0"/>
              <a:t> masa </a:t>
            </a:r>
            <a:r>
              <a:rPr lang="en-US" dirty="0" err="1" smtClean="0"/>
              <a:t>manfaat</a:t>
            </a:r>
            <a:r>
              <a:rPr lang="en-US" dirty="0" smtClean="0"/>
              <a:t> 10 </a:t>
            </a:r>
            <a:r>
              <a:rPr lang="en-US" dirty="0" err="1" smtClean="0"/>
              <a:t>tahun</a:t>
            </a:r>
            <a:endParaRPr lang="en-US" dirty="0" smtClean="0"/>
          </a:p>
          <a:p>
            <a:pPr marL="182880" indent="-457200"/>
            <a:endParaRPr lang="en-US" dirty="0" smtClean="0"/>
          </a:p>
          <a:p>
            <a:pPr marL="182880" indent="-457200"/>
            <a:r>
              <a:rPr lang="en-US" dirty="0"/>
              <a:t>I</a:t>
            </a:r>
            <a:r>
              <a:rPr lang="en-US" dirty="0" smtClean="0"/>
              <a:t>ncome </a:t>
            </a:r>
            <a:r>
              <a:rPr lang="en-US" dirty="0" err="1" smtClean="0"/>
              <a:t>dan</a:t>
            </a:r>
            <a:r>
              <a:rPr lang="en-US" dirty="0" smtClean="0"/>
              <a:t> dividend Son </a:t>
            </a:r>
            <a:r>
              <a:rPr lang="en-US" dirty="0" err="1" smtClean="0"/>
              <a:t>sebagai</a:t>
            </a:r>
            <a:r>
              <a:rPr lang="en-US" dirty="0" smtClean="0"/>
              <a:t> </a:t>
            </a:r>
            <a:r>
              <a:rPr lang="en-US" dirty="0" err="1" smtClean="0"/>
              <a:t>berikut</a:t>
            </a:r>
            <a:r>
              <a:rPr lang="en-US" dirty="0" smtClean="0"/>
              <a:t>:</a:t>
            </a:r>
          </a:p>
        </p:txBody>
      </p:sp>
      <p:graphicFrame>
        <p:nvGraphicFramePr>
          <p:cNvPr id="73937" name="Group 209"/>
          <p:cNvGraphicFramePr>
            <a:graphicFrameLocks noGrp="1"/>
          </p:cNvGraphicFramePr>
          <p:nvPr>
            <p:extLst/>
          </p:nvPr>
        </p:nvGraphicFramePr>
        <p:xfrm>
          <a:off x="2032000" y="4187825"/>
          <a:ext cx="8127999" cy="1152144"/>
        </p:xfrm>
        <a:graphic>
          <a:graphicData uri="http://schemas.openxmlformats.org/drawingml/2006/table">
            <a:tbl>
              <a:tblPr/>
              <a:tblGrid>
                <a:gridCol w="2709333"/>
                <a:gridCol w="2709333"/>
                <a:gridCol w="2709333"/>
              </a:tblGrid>
              <a:tr h="292100">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marL="121920" marR="121920" horzOverflow="overflow">
                    <a:lnL w="28575" cap="flat" cmpd="sng" algn="ctr">
                      <a:noFill/>
                      <a:prstDash val="solid"/>
                      <a:round/>
                      <a:headEnd type="none" w="sm" len="sm"/>
                      <a:tailEnd type="none" w="sm" len="sm"/>
                    </a:lnL>
                    <a:lnR w="12700" cap="flat" cmpd="sng" algn="ctr">
                      <a:noFill/>
                      <a:prstDash val="solid"/>
                      <a:round/>
                      <a:headEnd type="none" w="sm" len="sm"/>
                      <a:tailEnd type="none" w="sm" len="sm"/>
                    </a:lnR>
                    <a:lnT w="28575"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2016</a:t>
                      </a:r>
                    </a:p>
                  </a:txBody>
                  <a:tcPr marL="121920" marR="121920"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28575"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2017</a:t>
                      </a:r>
                    </a:p>
                  </a:txBody>
                  <a:tcPr marL="121920" marR="121920" horzOverflow="overflow">
                    <a:lnL w="12700" cap="flat" cmpd="sng" algn="ctr">
                      <a:noFill/>
                      <a:prstDash val="solid"/>
                      <a:round/>
                      <a:headEnd type="none" w="sm" len="sm"/>
                      <a:tailEnd type="none" w="sm" len="sm"/>
                    </a:lnL>
                    <a:lnR w="28575" cap="flat" cmpd="sng" algn="ctr">
                      <a:noFill/>
                      <a:prstDash val="solid"/>
                      <a:round/>
                      <a:headEnd type="none" w="sm" len="sm"/>
                      <a:tailEnd type="none" w="sm" len="sm"/>
                    </a:lnR>
                    <a:lnT w="28575"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r>
              <a:tr h="382588">
                <a:tc>
                  <a:txBody>
                    <a:body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Net income</a:t>
                      </a:r>
                    </a:p>
                  </a:txBody>
                  <a:tcPr marL="121920" marR="121920" horzOverflow="overflow">
                    <a:lnL w="28575"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$50</a:t>
                      </a:r>
                    </a:p>
                  </a:txBody>
                  <a:tcPr marL="121920" marR="121920"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$60</a:t>
                      </a:r>
                    </a:p>
                  </a:txBody>
                  <a:tcPr marL="121920" marR="121920" horzOverflow="overflow">
                    <a:lnL w="12700" cap="flat" cmpd="sng" algn="ctr">
                      <a:noFill/>
                      <a:prstDash val="solid"/>
                      <a:round/>
                      <a:headEnd type="none" w="sm" len="sm"/>
                      <a:tailEnd type="none" w="sm" len="sm"/>
                    </a:lnL>
                    <a:lnR w="28575" cap="flat" cmpd="sng" algn="ctr">
                      <a:noFill/>
                      <a:prstDash val="solid"/>
                      <a:round/>
                      <a:headEnd type="none" w="sm" len="sm"/>
                      <a:tailEnd type="none" w="sm" len="sm"/>
                    </a:lnR>
                    <a:lnT w="12700" cap="flat" cmpd="sng" algn="ctr">
                      <a:noFill/>
                      <a:prstDash val="solid"/>
                      <a:round/>
                      <a:headEnd type="none" w="sm" len="sm"/>
                      <a:tailEnd type="none" w="sm" len="sm"/>
                    </a:lnT>
                    <a:lnB w="12700" cap="flat" cmpd="sng" algn="ctr">
                      <a:no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Dividends</a:t>
                      </a:r>
                    </a:p>
                  </a:txBody>
                  <a:tcPr marL="121920" marR="121920" horzOverflow="overflow">
                    <a:lnL w="28575"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28575"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$30</a:t>
                      </a:r>
                    </a:p>
                  </a:txBody>
                  <a:tcPr marL="121920" marR="121920"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noFill/>
                      <a:prstDash val="solid"/>
                      <a:round/>
                      <a:headEnd type="none" w="sm" len="sm"/>
                      <a:tailEnd type="none" w="sm" len="sm"/>
                    </a:lnT>
                    <a:lnB w="28575" cap="flat" cmpd="sng" algn="ctr">
                      <a:no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rPr>
                        <a:t>$30</a:t>
                      </a:r>
                      <a:endParaRPr kumimoji="0" lang="en-US" sz="2400" b="1" i="0" u="none" strike="noStrike" cap="none" normalizeH="0" baseline="0" dirty="0" smtClean="0">
                        <a:ln>
                          <a:noFill/>
                        </a:ln>
                        <a:solidFill>
                          <a:schemeClr val="tx1"/>
                        </a:solidFill>
                        <a:effectLst/>
                        <a:latin typeface="Times New Roman" pitchFamily="18" charset="0"/>
                      </a:endParaRPr>
                    </a:p>
                  </a:txBody>
                  <a:tcPr marL="121920" marR="121920" horzOverflow="overflow">
                    <a:lnL w="12700" cap="flat" cmpd="sng" algn="ctr">
                      <a:noFill/>
                      <a:prstDash val="solid"/>
                      <a:round/>
                      <a:headEnd type="none" w="sm" len="sm"/>
                      <a:tailEnd type="none" w="sm" len="sm"/>
                    </a:lnL>
                    <a:lnR w="28575" cap="flat" cmpd="sng" algn="ctr">
                      <a:noFill/>
                      <a:prstDash val="solid"/>
                      <a:round/>
                      <a:headEnd type="none" w="sm" len="sm"/>
                      <a:tailEnd type="none" w="sm" len="sm"/>
                    </a:lnR>
                    <a:lnT w="12700" cap="flat" cmpd="sng" algn="ctr">
                      <a:noFill/>
                      <a:prstDash val="solid"/>
                      <a:round/>
                      <a:headEnd type="none" w="sm" len="sm"/>
                      <a:tailEnd type="none" w="sm" len="sm"/>
                    </a:lnT>
                    <a:lnB w="28575" cap="flat" cmpd="sng" algn="ctr">
                      <a:noFill/>
                      <a:prstDash val="solid"/>
                      <a:round/>
                      <a:headEnd type="none" w="sm" len="sm"/>
                      <a:tailEnd type="none" w="sm" len="sm"/>
                    </a:lnB>
                    <a:lnTlToBr>
                      <a:noFill/>
                    </a:lnTlToBr>
                    <a:lnBlToTr>
                      <a:noFill/>
                    </a:lnBlToTr>
                    <a:no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143</a:t>
            </a:fld>
            <a:endParaRPr lang="en-US" dirty="0"/>
          </a:p>
        </p:txBody>
      </p:sp>
    </p:spTree>
    <p:extLst>
      <p:ext uri="{BB962C8B-B14F-4D97-AF65-F5344CB8AC3E}">
        <p14:creationId xmlns:p14="http://schemas.microsoft.com/office/powerpoint/2010/main" val="355162114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467" name="Group 667"/>
          <p:cNvGraphicFramePr>
            <a:graphicFrameLocks noGrp="1"/>
          </p:cNvGraphicFramePr>
          <p:nvPr>
            <p:extLst/>
          </p:nvPr>
        </p:nvGraphicFramePr>
        <p:xfrm>
          <a:off x="2830059" y="1577834"/>
          <a:ext cx="7320491" cy="4412847"/>
        </p:xfrm>
        <a:graphic>
          <a:graphicData uri="http://schemas.openxmlformats.org/drawingml/2006/table">
            <a:tbl>
              <a:tblPr firstRow="1" bandRow="1">
                <a:tableStyleId>{073A0DAA-6AF3-43AB-8588-CEC1D06C72B9}</a:tableStyleId>
              </a:tblPr>
              <a:tblGrid>
                <a:gridCol w="4983691"/>
                <a:gridCol w="1219200"/>
                <a:gridCol w="1117600"/>
              </a:tblGrid>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Untuk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tahun</a:t>
                      </a:r>
                      <a:r>
                        <a:rPr kumimoji="0" lang="en-US" sz="2200" u="none" strike="noStrike" cap="none" normalizeH="0" baseline="0" dirty="0" smtClean="0">
                          <a:ln>
                            <a:noFill/>
                          </a:ln>
                          <a:effectLst/>
                          <a:latin typeface="Arial Narrow" pitchFamily="34" charset="0"/>
                        </a:rPr>
                        <a:t> yang </a:t>
                      </a:r>
                      <a:r>
                        <a:rPr kumimoji="0" lang="en-US" sz="2200" u="none" strike="noStrike" cap="none" normalizeH="0" baseline="0" dirty="0" err="1" smtClean="0">
                          <a:ln>
                            <a:noFill/>
                          </a:ln>
                          <a:effectLst/>
                          <a:latin typeface="Arial Narrow" pitchFamily="34" charset="0"/>
                        </a:rPr>
                        <a:t>berakhir</a:t>
                      </a:r>
                      <a:r>
                        <a:rPr kumimoji="0" lang="en-US" sz="2200" u="none" strike="noStrike" cap="none" normalizeH="0" baseline="0" dirty="0" smtClean="0">
                          <a:ln>
                            <a:noFill/>
                          </a:ln>
                          <a:effectLst/>
                          <a:latin typeface="Arial Narrow" pitchFamily="34" charset="0"/>
                        </a:rPr>
                        <a:t> 31/12/2017</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Rugi</a:t>
                      </a:r>
                      <a:r>
                        <a:rPr kumimoji="0" lang="en-US" sz="2200" u="sng" strike="noStrike" cap="none" normalizeH="0" baseline="0" dirty="0" smtClean="0">
                          <a:ln>
                            <a:noFill/>
                          </a:ln>
                          <a:effectLst/>
                          <a:latin typeface="Arial Narrow" pitchFamily="34" charset="0"/>
                        </a:rPr>
                        <a:t>:</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Pendapatan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150.0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dari</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44.8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(488.0)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8789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Bersih</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156.8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Ditahan</a:t>
                      </a:r>
                      <a:r>
                        <a:rPr kumimoji="0" lang="en-US" sz="2200" b="1" u="sng" strike="noStrike" cap="none" normalizeH="0" baseline="0" dirty="0" smtClean="0">
                          <a:ln>
                            <a:noFill/>
                          </a:ln>
                          <a:effectLst/>
                          <a:latin typeface="Arial Narrow" pitchFamily="34" charset="0"/>
                        </a:rPr>
                        <a:t>:</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ditahan</a:t>
                      </a:r>
                      <a:r>
                        <a:rPr kumimoji="0" lang="en-US" sz="2200" u="none" strike="noStrike" cap="none" normalizeH="0" baseline="0" dirty="0" smtClean="0">
                          <a:ln>
                            <a:noFill/>
                          </a:ln>
                          <a:effectLst/>
                          <a:latin typeface="Arial Narrow" pitchFamily="34" charset="0"/>
                        </a:rPr>
                        <a:t> </a:t>
                      </a:r>
                      <a:r>
                        <a:rPr kumimoji="0" lang="mr-IN" sz="2200" u="none" strike="noStrike" cap="none" normalizeH="0" baseline="0" dirty="0" smtClean="0">
                          <a:ln>
                            <a:noFill/>
                          </a:ln>
                          <a:effectLst/>
                          <a:latin typeface="Arial Narrow" pitchFamily="34" charset="0"/>
                        </a:rPr>
                        <a:t>–</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awal</a:t>
                      </a: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bersih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156.8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60.0</a:t>
                      </a: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deviden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Ditahan</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Akhir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153.6</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110.0</a:t>
                      </a:r>
                    </a:p>
                  </a:txBody>
                  <a:tcPr marL="121920" marR="121920" anchor="b" horzOverflow="overflow"/>
                </a:tc>
              </a:tr>
            </a:tbl>
          </a:graphicData>
        </a:graphic>
      </p:graphicFrame>
      <p:sp>
        <p:nvSpPr>
          <p:cNvPr id="77463" name="AutoShape 663"/>
          <p:cNvSpPr>
            <a:spLocks/>
          </p:cNvSpPr>
          <p:nvPr/>
        </p:nvSpPr>
        <p:spPr bwMode="auto">
          <a:xfrm>
            <a:off x="10464800" y="5427852"/>
            <a:ext cx="203200" cy="609600"/>
          </a:xfrm>
          <a:prstGeom prst="rightBrace">
            <a:avLst>
              <a:gd name="adj1" fmla="val 33333"/>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7466" name="Rectangle 666"/>
          <p:cNvSpPr>
            <a:spLocks noGrp="1" noChangeArrowheads="1"/>
          </p:cNvSpPr>
          <p:nvPr>
            <p:ph type="title"/>
          </p:nvPr>
        </p:nvSpPr>
        <p:spPr/>
        <p:txBody>
          <a:bodyPr>
            <a:normAutofit fontScale="90000"/>
          </a:bodyPr>
          <a:lstStyle/>
          <a:p>
            <a:r>
              <a:rPr lang="en-US" dirty="0" err="1" smtClean="0"/>
              <a:t>Laporan</a:t>
            </a:r>
            <a:r>
              <a:rPr lang="en-US" dirty="0" smtClean="0"/>
              <a:t> </a:t>
            </a:r>
            <a:r>
              <a:rPr lang="en-US" dirty="0" err="1" smtClean="0"/>
              <a:t>Keuangan</a:t>
            </a:r>
            <a:r>
              <a:rPr lang="en-US" dirty="0" smtClean="0"/>
              <a:t> POP </a:t>
            </a:r>
            <a:r>
              <a:rPr lang="en-US" dirty="0" err="1" smtClean="0"/>
              <a:t>dan</a:t>
            </a:r>
            <a:r>
              <a:rPr lang="en-US" dirty="0" smtClean="0"/>
              <a:t> SON </a:t>
            </a:r>
            <a:r>
              <a:rPr lang="en-US" dirty="0" err="1" smtClean="0"/>
              <a:t>tahun</a:t>
            </a:r>
            <a:r>
              <a:rPr lang="en-US" dirty="0" smtClean="0"/>
              <a:t> 2017 </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144</a:t>
            </a:fld>
            <a:endParaRPr lang="en-US" dirty="0"/>
          </a:p>
        </p:txBody>
      </p:sp>
    </p:spTree>
    <p:extLst>
      <p:ext uri="{BB962C8B-B14F-4D97-AF65-F5344CB8AC3E}">
        <p14:creationId xmlns:p14="http://schemas.microsoft.com/office/powerpoint/2010/main" val="266842260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718" name="Group 894"/>
          <p:cNvGraphicFramePr>
            <a:graphicFrameLocks noGrp="1"/>
          </p:cNvGraphicFramePr>
          <p:nvPr>
            <p:extLst/>
          </p:nvPr>
        </p:nvGraphicFramePr>
        <p:xfrm>
          <a:off x="3251200" y="758557"/>
          <a:ext cx="6248400" cy="5803392"/>
        </p:xfrm>
        <a:graphic>
          <a:graphicData uri="http://schemas.openxmlformats.org/drawingml/2006/table">
            <a:tbl>
              <a:tblPr firstRow="1" bandRow="1">
                <a:tableStyleId>{073A0DAA-6AF3-43AB-8588-CEC1D06C72B9}</a:tableStyleId>
              </a:tblPr>
              <a:tblGrid>
                <a:gridCol w="3911600"/>
                <a:gridCol w="1219200"/>
                <a:gridCol w="1117600"/>
              </a:tblGrid>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sng" strike="noStrike" cap="none" normalizeH="0" baseline="0" dirty="0" err="1" smtClean="0">
                          <a:ln>
                            <a:noFill/>
                          </a:ln>
                          <a:solidFill>
                            <a:schemeClr val="lt1"/>
                          </a:solidFill>
                          <a:effectLst/>
                          <a:latin typeface="Arial Narrow" pitchFamily="34" charset="0"/>
                          <a:cs typeface="+mn-cs"/>
                        </a:rPr>
                        <a:t>Neraca</a:t>
                      </a:r>
                      <a:r>
                        <a:rPr kumimoji="0" lang="en-US" sz="2200" b="1" i="0" u="sng" strike="noStrike" cap="none" normalizeH="0" baseline="0" dirty="0" smtClean="0">
                          <a:ln>
                            <a:noFill/>
                          </a:ln>
                          <a:solidFill>
                            <a:schemeClr val="lt1"/>
                          </a:solidFill>
                          <a:effectLst/>
                          <a:latin typeface="Arial Narrow" pitchFamily="34" charset="0"/>
                          <a:cs typeface="+mn-cs"/>
                        </a:rPr>
                        <a:t>, 31 /12/2017</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kas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90.0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Wesel </a:t>
                      </a:r>
                      <a:r>
                        <a:rPr kumimoji="0" lang="en-US" sz="2200" b="0" i="0" u="none" strike="noStrike" cap="none" normalizeH="0" baseline="0" dirty="0" err="1" smtClean="0">
                          <a:ln>
                            <a:noFill/>
                          </a:ln>
                          <a:solidFill>
                            <a:schemeClr val="tx1"/>
                          </a:solidFill>
                          <a:effectLst/>
                          <a:latin typeface="Arial Narrow" pitchFamily="34" charset="0"/>
                          <a:cs typeface="Arial" charset="0"/>
                        </a:rPr>
                        <a:t>tagih</a:t>
                      </a:r>
                      <a:r>
                        <a:rPr kumimoji="0" lang="en-US" sz="2200" b="0" i="0" u="none" strike="noStrike" cap="none" normalizeH="0" baseline="0" dirty="0" smtClean="0">
                          <a:ln>
                            <a:noFill/>
                          </a:ln>
                          <a:solidFill>
                            <a:schemeClr val="tx1"/>
                          </a:solidFill>
                          <a:effectLst/>
                          <a:latin typeface="Arial Narrow" pitchFamily="34" charset="0"/>
                          <a:cs typeface="Arial" charset="0"/>
                        </a:rPr>
                        <a:t> - Son</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Narrow" pitchFamily="34" charset="0"/>
                          <a:cs typeface="Arial" charset="0"/>
                        </a:rPr>
                        <a:t>20.0</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Aktiva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Lancar</a:t>
                      </a:r>
                      <a:r>
                        <a:rPr kumimoji="0" lang="en-US" sz="2200" u="none" strike="noStrike" cap="none" normalizeH="0" baseline="0" dirty="0" smtClean="0">
                          <a:ln>
                            <a:noFill/>
                          </a:ln>
                          <a:effectLst/>
                          <a:latin typeface="Arial Narrow" pitchFamily="34" charset="0"/>
                        </a:rPr>
                        <a:t> Lain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Investasi</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pada</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209.6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Pabrik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dan</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peralatan</a:t>
                      </a:r>
                      <a:r>
                        <a:rPr kumimoji="0" lang="en-US" sz="2200" u="none" strike="noStrike" cap="none" normalizeH="0" baseline="0" dirty="0" smtClean="0">
                          <a:ln>
                            <a:noFill/>
                          </a:ln>
                          <a:effectLst/>
                          <a:latin typeface="Arial Narrow" pitchFamily="34" charset="0"/>
                        </a:rPr>
                        <a:t>, net</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480.0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120.0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Paten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993.6</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300.0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Wesel </a:t>
                      </a:r>
                      <a:r>
                        <a:rPr kumimoji="0" lang="en-US" sz="2200" b="0" i="0" u="none" strike="noStrike" cap="none" normalizeH="0" baseline="0" dirty="0" err="1" smtClean="0">
                          <a:ln>
                            <a:noFill/>
                          </a:ln>
                          <a:solidFill>
                            <a:schemeClr val="tx1"/>
                          </a:solidFill>
                          <a:effectLst/>
                          <a:latin typeface="Arial Narrow" pitchFamily="34" charset="0"/>
                          <a:cs typeface="Arial" charset="0"/>
                        </a:rPr>
                        <a:t>bayar</a:t>
                      </a:r>
                      <a:r>
                        <a:rPr kumimoji="0" lang="en-US" sz="2200" b="0" i="0" u="none" strike="noStrike" cap="none" normalizeH="0" baseline="0" dirty="0" smtClean="0">
                          <a:ln>
                            <a:noFill/>
                          </a:ln>
                          <a:solidFill>
                            <a:schemeClr val="tx1"/>
                          </a:solidFill>
                          <a:effectLst/>
                          <a:latin typeface="Arial Narrow" pitchFamily="34" charset="0"/>
                          <a:cs typeface="Arial" charset="0"/>
                        </a:rPr>
                        <a:t> - Pop</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Narrow" pitchFamily="34" charset="0"/>
                          <a:cs typeface="Arial" charset="0"/>
                        </a:rPr>
                        <a:t>20.0</a:t>
                      </a: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Kewajiban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Modal </a:t>
                      </a:r>
                      <a:r>
                        <a:rPr kumimoji="0" lang="en-US" sz="2200" b="0" i="0" u="none" strike="noStrike" cap="none" normalizeH="0" baseline="0" dirty="0" err="1" smtClean="0">
                          <a:ln>
                            <a:noFill/>
                          </a:ln>
                          <a:solidFill>
                            <a:schemeClr val="tx1"/>
                          </a:solidFill>
                          <a:effectLst/>
                          <a:latin typeface="Arial Narrow" pitchFamily="34" charset="0"/>
                          <a:cs typeface="Arial" charset="0"/>
                        </a:rPr>
                        <a:t>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ditahan</a:t>
                      </a:r>
                      <a:r>
                        <a:rPr kumimoji="0" lang="en-US" sz="2200" b="0" i="0" u="none" strike="noStrike" cap="none" normalizeH="0" baseline="0" dirty="0" smtClean="0">
                          <a:ln>
                            <a:noFill/>
                          </a:ln>
                          <a:solidFill>
                            <a:schemeClr val="tx1"/>
                          </a:solidFill>
                          <a:effectLst/>
                          <a:latin typeface="Arial Narrow" pitchFamily="34" charset="0"/>
                          <a:cs typeface="Arial" charset="0"/>
                        </a:rPr>
                        <a:t> </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153.6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110.0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Jan.1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408432">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Dec. 31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993.6</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300.0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78715" name="AutoShape 891"/>
          <p:cNvSpPr>
            <a:spLocks/>
          </p:cNvSpPr>
          <p:nvPr/>
        </p:nvSpPr>
        <p:spPr bwMode="auto">
          <a:xfrm>
            <a:off x="10261600" y="243840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8716" name="AutoShape 892"/>
          <p:cNvSpPr>
            <a:spLocks/>
          </p:cNvSpPr>
          <p:nvPr/>
        </p:nvSpPr>
        <p:spPr bwMode="auto">
          <a:xfrm>
            <a:off x="10251442" y="5257800"/>
            <a:ext cx="60959" cy="549132"/>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145</a:t>
            </a:fld>
            <a:endParaRPr lang="en-US" dirty="0"/>
          </a:p>
        </p:txBody>
      </p:sp>
    </p:spTree>
    <p:extLst>
      <p:ext uri="{BB962C8B-B14F-4D97-AF65-F5344CB8AC3E}">
        <p14:creationId xmlns:p14="http://schemas.microsoft.com/office/powerpoint/2010/main" val="250970218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err="1" smtClean="0"/>
              <a:t>Analisis</a:t>
            </a:r>
            <a:r>
              <a:rPr lang="en-US" dirty="0" smtClean="0"/>
              <a:t> </a:t>
            </a:r>
            <a:r>
              <a:rPr lang="en-US" dirty="0" err="1" smtClean="0"/>
              <a:t>tahun</a:t>
            </a:r>
            <a:r>
              <a:rPr lang="en-US" dirty="0" smtClean="0"/>
              <a:t> 2017</a:t>
            </a:r>
          </a:p>
        </p:txBody>
      </p:sp>
      <p:graphicFrame>
        <p:nvGraphicFramePr>
          <p:cNvPr id="74805" name="Group 53"/>
          <p:cNvGraphicFramePr>
            <a:graphicFrameLocks noGrp="1"/>
          </p:cNvGraphicFramePr>
          <p:nvPr>
            <p:extLst/>
          </p:nvPr>
        </p:nvGraphicFramePr>
        <p:xfrm>
          <a:off x="1016000" y="1784350"/>
          <a:ext cx="5765800" cy="1341120"/>
        </p:xfrm>
        <a:graphic>
          <a:graphicData uri="http://schemas.openxmlformats.org/drawingml/2006/table">
            <a:tbl>
              <a:tblPr/>
              <a:tblGrid>
                <a:gridCol w="4758267"/>
                <a:gridCol w="1007533"/>
              </a:tblGrid>
              <a:tr h="149225">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Cost of 80% of Son</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dbl" strike="noStrike" cap="none" normalizeH="0" baseline="0" dirty="0" smtClean="0">
                          <a:ln>
                            <a:noFill/>
                          </a:ln>
                          <a:solidFill>
                            <a:schemeClr val="tx1"/>
                          </a:solidFill>
                          <a:effectLst/>
                          <a:latin typeface="Arial Narrow" pitchFamily="34" charset="0"/>
                          <a:cs typeface="Times New Roman" pitchFamily="18" charset="0"/>
                        </a:rPr>
                        <a:t>$176 </a:t>
                      </a:r>
                      <a:endParaRPr kumimoji="0" lang="en-US" sz="2000" b="1" i="0" u="dbl"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cap="flat">
                      <a:noFill/>
                    </a:lnT>
                    <a:lnB>
                      <a:noFill/>
                    </a:lnB>
                    <a:lnTlToBr>
                      <a:noFill/>
                    </a:lnTlToBr>
                    <a:lnBlToTr>
                      <a:noFill/>
                    </a:lnBlToTr>
                    <a:noFill/>
                  </a:tcPr>
                </a:tc>
              </a:tr>
              <a:tr h="14763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Times New Roman" pitchFamily="18" charset="0"/>
                        </a:rPr>
                        <a:t>Implied value of Son ($176/.80)</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Times New Roman" pitchFamily="18" charset="0"/>
                        </a:rPr>
                        <a:t>$220 </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a:noFill/>
                    </a:lnT>
                    <a:lnB>
                      <a:noFill/>
                    </a:lnB>
                    <a:lnTlToBr>
                      <a:noFill/>
                    </a:lnTlToBr>
                    <a:lnBlToTr>
                      <a:noFill/>
                    </a:lnBlToTr>
                    <a:noFill/>
                  </a:tcPr>
                </a:tc>
              </a:tr>
              <a:tr h="149225">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Narrow" pitchFamily="34" charset="0"/>
                          <a:cs typeface="Times New Roman" pitchFamily="18" charset="0"/>
                        </a:rPr>
                        <a:t>Book value (120+60)</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0" i="0" u="sng" strike="noStrike" cap="none" normalizeH="0" baseline="0" dirty="0" smtClean="0">
                          <a:ln>
                            <a:noFill/>
                          </a:ln>
                          <a:solidFill>
                            <a:schemeClr val="tx1"/>
                          </a:solidFill>
                          <a:effectLst/>
                          <a:latin typeface="Arial Narrow" pitchFamily="34" charset="0"/>
                          <a:cs typeface="Times New Roman" pitchFamily="18" charset="0"/>
                        </a:rPr>
                        <a:t>180</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a:noFill/>
                    </a:lnT>
                    <a:lnB>
                      <a:noFill/>
                    </a:lnB>
                    <a:lnTlToBr>
                      <a:noFill/>
                    </a:lnTlToBr>
                    <a:lnBlToTr>
                      <a:noFill/>
                    </a:lnBlToTr>
                    <a:noFill/>
                  </a:tcPr>
                </a:tc>
              </a:tr>
              <a:tr h="14763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Excess</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dbl" strike="noStrike" cap="none" normalizeH="0" baseline="0" dirty="0" smtClean="0">
                          <a:ln>
                            <a:noFill/>
                          </a:ln>
                          <a:solidFill>
                            <a:schemeClr val="tx1"/>
                          </a:solidFill>
                          <a:effectLst/>
                          <a:latin typeface="Arial Narrow" pitchFamily="34" charset="0"/>
                          <a:cs typeface="Times New Roman" pitchFamily="18" charset="0"/>
                        </a:rPr>
                        <a:t>$40 </a:t>
                      </a:r>
                      <a:endParaRPr kumimoji="0" lang="en-US" sz="2000" b="1" i="0" u="dbl" strike="noStrike" cap="none" normalizeH="0" baseline="0" dirty="0" smtClean="0">
                        <a:ln>
                          <a:noFill/>
                        </a:ln>
                        <a:solidFill>
                          <a:schemeClr val="tx1"/>
                        </a:solidFill>
                        <a:effectLst/>
                        <a:latin typeface="Arial Narrow" pitchFamily="34" charset="0"/>
                        <a:cs typeface="Arial" charset="0"/>
                      </a:endParaRPr>
                    </a:p>
                  </a:txBody>
                  <a:tcPr marL="60960" marR="60960" anchor="b" horzOverflow="overflow">
                    <a:lnL>
                      <a:noFill/>
                    </a:lnL>
                    <a:lnR cap="flat">
                      <a:noFill/>
                    </a:lnR>
                    <a:lnT>
                      <a:noFill/>
                    </a:lnT>
                    <a:lnB cap="flat">
                      <a:noFill/>
                    </a:lnB>
                    <a:lnTlToBr>
                      <a:noFill/>
                    </a:lnTlToBr>
                    <a:lnBlToTr>
                      <a:noFill/>
                    </a:lnBlToTr>
                    <a:noFill/>
                  </a:tcPr>
                </a:tc>
              </a:tr>
            </a:tbl>
          </a:graphicData>
        </a:graphic>
      </p:graphicFrame>
      <p:graphicFrame>
        <p:nvGraphicFramePr>
          <p:cNvPr id="74991" name="Group 239"/>
          <p:cNvGraphicFramePr>
            <a:graphicFrameLocks noGrp="1"/>
          </p:cNvGraphicFramePr>
          <p:nvPr>
            <p:extLst/>
          </p:nvPr>
        </p:nvGraphicFramePr>
        <p:xfrm>
          <a:off x="7213600" y="2133600"/>
          <a:ext cx="4673600" cy="670560"/>
        </p:xfrm>
        <a:graphic>
          <a:graphicData uri="http://schemas.openxmlformats.org/drawingml/2006/table">
            <a:tbl>
              <a:tblPr/>
              <a:tblGrid>
                <a:gridCol w="2362200"/>
                <a:gridCol w="982133"/>
                <a:gridCol w="1329267"/>
              </a:tblGrid>
              <a:tr h="190500">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Narrow" pitchFamily="34" charset="0"/>
                          <a:cs typeface="Times New Roman" pitchFamily="18" charset="0"/>
                        </a:rPr>
                        <a:t>Allocated to:</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cap="flat">
                      <a:noFill/>
                    </a:lnT>
                    <a:lnB>
                      <a:noFill/>
                    </a:lnB>
                    <a:lnTlToBr>
                      <a:noFill/>
                    </a:lnTlToBr>
                    <a:lnBlToTr>
                      <a:noFill/>
                    </a:lnBlToTr>
                    <a:noFill/>
                  </a:tcPr>
                </a:tc>
              </a:tr>
              <a:tr h="190500">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Patents</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000" b="1" i="0" u="dbl" strike="noStrike" cap="none" normalizeH="0" baseline="0" dirty="0" smtClean="0">
                          <a:ln>
                            <a:noFill/>
                          </a:ln>
                          <a:solidFill>
                            <a:schemeClr val="tx1"/>
                          </a:solidFill>
                          <a:effectLst/>
                          <a:latin typeface="Arial Narrow" pitchFamily="34" charset="0"/>
                          <a:cs typeface="Times New Roman" pitchFamily="18" charset="0"/>
                        </a:rPr>
                        <a:t>$40 </a:t>
                      </a:r>
                      <a:endParaRPr kumimoji="0" lang="en-US" sz="20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Narrow" pitchFamily="34" charset="0"/>
                          <a:cs typeface="Times New Roman" pitchFamily="18" charset="0"/>
                        </a:rPr>
                        <a:t>10 yrs</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a:noFill/>
                    </a:lnT>
                    <a:lnB cap="flat">
                      <a:noFill/>
                    </a:lnB>
                    <a:lnTlToBr>
                      <a:noFill/>
                    </a:lnTlToBr>
                    <a:lnBlToTr>
                      <a:noFill/>
                    </a:lnBlToTr>
                    <a:noFill/>
                  </a:tcPr>
                </a:tc>
              </a:tr>
            </a:tbl>
          </a:graphicData>
        </a:graphic>
      </p:graphicFrame>
      <p:graphicFrame>
        <p:nvGraphicFramePr>
          <p:cNvPr id="74996" name="Group 244"/>
          <p:cNvGraphicFramePr>
            <a:graphicFrameLocks noGrp="1"/>
          </p:cNvGraphicFramePr>
          <p:nvPr>
            <p:extLst/>
          </p:nvPr>
        </p:nvGraphicFramePr>
        <p:xfrm>
          <a:off x="508000" y="3200400"/>
          <a:ext cx="11480800" cy="1005840"/>
        </p:xfrm>
        <a:graphic>
          <a:graphicData uri="http://schemas.openxmlformats.org/drawingml/2006/table">
            <a:tbl>
              <a:tblPr firstRow="1" bandRow="1">
                <a:tableStyleId>{7DF18680-E054-41AD-8BC1-D1AEF772440D}</a:tableStyleId>
              </a:tblPr>
              <a:tblGrid>
                <a:gridCol w="1219200"/>
                <a:gridCol w="2133600"/>
                <a:gridCol w="2032000"/>
                <a:gridCol w="2032000"/>
                <a:gridCol w="1930400"/>
                <a:gridCol w="2133600"/>
              </a:tblGrid>
              <a:tr h="193675">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Unamort. Bal.</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Amortization</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Unamort. Bal.</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Amortization</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Unamort. Bal.</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193675">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Narrow" pitchFamily="34"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on 1/1/2016</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in 2016</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on 12/31/2016</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in 2017</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on 12/31/2017</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193675">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Patents</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a:t>
                      </a:r>
                      <a:endParaRPr kumimoji="0" lang="en-US" sz="20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$36</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 </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ctr" defTabSz="914400" rtl="0" eaLnBrk="0" fontAlgn="b" latinLnBrk="0" hangingPunct="0">
                        <a:lnSpc>
                          <a:spcPct val="8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$32</a:t>
                      </a:r>
                      <a:endParaRPr kumimoji="0" lang="en-US" sz="20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74984" name="AutoShape 232"/>
          <p:cNvSpPr>
            <a:spLocks/>
          </p:cNvSpPr>
          <p:nvPr/>
        </p:nvSpPr>
        <p:spPr bwMode="auto">
          <a:xfrm rot="16200000">
            <a:off x="3448050" y="2838450"/>
            <a:ext cx="419100" cy="3657600"/>
          </a:xfrm>
          <a:prstGeom prst="leftBrace">
            <a:avLst>
              <a:gd name="adj1" fmla="val 54545"/>
              <a:gd name="adj2" fmla="val 50000"/>
            </a:avLst>
          </a:prstGeom>
          <a:noFill/>
          <a:ln w="635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4985" name="AutoShape 233"/>
          <p:cNvSpPr>
            <a:spLocks/>
          </p:cNvSpPr>
          <p:nvPr/>
        </p:nvSpPr>
        <p:spPr bwMode="auto">
          <a:xfrm rot="16200000">
            <a:off x="7410450" y="2838450"/>
            <a:ext cx="419100" cy="3657600"/>
          </a:xfrm>
          <a:prstGeom prst="leftBrace">
            <a:avLst>
              <a:gd name="adj1" fmla="val 54545"/>
              <a:gd name="adj2" fmla="val 50000"/>
            </a:avLst>
          </a:prstGeom>
          <a:noFill/>
          <a:ln w="635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4986" name="Text Box 234"/>
          <p:cNvSpPr txBox="1">
            <a:spLocks noChangeArrowheads="1"/>
          </p:cNvSpPr>
          <p:nvPr/>
        </p:nvSpPr>
        <p:spPr bwMode="auto">
          <a:xfrm>
            <a:off x="1727200" y="4876800"/>
            <a:ext cx="3759200" cy="978729"/>
          </a:xfrm>
          <a:prstGeom prst="rect">
            <a:avLst/>
          </a:prstGeom>
          <a:solidFill>
            <a:schemeClr val="accent1">
              <a:lumMod val="20000"/>
              <a:lumOff val="80000"/>
            </a:schemeClr>
          </a:solidFill>
          <a:ln>
            <a:solidFill>
              <a:schemeClr val="accent1"/>
            </a:solidFill>
          </a:ln>
          <a:effectLst/>
          <a:extLst/>
        </p:spPr>
        <p:txBody>
          <a:bodyPr>
            <a:spAutoFit/>
          </a:bodyPr>
          <a:lstStyle/>
          <a:p>
            <a:pPr algn="ctr">
              <a:lnSpc>
                <a:spcPct val="80000"/>
              </a:lnSpc>
              <a:spcBef>
                <a:spcPct val="50000"/>
              </a:spcBef>
            </a:pPr>
            <a:r>
              <a:rPr lang="en-US" sz="2400" b="1" dirty="0" err="1" smtClean="0">
                <a:latin typeface="Arial Narrow" pitchFamily="34" charset="0"/>
              </a:rPr>
              <a:t>Gunakan</a:t>
            </a:r>
            <a:r>
              <a:rPr lang="en-US" sz="2400" b="1" dirty="0" smtClean="0">
                <a:latin typeface="Arial Narrow" pitchFamily="34" charset="0"/>
              </a:rPr>
              <a:t> </a:t>
            </a:r>
            <a:r>
              <a:rPr lang="en-US" sz="2400" b="1" dirty="0" err="1" smtClean="0">
                <a:latin typeface="Arial Narrow" pitchFamily="34" charset="0"/>
              </a:rPr>
              <a:t>jumlah</a:t>
            </a:r>
            <a:r>
              <a:rPr lang="en-US" sz="2400" b="1" dirty="0" smtClean="0">
                <a:latin typeface="Arial Narrow" pitchFamily="34" charset="0"/>
              </a:rPr>
              <a:t> </a:t>
            </a:r>
            <a:r>
              <a:rPr lang="en-US" sz="2400" b="1" dirty="0" err="1" smtClean="0">
                <a:latin typeface="Arial Narrow" pitchFamily="34" charset="0"/>
              </a:rPr>
              <a:t>ini</a:t>
            </a:r>
            <a:r>
              <a:rPr lang="en-US" sz="2400" b="1" dirty="0" smtClean="0">
                <a:latin typeface="Arial Narrow" pitchFamily="34" charset="0"/>
              </a:rPr>
              <a:t> </a:t>
            </a:r>
            <a:r>
              <a:rPr lang="en-US" sz="2400" b="1" dirty="0" err="1" smtClean="0">
                <a:latin typeface="Arial Narrow" pitchFamily="34" charset="0"/>
              </a:rPr>
              <a:t>untuk</a:t>
            </a:r>
            <a:r>
              <a:rPr lang="en-US" sz="2400" b="1" dirty="0" smtClean="0">
                <a:latin typeface="Arial Narrow" pitchFamily="34" charset="0"/>
              </a:rPr>
              <a:t> </a:t>
            </a:r>
            <a:r>
              <a:rPr lang="en-US" sz="2400" b="1" dirty="0" err="1" smtClean="0">
                <a:latin typeface="Arial Narrow" pitchFamily="34" charset="0"/>
              </a:rPr>
              <a:t>mencatat</a:t>
            </a:r>
            <a:r>
              <a:rPr lang="en-US" sz="2400" b="1" dirty="0" smtClean="0">
                <a:latin typeface="Arial Narrow" pitchFamily="34" charset="0"/>
              </a:rPr>
              <a:t> </a:t>
            </a:r>
            <a:r>
              <a:rPr lang="en-US" sz="2400" b="1" dirty="0" err="1" smtClean="0">
                <a:latin typeface="Arial Narrow" pitchFamily="34" charset="0"/>
              </a:rPr>
              <a:t>amortisasi</a:t>
            </a:r>
            <a:r>
              <a:rPr lang="en-US" sz="2400" b="1" dirty="0" smtClean="0">
                <a:latin typeface="Arial Narrow" pitchFamily="34" charset="0"/>
              </a:rPr>
              <a:t> paten </a:t>
            </a:r>
            <a:r>
              <a:rPr lang="en-US" sz="2400" b="1" dirty="0" err="1" smtClean="0">
                <a:latin typeface="Arial Narrow" pitchFamily="34" charset="0"/>
              </a:rPr>
              <a:t>pada</a:t>
            </a:r>
            <a:r>
              <a:rPr lang="en-US" sz="2400" b="1" dirty="0" smtClean="0">
                <a:latin typeface="Arial Narrow" pitchFamily="34" charset="0"/>
              </a:rPr>
              <a:t> </a:t>
            </a:r>
            <a:r>
              <a:rPr lang="en-US" sz="2400" b="1" dirty="0" err="1" smtClean="0">
                <a:latin typeface="Arial Narrow" pitchFamily="34" charset="0"/>
              </a:rPr>
              <a:t>kertas</a:t>
            </a:r>
            <a:r>
              <a:rPr lang="en-US" sz="2400" b="1" dirty="0" smtClean="0">
                <a:latin typeface="Arial Narrow" pitchFamily="34" charset="0"/>
              </a:rPr>
              <a:t> </a:t>
            </a:r>
            <a:r>
              <a:rPr lang="en-US" sz="2400" b="1" dirty="0" err="1" smtClean="0">
                <a:latin typeface="Arial Narrow" pitchFamily="34" charset="0"/>
              </a:rPr>
              <a:t>kerja</a:t>
            </a:r>
            <a:r>
              <a:rPr lang="en-US" sz="2400" b="1" dirty="0" smtClean="0">
                <a:latin typeface="Arial Narrow" pitchFamily="34" charset="0"/>
              </a:rPr>
              <a:t> </a:t>
            </a:r>
            <a:r>
              <a:rPr lang="en-US" sz="2400" b="1" dirty="0" err="1" smtClean="0">
                <a:latin typeface="Arial Narrow" pitchFamily="34" charset="0"/>
              </a:rPr>
              <a:t>tahun</a:t>
            </a:r>
            <a:r>
              <a:rPr lang="en-US" sz="2400" b="1" dirty="0" smtClean="0">
                <a:latin typeface="Arial Narrow" pitchFamily="34" charset="0"/>
              </a:rPr>
              <a:t> 2016.</a:t>
            </a:r>
            <a:endParaRPr lang="en-US" sz="2400" b="1" dirty="0">
              <a:latin typeface="Arial Narrow" pitchFamily="34" charset="0"/>
            </a:endParaRPr>
          </a:p>
        </p:txBody>
      </p:sp>
      <p:sp>
        <p:nvSpPr>
          <p:cNvPr id="74987" name="Text Box 235"/>
          <p:cNvSpPr txBox="1">
            <a:spLocks noChangeArrowheads="1"/>
          </p:cNvSpPr>
          <p:nvPr/>
        </p:nvSpPr>
        <p:spPr bwMode="auto">
          <a:xfrm>
            <a:off x="5689600" y="4876800"/>
            <a:ext cx="3759200"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spcBef>
                <a:spcPct val="50000"/>
              </a:spcBef>
            </a:pPr>
            <a:r>
              <a:rPr lang="en-US" sz="2400" b="1" dirty="0" err="1">
                <a:latin typeface="Arial Narrow" pitchFamily="34" charset="0"/>
              </a:rPr>
              <a:t>Gunakan</a:t>
            </a:r>
            <a:r>
              <a:rPr lang="en-US" sz="2400" b="1" dirty="0">
                <a:latin typeface="Arial Narrow" pitchFamily="34" charset="0"/>
              </a:rPr>
              <a:t> </a:t>
            </a:r>
            <a:r>
              <a:rPr lang="en-US" sz="2400" b="1" dirty="0" err="1">
                <a:latin typeface="Arial Narrow" pitchFamily="34" charset="0"/>
              </a:rPr>
              <a:t>jumlah</a:t>
            </a:r>
            <a:r>
              <a:rPr lang="en-US" sz="2400" b="1" dirty="0">
                <a:latin typeface="Arial Narrow" pitchFamily="34" charset="0"/>
              </a:rPr>
              <a:t> </a:t>
            </a:r>
            <a:r>
              <a:rPr lang="en-US" sz="2400" b="1" dirty="0" err="1">
                <a:latin typeface="Arial Narrow" pitchFamily="34" charset="0"/>
              </a:rPr>
              <a:t>ini</a:t>
            </a:r>
            <a:r>
              <a:rPr lang="en-US" sz="2400" b="1" dirty="0">
                <a:latin typeface="Arial Narrow" pitchFamily="34" charset="0"/>
              </a:rPr>
              <a:t> </a:t>
            </a:r>
            <a:r>
              <a:rPr lang="en-US" sz="2400" b="1" dirty="0" err="1">
                <a:latin typeface="Arial Narrow" pitchFamily="34" charset="0"/>
              </a:rPr>
              <a:t>untuk</a:t>
            </a:r>
            <a:r>
              <a:rPr lang="en-US" sz="2400" b="1" dirty="0">
                <a:latin typeface="Arial Narrow" pitchFamily="34" charset="0"/>
              </a:rPr>
              <a:t> </a:t>
            </a:r>
            <a:r>
              <a:rPr lang="en-US" sz="2400" b="1" dirty="0" err="1">
                <a:latin typeface="Arial Narrow" pitchFamily="34" charset="0"/>
              </a:rPr>
              <a:t>mencatat</a:t>
            </a:r>
            <a:r>
              <a:rPr lang="en-US" sz="2400" b="1" dirty="0">
                <a:latin typeface="Arial Narrow" pitchFamily="34" charset="0"/>
              </a:rPr>
              <a:t> </a:t>
            </a:r>
            <a:r>
              <a:rPr lang="en-US" sz="2400" b="1" dirty="0" err="1">
                <a:latin typeface="Arial Narrow" pitchFamily="34" charset="0"/>
              </a:rPr>
              <a:t>amortisasi</a:t>
            </a:r>
            <a:r>
              <a:rPr lang="en-US" sz="2400" b="1" dirty="0">
                <a:latin typeface="Arial Narrow" pitchFamily="34" charset="0"/>
              </a:rPr>
              <a:t> paten </a:t>
            </a:r>
            <a:r>
              <a:rPr lang="en-US" sz="2400" b="1" dirty="0" err="1">
                <a:latin typeface="Arial Narrow" pitchFamily="34" charset="0"/>
              </a:rPr>
              <a:t>pada</a:t>
            </a:r>
            <a:r>
              <a:rPr lang="en-US" sz="2400" b="1" dirty="0">
                <a:latin typeface="Arial Narrow" pitchFamily="34" charset="0"/>
              </a:rPr>
              <a:t> </a:t>
            </a:r>
            <a:r>
              <a:rPr lang="en-US" sz="2400" b="1" dirty="0" err="1">
                <a:latin typeface="Arial Narrow" pitchFamily="34" charset="0"/>
              </a:rPr>
              <a:t>kertas</a:t>
            </a:r>
            <a:r>
              <a:rPr lang="en-US" sz="2400" b="1" dirty="0">
                <a:latin typeface="Arial Narrow" pitchFamily="34" charset="0"/>
              </a:rPr>
              <a:t> </a:t>
            </a:r>
            <a:r>
              <a:rPr lang="en-US" sz="2400" b="1" dirty="0" err="1">
                <a:latin typeface="Arial Narrow" pitchFamily="34" charset="0"/>
              </a:rPr>
              <a:t>kerja</a:t>
            </a:r>
            <a:r>
              <a:rPr lang="en-US" sz="2400" b="1" dirty="0">
                <a:latin typeface="Arial Narrow" pitchFamily="34" charset="0"/>
              </a:rPr>
              <a:t> </a:t>
            </a:r>
            <a:r>
              <a:rPr lang="en-US" sz="2400" b="1" dirty="0" err="1">
                <a:latin typeface="Arial Narrow" pitchFamily="34" charset="0"/>
              </a:rPr>
              <a:t>tahun</a:t>
            </a:r>
            <a:r>
              <a:rPr lang="en-US" sz="2400" b="1" dirty="0">
                <a:latin typeface="Arial Narrow" pitchFamily="34" charset="0"/>
              </a:rPr>
              <a:t> </a:t>
            </a:r>
            <a:r>
              <a:rPr lang="en-US" sz="2400" b="1" dirty="0" smtClean="0">
                <a:latin typeface="Arial Narrow" pitchFamily="34" charset="0"/>
              </a:rPr>
              <a:t>2017.</a:t>
            </a:r>
            <a:endParaRPr lang="en-US" sz="2400" b="1" dirty="0">
              <a:latin typeface="Arial Narrow" pitchFamily="34" charset="0"/>
            </a:endParaRP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146</a:t>
            </a:fld>
            <a:endParaRPr lang="en-US" dirty="0"/>
          </a:p>
        </p:txBody>
      </p:sp>
    </p:spTree>
    <p:extLst>
      <p:ext uri="{BB962C8B-B14F-4D97-AF65-F5344CB8AC3E}">
        <p14:creationId xmlns:p14="http://schemas.microsoft.com/office/powerpoint/2010/main" val="380021480"/>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8" name="Text Box 12"/>
          <p:cNvSpPr txBox="1">
            <a:spLocks noChangeArrowheads="1"/>
          </p:cNvSpPr>
          <p:nvPr/>
        </p:nvSpPr>
        <p:spPr bwMode="auto">
          <a:xfrm>
            <a:off x="9424549" y="4862514"/>
            <a:ext cx="2082621"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sz="2400" dirty="0">
                <a:latin typeface="Times New Roman" pitchFamily="18" charset="0"/>
              </a:rPr>
              <a:t>NCI 20% share</a:t>
            </a:r>
          </a:p>
          <a:p>
            <a:pPr algn="ctr">
              <a:lnSpc>
                <a:spcPct val="80000"/>
              </a:lnSpc>
            </a:pPr>
            <a:r>
              <a:rPr lang="en-US" sz="2400" dirty="0" smtClean="0">
                <a:latin typeface="Times New Roman" pitchFamily="18" charset="0"/>
              </a:rPr>
              <a:t>$11,2</a:t>
            </a:r>
            <a:endParaRPr lang="en-US" sz="2400" dirty="0">
              <a:latin typeface="Times New Roman" pitchFamily="18" charset="0"/>
            </a:endParaRPr>
          </a:p>
          <a:p>
            <a:pPr algn="ctr">
              <a:lnSpc>
                <a:spcPct val="80000"/>
              </a:lnSpc>
            </a:pPr>
            <a:r>
              <a:rPr lang="en-US" sz="2400" dirty="0" smtClean="0">
                <a:latin typeface="Times New Roman" pitchFamily="18" charset="0"/>
              </a:rPr>
              <a:t>$6.0</a:t>
            </a:r>
            <a:endParaRPr lang="en-US" sz="2400" dirty="0">
              <a:latin typeface="Times New Roman" pitchFamily="18" charset="0"/>
            </a:endParaRPr>
          </a:p>
        </p:txBody>
      </p:sp>
      <p:sp>
        <p:nvSpPr>
          <p:cNvPr id="75782" name="Oval 6"/>
          <p:cNvSpPr>
            <a:spLocks noChangeArrowheads="1"/>
          </p:cNvSpPr>
          <p:nvPr/>
        </p:nvSpPr>
        <p:spPr bwMode="auto">
          <a:xfrm>
            <a:off x="9753600" y="5105400"/>
            <a:ext cx="1524000" cy="762000"/>
          </a:xfrm>
          <a:prstGeom prst="ellipse">
            <a:avLst/>
          </a:prstGeom>
          <a:noFill/>
          <a:ln w="12700" cap="sq">
            <a:solidFill>
              <a:schemeClr val="tx1"/>
            </a:solidFill>
            <a:round/>
            <a:headEnd type="none" w="sm" len="sm"/>
            <a:tailEnd type="none" w="sm" len="sm"/>
          </a:ln>
          <a:effectLst/>
          <a:extLst/>
        </p:spPr>
        <p:txBody>
          <a:bodyPr wrap="none" anchor="ctr"/>
          <a:lstStyle/>
          <a:p>
            <a:endParaRPr lang="en-US" dirty="0"/>
          </a:p>
        </p:txBody>
      </p:sp>
      <p:sp>
        <p:nvSpPr>
          <p:cNvPr id="75783" name="Oval 7"/>
          <p:cNvSpPr>
            <a:spLocks noChangeArrowheads="1"/>
          </p:cNvSpPr>
          <p:nvPr/>
        </p:nvSpPr>
        <p:spPr bwMode="auto">
          <a:xfrm>
            <a:off x="9855200" y="3048000"/>
            <a:ext cx="1524000" cy="762000"/>
          </a:xfrm>
          <a:prstGeom prst="ellipse">
            <a:avLst/>
          </a:prstGeom>
          <a:solidFill>
            <a:schemeClr val="accent1">
              <a:lumMod val="20000"/>
              <a:lumOff val="80000"/>
            </a:schemeClr>
          </a:solidFill>
          <a:ln w="12700" cap="sq">
            <a:solidFill>
              <a:schemeClr val="tx1"/>
            </a:solidFill>
            <a:round/>
            <a:headEnd type="none" w="sm" len="sm"/>
            <a:tailEnd type="none" w="sm" len="sm"/>
          </a:ln>
          <a:effectLst/>
          <a:extLst/>
        </p:spPr>
        <p:txBody>
          <a:bodyPr wrap="none" anchor="ctr"/>
          <a:lstStyle/>
          <a:p>
            <a:endParaRPr lang="en-US" dirty="0"/>
          </a:p>
        </p:txBody>
      </p:sp>
      <p:sp>
        <p:nvSpPr>
          <p:cNvPr id="75787" name="Text Box 11"/>
          <p:cNvSpPr txBox="1">
            <a:spLocks noChangeArrowheads="1"/>
          </p:cNvSpPr>
          <p:nvPr/>
        </p:nvSpPr>
        <p:spPr bwMode="auto">
          <a:xfrm>
            <a:off x="9597242" y="2743201"/>
            <a:ext cx="2232534"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sz="2400" b="1" dirty="0">
                <a:latin typeface="Times New Roman" pitchFamily="18" charset="0"/>
              </a:rPr>
              <a:t>NCI 20% share</a:t>
            </a:r>
          </a:p>
          <a:p>
            <a:pPr algn="ctr">
              <a:lnSpc>
                <a:spcPct val="80000"/>
              </a:lnSpc>
            </a:pPr>
            <a:r>
              <a:rPr lang="en-US" sz="2400" b="1" dirty="0" smtClean="0">
                <a:latin typeface="Times New Roman" pitchFamily="18" charset="0"/>
              </a:rPr>
              <a:t>$9,2</a:t>
            </a:r>
            <a:endParaRPr lang="en-US" sz="2400" b="1" dirty="0">
              <a:latin typeface="Times New Roman" pitchFamily="18" charset="0"/>
            </a:endParaRPr>
          </a:p>
          <a:p>
            <a:pPr algn="ctr">
              <a:lnSpc>
                <a:spcPct val="80000"/>
              </a:lnSpc>
            </a:pPr>
            <a:r>
              <a:rPr lang="en-US" sz="2400" b="1" dirty="0" smtClean="0">
                <a:latin typeface="Times New Roman" pitchFamily="18" charset="0"/>
              </a:rPr>
              <a:t>$6.0</a:t>
            </a:r>
            <a:endParaRPr lang="en-US" sz="2400" b="1" dirty="0">
              <a:latin typeface="Times New Roman" pitchFamily="18" charset="0"/>
            </a:endParaRPr>
          </a:p>
        </p:txBody>
      </p:sp>
      <p:sp>
        <p:nvSpPr>
          <p:cNvPr id="75780" name="Oval 4"/>
          <p:cNvSpPr>
            <a:spLocks noChangeArrowheads="1"/>
          </p:cNvSpPr>
          <p:nvPr/>
        </p:nvSpPr>
        <p:spPr bwMode="auto">
          <a:xfrm>
            <a:off x="7010400" y="2381250"/>
            <a:ext cx="1524000" cy="762000"/>
          </a:xfrm>
          <a:prstGeom prst="ellipse">
            <a:avLst/>
          </a:prstGeom>
          <a:solidFill>
            <a:schemeClr val="accent1">
              <a:lumMod val="20000"/>
              <a:lumOff val="80000"/>
            </a:schemeClr>
          </a:solidFill>
          <a:ln w="12700" cap="sq">
            <a:solidFill>
              <a:schemeClr val="tx1"/>
            </a:solidFill>
            <a:round/>
            <a:headEnd type="none" w="sm" len="sm"/>
            <a:tailEnd type="none" w="sm" len="sm"/>
          </a:ln>
          <a:effectLst/>
          <a:extLst/>
        </p:spPr>
        <p:txBody>
          <a:bodyPr wrap="none" anchor="ctr"/>
          <a:lstStyle/>
          <a:p>
            <a:endParaRPr lang="en-US" dirty="0"/>
          </a:p>
        </p:txBody>
      </p:sp>
      <p:sp>
        <p:nvSpPr>
          <p:cNvPr id="75785" name="Text Box 9"/>
          <p:cNvSpPr txBox="1">
            <a:spLocks noChangeArrowheads="1"/>
          </p:cNvSpPr>
          <p:nvPr/>
        </p:nvSpPr>
        <p:spPr bwMode="auto">
          <a:xfrm>
            <a:off x="6560940" y="2120901"/>
            <a:ext cx="2384819" cy="97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0000"/>
              </a:lnSpc>
            </a:pPr>
            <a:r>
              <a:rPr lang="en-US" sz="2400" b="1" dirty="0" smtClean="0">
                <a:latin typeface="Times New Roman" pitchFamily="18" charset="0"/>
              </a:rPr>
              <a:t>Pop's </a:t>
            </a:r>
            <a:r>
              <a:rPr lang="en-US" sz="2400" b="1" dirty="0">
                <a:latin typeface="Times New Roman" pitchFamily="18" charset="0"/>
              </a:rPr>
              <a:t>80% share</a:t>
            </a:r>
          </a:p>
          <a:p>
            <a:pPr algn="ctr">
              <a:lnSpc>
                <a:spcPct val="80000"/>
              </a:lnSpc>
            </a:pPr>
            <a:r>
              <a:rPr lang="en-US" sz="2400" b="1" dirty="0" smtClean="0">
                <a:latin typeface="Times New Roman" pitchFamily="18" charset="0"/>
              </a:rPr>
              <a:t>$36,8</a:t>
            </a:r>
            <a:endParaRPr lang="en-US" sz="2400" b="1" dirty="0">
              <a:latin typeface="Times New Roman" pitchFamily="18" charset="0"/>
            </a:endParaRPr>
          </a:p>
          <a:p>
            <a:pPr algn="ctr">
              <a:lnSpc>
                <a:spcPct val="80000"/>
              </a:lnSpc>
            </a:pPr>
            <a:r>
              <a:rPr lang="en-US" sz="2400" b="1" dirty="0" smtClean="0">
                <a:latin typeface="Times New Roman" pitchFamily="18" charset="0"/>
              </a:rPr>
              <a:t>$24.0</a:t>
            </a:r>
            <a:endParaRPr lang="en-US" sz="2400" b="1" dirty="0">
              <a:latin typeface="Times New Roman" pitchFamily="18" charset="0"/>
            </a:endParaRPr>
          </a:p>
        </p:txBody>
      </p:sp>
      <p:sp>
        <p:nvSpPr>
          <p:cNvPr id="75786" name="Text Box 10"/>
          <p:cNvSpPr txBox="1">
            <a:spLocks noChangeArrowheads="1"/>
          </p:cNvSpPr>
          <p:nvPr/>
        </p:nvSpPr>
        <p:spPr bwMode="auto">
          <a:xfrm>
            <a:off x="6649523" y="4102101"/>
            <a:ext cx="2207656" cy="978729"/>
          </a:xfrm>
          <a:prstGeom prst="rect">
            <a:avLst/>
          </a:prstGeom>
          <a:noFill/>
          <a:ln>
            <a:noFill/>
          </a:ln>
          <a:effectLst/>
          <a:extLst/>
        </p:spPr>
        <p:txBody>
          <a:bodyPr wrap="none">
            <a:spAutoFit/>
          </a:bodyPr>
          <a:lstStyle/>
          <a:p>
            <a:pPr algn="ctr">
              <a:lnSpc>
                <a:spcPct val="80000"/>
              </a:lnSpc>
            </a:pPr>
            <a:r>
              <a:rPr lang="en-US" sz="2400" dirty="0" smtClean="0">
                <a:latin typeface="Times New Roman" pitchFamily="18" charset="0"/>
              </a:rPr>
              <a:t>Pop's </a:t>
            </a:r>
            <a:r>
              <a:rPr lang="en-US" sz="2400" dirty="0">
                <a:latin typeface="Times New Roman" pitchFamily="18" charset="0"/>
              </a:rPr>
              <a:t>80% share</a:t>
            </a:r>
          </a:p>
          <a:p>
            <a:pPr algn="ctr">
              <a:lnSpc>
                <a:spcPct val="80000"/>
              </a:lnSpc>
            </a:pPr>
            <a:r>
              <a:rPr lang="en-US" sz="2400" dirty="0" smtClean="0">
                <a:latin typeface="Times New Roman" pitchFamily="18" charset="0"/>
              </a:rPr>
              <a:t>$44,8</a:t>
            </a:r>
          </a:p>
          <a:p>
            <a:pPr algn="ctr">
              <a:lnSpc>
                <a:spcPct val="80000"/>
              </a:lnSpc>
            </a:pPr>
            <a:r>
              <a:rPr lang="en-US" sz="2400" dirty="0" smtClean="0">
                <a:latin typeface="Times New Roman" pitchFamily="18" charset="0"/>
              </a:rPr>
              <a:t>$24.0</a:t>
            </a:r>
            <a:endParaRPr lang="en-US" sz="2400" dirty="0">
              <a:latin typeface="Times New Roman" pitchFamily="18" charset="0"/>
            </a:endParaRPr>
          </a:p>
        </p:txBody>
      </p:sp>
      <p:sp>
        <p:nvSpPr>
          <p:cNvPr id="75781" name="Oval 5"/>
          <p:cNvSpPr>
            <a:spLocks noChangeArrowheads="1"/>
          </p:cNvSpPr>
          <p:nvPr/>
        </p:nvSpPr>
        <p:spPr bwMode="auto">
          <a:xfrm>
            <a:off x="7010400" y="4381500"/>
            <a:ext cx="1524000" cy="762000"/>
          </a:xfrm>
          <a:prstGeom prst="ellipse">
            <a:avLst/>
          </a:prstGeom>
          <a:noFill/>
          <a:ln w="12700" cap="sq">
            <a:solidFill>
              <a:schemeClr val="tx1"/>
            </a:solidFill>
            <a:round/>
            <a:headEnd type="none" w="sm" len="sm"/>
            <a:tailEnd type="none" w="sm" len="sm"/>
          </a:ln>
          <a:effectLst/>
          <a:extLst/>
        </p:spPr>
        <p:txBody>
          <a:bodyPr wrap="none" anchor="ctr"/>
          <a:lstStyle/>
          <a:p>
            <a:endParaRPr lang="en-US" dirty="0"/>
          </a:p>
        </p:txBody>
      </p:sp>
      <p:sp>
        <p:nvSpPr>
          <p:cNvPr id="75778" name="Rectangle 2"/>
          <p:cNvSpPr>
            <a:spLocks noGrp="1" noChangeArrowheads="1"/>
          </p:cNvSpPr>
          <p:nvPr>
            <p:ph type="title"/>
          </p:nvPr>
        </p:nvSpPr>
        <p:spPr/>
        <p:txBody>
          <a:bodyPr>
            <a:normAutofit fontScale="90000"/>
          </a:bodyPr>
          <a:lstStyle/>
          <a:p>
            <a:r>
              <a:rPr lang="en-US" dirty="0" smtClean="0"/>
              <a:t> </a:t>
            </a:r>
            <a:r>
              <a:rPr lang="en-US" dirty="0" err="1" smtClean="0"/>
              <a:t>perhitungan</a:t>
            </a:r>
            <a:r>
              <a:rPr lang="en-US" dirty="0" smtClean="0"/>
              <a:t> Income &amp; Dividend</a:t>
            </a:r>
          </a:p>
        </p:txBody>
      </p:sp>
      <p:sp>
        <p:nvSpPr>
          <p:cNvPr id="75784" name="Text Box 8"/>
          <p:cNvSpPr txBox="1">
            <a:spLocks noChangeArrowheads="1"/>
          </p:cNvSpPr>
          <p:nvPr/>
        </p:nvSpPr>
        <p:spPr bwMode="auto">
          <a:xfrm>
            <a:off x="1524000" y="1905000"/>
            <a:ext cx="5080000" cy="393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80000"/>
              </a:lnSpc>
            </a:pPr>
            <a:r>
              <a:rPr lang="en-US" sz="2400" b="1" u="sng" dirty="0" smtClean="0">
                <a:latin typeface="Arial Narrow" pitchFamily="34" charset="0"/>
              </a:rPr>
              <a:t>2016</a:t>
            </a:r>
            <a:r>
              <a:rPr lang="en-US" sz="2400" b="1" dirty="0" smtClean="0">
                <a:latin typeface="Arial Narrow" pitchFamily="34" charset="0"/>
              </a:rPr>
              <a:t>: </a:t>
            </a:r>
            <a:endParaRPr lang="en-US" sz="2400" b="1" dirty="0">
              <a:latin typeface="Arial Narrow" pitchFamily="34" charset="0"/>
            </a:endParaRPr>
          </a:p>
          <a:p>
            <a:pPr algn="l">
              <a:lnSpc>
                <a:spcPct val="80000"/>
              </a:lnSpc>
            </a:pPr>
            <a:r>
              <a:rPr lang="en-US" sz="2400" b="1" dirty="0" smtClean="0">
                <a:latin typeface="Arial Narrow" pitchFamily="34" charset="0"/>
              </a:rPr>
              <a:t>Son's </a:t>
            </a:r>
            <a:r>
              <a:rPr lang="en-US" sz="2400" b="1" dirty="0">
                <a:latin typeface="Arial Narrow" pitchFamily="34" charset="0"/>
              </a:rPr>
              <a:t>net income	</a:t>
            </a:r>
            <a:r>
              <a:rPr lang="en-US" sz="2400" b="1" dirty="0" smtClean="0">
                <a:latin typeface="Arial Narrow" pitchFamily="34" charset="0"/>
              </a:rPr>
              <a:t>$50</a:t>
            </a:r>
            <a:endParaRPr lang="en-US" sz="2400" b="1" dirty="0">
              <a:latin typeface="Arial Narrow" pitchFamily="34" charset="0"/>
            </a:endParaRPr>
          </a:p>
          <a:p>
            <a:pPr algn="l">
              <a:lnSpc>
                <a:spcPct val="80000"/>
              </a:lnSpc>
            </a:pPr>
            <a:r>
              <a:rPr lang="en-US" sz="2400" b="1" dirty="0">
                <a:latin typeface="Arial Narrow" pitchFamily="34" charset="0"/>
              </a:rPr>
              <a:t>Amortization		  </a:t>
            </a:r>
            <a:r>
              <a:rPr lang="en-US" sz="2400" b="1" u="sng" dirty="0" smtClean="0">
                <a:latin typeface="Arial Narrow" pitchFamily="34" charset="0"/>
              </a:rPr>
              <a:t>(4)</a:t>
            </a:r>
            <a:endParaRPr lang="en-US" sz="2400" b="1" u="sng" dirty="0">
              <a:latin typeface="Arial Narrow" pitchFamily="34" charset="0"/>
            </a:endParaRPr>
          </a:p>
          <a:p>
            <a:pPr algn="l">
              <a:lnSpc>
                <a:spcPct val="80000"/>
              </a:lnSpc>
            </a:pPr>
            <a:r>
              <a:rPr lang="en-US" sz="2400" b="1" dirty="0">
                <a:latin typeface="Arial Narrow" pitchFamily="34" charset="0"/>
              </a:rPr>
              <a:t>Adjusted income	</a:t>
            </a:r>
            <a:r>
              <a:rPr lang="en-US" sz="2400" b="1" u="dbl" dirty="0" smtClean="0">
                <a:latin typeface="Arial Narrow" pitchFamily="34" charset="0"/>
              </a:rPr>
              <a:t>$46</a:t>
            </a:r>
            <a:endParaRPr lang="en-US" sz="2400" b="1" u="dbl" dirty="0">
              <a:latin typeface="Arial Narrow" pitchFamily="34" charset="0"/>
            </a:endParaRPr>
          </a:p>
          <a:p>
            <a:pPr algn="l">
              <a:lnSpc>
                <a:spcPct val="80000"/>
              </a:lnSpc>
            </a:pPr>
            <a:endParaRPr lang="en-US" sz="2400" b="1" dirty="0">
              <a:latin typeface="Arial Narrow" pitchFamily="34" charset="0"/>
            </a:endParaRPr>
          </a:p>
          <a:p>
            <a:pPr algn="l">
              <a:lnSpc>
                <a:spcPct val="80000"/>
              </a:lnSpc>
            </a:pPr>
            <a:r>
              <a:rPr lang="en-US" sz="2400" b="1" dirty="0">
                <a:latin typeface="Arial Narrow" pitchFamily="34" charset="0"/>
              </a:rPr>
              <a:t>Dividends		</a:t>
            </a:r>
            <a:r>
              <a:rPr lang="en-US" sz="2400" b="1" u="dbl" dirty="0" smtClean="0">
                <a:latin typeface="Arial Narrow" pitchFamily="34" charset="0"/>
              </a:rPr>
              <a:t>$30</a:t>
            </a:r>
            <a:endParaRPr lang="en-US" sz="2400" b="1" u="dbl" dirty="0">
              <a:latin typeface="Arial Narrow" pitchFamily="34" charset="0"/>
            </a:endParaRPr>
          </a:p>
          <a:p>
            <a:pPr algn="l">
              <a:lnSpc>
                <a:spcPct val="80000"/>
              </a:lnSpc>
            </a:pPr>
            <a:endParaRPr lang="en-US" sz="2400" b="1" dirty="0">
              <a:latin typeface="Arial Narrow" pitchFamily="34" charset="0"/>
            </a:endParaRPr>
          </a:p>
          <a:p>
            <a:pPr algn="l">
              <a:lnSpc>
                <a:spcPct val="80000"/>
              </a:lnSpc>
            </a:pPr>
            <a:r>
              <a:rPr lang="en-US" sz="2400" u="sng" dirty="0" smtClean="0">
                <a:latin typeface="Arial Narrow" pitchFamily="34" charset="0"/>
              </a:rPr>
              <a:t>2017</a:t>
            </a:r>
            <a:r>
              <a:rPr lang="en-US" sz="2400" dirty="0" smtClean="0">
                <a:latin typeface="Arial Narrow" pitchFamily="34" charset="0"/>
              </a:rPr>
              <a:t>:</a:t>
            </a:r>
            <a:endParaRPr lang="en-US" sz="2400" dirty="0">
              <a:latin typeface="Arial Narrow" pitchFamily="34" charset="0"/>
            </a:endParaRPr>
          </a:p>
          <a:p>
            <a:pPr algn="l">
              <a:lnSpc>
                <a:spcPct val="80000"/>
              </a:lnSpc>
            </a:pPr>
            <a:r>
              <a:rPr lang="en-US" sz="2400" dirty="0" smtClean="0">
                <a:latin typeface="Arial Narrow" pitchFamily="34" charset="0"/>
              </a:rPr>
              <a:t>Son's </a:t>
            </a:r>
            <a:r>
              <a:rPr lang="en-US" sz="2400" dirty="0">
                <a:latin typeface="Arial Narrow" pitchFamily="34" charset="0"/>
              </a:rPr>
              <a:t>net income	</a:t>
            </a:r>
            <a:r>
              <a:rPr lang="en-US" sz="2400" dirty="0" smtClean="0">
                <a:latin typeface="Arial Narrow" pitchFamily="34" charset="0"/>
              </a:rPr>
              <a:t>$60</a:t>
            </a:r>
            <a:endParaRPr lang="en-US" sz="2400" dirty="0">
              <a:latin typeface="Arial Narrow" pitchFamily="34" charset="0"/>
            </a:endParaRPr>
          </a:p>
          <a:p>
            <a:pPr algn="l">
              <a:lnSpc>
                <a:spcPct val="80000"/>
              </a:lnSpc>
            </a:pPr>
            <a:r>
              <a:rPr lang="en-US" sz="2400" dirty="0">
                <a:latin typeface="Arial Narrow" pitchFamily="34" charset="0"/>
              </a:rPr>
              <a:t>Amortization		  </a:t>
            </a:r>
            <a:r>
              <a:rPr lang="en-US" sz="2400" u="sng" dirty="0" smtClean="0">
                <a:latin typeface="Arial Narrow" pitchFamily="34" charset="0"/>
              </a:rPr>
              <a:t>(4)</a:t>
            </a:r>
            <a:endParaRPr lang="en-US" sz="2400" u="sng" dirty="0">
              <a:latin typeface="Arial Narrow" pitchFamily="34" charset="0"/>
            </a:endParaRPr>
          </a:p>
          <a:p>
            <a:pPr algn="l">
              <a:lnSpc>
                <a:spcPct val="80000"/>
              </a:lnSpc>
            </a:pPr>
            <a:r>
              <a:rPr lang="en-US" sz="2400" dirty="0">
                <a:latin typeface="Arial Narrow" pitchFamily="34" charset="0"/>
              </a:rPr>
              <a:t>Adjusted income	</a:t>
            </a:r>
            <a:r>
              <a:rPr lang="en-US" sz="2400" b="1" u="dbl" dirty="0" smtClean="0">
                <a:latin typeface="Arial Narrow" pitchFamily="34" charset="0"/>
              </a:rPr>
              <a:t>$56</a:t>
            </a:r>
            <a:endParaRPr lang="en-US" sz="2400" b="1" u="dbl" dirty="0">
              <a:latin typeface="Arial Narrow" pitchFamily="34" charset="0"/>
            </a:endParaRPr>
          </a:p>
          <a:p>
            <a:pPr algn="l">
              <a:lnSpc>
                <a:spcPct val="80000"/>
              </a:lnSpc>
            </a:pPr>
            <a:endParaRPr lang="en-US" sz="2400" dirty="0">
              <a:latin typeface="Arial Narrow" pitchFamily="34" charset="0"/>
            </a:endParaRPr>
          </a:p>
          <a:p>
            <a:pPr algn="l">
              <a:lnSpc>
                <a:spcPct val="80000"/>
              </a:lnSpc>
            </a:pPr>
            <a:r>
              <a:rPr lang="en-US" sz="2400" dirty="0">
                <a:latin typeface="Arial Narrow" pitchFamily="34" charset="0"/>
              </a:rPr>
              <a:t>Dividends		</a:t>
            </a:r>
            <a:r>
              <a:rPr lang="en-US" sz="2400" b="1" u="dbl" dirty="0" smtClean="0">
                <a:latin typeface="Arial Narrow" pitchFamily="34" charset="0"/>
              </a:rPr>
              <a:t>$30</a:t>
            </a:r>
            <a:endParaRPr lang="en-US" sz="2400" b="1" u="dbl" dirty="0">
              <a:latin typeface="Arial Narrow" pitchFamily="34" charset="0"/>
            </a:endParaRPr>
          </a:p>
        </p:txBody>
      </p:sp>
      <p:sp>
        <p:nvSpPr>
          <p:cNvPr id="75789" name="Line 13"/>
          <p:cNvSpPr>
            <a:spLocks noChangeShapeType="1"/>
          </p:cNvSpPr>
          <p:nvPr/>
        </p:nvSpPr>
        <p:spPr bwMode="auto">
          <a:xfrm flipV="1">
            <a:off x="5994400" y="2590800"/>
            <a:ext cx="914400" cy="3048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0" name="Line 14"/>
          <p:cNvSpPr>
            <a:spLocks noChangeShapeType="1"/>
          </p:cNvSpPr>
          <p:nvPr/>
        </p:nvSpPr>
        <p:spPr bwMode="auto">
          <a:xfrm>
            <a:off x="5994400" y="2895600"/>
            <a:ext cx="3759200" cy="3810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1" name="Line 15"/>
          <p:cNvSpPr>
            <a:spLocks noChangeShapeType="1"/>
          </p:cNvSpPr>
          <p:nvPr/>
        </p:nvSpPr>
        <p:spPr bwMode="auto">
          <a:xfrm flipV="1">
            <a:off x="5994400" y="3048000"/>
            <a:ext cx="1016000" cy="4572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2" name="Line 16"/>
          <p:cNvSpPr>
            <a:spLocks noChangeShapeType="1"/>
          </p:cNvSpPr>
          <p:nvPr/>
        </p:nvSpPr>
        <p:spPr bwMode="auto">
          <a:xfrm>
            <a:off x="5994400" y="3505200"/>
            <a:ext cx="3759200" cy="762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3" name="Line 17"/>
          <p:cNvSpPr>
            <a:spLocks noChangeShapeType="1"/>
          </p:cNvSpPr>
          <p:nvPr/>
        </p:nvSpPr>
        <p:spPr bwMode="auto">
          <a:xfrm flipV="1">
            <a:off x="5994400" y="4648200"/>
            <a:ext cx="914400" cy="3048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4" name="Line 18"/>
          <p:cNvSpPr>
            <a:spLocks noChangeShapeType="1"/>
          </p:cNvSpPr>
          <p:nvPr/>
        </p:nvSpPr>
        <p:spPr bwMode="auto">
          <a:xfrm>
            <a:off x="5994400" y="4953000"/>
            <a:ext cx="3657600" cy="3048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5" name="Line 19"/>
          <p:cNvSpPr>
            <a:spLocks noChangeShapeType="1"/>
          </p:cNvSpPr>
          <p:nvPr/>
        </p:nvSpPr>
        <p:spPr bwMode="auto">
          <a:xfrm flipV="1">
            <a:off x="5892800" y="4953000"/>
            <a:ext cx="1219200" cy="6096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75796" name="Line 20"/>
          <p:cNvSpPr>
            <a:spLocks noChangeShapeType="1"/>
          </p:cNvSpPr>
          <p:nvPr/>
        </p:nvSpPr>
        <p:spPr bwMode="auto">
          <a:xfrm>
            <a:off x="5892800" y="5562600"/>
            <a:ext cx="3759200" cy="76200"/>
          </a:xfrm>
          <a:prstGeom prst="line">
            <a:avLst/>
          </a:prstGeom>
          <a:noFill/>
          <a:ln w="12700" cap="sq">
            <a:solidFill>
              <a:schemeClr val="tx1"/>
            </a:solidFill>
            <a:round/>
            <a:headEnd type="none" w="sm" len="sm"/>
            <a:tailEnd type="triangle"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147</a:t>
            </a:fld>
            <a:endParaRPr lang="en-US" dirty="0"/>
          </a:p>
        </p:txBody>
      </p:sp>
    </p:spTree>
    <p:extLst>
      <p:ext uri="{BB962C8B-B14F-4D97-AF65-F5344CB8AC3E}">
        <p14:creationId xmlns:p14="http://schemas.microsoft.com/office/powerpoint/2010/main" val="1940173290"/>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fontScale="90000"/>
          </a:bodyPr>
          <a:lstStyle/>
          <a:p>
            <a:r>
              <a:rPr lang="en-US" dirty="0" err="1" smtClean="0"/>
              <a:t>Jurnal</a:t>
            </a:r>
            <a:r>
              <a:rPr lang="en-US" dirty="0" smtClean="0"/>
              <a:t> </a:t>
            </a:r>
            <a:r>
              <a:rPr lang="en-US" dirty="0" err="1" smtClean="0"/>
              <a:t>kertas</a:t>
            </a:r>
            <a:r>
              <a:rPr lang="en-US" dirty="0" smtClean="0"/>
              <a:t> </a:t>
            </a:r>
            <a:r>
              <a:rPr lang="en-US" dirty="0" err="1" smtClean="0"/>
              <a:t>kerja</a:t>
            </a:r>
            <a:r>
              <a:rPr lang="en-US" dirty="0" smtClean="0"/>
              <a:t> </a:t>
            </a:r>
            <a:r>
              <a:rPr lang="en-US" dirty="0" err="1" smtClean="0"/>
              <a:t>PoP</a:t>
            </a:r>
            <a:r>
              <a:rPr lang="en-US" dirty="0" smtClean="0"/>
              <a:t> </a:t>
            </a:r>
            <a:r>
              <a:rPr lang="en-US" dirty="0" err="1" smtClean="0"/>
              <a:t>tahun</a:t>
            </a:r>
            <a:r>
              <a:rPr lang="en-US" dirty="0" smtClean="0"/>
              <a:t> 2017 (1 of 3)</a:t>
            </a:r>
          </a:p>
        </p:txBody>
      </p:sp>
      <p:sp>
        <p:nvSpPr>
          <p:cNvPr id="83971" name="Content Placeholder 2"/>
          <p:cNvSpPr>
            <a:spLocks noGrp="1"/>
          </p:cNvSpPr>
          <p:nvPr>
            <p:ph idx="1"/>
          </p:nvPr>
        </p:nvSpPr>
        <p:spPr/>
        <p:txBody>
          <a:bodyPr/>
          <a:lstStyle/>
          <a:p>
            <a:r>
              <a:rPr lang="en-US" dirty="0" smtClean="0"/>
              <a:t>1. </a:t>
            </a:r>
            <a:r>
              <a:rPr lang="en-US" sz="2400" dirty="0" err="1" smtClean="0"/>
              <a:t>Menyesuaikan</a:t>
            </a:r>
            <a:r>
              <a:rPr lang="en-US" sz="2400" dirty="0" smtClean="0"/>
              <a:t> </a:t>
            </a:r>
            <a:r>
              <a:rPr lang="en-US" sz="2400" dirty="0" err="1" smtClean="0"/>
              <a:t>kesalahan</a:t>
            </a:r>
            <a:r>
              <a:rPr lang="en-US" sz="2400" dirty="0" smtClean="0"/>
              <a:t> </a:t>
            </a:r>
            <a:r>
              <a:rPr lang="en-US" sz="2400" dirty="0" err="1" smtClean="0"/>
              <a:t>dan</a:t>
            </a:r>
            <a:r>
              <a:rPr lang="en-US" sz="2400" dirty="0" smtClean="0"/>
              <a:t> </a:t>
            </a:r>
            <a:r>
              <a:rPr lang="en-US" sz="2400" dirty="0" err="1" smtClean="0"/>
              <a:t>kealpaan</a:t>
            </a:r>
            <a:r>
              <a:rPr lang="en-US" sz="2400" dirty="0" smtClean="0"/>
              <a:t> </a:t>
            </a:r>
          </a:p>
          <a:p>
            <a:pPr lvl="1"/>
            <a:r>
              <a:rPr lang="en-US" sz="2400" dirty="0" smtClean="0"/>
              <a:t>	</a:t>
            </a:r>
            <a:r>
              <a:rPr lang="en-US" sz="2400" dirty="0" err="1" smtClean="0"/>
              <a:t>tidak</a:t>
            </a:r>
            <a:r>
              <a:rPr lang="en-US" sz="2400" dirty="0" smtClean="0"/>
              <a:t> </a:t>
            </a:r>
            <a:r>
              <a:rPr lang="en-US" sz="2400" dirty="0" err="1" smtClean="0"/>
              <a:t>ada</a:t>
            </a:r>
            <a:endParaRPr lang="en-US" sz="2400" dirty="0" smtClean="0"/>
          </a:p>
          <a:p>
            <a:r>
              <a:rPr lang="en-US" sz="2400" dirty="0" smtClean="0"/>
              <a:t>2. </a:t>
            </a:r>
            <a:r>
              <a:rPr lang="en-US" sz="2400" dirty="0" err="1" smtClean="0"/>
              <a:t>mengeliminasi</a:t>
            </a:r>
            <a:r>
              <a:rPr lang="en-US" sz="2400" dirty="0" smtClean="0"/>
              <a:t> intercompany profits and losses</a:t>
            </a:r>
          </a:p>
          <a:p>
            <a:pPr lvl="1"/>
            <a:r>
              <a:rPr lang="en-US" sz="2400" dirty="0" smtClean="0"/>
              <a:t>	</a:t>
            </a:r>
            <a:r>
              <a:rPr lang="en-US" sz="2400" dirty="0" err="1" smtClean="0"/>
              <a:t>tidak</a:t>
            </a:r>
            <a:r>
              <a:rPr lang="en-US" sz="2400" dirty="0" smtClean="0"/>
              <a:t> </a:t>
            </a:r>
            <a:r>
              <a:rPr lang="en-US" sz="2400" dirty="0" err="1" smtClean="0"/>
              <a:t>ada</a:t>
            </a:r>
            <a:endParaRPr lang="en-US" sz="2400" dirty="0" smtClean="0"/>
          </a:p>
          <a:p>
            <a:r>
              <a:rPr lang="en-US" sz="2400" dirty="0" smtClean="0"/>
              <a:t>3. </a:t>
            </a:r>
            <a:r>
              <a:rPr lang="en-US" sz="2400" dirty="0" err="1" smtClean="0"/>
              <a:t>Mengeliminasi</a:t>
            </a:r>
            <a:r>
              <a:rPr lang="en-US" sz="2400" dirty="0" smtClean="0"/>
              <a:t> </a:t>
            </a:r>
            <a:r>
              <a:rPr lang="en-US" sz="2400" dirty="0" err="1" smtClean="0"/>
              <a:t>penghasilan</a:t>
            </a:r>
            <a:r>
              <a:rPr lang="en-US" sz="2400" dirty="0" smtClean="0"/>
              <a:t> </a:t>
            </a:r>
            <a:r>
              <a:rPr lang="en-US" sz="2400" dirty="0" err="1" smtClean="0"/>
              <a:t>dan</a:t>
            </a:r>
            <a:r>
              <a:rPr lang="en-US" sz="2400" dirty="0" smtClean="0"/>
              <a:t> </a:t>
            </a:r>
            <a:r>
              <a:rPr lang="en-US" sz="2400" dirty="0" err="1"/>
              <a:t>deviden</a:t>
            </a:r>
            <a:r>
              <a:rPr lang="en-US" sz="2400" dirty="0"/>
              <a:t> yang </a:t>
            </a:r>
            <a:r>
              <a:rPr lang="en-US" sz="2400" dirty="0" err="1"/>
              <a:t>berasal</a:t>
            </a:r>
            <a:r>
              <a:rPr lang="en-US" sz="2400" dirty="0"/>
              <a:t> </a:t>
            </a:r>
            <a:r>
              <a:rPr lang="en-US" sz="2400" dirty="0" err="1"/>
              <a:t>dari</a:t>
            </a:r>
            <a:r>
              <a:rPr lang="en-US" sz="2400" dirty="0"/>
              <a:t> </a:t>
            </a:r>
            <a:r>
              <a:rPr lang="en-US" sz="2400" dirty="0" err="1"/>
              <a:t>entitas</a:t>
            </a:r>
            <a:r>
              <a:rPr lang="en-US" sz="2400" dirty="0"/>
              <a:t> </a:t>
            </a:r>
            <a:r>
              <a:rPr lang="en-US" sz="2400" dirty="0" err="1"/>
              <a:t>anak</a:t>
            </a:r>
            <a:r>
              <a:rPr lang="en-US" sz="2400" dirty="0"/>
              <a:t> </a:t>
            </a:r>
            <a:r>
              <a:rPr lang="en-US" sz="2400" dirty="0" err="1"/>
              <a:t>serta</a:t>
            </a:r>
            <a:r>
              <a:rPr lang="en-US" sz="2400" dirty="0"/>
              <a:t> </a:t>
            </a:r>
            <a:r>
              <a:rPr lang="en-US" sz="2400" dirty="0" err="1"/>
              <a:t>jadikan</a:t>
            </a:r>
            <a:r>
              <a:rPr lang="en-US" sz="2400" dirty="0"/>
              <a:t> </a:t>
            </a:r>
            <a:r>
              <a:rPr lang="en-US" sz="2400" dirty="0" err="1"/>
              <a:t>saldo</a:t>
            </a:r>
            <a:r>
              <a:rPr lang="en-US" sz="2400" dirty="0"/>
              <a:t> </a:t>
            </a:r>
            <a:r>
              <a:rPr lang="en-US" sz="2400" dirty="0" err="1"/>
              <a:t>akun</a:t>
            </a:r>
            <a:r>
              <a:rPr lang="en-US" sz="2400" dirty="0"/>
              <a:t> </a:t>
            </a:r>
            <a:r>
              <a:rPr lang="en-US" sz="2400" dirty="0" err="1"/>
              <a:t>investasi</a:t>
            </a:r>
            <a:r>
              <a:rPr lang="en-US" sz="2400" dirty="0"/>
              <a:t> </a:t>
            </a:r>
            <a:r>
              <a:rPr lang="en-US" sz="2400" dirty="0" err="1"/>
              <a:t>ke</a:t>
            </a:r>
            <a:r>
              <a:rPr lang="en-US" sz="2400" dirty="0"/>
              <a:t> </a:t>
            </a:r>
            <a:r>
              <a:rPr lang="en-US" sz="2400" dirty="0" err="1"/>
              <a:t>nilai</a:t>
            </a:r>
            <a:r>
              <a:rPr lang="en-US" sz="2400" dirty="0"/>
              <a:t> </a:t>
            </a:r>
            <a:r>
              <a:rPr lang="en-US" sz="2400" dirty="0" err="1"/>
              <a:t>saldo</a:t>
            </a:r>
            <a:r>
              <a:rPr lang="en-US" sz="2400" dirty="0"/>
              <a:t> </a:t>
            </a:r>
            <a:r>
              <a:rPr lang="en-US" sz="2400" dirty="0" err="1"/>
              <a:t>awalnya</a:t>
            </a:r>
            <a:endParaRPr lang="en-US" sz="2400" dirty="0"/>
          </a:p>
          <a:p>
            <a:endParaRPr lang="en-US" dirty="0" smtClean="0"/>
          </a:p>
          <a:p>
            <a:endParaRPr lang="en-US" dirty="0" smtClean="0"/>
          </a:p>
        </p:txBody>
      </p:sp>
      <p:graphicFrame>
        <p:nvGraphicFramePr>
          <p:cNvPr id="84006" name="Group 38"/>
          <p:cNvGraphicFramePr>
            <a:graphicFrameLocks noGrp="1"/>
          </p:cNvGraphicFramePr>
          <p:nvPr>
            <p:extLst/>
          </p:nvPr>
        </p:nvGraphicFramePr>
        <p:xfrm>
          <a:off x="866775" y="4543425"/>
          <a:ext cx="10458450" cy="1554480"/>
        </p:xfrm>
        <a:graphic>
          <a:graphicData uri="http://schemas.openxmlformats.org/drawingml/2006/table">
            <a:tbl>
              <a:tblPr/>
              <a:tblGrid>
                <a:gridCol w="6705600"/>
                <a:gridCol w="1876425"/>
                <a:gridCol w="1876425"/>
              </a:tblGrid>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Arial Narrow" pitchFamily="34" charset="0"/>
                          <a:cs typeface="Arial" charset="0"/>
                        </a:rPr>
                        <a:t>Laba</a:t>
                      </a:r>
                      <a:r>
                        <a:rPr kumimoji="0" lang="en-US" sz="2800" b="0" i="0" u="none" strike="noStrike" cap="none" normalizeH="0" baseline="0" dirty="0" smtClean="0">
                          <a:ln>
                            <a:noFill/>
                          </a:ln>
                          <a:solidFill>
                            <a:schemeClr val="tx1"/>
                          </a:solidFill>
                          <a:effectLst/>
                          <a:latin typeface="Arial Narrow" pitchFamily="34" charset="0"/>
                          <a:cs typeface="Arial" charset="0"/>
                        </a:rPr>
                        <a:t> </a:t>
                      </a:r>
                      <a:r>
                        <a:rPr kumimoji="0" lang="en-US" sz="2800" b="0" i="0" u="none" strike="noStrike" cap="none" normalizeH="0" baseline="0" dirty="0" err="1" smtClean="0">
                          <a:ln>
                            <a:noFill/>
                          </a:ln>
                          <a:solidFill>
                            <a:schemeClr val="tx1"/>
                          </a:solidFill>
                          <a:effectLst/>
                          <a:latin typeface="Arial Narrow" pitchFamily="34" charset="0"/>
                          <a:cs typeface="Arial" charset="0"/>
                        </a:rPr>
                        <a:t>dari</a:t>
                      </a:r>
                      <a:r>
                        <a:rPr kumimoji="0" lang="en-US" sz="2800" b="0" i="0" u="none" strike="noStrike" cap="none" normalizeH="0" baseline="0" dirty="0" smtClean="0">
                          <a:ln>
                            <a:noFill/>
                          </a:ln>
                          <a:solidFill>
                            <a:schemeClr val="tx1"/>
                          </a:solidFill>
                          <a:effectLst/>
                          <a:latin typeface="Arial Narrow" pitchFamily="34" charset="0"/>
                          <a:cs typeface="Arial" charset="0"/>
                        </a:rPr>
                        <a:t>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44,8</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Dividend</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24.0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Investment </a:t>
                      </a:r>
                      <a:r>
                        <a:rPr kumimoji="0" lang="en-US" sz="2800" b="0" i="0" u="none" strike="noStrike" cap="none" normalizeH="0" baseline="0" dirty="0" err="1" smtClean="0">
                          <a:ln>
                            <a:noFill/>
                          </a:ln>
                          <a:solidFill>
                            <a:srgbClr val="000000"/>
                          </a:solidFill>
                          <a:effectLst/>
                          <a:latin typeface="Arial Narrow" pitchFamily="34" charset="0"/>
                          <a:cs typeface="Arial" charset="0"/>
                        </a:rPr>
                        <a:t>pada</a:t>
                      </a:r>
                      <a:r>
                        <a:rPr kumimoji="0" lang="en-US" sz="2800" b="0" i="0" u="none" strike="noStrike" cap="none" normalizeH="0" baseline="0" dirty="0" smtClean="0">
                          <a:ln>
                            <a:noFill/>
                          </a:ln>
                          <a:solidFill>
                            <a:srgbClr val="000000"/>
                          </a:solidFill>
                          <a:effectLst/>
                          <a:latin typeface="Arial Narrow" pitchFamily="34" charset="0"/>
                          <a:cs typeface="Arial" charset="0"/>
                        </a:rPr>
                        <a:t>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20.8</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148</a:t>
            </a:fld>
            <a:endParaRPr lang="en-US" dirty="0"/>
          </a:p>
        </p:txBody>
      </p:sp>
    </p:spTree>
    <p:extLst>
      <p:ext uri="{BB962C8B-B14F-4D97-AF65-F5344CB8AC3E}">
        <p14:creationId xmlns:p14="http://schemas.microsoft.com/office/powerpoint/2010/main" val="3567400500"/>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normAutofit fontScale="90000"/>
          </a:bodyPr>
          <a:lstStyle/>
          <a:p>
            <a:r>
              <a:rPr lang="en-US" dirty="0" err="1" smtClean="0"/>
              <a:t>Jurnal</a:t>
            </a:r>
            <a:r>
              <a:rPr lang="en-US" dirty="0" smtClean="0"/>
              <a:t> </a:t>
            </a:r>
            <a:r>
              <a:rPr lang="en-US" dirty="0" err="1" smtClean="0"/>
              <a:t>kertas</a:t>
            </a:r>
            <a:r>
              <a:rPr lang="en-US" dirty="0" smtClean="0"/>
              <a:t> </a:t>
            </a:r>
            <a:r>
              <a:rPr lang="en-US" dirty="0" err="1" smtClean="0"/>
              <a:t>kerja</a:t>
            </a:r>
            <a:r>
              <a:rPr lang="en-US" dirty="0" smtClean="0"/>
              <a:t> </a:t>
            </a:r>
            <a:r>
              <a:rPr lang="en-US" dirty="0" err="1" smtClean="0"/>
              <a:t>PoP</a:t>
            </a:r>
            <a:r>
              <a:rPr lang="en-US" dirty="0" smtClean="0"/>
              <a:t> 2017 (2 of 3)</a:t>
            </a:r>
          </a:p>
        </p:txBody>
      </p:sp>
      <p:sp>
        <p:nvSpPr>
          <p:cNvPr id="84995" name="Content Placeholder 2"/>
          <p:cNvSpPr>
            <a:spLocks noGrp="1"/>
          </p:cNvSpPr>
          <p:nvPr>
            <p:ph idx="1"/>
          </p:nvPr>
        </p:nvSpPr>
        <p:spPr/>
        <p:txBody>
          <a:bodyPr/>
          <a:lstStyle/>
          <a:p>
            <a:r>
              <a:rPr lang="en-US" dirty="0" smtClean="0"/>
              <a:t>4. </a:t>
            </a:r>
            <a:r>
              <a:rPr lang="en-US" sz="2000" dirty="0" err="1"/>
              <a:t>Catat</a:t>
            </a:r>
            <a:r>
              <a:rPr lang="en-US" sz="2000" dirty="0"/>
              <a:t> </a:t>
            </a:r>
            <a:r>
              <a:rPr lang="en-US" sz="2000" dirty="0" err="1"/>
              <a:t>kepentingan</a:t>
            </a:r>
            <a:r>
              <a:rPr lang="en-US" sz="2000" dirty="0"/>
              <a:t> non </a:t>
            </a:r>
            <a:r>
              <a:rPr lang="en-US" sz="2000" dirty="0" err="1"/>
              <a:t>pengendali</a:t>
            </a:r>
            <a:r>
              <a:rPr lang="en-US" sz="2000" dirty="0"/>
              <a:t> </a:t>
            </a:r>
            <a:r>
              <a:rPr lang="en-US" sz="2000" dirty="0" err="1"/>
              <a:t>dalam</a:t>
            </a:r>
            <a:r>
              <a:rPr lang="en-US" sz="2000" dirty="0"/>
              <a:t> earnings </a:t>
            </a:r>
            <a:r>
              <a:rPr lang="en-US" sz="2000" dirty="0" err="1"/>
              <a:t>dan</a:t>
            </a:r>
            <a:r>
              <a:rPr lang="en-US" sz="2000" dirty="0"/>
              <a:t> </a:t>
            </a:r>
            <a:r>
              <a:rPr lang="en-US" sz="2000" dirty="0" err="1"/>
              <a:t>deviden</a:t>
            </a:r>
            <a:r>
              <a:rPr lang="en-US" sz="2000" dirty="0"/>
              <a:t> </a:t>
            </a:r>
            <a:r>
              <a:rPr lang="en-US" sz="2000" dirty="0" err="1"/>
              <a:t>entitas</a:t>
            </a:r>
            <a:r>
              <a:rPr lang="en-US" sz="2000" dirty="0"/>
              <a:t> </a:t>
            </a:r>
            <a:r>
              <a:rPr lang="en-US" sz="2000" dirty="0" err="1" smtClean="0"/>
              <a:t>anak</a:t>
            </a:r>
            <a:endParaRPr lang="en-US" sz="2000" dirty="0" smtClean="0"/>
          </a:p>
          <a:p>
            <a:endParaRPr lang="en-US" sz="2000" dirty="0"/>
          </a:p>
          <a:p>
            <a:endParaRPr lang="en-US" sz="2000" dirty="0" smtClean="0"/>
          </a:p>
          <a:p>
            <a:endParaRPr lang="en-US" sz="2000" dirty="0" smtClean="0"/>
          </a:p>
          <a:p>
            <a:endParaRPr lang="en-US" sz="2000" dirty="0" smtClean="0"/>
          </a:p>
          <a:p>
            <a:endParaRPr lang="en-US" sz="2000" dirty="0" smtClean="0"/>
          </a:p>
          <a:p>
            <a:r>
              <a:rPr lang="en-US" sz="2000" dirty="0" smtClean="0"/>
              <a:t>5. </a:t>
            </a:r>
            <a:r>
              <a:rPr lang="en-US" sz="2000" dirty="0" err="1"/>
              <a:t>Eliminasi</a:t>
            </a:r>
            <a:r>
              <a:rPr lang="en-US" sz="2000" dirty="0"/>
              <a:t> </a:t>
            </a:r>
            <a:r>
              <a:rPr lang="en-US" sz="2000" dirty="0" err="1"/>
              <a:t>saldo</a:t>
            </a:r>
            <a:r>
              <a:rPr lang="en-US" sz="2000" dirty="0"/>
              <a:t> </a:t>
            </a:r>
            <a:r>
              <a:rPr lang="en-US" sz="2000" dirty="0" err="1"/>
              <a:t>akun</a:t>
            </a:r>
            <a:r>
              <a:rPr lang="en-US" sz="2000" dirty="0"/>
              <a:t> </a:t>
            </a:r>
            <a:r>
              <a:rPr lang="en-US" sz="2000" dirty="0" err="1"/>
              <a:t>resiprokal</a:t>
            </a:r>
            <a:r>
              <a:rPr lang="en-US" sz="2000" dirty="0"/>
              <a:t> </a:t>
            </a:r>
            <a:r>
              <a:rPr lang="en-US" sz="2000" dirty="0" err="1"/>
              <a:t>investasi</a:t>
            </a:r>
            <a:r>
              <a:rPr lang="en-US" sz="2000" dirty="0"/>
              <a:t> </a:t>
            </a:r>
            <a:r>
              <a:rPr lang="en-US" sz="2000" dirty="0" err="1"/>
              <a:t>dan</a:t>
            </a:r>
            <a:r>
              <a:rPr lang="en-US" sz="2000" dirty="0"/>
              <a:t> </a:t>
            </a:r>
            <a:r>
              <a:rPr lang="en-US" sz="2000" dirty="0" err="1"/>
              <a:t>ekuitas</a:t>
            </a:r>
            <a:r>
              <a:rPr lang="en-US" sz="2000" dirty="0"/>
              <a:t> </a:t>
            </a:r>
            <a:r>
              <a:rPr lang="en-US" sz="2000" dirty="0" err="1"/>
              <a:t>entitas</a:t>
            </a:r>
            <a:r>
              <a:rPr lang="en-US" sz="2000" dirty="0"/>
              <a:t> </a:t>
            </a:r>
            <a:r>
              <a:rPr lang="en-US" sz="2000" dirty="0" err="1"/>
              <a:t>anak</a:t>
            </a:r>
            <a:endParaRPr lang="en-US" sz="2000" dirty="0"/>
          </a:p>
          <a:p>
            <a:endParaRPr lang="en-US" sz="2000" dirty="0" smtClean="0"/>
          </a:p>
        </p:txBody>
      </p:sp>
      <p:graphicFrame>
        <p:nvGraphicFramePr>
          <p:cNvPr id="85073" name="Group 81"/>
          <p:cNvGraphicFramePr>
            <a:graphicFrameLocks noGrp="1"/>
          </p:cNvGraphicFramePr>
          <p:nvPr>
            <p:extLst/>
          </p:nvPr>
        </p:nvGraphicFramePr>
        <p:xfrm>
          <a:off x="866775" y="2228850"/>
          <a:ext cx="10458450" cy="1152144"/>
        </p:xfrm>
        <a:graphic>
          <a:graphicData uri="http://schemas.openxmlformats.org/drawingml/2006/table">
            <a:tbl>
              <a:tblPr/>
              <a:tblGrid>
                <a:gridCol w="7213600"/>
                <a:gridCol w="1622425"/>
                <a:gridCol w="1622425"/>
              </a:tblGrid>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Beban </a:t>
                      </a:r>
                      <a:r>
                        <a:rPr kumimoji="0" lang="en-US" sz="2400" b="0" i="0" u="none" strike="noStrike" cap="none" normalizeH="0" baseline="0" dirty="0" err="1" smtClean="0">
                          <a:ln>
                            <a:noFill/>
                          </a:ln>
                          <a:solidFill>
                            <a:schemeClr val="tx1"/>
                          </a:solidFill>
                          <a:effectLst/>
                          <a:latin typeface="Arial Narrow" pitchFamily="34" charset="0"/>
                          <a:cs typeface="Arial" charset="0"/>
                        </a:rPr>
                        <a:t>Hak</a:t>
                      </a:r>
                      <a:r>
                        <a:rPr kumimoji="0" lang="en-US" sz="2400" b="0" i="0" u="none" strike="noStrike" cap="none" normalizeH="0" baseline="0" dirty="0" smtClean="0">
                          <a:ln>
                            <a:noFill/>
                          </a:ln>
                          <a:solidFill>
                            <a:schemeClr val="tx1"/>
                          </a:solidFill>
                          <a:effectLst/>
                          <a:latin typeface="Arial Narrow" pitchFamily="34" charset="0"/>
                          <a:cs typeface="Arial" charset="0"/>
                        </a:rPr>
                        <a:t> </a:t>
                      </a:r>
                      <a:r>
                        <a:rPr kumimoji="0" lang="en-US" sz="2400" b="0" i="0" u="none" strike="noStrike" cap="none" normalizeH="0" baseline="0" dirty="0" err="1" smtClean="0">
                          <a:ln>
                            <a:noFill/>
                          </a:ln>
                          <a:solidFill>
                            <a:schemeClr val="tx1"/>
                          </a:solidFill>
                          <a:effectLst/>
                          <a:latin typeface="Arial Narrow" pitchFamily="34" charset="0"/>
                          <a:cs typeface="Arial" charset="0"/>
                        </a:rPr>
                        <a:t>minoritas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11.2</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Dividend</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6.0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Hak</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minoritas</a:t>
                      </a: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5.2</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graphicFrame>
        <p:nvGraphicFramePr>
          <p:cNvPr id="85074" name="Group 82"/>
          <p:cNvGraphicFramePr>
            <a:graphicFrameLocks noGrp="1"/>
          </p:cNvGraphicFramePr>
          <p:nvPr>
            <p:extLst/>
          </p:nvPr>
        </p:nvGraphicFramePr>
        <p:xfrm>
          <a:off x="866775" y="4328160"/>
          <a:ext cx="10458451" cy="1920240"/>
        </p:xfrm>
        <a:graphic>
          <a:graphicData uri="http://schemas.openxmlformats.org/drawingml/2006/table">
            <a:tbl>
              <a:tblPr/>
              <a:tblGrid>
                <a:gridCol w="7261225"/>
                <a:gridCol w="1598613"/>
                <a:gridCol w="1598613"/>
              </a:tblGrid>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Modal </a:t>
                      </a:r>
                      <a:r>
                        <a:rPr kumimoji="0" lang="en-US" sz="2400" b="0" i="0" u="none" strike="noStrike" cap="none" normalizeH="0" baseline="0" dirty="0" err="1" smtClean="0">
                          <a:ln>
                            <a:noFill/>
                          </a:ln>
                          <a:solidFill>
                            <a:schemeClr val="tx1"/>
                          </a:solidFill>
                          <a:effectLst/>
                          <a:latin typeface="Arial Narrow" pitchFamily="34" charset="0"/>
                          <a:cs typeface="Arial" charset="0"/>
                        </a:rPr>
                        <a:t>saham</a:t>
                      </a:r>
                      <a:r>
                        <a:rPr kumimoji="0" lang="en-US" sz="2400" b="0" i="0" u="none" strike="noStrike" cap="none" normalizeH="0" baseline="0" dirty="0" smtClean="0">
                          <a:ln>
                            <a:noFill/>
                          </a:ln>
                          <a:solidFill>
                            <a:schemeClr val="tx1"/>
                          </a:solidFill>
                          <a:effectLst/>
                          <a:latin typeface="Arial Narrow" pitchFamily="34" charset="0"/>
                          <a:cs typeface="Arial" charset="0"/>
                        </a:rPr>
                        <a:t>,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120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1" i="0" u="none" strike="noStrike" cap="none" normalizeH="0" baseline="0" dirty="0" smtClean="0">
                        <a:ln>
                          <a:noFill/>
                        </a:ln>
                        <a:solidFill>
                          <a:srgbClr val="FFFFFF"/>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Laba</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ditahan</a:t>
                      </a:r>
                      <a:r>
                        <a:rPr kumimoji="0" lang="en-US" sz="2400" b="0" i="0" u="none" strike="noStrike" cap="none" normalizeH="0" baseline="0" dirty="0" smtClean="0">
                          <a:ln>
                            <a:noFill/>
                          </a:ln>
                          <a:solidFill>
                            <a:srgbClr val="000000"/>
                          </a:solidFill>
                          <a:effectLst/>
                          <a:latin typeface="Arial Narrow" pitchFamily="34" charset="0"/>
                          <a:cs typeface="Arial" charset="0"/>
                        </a:rPr>
                        <a:t> , Son (</a:t>
                      </a:r>
                      <a:r>
                        <a:rPr kumimoji="0" lang="en-US" sz="2400" b="0" i="0" u="none" strike="noStrike" cap="none" normalizeH="0" baseline="0" dirty="0" err="1" smtClean="0">
                          <a:ln>
                            <a:noFill/>
                          </a:ln>
                          <a:solidFill>
                            <a:srgbClr val="000000"/>
                          </a:solidFill>
                          <a:effectLst/>
                          <a:latin typeface="Arial Narrow" pitchFamily="34" charset="0"/>
                          <a:cs typeface="Arial" charset="0"/>
                        </a:rPr>
                        <a:t>awal</a:t>
                      </a:r>
                      <a:r>
                        <a:rPr kumimoji="0" lang="en-US" sz="2400" b="0" i="0" u="none" strike="noStrike" cap="none" normalizeH="0" baseline="0" dirty="0" smtClean="0">
                          <a:ln>
                            <a:noFill/>
                          </a:ln>
                          <a:solidFill>
                            <a:srgbClr val="000000"/>
                          </a:solidFill>
                          <a:effectLst/>
                          <a:latin typeface="Arial Narrow" pitchFamily="34" charset="0"/>
                          <a:cs typeface="Arial" charset="0"/>
                        </a:rPr>
                        <a:t>)</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80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Paten</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36</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Investasi</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pada</a:t>
                      </a:r>
                      <a:r>
                        <a:rPr kumimoji="0" lang="en-US" sz="2400" b="0" i="0" u="none" strike="noStrike" cap="none" normalizeH="0" baseline="0" dirty="0" smtClean="0">
                          <a:ln>
                            <a:noFill/>
                          </a:ln>
                          <a:solidFill>
                            <a:srgbClr val="000000"/>
                          </a:solidFill>
                          <a:effectLst/>
                          <a:latin typeface="Arial Narrow" pitchFamily="34" charset="0"/>
                          <a:cs typeface="Arial" charset="0"/>
                        </a:rPr>
                        <a:t> Son</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188</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84048">
                <a:tc>
                  <a:txBody>
                    <a:bodyPr/>
                    <a:lstStyle/>
                    <a:p>
                      <a:pPr marL="742950" marR="0" lvl="1" indent="-285750" algn="l"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err="1" smtClean="0">
                          <a:ln>
                            <a:noFill/>
                          </a:ln>
                          <a:solidFill>
                            <a:srgbClr val="000000"/>
                          </a:solidFill>
                          <a:effectLst/>
                          <a:latin typeface="Arial Narrow" pitchFamily="34" charset="0"/>
                          <a:cs typeface="Arial" charset="0"/>
                        </a:rPr>
                        <a:t>Hak</a:t>
                      </a:r>
                      <a:r>
                        <a:rPr kumimoji="0" lang="en-US" sz="2400" b="0" i="0" u="none" strike="noStrike" cap="none" normalizeH="0" baseline="0" dirty="0" smtClean="0">
                          <a:ln>
                            <a:noFill/>
                          </a:ln>
                          <a:solidFill>
                            <a:srgbClr val="000000"/>
                          </a:solidFill>
                          <a:effectLst/>
                          <a:latin typeface="Arial Narrow" pitchFamily="34" charset="0"/>
                          <a:cs typeface="Arial" charset="0"/>
                        </a:rPr>
                        <a:t> </a:t>
                      </a:r>
                      <a:r>
                        <a:rPr kumimoji="0" lang="en-US" sz="2400" b="0" i="0" u="none" strike="noStrike" cap="none" normalizeH="0" baseline="0" dirty="0" err="1" smtClean="0">
                          <a:ln>
                            <a:noFill/>
                          </a:ln>
                          <a:solidFill>
                            <a:srgbClr val="000000"/>
                          </a:solidFill>
                          <a:effectLst/>
                          <a:latin typeface="Arial Narrow" pitchFamily="34" charset="0"/>
                          <a:cs typeface="Arial" charset="0"/>
                        </a:rPr>
                        <a:t>minoritas</a:t>
                      </a: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r" defTabSz="914400" rtl="0" eaLnBrk="1" fontAlgn="base" latinLnBrk="0" hangingPunct="1">
                        <a:lnSpc>
                          <a:spcPct val="8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47.2</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149</a:t>
            </a:fld>
            <a:endParaRPr lang="en-US" dirty="0"/>
          </a:p>
        </p:txBody>
      </p:sp>
    </p:spTree>
    <p:extLst>
      <p:ext uri="{BB962C8B-B14F-4D97-AF65-F5344CB8AC3E}">
        <p14:creationId xmlns:p14="http://schemas.microsoft.com/office/powerpoint/2010/main" val="4280345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Jurnal dalam penggabungan </a:t>
            </a:r>
            <a:r>
              <a:rPr lang="id-ID" sz="3600" dirty="0"/>
              <a:t>usaha Metode </a:t>
            </a:r>
            <a:r>
              <a:rPr lang="id-ID" sz="3600" i="1" dirty="0"/>
              <a:t>Pooling Of </a:t>
            </a:r>
            <a:r>
              <a:rPr lang="id-ID" sz="3600" i="1" dirty="0" smtClean="0"/>
              <a:t>Interest</a:t>
            </a:r>
            <a:endParaRPr lang="id-ID" sz="3600" i="1"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Jurnal untuk mencatat penggabungan usaha</a:t>
            </a:r>
          </a:p>
          <a:p>
            <a:pPr marL="514350" indent="-514350">
              <a:buFont typeface="+mj-lt"/>
              <a:buAutoNum type="arabicPeriod"/>
            </a:pPr>
            <a:r>
              <a:rPr lang="id-ID" dirty="0" smtClean="0"/>
              <a:t>Jurnal untuk mecatat biaya penggabungan usaha</a:t>
            </a:r>
          </a:p>
          <a:p>
            <a:pPr marL="514350" indent="-514350">
              <a:buFont typeface="+mj-lt"/>
              <a:buAutoNum type="arabicPeriod"/>
            </a:pPr>
            <a:r>
              <a:rPr lang="id-ID" dirty="0" smtClean="0"/>
              <a:t>Jurnal untuk mencatat penerimaan Aktiva Bersih</a:t>
            </a:r>
          </a:p>
          <a:p>
            <a:pPr marL="514350" indent="-514350">
              <a:buFont typeface="+mj-lt"/>
              <a:buAutoNum type="arabicPeriod"/>
            </a:pPr>
            <a:r>
              <a:rPr lang="id-ID" dirty="0" smtClean="0"/>
              <a:t>Laporan keuangan setelah penggabungan </a:t>
            </a:r>
            <a:endParaRPr lang="id-ID" dirty="0"/>
          </a:p>
        </p:txBody>
      </p:sp>
    </p:spTree>
    <p:extLst>
      <p:ext uri="{BB962C8B-B14F-4D97-AF65-F5344CB8AC3E}">
        <p14:creationId xmlns:p14="http://schemas.microsoft.com/office/powerpoint/2010/main" val="378266906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normAutofit fontScale="90000"/>
          </a:bodyPr>
          <a:lstStyle/>
          <a:p>
            <a:r>
              <a:rPr lang="en-US" dirty="0" err="1"/>
              <a:t>Jurnal</a:t>
            </a:r>
            <a:r>
              <a:rPr lang="en-US" dirty="0"/>
              <a:t> </a:t>
            </a:r>
            <a:r>
              <a:rPr lang="en-US" dirty="0" err="1"/>
              <a:t>kertas</a:t>
            </a:r>
            <a:r>
              <a:rPr lang="en-US" dirty="0"/>
              <a:t> </a:t>
            </a:r>
            <a:r>
              <a:rPr lang="en-US" dirty="0" err="1"/>
              <a:t>kerja</a:t>
            </a:r>
            <a:r>
              <a:rPr lang="en-US" dirty="0"/>
              <a:t> </a:t>
            </a:r>
            <a:r>
              <a:rPr lang="en-US" dirty="0" err="1"/>
              <a:t>PoP</a:t>
            </a:r>
            <a:r>
              <a:rPr lang="en-US" dirty="0"/>
              <a:t> </a:t>
            </a:r>
            <a:r>
              <a:rPr lang="en-US" dirty="0" smtClean="0"/>
              <a:t>2017 </a:t>
            </a:r>
            <a:r>
              <a:rPr lang="en-US" dirty="0"/>
              <a:t>(3 of 3)</a:t>
            </a:r>
            <a:endParaRPr lang="en-US" dirty="0" smtClean="0"/>
          </a:p>
        </p:txBody>
      </p:sp>
      <p:sp>
        <p:nvSpPr>
          <p:cNvPr id="91139" name="Content Placeholder 2"/>
          <p:cNvSpPr>
            <a:spLocks noGrp="1"/>
          </p:cNvSpPr>
          <p:nvPr>
            <p:ph idx="1"/>
          </p:nvPr>
        </p:nvSpPr>
        <p:spPr/>
        <p:txBody>
          <a:bodyPr/>
          <a:lstStyle/>
          <a:p>
            <a:r>
              <a:rPr lang="en-US" dirty="0" smtClean="0"/>
              <a:t>6. </a:t>
            </a:r>
            <a:r>
              <a:rPr lang="en-US" dirty="0" err="1"/>
              <a:t>mengamortisasi</a:t>
            </a:r>
            <a:r>
              <a:rPr lang="en-US" dirty="0"/>
              <a:t> </a:t>
            </a:r>
            <a:r>
              <a:rPr lang="en-US" dirty="0" err="1"/>
              <a:t>perbedaan</a:t>
            </a:r>
            <a:r>
              <a:rPr lang="en-US" dirty="0"/>
              <a:t> </a:t>
            </a:r>
            <a:r>
              <a:rPr lang="en-US" dirty="0" err="1"/>
              <a:t>nilai</a:t>
            </a:r>
            <a:r>
              <a:rPr lang="en-US" dirty="0"/>
              <a:t> </a:t>
            </a:r>
            <a:r>
              <a:rPr lang="en-US" dirty="0" err="1"/>
              <a:t>wajar</a:t>
            </a:r>
            <a:r>
              <a:rPr lang="en-US" dirty="0"/>
              <a:t> (EBT)</a:t>
            </a:r>
          </a:p>
          <a:p>
            <a:endParaRPr lang="en-US" dirty="0" smtClean="0"/>
          </a:p>
          <a:p>
            <a:endParaRPr lang="en-US" dirty="0" smtClean="0"/>
          </a:p>
          <a:p>
            <a:endParaRPr lang="en-US" dirty="0" smtClean="0"/>
          </a:p>
          <a:p>
            <a:endParaRPr lang="en-US" dirty="0" smtClean="0"/>
          </a:p>
          <a:p>
            <a:r>
              <a:rPr lang="en-US" dirty="0" smtClean="0"/>
              <a:t>7. Eliminate </a:t>
            </a:r>
            <a:r>
              <a:rPr lang="en-US" dirty="0" err="1" smtClean="0"/>
              <a:t>saldo</a:t>
            </a:r>
            <a:r>
              <a:rPr lang="en-US" dirty="0" smtClean="0"/>
              <a:t> reciprocal </a:t>
            </a:r>
            <a:r>
              <a:rPr lang="en-US" dirty="0" err="1" smtClean="0"/>
              <a:t>lainnya</a:t>
            </a:r>
            <a:endParaRPr lang="en-US" dirty="0" smtClean="0"/>
          </a:p>
        </p:txBody>
      </p:sp>
      <p:graphicFrame>
        <p:nvGraphicFramePr>
          <p:cNvPr id="91140" name="Group 4"/>
          <p:cNvGraphicFramePr>
            <a:graphicFrameLocks noGrp="1"/>
          </p:cNvGraphicFramePr>
          <p:nvPr>
            <p:extLst>
              <p:ext uri="{D42A27DB-BD31-4B8C-83A1-F6EECF244321}">
                <p14:modId xmlns:p14="http://schemas.microsoft.com/office/powerpoint/2010/main" val="1535847308"/>
              </p:ext>
            </p:extLst>
          </p:nvPr>
        </p:nvGraphicFramePr>
        <p:xfrm>
          <a:off x="866775" y="2375558"/>
          <a:ext cx="10458450" cy="1036320"/>
        </p:xfrm>
        <a:graphic>
          <a:graphicData uri="http://schemas.openxmlformats.org/drawingml/2006/table">
            <a:tbl>
              <a:tblPr/>
              <a:tblGrid>
                <a:gridCol w="6705600"/>
                <a:gridCol w="1876425"/>
                <a:gridCol w="1876425"/>
              </a:tblGrid>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Beban </a:t>
                      </a:r>
                      <a:r>
                        <a:rPr kumimoji="0" lang="en-US" sz="2800" b="0" i="0" u="none" strike="noStrike" cap="none" normalizeH="0" baseline="0" dirty="0" err="1" smtClean="0">
                          <a:ln>
                            <a:noFill/>
                          </a:ln>
                          <a:solidFill>
                            <a:schemeClr val="tx1"/>
                          </a:solidFill>
                          <a:effectLst/>
                          <a:latin typeface="Arial Narrow" pitchFamily="34" charset="0"/>
                          <a:cs typeface="Arial" charset="0"/>
                        </a:rPr>
                        <a:t>Amortisasi</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4</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Paten</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4</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graphicFrame>
        <p:nvGraphicFramePr>
          <p:cNvPr id="91154" name="Group 18"/>
          <p:cNvGraphicFramePr>
            <a:graphicFrameLocks noGrp="1"/>
          </p:cNvGraphicFramePr>
          <p:nvPr>
            <p:extLst>
              <p:ext uri="{D42A27DB-BD31-4B8C-83A1-F6EECF244321}">
                <p14:modId xmlns:p14="http://schemas.microsoft.com/office/powerpoint/2010/main" val="151952703"/>
              </p:ext>
            </p:extLst>
          </p:nvPr>
        </p:nvGraphicFramePr>
        <p:xfrm>
          <a:off x="866775" y="4874306"/>
          <a:ext cx="10458450" cy="1036320"/>
        </p:xfrm>
        <a:graphic>
          <a:graphicData uri="http://schemas.openxmlformats.org/drawingml/2006/table">
            <a:tbl>
              <a:tblPr/>
              <a:tblGrid>
                <a:gridCol w="6705600"/>
                <a:gridCol w="1876425"/>
                <a:gridCol w="1876425"/>
              </a:tblGrid>
              <a:tr h="5181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Wesel </a:t>
                      </a:r>
                      <a:r>
                        <a:rPr kumimoji="0" lang="en-US" sz="2800" b="0" i="0" u="none" strike="noStrike" cap="none" normalizeH="0" baseline="0" dirty="0" err="1" smtClean="0">
                          <a:ln>
                            <a:noFill/>
                          </a:ln>
                          <a:solidFill>
                            <a:schemeClr val="tx1"/>
                          </a:solidFill>
                          <a:effectLst/>
                          <a:latin typeface="Arial Narrow" pitchFamily="34" charset="0"/>
                          <a:cs typeface="Arial" charset="0"/>
                        </a:rPr>
                        <a:t>bayar</a:t>
                      </a:r>
                      <a:r>
                        <a:rPr kumimoji="0" lang="en-US" sz="2800" b="0" i="0" u="none" strike="noStrike" cap="none" normalizeH="0" baseline="0" dirty="0" smtClean="0">
                          <a:ln>
                            <a:noFill/>
                          </a:ln>
                          <a:solidFill>
                            <a:schemeClr val="tx1"/>
                          </a:solidFill>
                          <a:effectLst/>
                          <a:latin typeface="Arial Narrow" pitchFamily="34" charset="0"/>
                          <a:cs typeface="Arial" charset="0"/>
                        </a:rPr>
                        <a:t> – P0p </a:t>
                      </a:r>
                      <a:endParaRPr kumimoji="0" lang="en-US" sz="2800" b="0" i="1"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20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r h="518160">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Wesel </a:t>
                      </a:r>
                      <a:r>
                        <a:rPr kumimoji="0" lang="en-US" sz="2800" b="0" i="0" u="none" strike="noStrike" cap="none" normalizeH="0" baseline="0" dirty="0" err="1" smtClean="0">
                          <a:ln>
                            <a:noFill/>
                          </a:ln>
                          <a:solidFill>
                            <a:srgbClr val="000000"/>
                          </a:solidFill>
                          <a:effectLst/>
                          <a:latin typeface="Arial Narrow" pitchFamily="34" charset="0"/>
                          <a:cs typeface="Arial" charset="0"/>
                        </a:rPr>
                        <a:t>tagih</a:t>
                      </a:r>
                      <a:r>
                        <a:rPr kumimoji="0" lang="en-US" sz="2800" b="0" i="0" u="none" strike="noStrike" cap="none" normalizeH="0" baseline="0" dirty="0" smtClean="0">
                          <a:ln>
                            <a:noFill/>
                          </a:ln>
                          <a:solidFill>
                            <a:srgbClr val="000000"/>
                          </a:solidFill>
                          <a:effectLst/>
                          <a:latin typeface="Arial Narrow" pitchFamily="34" charset="0"/>
                          <a:cs typeface="Arial" charset="0"/>
                        </a:rPr>
                        <a:t> – Son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Narrow" pitchFamily="34" charset="0"/>
                          <a:cs typeface="Arial" charset="0"/>
                        </a:rPr>
                        <a:t>20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4-</a:t>
            </a:r>
            <a:fld id="{39DE378D-22E6-4127-A3EF-123BA145B49B}" type="slidenum">
              <a:rPr lang="en-US" smtClean="0"/>
              <a:pPr/>
              <a:t>150</a:t>
            </a:fld>
            <a:endParaRPr lang="en-US" dirty="0"/>
          </a:p>
        </p:txBody>
      </p:sp>
    </p:spTree>
    <p:extLst>
      <p:ext uri="{BB962C8B-B14F-4D97-AF65-F5344CB8AC3E}">
        <p14:creationId xmlns:p14="http://schemas.microsoft.com/office/powerpoint/2010/main" val="349795374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467" name="Group 667"/>
          <p:cNvGraphicFramePr>
            <a:graphicFrameLocks noGrp="1"/>
          </p:cNvGraphicFramePr>
          <p:nvPr>
            <p:extLst/>
          </p:nvPr>
        </p:nvGraphicFramePr>
        <p:xfrm>
          <a:off x="502710" y="1447801"/>
          <a:ext cx="11186583" cy="4412847"/>
        </p:xfrm>
        <a:graphic>
          <a:graphicData uri="http://schemas.openxmlformats.org/drawingml/2006/table">
            <a:tbl>
              <a:tblPr firstRow="1" bandRow="1">
                <a:tableStyleId>{073A0DAA-6AF3-43AB-8588-CEC1D06C72B9}</a:tableStyleId>
              </a:tblPr>
              <a:tblGrid>
                <a:gridCol w="4983691"/>
                <a:gridCol w="1219200"/>
                <a:gridCol w="1117600"/>
                <a:gridCol w="1497543"/>
                <a:gridCol w="1245657"/>
                <a:gridCol w="1122892"/>
              </a:tblGrid>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Untuk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tahun</a:t>
                      </a:r>
                      <a:r>
                        <a:rPr kumimoji="0" lang="en-US" sz="2200" u="none" strike="noStrike" cap="none" normalizeH="0" baseline="0" dirty="0" smtClean="0">
                          <a:ln>
                            <a:noFill/>
                          </a:ln>
                          <a:effectLst/>
                          <a:latin typeface="Arial Narrow" pitchFamily="34" charset="0"/>
                        </a:rPr>
                        <a:t> yang </a:t>
                      </a:r>
                      <a:r>
                        <a:rPr kumimoji="0" lang="en-US" sz="2200" u="none" strike="noStrike" cap="none" normalizeH="0" baseline="0" dirty="0" err="1" smtClean="0">
                          <a:ln>
                            <a:noFill/>
                          </a:ln>
                          <a:effectLst/>
                          <a:latin typeface="Arial Narrow" pitchFamily="34" charset="0"/>
                        </a:rPr>
                        <a:t>berakhir</a:t>
                      </a:r>
                      <a:r>
                        <a:rPr kumimoji="0" lang="en-US" sz="2200" u="none" strike="noStrike" cap="none" normalizeH="0" baseline="0" dirty="0" smtClean="0">
                          <a:ln>
                            <a:noFill/>
                          </a:ln>
                          <a:effectLst/>
                          <a:latin typeface="Arial Narrow" pitchFamily="34" charset="0"/>
                        </a:rPr>
                        <a:t> 31/12/2017</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Rugi</a:t>
                      </a:r>
                      <a:r>
                        <a:rPr kumimoji="0" lang="en-US" sz="2200" u="sng" strike="noStrike" cap="none" normalizeH="0" baseline="0" dirty="0" smtClean="0">
                          <a:ln>
                            <a:noFill/>
                          </a:ln>
                          <a:effectLst/>
                          <a:latin typeface="Arial Narrow" pitchFamily="34" charset="0"/>
                        </a:rPr>
                        <a:t>:</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Pendapatan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150.0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dari</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44.8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de-DE" sz="2200" u="none" strike="noStrike" cap="none" normalizeH="0" baseline="0" dirty="0" smtClean="0">
                          <a:ln>
                            <a:noFill/>
                          </a:ln>
                          <a:effectLst/>
                          <a:latin typeface="Arial Narrow" pitchFamily="34" charset="0"/>
                        </a:rPr>
                        <a:t>c.    </a:t>
                      </a:r>
                      <a:r>
                        <a:rPr kumimoji="0" lang="en-US" sz="2200" u="none" strike="noStrike" cap="none" normalizeH="0" baseline="0" dirty="0" smtClean="0">
                          <a:ln>
                            <a:noFill/>
                          </a:ln>
                          <a:effectLst/>
                          <a:latin typeface="Arial Narrow" pitchFamily="34" charset="0"/>
                        </a:rPr>
                        <a:t>44.8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(488.0)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f.       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(582.0)</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8789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Beban </a:t>
                      </a: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     11.2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(11.2)</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Bersih</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156.8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60.0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156.8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sng" strike="noStrike" cap="none" normalizeH="0" baseline="0" dirty="0" err="1" smtClean="0">
                          <a:ln>
                            <a:noFill/>
                          </a:ln>
                          <a:effectLst/>
                          <a:latin typeface="Arial Narrow" pitchFamily="34" charset="0"/>
                        </a:rPr>
                        <a:t>Laporan</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Laba</a:t>
                      </a:r>
                      <a:r>
                        <a:rPr kumimoji="0" lang="en-US" sz="2200" b="1" u="sng" strike="noStrike" cap="none" normalizeH="0" baseline="0" dirty="0" smtClean="0">
                          <a:ln>
                            <a:noFill/>
                          </a:ln>
                          <a:effectLst/>
                          <a:latin typeface="Arial Narrow" pitchFamily="34" charset="0"/>
                        </a:rPr>
                        <a:t> </a:t>
                      </a:r>
                      <a:r>
                        <a:rPr kumimoji="0" lang="en-US" sz="2200" b="1" u="sng" strike="noStrike" cap="none" normalizeH="0" baseline="0" dirty="0" err="1" smtClean="0">
                          <a:ln>
                            <a:noFill/>
                          </a:ln>
                          <a:effectLst/>
                          <a:latin typeface="Arial Narrow" pitchFamily="34" charset="0"/>
                        </a:rPr>
                        <a:t>Ditahan</a:t>
                      </a:r>
                      <a:r>
                        <a:rPr kumimoji="0" lang="en-US" sz="2200" b="1" u="sng" strike="noStrike" cap="none" normalizeH="0" baseline="0" dirty="0" smtClean="0">
                          <a:ln>
                            <a:noFill/>
                          </a:ln>
                          <a:effectLst/>
                          <a:latin typeface="Arial Narrow" pitchFamily="34" charset="0"/>
                        </a:rPr>
                        <a:t>:</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Laba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ditahan</a:t>
                      </a:r>
                      <a:r>
                        <a:rPr kumimoji="0" lang="en-US" sz="2200" u="none" strike="noStrike" cap="none" normalizeH="0" baseline="0" dirty="0" smtClean="0">
                          <a:ln>
                            <a:noFill/>
                          </a:ln>
                          <a:effectLst/>
                          <a:latin typeface="Arial Narrow" pitchFamily="34" charset="0"/>
                        </a:rPr>
                        <a:t> </a:t>
                      </a:r>
                      <a:r>
                        <a:rPr kumimoji="0" lang="mr-IN" sz="2200" u="none" strike="noStrike" cap="none" normalizeH="0" baseline="0" dirty="0" smtClean="0">
                          <a:ln>
                            <a:noFill/>
                          </a:ln>
                          <a:effectLst/>
                          <a:latin typeface="Arial Narrow" pitchFamily="34" charset="0"/>
                        </a:rPr>
                        <a:t>–</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awal</a:t>
                      </a: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80.0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86.8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bersih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156.8</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60.0</a:t>
                      </a: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166.8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deviden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  24.0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(90.0)</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   6.0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27079">
                <a:tc>
                  <a:txBody>
                    <a:bodyPr/>
                    <a:lstStyle/>
                    <a:p>
                      <a:pPr marL="0" marR="0" lvl="0" indent="0" algn="l" defTabSz="914400" rtl="0" eaLnBrk="0" fontAlgn="b" latinLnBrk="0" hangingPunct="0">
                        <a:lnSpc>
                          <a:spcPct val="70000"/>
                        </a:lnSpc>
                        <a:spcBef>
                          <a:spcPct val="0"/>
                        </a:spcBef>
                        <a:spcAft>
                          <a:spcPct val="0"/>
                        </a:spcAft>
                        <a:buClrTx/>
                        <a:buSzTx/>
                        <a:buFontTx/>
                        <a:buNone/>
                        <a:tabLst/>
                      </a:pPr>
                      <a:r>
                        <a:rPr kumimoji="0" lang="en-US" sz="2200" b="1" u="none" strike="noStrike" cap="none" normalizeH="0" baseline="0" dirty="0" err="1" smtClean="0">
                          <a:ln>
                            <a:noFill/>
                          </a:ln>
                          <a:effectLst/>
                          <a:latin typeface="Arial Narrow" pitchFamily="34" charset="0"/>
                        </a:rPr>
                        <a:t>Laba</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Ditahan</a:t>
                      </a:r>
                      <a:r>
                        <a:rPr kumimoji="0" lang="en-US" sz="2200" b="1" u="none" strike="noStrike" cap="none" normalizeH="0" baseline="0" dirty="0" smtClean="0">
                          <a:ln>
                            <a:noFill/>
                          </a:ln>
                          <a:effectLst/>
                          <a:latin typeface="Arial Narrow" pitchFamily="34" charset="0"/>
                        </a:rPr>
                        <a:t>- </a:t>
                      </a:r>
                      <a:r>
                        <a:rPr kumimoji="0" lang="en-US" sz="2200" b="1" u="none" strike="noStrike" cap="none" normalizeH="0" baseline="0" dirty="0" err="1" smtClean="0">
                          <a:ln>
                            <a:noFill/>
                          </a:ln>
                          <a:effectLst/>
                          <a:latin typeface="Arial Narrow" pitchFamily="34" charset="0"/>
                        </a:rPr>
                        <a:t>Akhir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153.6</a:t>
                      </a: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dbl" strike="noStrike" cap="none" normalizeH="0" baseline="0" dirty="0" smtClean="0">
                          <a:ln>
                            <a:noFill/>
                          </a:ln>
                          <a:solidFill>
                            <a:schemeClr val="tx1"/>
                          </a:solidFill>
                          <a:effectLst/>
                          <a:latin typeface="Arial Narrow" pitchFamily="34" charset="0"/>
                          <a:cs typeface="Arial" charset="0"/>
                        </a:rPr>
                        <a:t>110.0</a:t>
                      </a: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70000"/>
                        </a:lnSpc>
                        <a:spcBef>
                          <a:spcPct val="0"/>
                        </a:spcBef>
                        <a:spcAft>
                          <a:spcPct val="0"/>
                        </a:spcAft>
                        <a:buClrTx/>
                        <a:buSzTx/>
                        <a:buFontTx/>
                        <a:buNone/>
                        <a:tabLst/>
                      </a:pP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70000"/>
                        </a:lnSpc>
                        <a:spcBef>
                          <a:spcPct val="0"/>
                        </a:spcBef>
                        <a:spcAft>
                          <a:spcPct val="0"/>
                        </a:spcAft>
                        <a:buClrTx/>
                        <a:buSzTx/>
                        <a:buFontTx/>
                        <a:buNone/>
                        <a:tabLst/>
                      </a:pPr>
                      <a:r>
                        <a:rPr kumimoji="0" lang="en-US" sz="2200" b="1" i="0" u="sng" strike="noStrike" cap="none" normalizeH="0" baseline="0" dirty="0" smtClean="0">
                          <a:ln>
                            <a:noFill/>
                          </a:ln>
                          <a:solidFill>
                            <a:schemeClr val="tx1"/>
                          </a:solidFill>
                          <a:effectLst/>
                          <a:latin typeface="Arial Narrow" pitchFamily="34" charset="0"/>
                          <a:cs typeface="Arial" charset="0"/>
                        </a:rPr>
                        <a:t>153.6</a:t>
                      </a:r>
                    </a:p>
                  </a:txBody>
                  <a:tcPr marL="121920" marR="121920" anchor="b" horzOverflow="overflow"/>
                </a:tc>
              </a:tr>
            </a:tbl>
          </a:graphicData>
        </a:graphic>
      </p:graphicFrame>
      <p:sp>
        <p:nvSpPr>
          <p:cNvPr id="77463" name="AutoShape 663"/>
          <p:cNvSpPr>
            <a:spLocks/>
          </p:cNvSpPr>
          <p:nvPr/>
        </p:nvSpPr>
        <p:spPr bwMode="auto">
          <a:xfrm>
            <a:off x="10464800" y="5427852"/>
            <a:ext cx="203200" cy="609600"/>
          </a:xfrm>
          <a:prstGeom prst="rightBrace">
            <a:avLst>
              <a:gd name="adj1" fmla="val 33333"/>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7466" name="Rectangle 666"/>
          <p:cNvSpPr>
            <a:spLocks noGrp="1" noChangeArrowheads="1"/>
          </p:cNvSpPr>
          <p:nvPr>
            <p:ph type="title"/>
          </p:nvPr>
        </p:nvSpPr>
        <p:spPr/>
        <p:txBody>
          <a:bodyPr>
            <a:normAutofit fontScale="90000"/>
          </a:bodyPr>
          <a:lstStyle/>
          <a:p>
            <a:r>
              <a:rPr lang="en-US" dirty="0" err="1" smtClean="0"/>
              <a:t>Kertas</a:t>
            </a:r>
            <a:r>
              <a:rPr lang="en-US" dirty="0" smtClean="0"/>
              <a:t> </a:t>
            </a:r>
            <a:r>
              <a:rPr lang="en-US" dirty="0" err="1" smtClean="0"/>
              <a:t>kerja</a:t>
            </a:r>
            <a:r>
              <a:rPr lang="en-US" dirty="0" smtClean="0"/>
              <a:t> POP </a:t>
            </a:r>
            <a:r>
              <a:rPr lang="en-US" dirty="0" err="1" smtClean="0"/>
              <a:t>tahun</a:t>
            </a:r>
            <a:r>
              <a:rPr lang="en-US" dirty="0" smtClean="0"/>
              <a:t> 2017 (1)</a:t>
            </a:r>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151</a:t>
            </a:fld>
            <a:endParaRPr lang="en-US" dirty="0"/>
          </a:p>
        </p:txBody>
      </p:sp>
    </p:spTree>
    <p:extLst>
      <p:ext uri="{BB962C8B-B14F-4D97-AF65-F5344CB8AC3E}">
        <p14:creationId xmlns:p14="http://schemas.microsoft.com/office/powerpoint/2010/main" val="3726122970"/>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718" name="Group 894"/>
          <p:cNvGraphicFramePr>
            <a:graphicFrameLocks noGrp="1"/>
          </p:cNvGraphicFramePr>
          <p:nvPr>
            <p:extLst>
              <p:ext uri="{D42A27DB-BD31-4B8C-83A1-F6EECF244321}">
                <p14:modId xmlns:p14="http://schemas.microsoft.com/office/powerpoint/2010/main" val="621639902"/>
              </p:ext>
            </p:extLst>
          </p:nvPr>
        </p:nvGraphicFramePr>
        <p:xfrm>
          <a:off x="457200" y="520922"/>
          <a:ext cx="11277600" cy="5803392"/>
        </p:xfrm>
        <a:graphic>
          <a:graphicData uri="http://schemas.openxmlformats.org/drawingml/2006/table">
            <a:tbl>
              <a:tblPr firstRow="1" bandRow="1">
                <a:tableStyleId>{073A0DAA-6AF3-43AB-8588-CEC1D06C72B9}</a:tableStyleId>
              </a:tblPr>
              <a:tblGrid>
                <a:gridCol w="3911600"/>
                <a:gridCol w="1219200"/>
                <a:gridCol w="1117600"/>
                <a:gridCol w="1727200"/>
                <a:gridCol w="1879600"/>
                <a:gridCol w="1422400"/>
              </a:tblGrid>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sng" strike="noStrike" cap="none" normalizeH="0" baseline="0" dirty="0" err="1" smtClean="0">
                          <a:ln>
                            <a:noFill/>
                          </a:ln>
                          <a:solidFill>
                            <a:schemeClr val="lt1"/>
                          </a:solidFill>
                          <a:effectLst/>
                          <a:latin typeface="Arial Narrow" pitchFamily="34" charset="0"/>
                          <a:cs typeface="+mn-cs"/>
                        </a:rPr>
                        <a:t>Neraca</a:t>
                      </a:r>
                      <a:r>
                        <a:rPr kumimoji="0" lang="en-US" sz="2200" b="1" i="0" u="sng" strike="noStrike" cap="none" normalizeH="0" baseline="0" dirty="0" smtClean="0">
                          <a:ln>
                            <a:noFill/>
                          </a:ln>
                          <a:solidFill>
                            <a:schemeClr val="lt1"/>
                          </a:solidFill>
                          <a:effectLst/>
                          <a:latin typeface="Arial Narrow" pitchFamily="34" charset="0"/>
                          <a:cs typeface="+mn-cs"/>
                        </a:rPr>
                        <a:t>, 31 /12/2017</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Pop</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kas</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90.0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Wesel </a:t>
                      </a:r>
                      <a:r>
                        <a:rPr kumimoji="0" lang="en-US" sz="2200" b="0" i="0" u="none" strike="noStrike" cap="none" normalizeH="0" baseline="0" dirty="0" err="1" smtClean="0">
                          <a:ln>
                            <a:noFill/>
                          </a:ln>
                          <a:solidFill>
                            <a:schemeClr val="tx1"/>
                          </a:solidFill>
                          <a:effectLst/>
                          <a:latin typeface="Arial Narrow" pitchFamily="34" charset="0"/>
                          <a:cs typeface="Arial" charset="0"/>
                        </a:rPr>
                        <a:t>tagih</a:t>
                      </a:r>
                      <a:r>
                        <a:rPr kumimoji="0" lang="en-US" sz="2200" b="0" i="0" u="none" strike="noStrike" cap="none" normalizeH="0" baseline="0" dirty="0" smtClean="0">
                          <a:ln>
                            <a:noFill/>
                          </a:ln>
                          <a:solidFill>
                            <a:schemeClr val="tx1"/>
                          </a:solidFill>
                          <a:effectLst/>
                          <a:latin typeface="Arial Narrow" pitchFamily="34" charset="0"/>
                          <a:cs typeface="Arial" charset="0"/>
                        </a:rPr>
                        <a:t> - Son</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20.0</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g.         20.0</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Aktiva</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Lancar</a:t>
                      </a:r>
                      <a:r>
                        <a:rPr kumimoji="0" lang="en-US" sz="2200" u="none" strike="noStrike" cap="none" normalizeH="0" baseline="0" dirty="0" smtClean="0">
                          <a:ln>
                            <a:noFill/>
                          </a:ln>
                          <a:effectLst/>
                          <a:latin typeface="Arial Narrow" pitchFamily="34" charset="0"/>
                        </a:rPr>
                        <a:t> Lain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334.0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Investasi</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pada</a:t>
                      </a:r>
                      <a:r>
                        <a:rPr kumimoji="0" lang="en-US" sz="2200" u="none" strike="noStrike" cap="none" normalizeH="0" baseline="0" dirty="0" smtClean="0">
                          <a:ln>
                            <a:noFill/>
                          </a:ln>
                          <a:effectLst/>
                          <a:latin typeface="Arial Narrow" pitchFamily="34" charset="0"/>
                        </a:rPr>
                        <a:t> Son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209.6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      20.8</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188.8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Pabrik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dan</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peralatan</a:t>
                      </a:r>
                      <a:r>
                        <a:rPr kumimoji="0" lang="en-US" sz="2200" u="none" strike="noStrike" cap="none" normalizeH="0" baseline="0" dirty="0" smtClean="0">
                          <a:ln>
                            <a:noFill/>
                          </a:ln>
                          <a:effectLst/>
                          <a:latin typeface="Arial Narrow" pitchFamily="34" charset="0"/>
                        </a:rPr>
                        <a:t>, net</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480.0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120.0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Paten</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36.0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f.        4.0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32.0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993.6</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300.0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1,096.0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Wesel </a:t>
                      </a:r>
                      <a:r>
                        <a:rPr kumimoji="0" lang="en-US" sz="2200" b="0" i="0" u="none" strike="noStrike" cap="none" normalizeH="0" baseline="0" dirty="0" err="1" smtClean="0">
                          <a:ln>
                            <a:noFill/>
                          </a:ln>
                          <a:solidFill>
                            <a:schemeClr val="tx1"/>
                          </a:solidFill>
                          <a:effectLst/>
                          <a:latin typeface="Arial Narrow" pitchFamily="34" charset="0"/>
                          <a:cs typeface="Arial" charset="0"/>
                        </a:rPr>
                        <a:t>bayar</a:t>
                      </a:r>
                      <a:r>
                        <a:rPr kumimoji="0" lang="en-US" sz="2200" b="0" i="0" u="none" strike="noStrike" cap="none" normalizeH="0" baseline="0" dirty="0" smtClean="0">
                          <a:ln>
                            <a:noFill/>
                          </a:ln>
                          <a:solidFill>
                            <a:schemeClr val="tx1"/>
                          </a:solidFill>
                          <a:effectLst/>
                          <a:latin typeface="Arial Narrow" pitchFamily="34" charset="0"/>
                          <a:cs typeface="Arial" charset="0"/>
                        </a:rPr>
                        <a:t> - Pop</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Narrow" pitchFamily="34" charset="0"/>
                          <a:cs typeface="Arial" charset="0"/>
                        </a:rPr>
                        <a:t>20.0</a:t>
                      </a: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Arial Narrow" pitchFamily="34" charset="0"/>
                          <a:cs typeface="Arial" charset="0"/>
                        </a:rPr>
                        <a:t>g.       20.0</a:t>
                      </a: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Kewajiban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140.0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Narrow" pitchFamily="34" charset="0"/>
                          <a:cs typeface="Arial" charset="0"/>
                        </a:rPr>
                        <a:t>Modal </a:t>
                      </a:r>
                      <a:r>
                        <a:rPr kumimoji="0" lang="en-US" sz="2200" b="0" i="0" u="none" strike="noStrike" cap="none" normalizeH="0" baseline="0" dirty="0" err="1" smtClean="0">
                          <a:ln>
                            <a:noFill/>
                          </a:ln>
                          <a:solidFill>
                            <a:schemeClr val="tx1"/>
                          </a:solidFill>
                          <a:effectLst/>
                          <a:latin typeface="Arial Narrow" pitchFamily="34" charset="0"/>
                          <a:cs typeface="Arial" charset="0"/>
                        </a:rPr>
                        <a:t>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120.0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700.0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Narrow" pitchFamily="34" charset="0"/>
                          <a:cs typeface="Arial" charset="0"/>
                        </a:rPr>
                        <a:t>Laba</a:t>
                      </a:r>
                      <a:r>
                        <a:rPr kumimoji="0" lang="en-US" sz="2200" b="0" i="0" u="none" strike="noStrike" cap="none" normalizeH="0" baseline="0" dirty="0" smtClean="0">
                          <a:ln>
                            <a:noFill/>
                          </a:ln>
                          <a:solidFill>
                            <a:schemeClr val="tx1"/>
                          </a:solidFill>
                          <a:effectLst/>
                          <a:latin typeface="Arial Narrow" pitchFamily="34" charset="0"/>
                          <a:cs typeface="Arial" charset="0"/>
                        </a:rPr>
                        <a:t> </a:t>
                      </a:r>
                      <a:r>
                        <a:rPr kumimoji="0" lang="en-US" sz="2200" b="0" i="0" u="none" strike="noStrike" cap="none" normalizeH="0" baseline="0" dirty="0" err="1" smtClean="0">
                          <a:ln>
                            <a:noFill/>
                          </a:ln>
                          <a:solidFill>
                            <a:schemeClr val="tx1"/>
                          </a:solidFill>
                          <a:effectLst/>
                          <a:latin typeface="Arial Narrow" pitchFamily="34" charset="0"/>
                          <a:cs typeface="Arial" charset="0"/>
                        </a:rPr>
                        <a:t>ditahan</a:t>
                      </a:r>
                      <a:r>
                        <a:rPr kumimoji="0" lang="en-US" sz="2200" b="0" i="0" u="none" strike="noStrike" cap="none" normalizeH="0" baseline="0" dirty="0" smtClean="0">
                          <a:ln>
                            <a:noFill/>
                          </a:ln>
                          <a:solidFill>
                            <a:schemeClr val="tx1"/>
                          </a:solidFill>
                          <a:effectLst/>
                          <a:latin typeface="Arial Narrow" pitchFamily="34" charset="0"/>
                          <a:cs typeface="Arial" charset="0"/>
                        </a:rPr>
                        <a:t> </a:t>
                      </a: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153.6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110.0 </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153.6</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Jan.1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e.     47.2</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408432">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Hak</a:t>
                      </a:r>
                      <a:r>
                        <a:rPr kumimoji="0" lang="en-US" sz="2200" u="none" strike="noStrike" cap="none" normalizeH="0" baseline="0" dirty="0" smtClean="0">
                          <a:ln>
                            <a:noFill/>
                          </a:ln>
                          <a:effectLst/>
                          <a:latin typeface="Arial Narrow" pitchFamily="34" charset="0"/>
                        </a:rPr>
                        <a:t> </a:t>
                      </a:r>
                      <a:r>
                        <a:rPr kumimoji="0" lang="en-US" sz="2200" u="none" strike="noStrike" cap="none" normalizeH="0" baseline="0" dirty="0" err="1" smtClean="0">
                          <a:ln>
                            <a:noFill/>
                          </a:ln>
                          <a:effectLst/>
                          <a:latin typeface="Arial Narrow" pitchFamily="34" charset="0"/>
                        </a:rPr>
                        <a:t>minoritas</a:t>
                      </a:r>
                      <a:r>
                        <a:rPr kumimoji="0" lang="en-US" sz="2200" u="none" strike="noStrike" cap="none" normalizeH="0" baseline="0" dirty="0" smtClean="0">
                          <a:ln>
                            <a:noFill/>
                          </a:ln>
                          <a:effectLst/>
                          <a:latin typeface="Arial Narrow" pitchFamily="34" charset="0"/>
                        </a:rPr>
                        <a:t>, Dec. 31</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       5.2</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52.4</a:t>
                      </a:r>
                      <a:endParaRPr kumimoji="0" lang="en-US" sz="2200" b="1"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59664">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993.6</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300.0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1,096.0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78715" name="AutoShape 891"/>
          <p:cNvSpPr>
            <a:spLocks/>
          </p:cNvSpPr>
          <p:nvPr/>
        </p:nvSpPr>
        <p:spPr bwMode="auto">
          <a:xfrm>
            <a:off x="10261600" y="2438400"/>
            <a:ext cx="101600" cy="609600"/>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8716" name="AutoShape 892"/>
          <p:cNvSpPr>
            <a:spLocks/>
          </p:cNvSpPr>
          <p:nvPr/>
        </p:nvSpPr>
        <p:spPr bwMode="auto">
          <a:xfrm>
            <a:off x="10251442" y="5257800"/>
            <a:ext cx="60959" cy="549132"/>
          </a:xfrm>
          <a:prstGeom prst="rightBrace">
            <a:avLst>
              <a:gd name="adj1" fmla="val 6666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Footer Placeholder 1"/>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
        <p:nvSpPr>
          <p:cNvPr id="3" name="Slide Number Placeholder 2"/>
          <p:cNvSpPr>
            <a:spLocks noGrp="1"/>
          </p:cNvSpPr>
          <p:nvPr>
            <p:ph type="sldNum" sz="quarter" idx="4294967295"/>
          </p:nvPr>
        </p:nvSpPr>
        <p:spPr>
          <a:xfrm>
            <a:off x="8737600" y="6356351"/>
            <a:ext cx="2844800" cy="365125"/>
          </a:xfrm>
          <a:prstGeom prst="rect">
            <a:avLst/>
          </a:prstGeom>
        </p:spPr>
        <p:txBody>
          <a:bodyPr/>
          <a:lstStyle/>
          <a:p>
            <a:r>
              <a:rPr lang="en-US" dirty="0" smtClean="0"/>
              <a:t>4-</a:t>
            </a:r>
            <a:fld id="{39DE378D-22E6-4127-A3EF-123BA145B49B}" type="slidenum">
              <a:rPr lang="en-US" smtClean="0"/>
              <a:pPr/>
              <a:t>152</a:t>
            </a:fld>
            <a:endParaRPr lang="en-US" dirty="0"/>
          </a:p>
        </p:txBody>
      </p:sp>
    </p:spTree>
    <p:extLst>
      <p:ext uri="{BB962C8B-B14F-4D97-AF65-F5344CB8AC3E}">
        <p14:creationId xmlns:p14="http://schemas.microsoft.com/office/powerpoint/2010/main" val="2675417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8" y="320358"/>
            <a:ext cx="9576617" cy="732378"/>
          </a:xfrm>
        </p:spPr>
        <p:txBody>
          <a:bodyPr/>
          <a:lstStyle/>
          <a:p>
            <a:r>
              <a:rPr lang="id-ID" dirty="0" smtClean="0"/>
              <a:t>Contoh kasus:</a:t>
            </a:r>
            <a:endParaRPr lang="id-ID" dirty="0"/>
          </a:p>
        </p:txBody>
      </p:sp>
      <p:sp>
        <p:nvSpPr>
          <p:cNvPr id="3" name="Content Placeholder 2"/>
          <p:cNvSpPr>
            <a:spLocks noGrp="1"/>
          </p:cNvSpPr>
          <p:nvPr>
            <p:ph idx="1"/>
          </p:nvPr>
        </p:nvSpPr>
        <p:spPr>
          <a:xfrm>
            <a:off x="313507" y="1412776"/>
            <a:ext cx="11599093" cy="4922710"/>
          </a:xfrm>
        </p:spPr>
        <p:txBody>
          <a:bodyPr/>
          <a:lstStyle/>
          <a:p>
            <a:r>
              <a:rPr lang="id-ID" sz="2000" dirty="0" smtClean="0"/>
              <a:t>Neraca </a:t>
            </a:r>
            <a:r>
              <a:rPr lang="id-ID" sz="2000" dirty="0"/>
              <a:t>saldo perbandingan PT Aruna dan PT. Biba sesaat sebelum penggabungan usaha adalah sebagai berikut</a:t>
            </a:r>
            <a:r>
              <a:rPr lang="id-ID" sz="2000" dirty="0" smtClean="0"/>
              <a:t>:</a:t>
            </a:r>
          </a:p>
          <a:p>
            <a:endParaRPr lang="id-ID" sz="2400" dirty="0"/>
          </a:p>
          <a:p>
            <a:pPr marL="0" indent="0">
              <a:buNone/>
            </a:pP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2404081995"/>
              </p:ext>
            </p:extLst>
          </p:nvPr>
        </p:nvGraphicFramePr>
        <p:xfrm>
          <a:off x="1295468" y="2060849"/>
          <a:ext cx="8352929" cy="4392486"/>
        </p:xfrm>
        <a:graphic>
          <a:graphicData uri="http://schemas.openxmlformats.org/drawingml/2006/table">
            <a:tbl>
              <a:tblPr>
                <a:tableStyleId>{5C22544A-7EE6-4342-B048-85BDC9FD1C3A}</a:tableStyleId>
              </a:tblPr>
              <a:tblGrid>
                <a:gridCol w="4055823"/>
                <a:gridCol w="1520933"/>
                <a:gridCol w="1351941"/>
                <a:gridCol w="1424232"/>
              </a:tblGrid>
              <a:tr h="535832">
                <a:tc>
                  <a:txBody>
                    <a:bodyPr/>
                    <a:lstStyle/>
                    <a:p>
                      <a:pPr>
                        <a:lnSpc>
                          <a:spcPct val="115000"/>
                        </a:lnSpc>
                        <a:spcAft>
                          <a:spcPts val="0"/>
                        </a:spcAft>
                      </a:pPr>
                      <a:r>
                        <a:rPr lang="id-ID" sz="1100" kern="50" dirty="0">
                          <a:effectLst/>
                        </a:rPr>
                        <a:t> </a:t>
                      </a:r>
                      <a:endParaRPr lang="id-ID" sz="1100" dirty="0">
                        <a:effectLst/>
                        <a:latin typeface="Calibri"/>
                        <a:ea typeface="Times New Roman"/>
                        <a:cs typeface="Times New Roman"/>
                      </a:endParaRPr>
                    </a:p>
                  </a:txBody>
                  <a:tcPr marT="0" marB="0"/>
                </a:tc>
                <a:tc>
                  <a:txBody>
                    <a:bodyPr/>
                    <a:lstStyle/>
                    <a:p>
                      <a:pPr>
                        <a:lnSpc>
                          <a:spcPct val="115000"/>
                        </a:lnSpc>
                        <a:spcAft>
                          <a:spcPts val="0"/>
                        </a:spcAft>
                      </a:pPr>
                      <a:r>
                        <a:rPr lang="id-ID" sz="1100" kern="50" dirty="0">
                          <a:effectLst/>
                        </a:rPr>
                        <a:t>PT Aruna</a:t>
                      </a:r>
                      <a:endParaRPr lang="id-ID" sz="1100" dirty="0">
                        <a:effectLst/>
                        <a:latin typeface="Calibri"/>
                        <a:ea typeface="Times New Roman"/>
                        <a:cs typeface="Times New Roman"/>
                      </a:endParaRPr>
                    </a:p>
                  </a:txBody>
                  <a:tcPr marT="0" marB="0"/>
                </a:tc>
                <a:tc>
                  <a:txBody>
                    <a:bodyPr/>
                    <a:lstStyle/>
                    <a:p>
                      <a:pPr>
                        <a:lnSpc>
                          <a:spcPct val="115000"/>
                        </a:lnSpc>
                        <a:spcAft>
                          <a:spcPts val="0"/>
                        </a:spcAft>
                      </a:pPr>
                      <a:r>
                        <a:rPr lang="id-ID" sz="1100" kern="50">
                          <a:effectLst/>
                        </a:rPr>
                        <a:t>PT Biba</a:t>
                      </a:r>
                      <a:endParaRPr lang="id-ID" sz="1100">
                        <a:effectLst/>
                        <a:latin typeface="Calibri"/>
                        <a:ea typeface="Times New Roman"/>
                        <a:cs typeface="Times New Roman"/>
                      </a:endParaRPr>
                    </a:p>
                  </a:txBody>
                  <a:tcPr marT="0" marB="0"/>
                </a:tc>
                <a:tc>
                  <a:txBody>
                    <a:bodyPr/>
                    <a:lstStyle/>
                    <a:p>
                      <a:pPr>
                        <a:lnSpc>
                          <a:spcPct val="115000"/>
                        </a:lnSpc>
                        <a:spcAft>
                          <a:spcPts val="0"/>
                        </a:spcAft>
                      </a:pPr>
                      <a:r>
                        <a:rPr lang="id-ID" sz="1100" kern="50">
                          <a:effectLst/>
                        </a:rPr>
                        <a:t>Nilai wajar</a:t>
                      </a:r>
                      <a:endParaRPr lang="id-ID" sz="1100">
                        <a:effectLst/>
                      </a:endParaRPr>
                    </a:p>
                    <a:p>
                      <a:pPr>
                        <a:lnSpc>
                          <a:spcPct val="115000"/>
                        </a:lnSpc>
                        <a:spcAft>
                          <a:spcPts val="0"/>
                        </a:spcAft>
                      </a:pPr>
                      <a:r>
                        <a:rPr lang="id-ID" sz="1100" kern="50">
                          <a:effectLst/>
                        </a:rPr>
                        <a:t>PT. BIba</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Kas</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Piutang usaha – bersih</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110.000.000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Persediaan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40.000.000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Aktiva Tetap - bersih</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400.000.000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260.000.000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Harga Pokok Pembelian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40.000.000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Biaya- biaya</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a:lnSpc>
                          <a:spcPct val="115000"/>
                        </a:lnSpc>
                        <a:spcAft>
                          <a:spcPts val="0"/>
                        </a:spcAft>
                        <a:tabLst>
                          <a:tab pos="457200" algn="l"/>
                        </a:tabLst>
                      </a:pPr>
                      <a:r>
                        <a:rPr lang="id-ID" sz="1100" kern="50">
                          <a:effectLst/>
                        </a:rPr>
                        <a:t>TOTAL DEBIT</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900.000.000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350.000.000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a:lnSpc>
                          <a:spcPct val="115000"/>
                        </a:lnSpc>
                        <a:spcAft>
                          <a:spcPts val="0"/>
                        </a:spcAft>
                      </a:pPr>
                      <a:endParaRPr lang="id-ID" sz="1100" dirty="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Hutang dagang</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Modal Saham, nominal Rp 10.000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180.000.000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Tambahan </a:t>
                      </a:r>
                      <a:r>
                        <a:rPr lang="id-ID" sz="1100" kern="50">
                          <a:effectLst/>
                        </a:rPr>
                        <a:t>Modal disetor</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30.000.000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Laba ditahan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75.000.000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marL="367030" indent="83185">
                        <a:lnSpc>
                          <a:spcPct val="115000"/>
                        </a:lnSpc>
                        <a:spcAft>
                          <a:spcPts val="0"/>
                        </a:spcAft>
                        <a:tabLst>
                          <a:tab pos="457200" algn="l"/>
                        </a:tabLst>
                      </a:pPr>
                      <a:r>
                        <a:rPr lang="id-ID" sz="1100" kern="50">
                          <a:effectLst/>
                        </a:rPr>
                        <a:t>Penjualan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a:lnSpc>
                          <a:spcPct val="115000"/>
                        </a:lnSpc>
                        <a:spcAft>
                          <a:spcPts val="0"/>
                        </a:spcAft>
                      </a:pPr>
                      <a:r>
                        <a:rPr lang="id-ID" sz="1100" kern="50">
                          <a:effectLst/>
                        </a:rPr>
                        <a:t>TOTAL KREDIT</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900.000.00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350.000.000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dirty="0">
                          <a:effectLst/>
                        </a:rPr>
                        <a:t> </a:t>
                      </a:r>
                      <a:endParaRPr lang="id-ID" sz="1100" dirty="0">
                        <a:effectLst/>
                        <a:latin typeface="Calibri"/>
                        <a:ea typeface="Times New Roman"/>
                        <a:cs typeface="Times New Roman"/>
                      </a:endParaRPr>
                    </a:p>
                  </a:txBody>
                  <a:tcPr marT="0" marB="0"/>
                </a:tc>
              </a:tr>
            </a:tbl>
          </a:graphicData>
        </a:graphic>
      </p:graphicFrame>
    </p:spTree>
    <p:extLst>
      <p:ext uri="{BB962C8B-B14F-4D97-AF65-F5344CB8AC3E}">
        <p14:creationId xmlns:p14="http://schemas.microsoft.com/office/powerpoint/2010/main" val="3671711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marL="0" indent="0">
              <a:buNone/>
            </a:pPr>
            <a:r>
              <a:rPr lang="id-ID" dirty="0"/>
              <a:t>PT. Aruna berniat akan mengambil alih PT. Biba dengan cara mengeluarkan 18.000 lembar saham dengan nilai nominal @Rp. 10.000 dan nilai pasarnya @Rp. 20.000.]biaya- biaya yang timbul dalam penggabungan usaha tersebut adalah sebagai berikut</a:t>
            </a:r>
            <a:r>
              <a:rPr lang="id-ID" dirty="0" smtClean="0"/>
              <a:t>:</a:t>
            </a:r>
          </a:p>
          <a:p>
            <a:pPr marL="0" indent="0">
              <a:buNone/>
            </a:pPr>
            <a:endParaRPr lang="id-ID" dirty="0"/>
          </a:p>
          <a:p>
            <a:pPr marL="0" indent="0">
              <a:buNone/>
            </a:pPr>
            <a:r>
              <a:rPr lang="id-ID" dirty="0"/>
              <a:t>Biaya komisi				Rp. </a:t>
            </a:r>
            <a:r>
              <a:rPr lang="id-ID" dirty="0" smtClean="0"/>
              <a:t> 2.500.000</a:t>
            </a:r>
            <a:endParaRPr lang="id-ID" dirty="0"/>
          </a:p>
          <a:p>
            <a:pPr marL="0" indent="0">
              <a:buNone/>
            </a:pPr>
            <a:r>
              <a:rPr lang="id-ID" dirty="0"/>
              <a:t>Biaya akuntan			</a:t>
            </a:r>
            <a:r>
              <a:rPr lang="id-ID" dirty="0" smtClean="0"/>
              <a:t>	Rp</a:t>
            </a:r>
            <a:r>
              <a:rPr lang="id-ID" dirty="0"/>
              <a:t>. </a:t>
            </a:r>
            <a:r>
              <a:rPr lang="id-ID" dirty="0" smtClean="0"/>
              <a:t> 5.000.000</a:t>
            </a:r>
            <a:endParaRPr lang="id-ID" dirty="0"/>
          </a:p>
          <a:p>
            <a:pPr marL="0" indent="0">
              <a:buNone/>
            </a:pPr>
            <a:r>
              <a:rPr lang="id-ID" dirty="0"/>
              <a:t>Biaya hukum				Rp. </a:t>
            </a:r>
            <a:r>
              <a:rPr lang="id-ID" dirty="0" smtClean="0"/>
              <a:t> 1.000.000</a:t>
            </a:r>
            <a:endParaRPr lang="id-ID" dirty="0"/>
          </a:p>
          <a:p>
            <a:pPr marL="0" indent="0">
              <a:buNone/>
            </a:pPr>
            <a:r>
              <a:rPr lang="id-ID" dirty="0"/>
              <a:t>Biaya penerbitan saham		Rp.  </a:t>
            </a:r>
            <a:r>
              <a:rPr lang="id-ID" dirty="0" smtClean="0"/>
              <a:t>   500.000</a:t>
            </a:r>
            <a:endParaRPr lang="id-ID" dirty="0"/>
          </a:p>
          <a:p>
            <a:pPr marL="0" indent="0">
              <a:buNone/>
            </a:pPr>
            <a:r>
              <a:rPr lang="id-ID" dirty="0"/>
              <a:t>Biaya pengeluaran saham		Rp.  </a:t>
            </a:r>
            <a:r>
              <a:rPr lang="id-ID" dirty="0" smtClean="0"/>
              <a:t>   750.000</a:t>
            </a:r>
            <a:endParaRPr lang="id-ID" dirty="0"/>
          </a:p>
          <a:p>
            <a:pPr marL="0" indent="0">
              <a:buNone/>
            </a:pPr>
            <a:r>
              <a:rPr lang="id-ID" dirty="0"/>
              <a:t>Biaya pendaftaran saham		</a:t>
            </a:r>
            <a:r>
              <a:rPr lang="id-ID" u="sng" dirty="0"/>
              <a:t>Rp. </a:t>
            </a:r>
            <a:r>
              <a:rPr lang="id-ID" u="sng" dirty="0" smtClean="0"/>
              <a:t> 1.250.000</a:t>
            </a:r>
            <a:endParaRPr lang="id-ID" dirty="0"/>
          </a:p>
          <a:p>
            <a:pPr marL="0" indent="0">
              <a:buNone/>
            </a:pPr>
            <a:r>
              <a:rPr lang="id-ID" dirty="0"/>
              <a:t>	Jumlah 		</a:t>
            </a:r>
            <a:r>
              <a:rPr lang="id-ID" dirty="0" smtClean="0"/>
              <a:t>	Rp</a:t>
            </a:r>
            <a:r>
              <a:rPr lang="id-ID" dirty="0"/>
              <a:t>. </a:t>
            </a:r>
            <a:r>
              <a:rPr lang="id-ID" dirty="0" smtClean="0"/>
              <a:t>11.000.000</a:t>
            </a:r>
          </a:p>
          <a:p>
            <a:pPr marL="0" indent="0">
              <a:buNone/>
            </a:pPr>
            <a:endParaRPr lang="id-ID" dirty="0"/>
          </a:p>
          <a:p>
            <a:pPr marL="0" indent="0">
              <a:buNone/>
            </a:pPr>
            <a:r>
              <a:rPr lang="id-ID" dirty="0"/>
              <a:t>Buatlah jurnal dan laporan keuangan PT. Aruna dengan menggunakan metode </a:t>
            </a:r>
            <a:r>
              <a:rPr lang="id-ID" i="1" dirty="0"/>
              <a:t>pooling of interest!!</a:t>
            </a:r>
            <a:endParaRPr lang="id-ID" dirty="0"/>
          </a:p>
          <a:p>
            <a:endParaRPr lang="id-ID" dirty="0"/>
          </a:p>
        </p:txBody>
      </p:sp>
    </p:spTree>
    <p:extLst>
      <p:ext uri="{BB962C8B-B14F-4D97-AF65-F5344CB8AC3E}">
        <p14:creationId xmlns:p14="http://schemas.microsoft.com/office/powerpoint/2010/main" val="2705095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2. Metode Pembelian (</a:t>
            </a:r>
            <a:r>
              <a:rPr lang="id-ID" i="1" dirty="0" smtClean="0"/>
              <a:t>purchase</a:t>
            </a:r>
            <a:r>
              <a:rPr lang="id-ID" dirty="0" smtClean="0"/>
              <a:t>) </a:t>
            </a:r>
            <a:endParaRPr lang="id-ID" dirty="0"/>
          </a:p>
        </p:txBody>
      </p:sp>
      <p:sp>
        <p:nvSpPr>
          <p:cNvPr id="3" name="Content Placeholder 2"/>
          <p:cNvSpPr>
            <a:spLocks noGrp="1"/>
          </p:cNvSpPr>
          <p:nvPr>
            <p:ph idx="1"/>
          </p:nvPr>
        </p:nvSpPr>
        <p:spPr/>
        <p:txBody>
          <a:bodyPr/>
          <a:lstStyle/>
          <a:p>
            <a:r>
              <a:rPr lang="id-ID" dirty="0"/>
              <a:t>Metode pembelian didasarkan pada asumsi bahwa penggabungan usaha merupakan suatu transaksi yang salah satu entitas memperoleh aktiva bersih dari perusahaan-perusahaan lain yang bergabung. Berdasarkan metode ini perusahaan yang memperoleh atau membeli mencatat aktiva yang diterima dan kewajiban yang ditanggung sebesar nilai wajarnya.</a:t>
            </a:r>
          </a:p>
          <a:p>
            <a:endParaRPr lang="id-ID" dirty="0"/>
          </a:p>
        </p:txBody>
      </p:sp>
    </p:spTree>
    <p:extLst>
      <p:ext uri="{BB962C8B-B14F-4D97-AF65-F5344CB8AC3E}">
        <p14:creationId xmlns:p14="http://schemas.microsoft.com/office/powerpoint/2010/main" val="3209538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a:t>Prosedur Akuntansi Penggabungan usaha Metode </a:t>
            </a:r>
            <a:r>
              <a:rPr lang="id-ID" sz="3600" dirty="0" smtClean="0"/>
              <a:t>Purchase</a:t>
            </a:r>
            <a:endParaRPr lang="id-ID" sz="3600" dirty="0"/>
          </a:p>
        </p:txBody>
      </p:sp>
      <p:sp>
        <p:nvSpPr>
          <p:cNvPr id="3" name="Content Placeholder 2"/>
          <p:cNvSpPr>
            <a:spLocks noGrp="1"/>
          </p:cNvSpPr>
          <p:nvPr>
            <p:ph idx="1"/>
          </p:nvPr>
        </p:nvSpPr>
        <p:spPr/>
        <p:txBody>
          <a:bodyPr>
            <a:normAutofit lnSpcReduction="10000"/>
          </a:bodyPr>
          <a:lstStyle/>
          <a:p>
            <a:pPr lvl="1"/>
            <a:r>
              <a:rPr lang="id-ID" sz="1400" dirty="0" smtClean="0"/>
              <a:t></a:t>
            </a:r>
            <a:r>
              <a:rPr lang="id-ID" sz="2200" dirty="0" smtClean="0"/>
              <a:t>Menyesuaikan </a:t>
            </a:r>
            <a:r>
              <a:rPr lang="id-ID" sz="2200" dirty="0"/>
              <a:t>nilai aktiva dan kewajiban milik perusahaan yang akan digabung sebesar nilai wajarnya</a:t>
            </a:r>
          </a:p>
          <a:p>
            <a:pPr lvl="1"/>
            <a:r>
              <a:rPr lang="id-ID" sz="2200" dirty="0" smtClean="0"/>
              <a:t>Mencatat </a:t>
            </a:r>
            <a:r>
              <a:rPr lang="id-ID" sz="2200" dirty="0"/>
              <a:t>transaksi penggabungan sebesar nilai investasinya (biaya perolehan). Jika pengakuisisi mengeluarkan saham, maka nilai wajar saham tersebut sebesar harga pasar pada tanggal transaksi penggabunga. Bila harga pasar tidak dapat digunakan sebagai indikator, maka diestimasi secara proporsional perusahaan pengakuisisi atau yang diakuisisi (mana yang lebih dapat ditentukan).</a:t>
            </a:r>
          </a:p>
          <a:p>
            <a:pPr lvl="1"/>
            <a:r>
              <a:rPr lang="id-ID" sz="2200" dirty="0" smtClean="0"/>
              <a:t>Membuat </a:t>
            </a:r>
            <a:r>
              <a:rPr lang="id-ID" sz="2200" dirty="0"/>
              <a:t>jurnal pemilikan aktiva dan kewajiban dari perusahaan yang digabung. Apabila terjadi selisih antara nilai investasi dengan aktiva bersih yang diterima perusahaan pengakuisisi, maka selisih tersebut dicatat ke dalam rekening goodwill pada kelompok aktiva</a:t>
            </a:r>
            <a:r>
              <a:rPr lang="id-ID" sz="2200" dirty="0" smtClean="0"/>
              <a:t>.</a:t>
            </a:r>
          </a:p>
          <a:p>
            <a:pPr marL="633413" lvl="2" indent="-190500"/>
            <a:r>
              <a:rPr lang="id-ID" sz="2200" dirty="0" smtClean="0"/>
              <a:t>Melaporkan (a) hasil usaha perusahaan yang diakuisisi dalam laporan laba ruginya, (b) aktiva dan kewajiban perusahaan yg diakuisisi dalam neracanya serta goodwill yang timbul dari akuisisi tersebut</a:t>
            </a:r>
            <a:endParaRPr lang="id-ID" sz="2200" dirty="0"/>
          </a:p>
          <a:p>
            <a:endParaRPr lang="id-ID" dirty="0"/>
          </a:p>
        </p:txBody>
      </p:sp>
    </p:spTree>
    <p:extLst>
      <p:ext uri="{BB962C8B-B14F-4D97-AF65-F5344CB8AC3E}">
        <p14:creationId xmlns:p14="http://schemas.microsoft.com/office/powerpoint/2010/main" val="12164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dirty="0" smtClean="0"/>
              <a:t>AKUNTANSI PENGGABUNGAN USAHA</a:t>
            </a:r>
            <a:endParaRPr lang="id-ID" dirty="0"/>
          </a:p>
        </p:txBody>
      </p:sp>
      <p:sp>
        <p:nvSpPr>
          <p:cNvPr id="5" name="Subtitle 4"/>
          <p:cNvSpPr>
            <a:spLocks noGrp="1"/>
          </p:cNvSpPr>
          <p:nvPr>
            <p:ph type="subTitle" idx="1"/>
          </p:nvPr>
        </p:nvSpPr>
        <p:spPr/>
        <p:txBody>
          <a:bodyPr/>
          <a:lstStyle/>
          <a:p>
            <a:r>
              <a:rPr lang="id-ID" dirty="0" smtClean="0"/>
              <a:t>MATERI 1</a:t>
            </a:r>
            <a:endParaRPr lang="id-ID" dirty="0"/>
          </a:p>
        </p:txBody>
      </p:sp>
    </p:spTree>
    <p:extLst>
      <p:ext uri="{BB962C8B-B14F-4D97-AF65-F5344CB8AC3E}">
        <p14:creationId xmlns:p14="http://schemas.microsoft.com/office/powerpoint/2010/main" val="1667118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Biaya dalam penggabungan usaha metode </a:t>
            </a:r>
            <a:r>
              <a:rPr lang="id-ID" i="1" dirty="0" smtClean="0"/>
              <a:t>Purchase</a:t>
            </a:r>
            <a:endParaRPr lang="id-ID" i="1" dirty="0"/>
          </a:p>
        </p:txBody>
      </p:sp>
      <p:sp>
        <p:nvSpPr>
          <p:cNvPr id="3" name="Content Placeholder 2"/>
          <p:cNvSpPr>
            <a:spLocks noGrp="1"/>
          </p:cNvSpPr>
          <p:nvPr>
            <p:ph idx="1"/>
          </p:nvPr>
        </p:nvSpPr>
        <p:spPr/>
        <p:txBody>
          <a:bodyPr/>
          <a:lstStyle/>
          <a:p>
            <a:r>
              <a:rPr lang="id-ID" dirty="0" smtClean="0"/>
              <a:t>Biaya-biaya yang berhubungan dengan saham (seperti: cetak saham, pendaftaran saham, pengeluaran saham) akan diakui dan dicatat dalam sebagai pengurang (mendebit) rekening </a:t>
            </a:r>
            <a:r>
              <a:rPr lang="id-ID" b="1" dirty="0" smtClean="0"/>
              <a:t>TAMBAHAN MODAL DISETOR </a:t>
            </a:r>
          </a:p>
          <a:p>
            <a:r>
              <a:rPr lang="id-ID" dirty="0"/>
              <a:t>Biaya-biaya yang </a:t>
            </a:r>
            <a:r>
              <a:rPr lang="id-ID" dirty="0" smtClean="0"/>
              <a:t>tidak berhubungan </a:t>
            </a:r>
            <a:r>
              <a:rPr lang="id-ID" dirty="0"/>
              <a:t>dengan saham (seperti: </a:t>
            </a:r>
            <a:r>
              <a:rPr lang="id-ID" dirty="0" smtClean="0"/>
              <a:t>komisi, akuntansi, hukum) </a:t>
            </a:r>
            <a:r>
              <a:rPr lang="id-ID" dirty="0"/>
              <a:t>akan diakui dan dicatat dalam sebagai </a:t>
            </a:r>
            <a:r>
              <a:rPr lang="id-ID" dirty="0" smtClean="0"/>
              <a:t>penambah  rekening </a:t>
            </a:r>
            <a:r>
              <a:rPr lang="id-ID" b="1" dirty="0" smtClean="0"/>
              <a:t>INVESTASI PADA PT ... </a:t>
            </a:r>
            <a:r>
              <a:rPr lang="id-ID" dirty="0" smtClean="0"/>
              <a:t>(perusahaan yang diakuisisi)</a:t>
            </a:r>
            <a:r>
              <a:rPr lang="id-ID" b="1" dirty="0" smtClean="0"/>
              <a:t> </a:t>
            </a:r>
            <a:endParaRPr lang="id-ID" b="1" dirty="0"/>
          </a:p>
          <a:p>
            <a:endParaRPr lang="id-ID" b="1" dirty="0" smtClean="0"/>
          </a:p>
          <a:p>
            <a:endParaRPr lang="id-ID" dirty="0"/>
          </a:p>
        </p:txBody>
      </p:sp>
    </p:spTree>
    <p:extLst>
      <p:ext uri="{BB962C8B-B14F-4D97-AF65-F5344CB8AC3E}">
        <p14:creationId xmlns:p14="http://schemas.microsoft.com/office/powerpoint/2010/main" val="3161490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Jurnal dalam penggabungan usaha Metode </a:t>
            </a:r>
            <a:r>
              <a:rPr lang="id-ID" i="1" dirty="0" smtClean="0"/>
              <a:t>Purchase</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a:t>Jurnal untuk mencatat penggabungan usaha</a:t>
            </a:r>
          </a:p>
          <a:p>
            <a:pPr marL="514350" indent="-514350">
              <a:buFont typeface="+mj-lt"/>
              <a:buAutoNum type="arabicPeriod"/>
            </a:pPr>
            <a:r>
              <a:rPr lang="id-ID" dirty="0"/>
              <a:t>Jurnal untuk mecatat biaya penggabungan usaha</a:t>
            </a:r>
          </a:p>
          <a:p>
            <a:pPr marL="514350" indent="-514350">
              <a:buFont typeface="+mj-lt"/>
              <a:buAutoNum type="arabicPeriod"/>
            </a:pPr>
            <a:r>
              <a:rPr lang="id-ID" dirty="0"/>
              <a:t>Jurnal untuk mencatat penerimaan Aktiva Bersih</a:t>
            </a:r>
          </a:p>
          <a:p>
            <a:pPr marL="514350" indent="-514350">
              <a:buFont typeface="+mj-lt"/>
              <a:buAutoNum type="arabicPeriod"/>
            </a:pPr>
            <a:r>
              <a:rPr lang="id-ID" dirty="0"/>
              <a:t>Laporan keuangan setelah penggabungan </a:t>
            </a:r>
          </a:p>
          <a:p>
            <a:pPr marL="0" indent="0">
              <a:buNone/>
            </a:pPr>
            <a:endParaRPr lang="id-ID" dirty="0"/>
          </a:p>
        </p:txBody>
      </p:sp>
    </p:spTree>
    <p:extLst>
      <p:ext uri="{BB962C8B-B14F-4D97-AF65-F5344CB8AC3E}">
        <p14:creationId xmlns:p14="http://schemas.microsoft.com/office/powerpoint/2010/main" val="132109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8" y="320358"/>
            <a:ext cx="9576617" cy="732378"/>
          </a:xfrm>
        </p:spPr>
        <p:txBody>
          <a:bodyPr/>
          <a:lstStyle/>
          <a:p>
            <a:r>
              <a:rPr lang="id-ID" dirty="0" smtClean="0"/>
              <a:t>Contoh kasus:</a:t>
            </a:r>
            <a:endParaRPr lang="id-ID" dirty="0"/>
          </a:p>
        </p:txBody>
      </p:sp>
      <p:sp>
        <p:nvSpPr>
          <p:cNvPr id="3" name="Content Placeholder 2"/>
          <p:cNvSpPr>
            <a:spLocks noGrp="1"/>
          </p:cNvSpPr>
          <p:nvPr>
            <p:ph idx="1"/>
          </p:nvPr>
        </p:nvSpPr>
        <p:spPr>
          <a:xfrm>
            <a:off x="313507" y="1412776"/>
            <a:ext cx="11599093" cy="4922710"/>
          </a:xfrm>
        </p:spPr>
        <p:txBody>
          <a:bodyPr/>
          <a:lstStyle/>
          <a:p>
            <a:r>
              <a:rPr lang="id-ID" sz="2000" dirty="0" smtClean="0"/>
              <a:t>Neraca </a:t>
            </a:r>
            <a:r>
              <a:rPr lang="id-ID" sz="2000" dirty="0"/>
              <a:t>saldo perbandingan PT Aruna dan PT. Biba sesaat sebelum penggabungan usaha adalah sebagai berikut</a:t>
            </a:r>
            <a:r>
              <a:rPr lang="id-ID" sz="2000" dirty="0" smtClean="0"/>
              <a:t>:</a:t>
            </a:r>
          </a:p>
          <a:p>
            <a:endParaRPr lang="id-ID" sz="2400" dirty="0"/>
          </a:p>
          <a:p>
            <a:pPr marL="0" indent="0">
              <a:buNone/>
            </a:pPr>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998180870"/>
              </p:ext>
            </p:extLst>
          </p:nvPr>
        </p:nvGraphicFramePr>
        <p:xfrm>
          <a:off x="1295468" y="2060849"/>
          <a:ext cx="8352929" cy="4392486"/>
        </p:xfrm>
        <a:graphic>
          <a:graphicData uri="http://schemas.openxmlformats.org/drawingml/2006/table">
            <a:tbl>
              <a:tblPr>
                <a:tableStyleId>{5C22544A-7EE6-4342-B048-85BDC9FD1C3A}</a:tableStyleId>
              </a:tblPr>
              <a:tblGrid>
                <a:gridCol w="4055823"/>
                <a:gridCol w="1520933"/>
                <a:gridCol w="1351941"/>
                <a:gridCol w="1424232"/>
              </a:tblGrid>
              <a:tr h="535832">
                <a:tc>
                  <a:txBody>
                    <a:bodyPr/>
                    <a:lstStyle/>
                    <a:p>
                      <a:pPr>
                        <a:lnSpc>
                          <a:spcPct val="115000"/>
                        </a:lnSpc>
                        <a:spcAft>
                          <a:spcPts val="0"/>
                        </a:spcAft>
                      </a:pPr>
                      <a:r>
                        <a:rPr lang="id-ID" sz="1100" kern="50" dirty="0">
                          <a:effectLst/>
                        </a:rPr>
                        <a:t> </a:t>
                      </a:r>
                      <a:endParaRPr lang="id-ID" sz="1100" dirty="0">
                        <a:effectLst/>
                        <a:latin typeface="Calibri"/>
                        <a:ea typeface="Times New Roman"/>
                        <a:cs typeface="Times New Roman"/>
                      </a:endParaRPr>
                    </a:p>
                  </a:txBody>
                  <a:tcPr marT="0" marB="0"/>
                </a:tc>
                <a:tc>
                  <a:txBody>
                    <a:bodyPr/>
                    <a:lstStyle/>
                    <a:p>
                      <a:pPr>
                        <a:lnSpc>
                          <a:spcPct val="115000"/>
                        </a:lnSpc>
                        <a:spcAft>
                          <a:spcPts val="0"/>
                        </a:spcAft>
                      </a:pPr>
                      <a:r>
                        <a:rPr lang="id-ID" sz="1100" kern="50" dirty="0">
                          <a:effectLst/>
                        </a:rPr>
                        <a:t>PT Aruna</a:t>
                      </a:r>
                      <a:endParaRPr lang="id-ID" sz="1100" dirty="0">
                        <a:effectLst/>
                        <a:latin typeface="Calibri"/>
                        <a:ea typeface="Times New Roman"/>
                        <a:cs typeface="Times New Roman"/>
                      </a:endParaRPr>
                    </a:p>
                  </a:txBody>
                  <a:tcPr marT="0" marB="0"/>
                </a:tc>
                <a:tc>
                  <a:txBody>
                    <a:bodyPr/>
                    <a:lstStyle/>
                    <a:p>
                      <a:pPr>
                        <a:lnSpc>
                          <a:spcPct val="115000"/>
                        </a:lnSpc>
                        <a:spcAft>
                          <a:spcPts val="0"/>
                        </a:spcAft>
                      </a:pPr>
                      <a:r>
                        <a:rPr lang="id-ID" sz="1100" kern="50">
                          <a:effectLst/>
                        </a:rPr>
                        <a:t>PT Biba</a:t>
                      </a:r>
                      <a:endParaRPr lang="id-ID" sz="1100">
                        <a:effectLst/>
                        <a:latin typeface="Calibri"/>
                        <a:ea typeface="Times New Roman"/>
                        <a:cs typeface="Times New Roman"/>
                      </a:endParaRPr>
                    </a:p>
                  </a:txBody>
                  <a:tcPr marT="0" marB="0"/>
                </a:tc>
                <a:tc>
                  <a:txBody>
                    <a:bodyPr/>
                    <a:lstStyle/>
                    <a:p>
                      <a:pPr>
                        <a:lnSpc>
                          <a:spcPct val="115000"/>
                        </a:lnSpc>
                        <a:spcAft>
                          <a:spcPts val="0"/>
                        </a:spcAft>
                      </a:pPr>
                      <a:r>
                        <a:rPr lang="id-ID" sz="1100" kern="50">
                          <a:effectLst/>
                        </a:rPr>
                        <a:t>Nilai wajar</a:t>
                      </a:r>
                      <a:endParaRPr lang="id-ID" sz="1100">
                        <a:effectLst/>
                      </a:endParaRPr>
                    </a:p>
                    <a:p>
                      <a:pPr>
                        <a:lnSpc>
                          <a:spcPct val="115000"/>
                        </a:lnSpc>
                        <a:spcAft>
                          <a:spcPts val="0"/>
                        </a:spcAft>
                      </a:pPr>
                      <a:r>
                        <a:rPr lang="id-ID" sz="1100" kern="50">
                          <a:effectLst/>
                        </a:rPr>
                        <a:t>PT. BIba</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Kas</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Piutang usaha – bersih</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110.000.000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Persediaan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40.000.000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Aktiva Tetap - bersih</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400.000.000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260.000.000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Harga Pokok Pembelian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40.000.000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Biaya- biaya</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a:lnSpc>
                          <a:spcPct val="115000"/>
                        </a:lnSpc>
                        <a:spcAft>
                          <a:spcPts val="0"/>
                        </a:spcAft>
                        <a:tabLst>
                          <a:tab pos="457200" algn="l"/>
                        </a:tabLst>
                      </a:pPr>
                      <a:r>
                        <a:rPr lang="id-ID" sz="1100" kern="50">
                          <a:effectLst/>
                        </a:rPr>
                        <a:t>TOTAL DEBIT</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900.000.000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350.000.000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a:lnSpc>
                          <a:spcPct val="115000"/>
                        </a:lnSpc>
                        <a:spcAft>
                          <a:spcPts val="0"/>
                        </a:spcAft>
                      </a:pPr>
                      <a:endParaRPr lang="id-ID" sz="1100" dirty="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Hutang dagang</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Modal Saham, nominal Rp 10.000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500.000.000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180.000.000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Tambahan </a:t>
                      </a:r>
                      <a:r>
                        <a:rPr lang="id-ID" sz="1100" kern="50">
                          <a:effectLst/>
                        </a:rPr>
                        <a:t>Modal disetor</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30.000.000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81735">
                <a:tc>
                  <a:txBody>
                    <a:bodyPr/>
                    <a:lstStyle/>
                    <a:p>
                      <a:pPr>
                        <a:lnSpc>
                          <a:spcPct val="115000"/>
                        </a:lnSpc>
                        <a:spcAft>
                          <a:spcPts val="0"/>
                        </a:spcAft>
                        <a:tabLst>
                          <a:tab pos="457200" algn="l"/>
                        </a:tabLst>
                      </a:pPr>
                      <a:r>
                        <a:rPr lang="id-ID" sz="1200" kern="50">
                          <a:effectLst/>
                        </a:rPr>
                        <a:t>⎭	</a:t>
                      </a:r>
                      <a:r>
                        <a:rPr lang="id-ID" sz="1100" kern="50">
                          <a:effectLst/>
                        </a:rPr>
                        <a:t>Laba ditahan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75.000.000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marL="367030" indent="83185">
                        <a:lnSpc>
                          <a:spcPct val="115000"/>
                        </a:lnSpc>
                        <a:spcAft>
                          <a:spcPts val="0"/>
                        </a:spcAft>
                        <a:tabLst>
                          <a:tab pos="457200" algn="l"/>
                        </a:tabLst>
                      </a:pPr>
                      <a:r>
                        <a:rPr lang="id-ID" sz="1100" kern="50">
                          <a:effectLst/>
                        </a:rPr>
                        <a:t>Penjualan</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200.000.000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100.000.000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 </a:t>
                      </a:r>
                      <a:endParaRPr lang="id-ID" sz="1100">
                        <a:effectLst/>
                        <a:latin typeface="Calibri"/>
                        <a:ea typeface="Times New Roman"/>
                        <a:cs typeface="Times New Roman"/>
                      </a:endParaRPr>
                    </a:p>
                  </a:txBody>
                  <a:tcPr marT="0" marB="0"/>
                </a:tc>
              </a:tr>
              <a:tr h="259826">
                <a:tc>
                  <a:txBody>
                    <a:bodyPr/>
                    <a:lstStyle/>
                    <a:p>
                      <a:pPr>
                        <a:lnSpc>
                          <a:spcPct val="115000"/>
                        </a:lnSpc>
                        <a:spcAft>
                          <a:spcPts val="0"/>
                        </a:spcAft>
                      </a:pPr>
                      <a:r>
                        <a:rPr lang="id-ID" sz="1100" kern="50">
                          <a:effectLst/>
                        </a:rPr>
                        <a:t>TOTAL KREDIT</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900.000.00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a:effectLst/>
                        </a:rPr>
                        <a:t>350.000.000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pPr>
                      <a:r>
                        <a:rPr lang="id-ID" sz="1100" kern="50" dirty="0">
                          <a:effectLst/>
                        </a:rPr>
                        <a:t> </a:t>
                      </a:r>
                      <a:endParaRPr lang="id-ID" sz="1100" dirty="0">
                        <a:effectLst/>
                        <a:latin typeface="Calibri"/>
                        <a:ea typeface="Times New Roman"/>
                        <a:cs typeface="Times New Roman"/>
                      </a:endParaRPr>
                    </a:p>
                  </a:txBody>
                  <a:tcPr marT="0" marB="0"/>
                </a:tc>
              </a:tr>
            </a:tbl>
          </a:graphicData>
        </a:graphic>
      </p:graphicFrame>
    </p:spTree>
    <p:extLst>
      <p:ext uri="{BB962C8B-B14F-4D97-AF65-F5344CB8AC3E}">
        <p14:creationId xmlns:p14="http://schemas.microsoft.com/office/powerpoint/2010/main" val="40194708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marL="0" indent="0">
              <a:buNone/>
            </a:pPr>
            <a:r>
              <a:rPr lang="id-ID" dirty="0"/>
              <a:t>PT. Aruna berniat akan mengambil alih PT. Biba dengan cara mengeluarkan 18.000 lembar saham dengan nilai nominal @Rp. 10.000 dan nilai pasarnya @Rp. 20.000.]biaya- biaya yang timbul dalam penggabungan usaha tersebut adalah sebagai berikut</a:t>
            </a:r>
            <a:r>
              <a:rPr lang="id-ID" dirty="0" smtClean="0"/>
              <a:t>:</a:t>
            </a:r>
          </a:p>
          <a:p>
            <a:pPr marL="0" indent="0">
              <a:buNone/>
            </a:pPr>
            <a:endParaRPr lang="id-ID" dirty="0"/>
          </a:p>
          <a:p>
            <a:pPr marL="0" indent="0">
              <a:buNone/>
            </a:pPr>
            <a:r>
              <a:rPr lang="id-ID" dirty="0"/>
              <a:t>Biaya komisi				Rp. </a:t>
            </a:r>
            <a:r>
              <a:rPr lang="id-ID" dirty="0" smtClean="0"/>
              <a:t> 2.500.000</a:t>
            </a:r>
            <a:endParaRPr lang="id-ID" dirty="0"/>
          </a:p>
          <a:p>
            <a:pPr marL="0" indent="0">
              <a:buNone/>
            </a:pPr>
            <a:r>
              <a:rPr lang="id-ID" dirty="0"/>
              <a:t>Biaya akuntan			</a:t>
            </a:r>
            <a:r>
              <a:rPr lang="id-ID" dirty="0" smtClean="0"/>
              <a:t>	Rp</a:t>
            </a:r>
            <a:r>
              <a:rPr lang="id-ID" dirty="0"/>
              <a:t>. </a:t>
            </a:r>
            <a:r>
              <a:rPr lang="id-ID" dirty="0" smtClean="0"/>
              <a:t> 5.000.000</a:t>
            </a:r>
            <a:endParaRPr lang="id-ID" dirty="0"/>
          </a:p>
          <a:p>
            <a:pPr marL="0" indent="0">
              <a:buNone/>
            </a:pPr>
            <a:r>
              <a:rPr lang="id-ID" dirty="0"/>
              <a:t>Biaya hukum				Rp. </a:t>
            </a:r>
            <a:r>
              <a:rPr lang="id-ID" dirty="0" smtClean="0"/>
              <a:t> 1.000.000</a:t>
            </a:r>
            <a:endParaRPr lang="id-ID" dirty="0"/>
          </a:p>
          <a:p>
            <a:pPr marL="0" indent="0">
              <a:buNone/>
            </a:pPr>
            <a:r>
              <a:rPr lang="id-ID" dirty="0"/>
              <a:t>Biaya penerbitan saham		Rp.  </a:t>
            </a:r>
            <a:r>
              <a:rPr lang="id-ID" dirty="0" smtClean="0"/>
              <a:t>   500.000</a:t>
            </a:r>
            <a:endParaRPr lang="id-ID" dirty="0"/>
          </a:p>
          <a:p>
            <a:pPr marL="0" indent="0">
              <a:buNone/>
            </a:pPr>
            <a:r>
              <a:rPr lang="id-ID" dirty="0"/>
              <a:t>Biaya pengeluaran saham		Rp.  </a:t>
            </a:r>
            <a:r>
              <a:rPr lang="id-ID" dirty="0" smtClean="0"/>
              <a:t>   750.000</a:t>
            </a:r>
            <a:endParaRPr lang="id-ID" dirty="0"/>
          </a:p>
          <a:p>
            <a:pPr marL="0" indent="0">
              <a:buNone/>
            </a:pPr>
            <a:r>
              <a:rPr lang="id-ID" dirty="0"/>
              <a:t>Biaya pendaftaran saham		</a:t>
            </a:r>
            <a:r>
              <a:rPr lang="id-ID" u="sng" dirty="0"/>
              <a:t>Rp. </a:t>
            </a:r>
            <a:r>
              <a:rPr lang="id-ID" u="sng" dirty="0" smtClean="0"/>
              <a:t> 1.250.000</a:t>
            </a:r>
            <a:endParaRPr lang="id-ID" dirty="0"/>
          </a:p>
          <a:p>
            <a:pPr marL="0" indent="0">
              <a:buNone/>
            </a:pPr>
            <a:r>
              <a:rPr lang="id-ID" dirty="0"/>
              <a:t>	Jumlah 		</a:t>
            </a:r>
            <a:r>
              <a:rPr lang="id-ID" dirty="0" smtClean="0"/>
              <a:t>	Rp</a:t>
            </a:r>
            <a:r>
              <a:rPr lang="id-ID" dirty="0"/>
              <a:t>. </a:t>
            </a:r>
            <a:r>
              <a:rPr lang="id-ID" dirty="0" smtClean="0"/>
              <a:t>11.000.000</a:t>
            </a:r>
          </a:p>
          <a:p>
            <a:pPr marL="0" indent="0">
              <a:buNone/>
            </a:pPr>
            <a:endParaRPr lang="id-ID" dirty="0"/>
          </a:p>
          <a:p>
            <a:pPr marL="0" indent="0">
              <a:buNone/>
            </a:pPr>
            <a:r>
              <a:rPr lang="id-ID" dirty="0"/>
              <a:t>Buatlah jurnal dan laporan keuangan PT. Aruna dengan menggunakan metode </a:t>
            </a:r>
            <a:r>
              <a:rPr lang="id-ID" i="1" dirty="0" smtClean="0"/>
              <a:t>purchase!!</a:t>
            </a:r>
            <a:endParaRPr lang="id-ID" dirty="0"/>
          </a:p>
          <a:p>
            <a:endParaRPr lang="id-ID" dirty="0"/>
          </a:p>
        </p:txBody>
      </p:sp>
    </p:spTree>
    <p:extLst>
      <p:ext uri="{BB962C8B-B14F-4D97-AF65-F5344CB8AC3E}">
        <p14:creationId xmlns:p14="http://schemas.microsoft.com/office/powerpoint/2010/main" val="1338606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INVESTASI SAHAM</a:t>
            </a:r>
            <a:endParaRPr lang="id-ID" dirty="0"/>
          </a:p>
        </p:txBody>
      </p:sp>
      <p:sp>
        <p:nvSpPr>
          <p:cNvPr id="5" name="Subtitle 4"/>
          <p:cNvSpPr>
            <a:spLocks noGrp="1"/>
          </p:cNvSpPr>
          <p:nvPr>
            <p:ph type="subTitle" idx="1"/>
          </p:nvPr>
        </p:nvSpPr>
        <p:spPr/>
        <p:txBody>
          <a:bodyPr/>
          <a:lstStyle/>
          <a:p>
            <a:r>
              <a:rPr lang="id-ID" dirty="0" smtClean="0"/>
              <a:t>MATERI 2</a:t>
            </a:r>
            <a:endParaRPr lang="id-ID" dirty="0"/>
          </a:p>
        </p:txBody>
      </p:sp>
    </p:spTree>
    <p:extLst>
      <p:ext uri="{BB962C8B-B14F-4D97-AF65-F5344CB8AC3E}">
        <p14:creationId xmlns:p14="http://schemas.microsoft.com/office/powerpoint/2010/main" val="1703116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Kepemilikan </a:t>
            </a:r>
            <a:r>
              <a:rPr lang="id-ID" b="1" dirty="0" smtClean="0">
                <a:hlinkClick r:id="rId2"/>
              </a:rPr>
              <a:t>investasi </a:t>
            </a:r>
            <a:r>
              <a:rPr lang="id-ID" b="1" dirty="0">
                <a:hlinkClick r:id="rId2"/>
              </a:rPr>
              <a:t>saham</a:t>
            </a:r>
            <a:endParaRPr lang="id-ID" b="1" dirty="0"/>
          </a:p>
        </p:txBody>
      </p:sp>
      <p:sp>
        <p:nvSpPr>
          <p:cNvPr id="3" name="Content Placeholder 2"/>
          <p:cNvSpPr>
            <a:spLocks noGrp="1"/>
          </p:cNvSpPr>
          <p:nvPr>
            <p:ph idx="1"/>
          </p:nvPr>
        </p:nvSpPr>
        <p:spPr/>
        <p:txBody>
          <a:bodyPr>
            <a:normAutofit lnSpcReduction="10000"/>
          </a:bodyPr>
          <a:lstStyle/>
          <a:p>
            <a:pPr marL="0" indent="0">
              <a:buNone/>
            </a:pPr>
            <a:r>
              <a:rPr lang="id-ID" dirty="0"/>
              <a:t>Kepemilikan </a:t>
            </a:r>
            <a:r>
              <a:rPr lang="id-ID" dirty="0">
                <a:hlinkClick r:id="rId2"/>
              </a:rPr>
              <a:t>investasi saham</a:t>
            </a:r>
            <a:r>
              <a:rPr lang="id-ID" dirty="0"/>
              <a:t> dapat digolongkan ke dalam 3 kelompok:</a:t>
            </a:r>
          </a:p>
          <a:p>
            <a:pPr lvl="0"/>
            <a:r>
              <a:rPr lang="id-ID" dirty="0"/>
              <a:t>Kepemilikan saham dalam jumlah kecil, yaitu kurang dari (&lt;) 20%. (</a:t>
            </a:r>
            <a:r>
              <a:rPr lang="id-ID" dirty="0">
                <a:hlinkClick r:id="rId3"/>
              </a:rPr>
              <a:t>Metode Biaya</a:t>
            </a:r>
            <a:r>
              <a:rPr lang="id-ID" dirty="0"/>
              <a:t>)</a:t>
            </a:r>
          </a:p>
          <a:p>
            <a:pPr lvl="0"/>
            <a:r>
              <a:rPr lang="id-ID" dirty="0"/>
              <a:t>Kepemilikan saham dalam jumlah yang cukup besar, yaitu antara 20% - 50%. (</a:t>
            </a:r>
            <a:r>
              <a:rPr lang="id-ID" dirty="0">
                <a:hlinkClick r:id="rId4"/>
              </a:rPr>
              <a:t>Metode Ekuitas</a:t>
            </a:r>
            <a:r>
              <a:rPr lang="id-ID" dirty="0"/>
              <a:t>)</a:t>
            </a:r>
          </a:p>
          <a:p>
            <a:pPr lvl="0"/>
            <a:r>
              <a:rPr lang="id-ID" dirty="0"/>
              <a:t>Kepemilikan saham secara mayoritas, yaitu lebih dari (&gt;) 50%. (Kedua metode atau konsolidasi)</a:t>
            </a:r>
          </a:p>
          <a:p>
            <a:pPr marL="0" indent="0">
              <a:buNone/>
            </a:pPr>
            <a:r>
              <a:rPr lang="id-ID" dirty="0"/>
              <a:t>Pembagian besarnya saham ini dapat mempengaruhi bagaimana perlakuan pencatatan akuntansi terhadap masing-masing bagian.</a:t>
            </a:r>
          </a:p>
        </p:txBody>
      </p:sp>
    </p:spTree>
    <p:extLst>
      <p:ext uri="{BB962C8B-B14F-4D97-AF65-F5344CB8AC3E}">
        <p14:creationId xmlns:p14="http://schemas.microsoft.com/office/powerpoint/2010/main" val="420716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Akuntansi untuk Investasi Saham</a:t>
            </a:r>
            <a:endParaRPr lang="id-ID" dirty="0"/>
          </a:p>
        </p:txBody>
      </p:sp>
      <p:sp>
        <p:nvSpPr>
          <p:cNvPr id="3" name="Content Placeholder 2"/>
          <p:cNvSpPr>
            <a:spLocks noGrp="1"/>
          </p:cNvSpPr>
          <p:nvPr>
            <p:ph idx="1"/>
          </p:nvPr>
        </p:nvSpPr>
        <p:spPr/>
        <p:txBody>
          <a:bodyPr/>
          <a:lstStyle/>
          <a:p>
            <a:pPr marL="0" indent="0">
              <a:buNone/>
            </a:pPr>
            <a:r>
              <a:rPr lang="id-ID" dirty="0"/>
              <a:t>Dalam akuntansi terdapat 2 metode pencatatan investasi saham, </a:t>
            </a:r>
            <a:r>
              <a:rPr lang="id-ID" dirty="0" smtClean="0"/>
              <a:t>yaitu:</a:t>
            </a:r>
          </a:p>
          <a:p>
            <a:r>
              <a:rPr lang="id-ID" dirty="0" smtClean="0"/>
              <a:t>Cost </a:t>
            </a:r>
            <a:r>
              <a:rPr lang="id-ID" dirty="0"/>
              <a:t>Method (Metode Biaya) </a:t>
            </a:r>
            <a:r>
              <a:rPr lang="id-ID" dirty="0" smtClean="0"/>
              <a:t>dan</a:t>
            </a:r>
          </a:p>
          <a:p>
            <a:r>
              <a:rPr lang="id-ID" dirty="0" smtClean="0"/>
              <a:t>Equity </a:t>
            </a:r>
            <a:r>
              <a:rPr lang="id-ID" dirty="0"/>
              <a:t>Method (Metode Ekuitas). </a:t>
            </a:r>
            <a:endParaRPr lang="id-ID" dirty="0" smtClean="0"/>
          </a:p>
          <a:p>
            <a:pPr marL="0" indent="0">
              <a:buNone/>
            </a:pPr>
            <a:endParaRPr lang="id-ID" dirty="0" smtClean="0"/>
          </a:p>
          <a:p>
            <a:pPr marL="0" indent="0">
              <a:buNone/>
            </a:pPr>
            <a:r>
              <a:rPr lang="id-ID" dirty="0" smtClean="0"/>
              <a:t>Metode </a:t>
            </a:r>
            <a:r>
              <a:rPr lang="id-ID" dirty="0"/>
              <a:t>ini dijelaskan dalam PSAK No.15 tentang Akuntansi untuk Investasi dalam Perusahaan Asosiasi.</a:t>
            </a:r>
          </a:p>
          <a:p>
            <a:endParaRPr lang="id-ID" dirty="0"/>
          </a:p>
        </p:txBody>
      </p:sp>
    </p:spTree>
    <p:extLst>
      <p:ext uri="{BB962C8B-B14F-4D97-AF65-F5344CB8AC3E}">
        <p14:creationId xmlns:p14="http://schemas.microsoft.com/office/powerpoint/2010/main" val="2191372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1. Cost Method (Metode Biaya)</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10000"/>
          </a:bodyPr>
          <a:lstStyle/>
          <a:p>
            <a:r>
              <a:rPr lang="id-ID" b="1" dirty="0"/>
              <a:t>Cost Method</a:t>
            </a:r>
            <a:r>
              <a:rPr lang="id-ID" dirty="0"/>
              <a:t> adalah metode pencatatan investasi dimana investor mencatat investasi sebesar biaya awal perolehannya atau yang disebut </a:t>
            </a:r>
            <a:r>
              <a:rPr lang="id-ID" i="1" dirty="0"/>
              <a:t>historical cost accounting</a:t>
            </a:r>
            <a:r>
              <a:rPr lang="id-ID" dirty="0"/>
              <a:t>. Dividen yang diterima akan dicatat sebagai pendapatan dividen. Tapi jika dividen  yang diterima melebihi bagian laba yang seharusnya diterima investor setelah saham diperoleh, maka kelebihan tersebut dianggap sebagai pengembalian modal atau likuidasi dividen dan dicatat sebagai pengurangan terhadap rekening investasi, ketentuan ini sesuai denagan PSAK No.13 tentang Akuntansi untuk Investasi. Cost Method merupakan metode yang digunakan oleh investor yang memiliki saham pada perusahaan lain (Investee) dengan kepemilikin  kurang dari (&lt;) 20%. Hal ini menunjukan bahwa investor tidak memiliki pengaruh yang signifikan terhadap aktivitas investee.</a:t>
            </a:r>
          </a:p>
          <a:p>
            <a:endParaRPr lang="id-ID" dirty="0"/>
          </a:p>
        </p:txBody>
      </p:sp>
    </p:spTree>
    <p:extLst>
      <p:ext uri="{BB962C8B-B14F-4D97-AF65-F5344CB8AC3E}">
        <p14:creationId xmlns:p14="http://schemas.microsoft.com/office/powerpoint/2010/main" val="3820404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Cost Method</a:t>
            </a:r>
            <a:endParaRPr lang="id-ID" dirty="0"/>
          </a:p>
        </p:txBody>
      </p:sp>
      <p:sp>
        <p:nvSpPr>
          <p:cNvPr id="3" name="Content Placeholder 2"/>
          <p:cNvSpPr>
            <a:spLocks noGrp="1"/>
          </p:cNvSpPr>
          <p:nvPr>
            <p:ph idx="1"/>
          </p:nvPr>
        </p:nvSpPr>
        <p:spPr/>
        <p:txBody>
          <a:bodyPr>
            <a:normAutofit/>
          </a:bodyPr>
          <a:lstStyle/>
          <a:p>
            <a:r>
              <a:rPr lang="id-ID" dirty="0"/>
              <a:t>Cost Method ini didasarkan pada teori bahwa akuntansi untuk suatu investasi pada perusahaan anak harus sama dengan akuntansi untuk investasi jangka panjang dalam surat berharga. Penerimaan dividen diakui sebagai pendapatan atau laba/rugi investasi setelah surat berharga yang dimiliki terjual. Dalam metode ini perusahaan anak dan induk diperlakukan sebagai perusahaan yang berbeda. Walaupun secara umum, perusahaan induk dan anak merupakan satu kesatuan </a:t>
            </a:r>
            <a:r>
              <a:rPr lang="id-ID" dirty="0">
                <a:hlinkClick r:id="rId2"/>
              </a:rPr>
              <a:t>ekonomi</a:t>
            </a:r>
            <a:r>
              <a:rPr lang="id-ID" dirty="0"/>
              <a:t>, tapi dari sisi akuntansi keduanya dianggap memiliki kesatuan usaha yang terpisah.</a:t>
            </a:r>
          </a:p>
          <a:p>
            <a:endParaRPr lang="id-ID" dirty="0"/>
          </a:p>
        </p:txBody>
      </p:sp>
    </p:spTree>
    <p:extLst>
      <p:ext uri="{BB962C8B-B14F-4D97-AF65-F5344CB8AC3E}">
        <p14:creationId xmlns:p14="http://schemas.microsoft.com/office/powerpoint/2010/main" val="4160167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Cost Method</a:t>
            </a:r>
            <a:endParaRPr lang="id-ID" dirty="0"/>
          </a:p>
        </p:txBody>
      </p:sp>
      <p:sp>
        <p:nvSpPr>
          <p:cNvPr id="3" name="Content Placeholder 2"/>
          <p:cNvSpPr>
            <a:spLocks noGrp="1"/>
          </p:cNvSpPr>
          <p:nvPr>
            <p:ph idx="1"/>
          </p:nvPr>
        </p:nvSpPr>
        <p:spPr/>
        <p:txBody>
          <a:bodyPr/>
          <a:lstStyle/>
          <a:p>
            <a:r>
              <a:rPr lang="id-ID" dirty="0"/>
              <a:t>Dalam metode ini investasi dalam perusahaan anak selalu menggambarkan original cost karena laba/rugi dan amortisasi dari goodwill perusahaan anak tidak mempengaruhi perusahaan induk pada rekening investasi anak, kecuali jika perusahaan anak mengumumkan dan membagikan deviden, maka perusahaan perlu melakukan pencatatan.</a:t>
            </a:r>
          </a:p>
          <a:p>
            <a:endParaRPr lang="id-ID" dirty="0"/>
          </a:p>
        </p:txBody>
      </p:sp>
    </p:spTree>
    <p:extLst>
      <p:ext uri="{BB962C8B-B14F-4D97-AF65-F5344CB8AC3E}">
        <p14:creationId xmlns:p14="http://schemas.microsoft.com/office/powerpoint/2010/main" val="1887345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Diskripsi Penggabungan Usaha</a:t>
            </a:r>
            <a:endParaRPr lang="id-ID" dirty="0"/>
          </a:p>
        </p:txBody>
      </p:sp>
      <p:sp>
        <p:nvSpPr>
          <p:cNvPr id="3" name="Content Placeholder 2"/>
          <p:cNvSpPr>
            <a:spLocks noGrp="1"/>
          </p:cNvSpPr>
          <p:nvPr>
            <p:ph idx="1"/>
          </p:nvPr>
        </p:nvSpPr>
        <p:spPr/>
        <p:txBody>
          <a:bodyPr/>
          <a:lstStyle/>
          <a:p>
            <a:r>
              <a:rPr lang="id-ID" dirty="0"/>
              <a:t>Penggabungan usaha adalah penyatuan entitas-entitas usaha. Penggabungan entitas usaha yang terpisah adalah suatu alternatif perluasan secara internal melalui akuisisi atau pengembangan kekayaan perusahaan secara bertahap, dan seringkali memberikan manfaat bagi semua entitas yang bersatu dan pemiliknya.</a:t>
            </a:r>
          </a:p>
          <a:p>
            <a:endParaRPr lang="id-ID" dirty="0"/>
          </a:p>
        </p:txBody>
      </p:sp>
    </p:spTree>
    <p:extLst>
      <p:ext uri="{BB962C8B-B14F-4D97-AF65-F5344CB8AC3E}">
        <p14:creationId xmlns:p14="http://schemas.microsoft.com/office/powerpoint/2010/main" val="2152915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Pencatatan Akuntansi dengan Cost Method</a:t>
            </a:r>
            <a:endParaRPr lang="id-ID" dirty="0"/>
          </a:p>
        </p:txBody>
      </p:sp>
      <p:sp>
        <p:nvSpPr>
          <p:cNvPr id="3" name="Content Placeholder 2"/>
          <p:cNvSpPr>
            <a:spLocks noGrp="1"/>
          </p:cNvSpPr>
          <p:nvPr>
            <p:ph idx="1"/>
          </p:nvPr>
        </p:nvSpPr>
        <p:spPr/>
        <p:txBody>
          <a:bodyPr>
            <a:normAutofit fontScale="92500" lnSpcReduction="10000"/>
          </a:bodyPr>
          <a:lstStyle/>
          <a:p>
            <a:pPr marL="0" indent="0">
              <a:buNone/>
            </a:pPr>
            <a:r>
              <a:rPr lang="id-ID" b="1" u="sng" dirty="0"/>
              <a:t>a. Mencatat pembelian saham (investasi awal)</a:t>
            </a:r>
            <a:endParaRPr lang="id-ID" dirty="0"/>
          </a:p>
          <a:p>
            <a:pPr marL="0" indent="0">
              <a:buNone/>
            </a:pPr>
            <a:r>
              <a:rPr lang="id-ID" dirty="0"/>
              <a:t>Investment in Company Z                         </a:t>
            </a:r>
            <a:r>
              <a:rPr lang="id-ID" dirty="0" smtClean="0"/>
              <a:t>xxx</a:t>
            </a:r>
            <a:endParaRPr lang="id-ID" dirty="0"/>
          </a:p>
          <a:p>
            <a:pPr marL="0" indent="0">
              <a:buNone/>
            </a:pPr>
            <a:r>
              <a:rPr lang="id-ID" dirty="0" smtClean="0"/>
              <a:t>	Cash </a:t>
            </a:r>
            <a:r>
              <a:rPr lang="id-ID" dirty="0"/>
              <a:t>in Bank              </a:t>
            </a:r>
            <a:r>
              <a:rPr lang="id-ID" dirty="0" smtClean="0"/>
              <a:t> </a:t>
            </a:r>
            <a:r>
              <a:rPr lang="id-ID" dirty="0"/>
              <a:t>                                </a:t>
            </a:r>
            <a:r>
              <a:rPr lang="id-ID" dirty="0" smtClean="0"/>
              <a:t>xxx</a:t>
            </a:r>
          </a:p>
          <a:p>
            <a:pPr marL="0" indent="0">
              <a:buNone/>
            </a:pPr>
            <a:endParaRPr lang="id-ID" dirty="0"/>
          </a:p>
          <a:p>
            <a:pPr marL="0" indent="0">
              <a:buNone/>
            </a:pPr>
            <a:r>
              <a:rPr lang="id-ID" b="1" u="sng" dirty="0"/>
              <a:t>b. Mencatat Deviden yang diterima.</a:t>
            </a:r>
            <a:endParaRPr lang="id-ID" dirty="0"/>
          </a:p>
          <a:p>
            <a:pPr marL="0" indent="0">
              <a:buNone/>
            </a:pPr>
            <a:r>
              <a:rPr lang="id-ID" dirty="0"/>
              <a:t>Cash in Bank                                               xxx</a:t>
            </a:r>
          </a:p>
          <a:p>
            <a:pPr marL="0" indent="0">
              <a:buNone/>
            </a:pPr>
            <a:r>
              <a:rPr lang="id-ID" dirty="0" smtClean="0"/>
              <a:t>	Devidend </a:t>
            </a:r>
            <a:r>
              <a:rPr lang="id-ID" dirty="0"/>
              <a:t>Income                                       </a:t>
            </a:r>
            <a:r>
              <a:rPr lang="id-ID" dirty="0" smtClean="0"/>
              <a:t>xxx</a:t>
            </a:r>
          </a:p>
          <a:p>
            <a:pPr marL="0" indent="0">
              <a:buNone/>
            </a:pPr>
            <a:endParaRPr lang="id-ID" dirty="0"/>
          </a:p>
          <a:p>
            <a:pPr marL="0" indent="0">
              <a:buNone/>
            </a:pPr>
            <a:r>
              <a:rPr lang="id-ID" b="1" u="sng" dirty="0"/>
              <a:t>c. Pencatatan pada saat anak perusahaan memperoleh laba.</a:t>
            </a:r>
            <a:endParaRPr lang="id-ID" dirty="0"/>
          </a:p>
          <a:p>
            <a:pPr marL="0" indent="0" algn="ctr">
              <a:buNone/>
            </a:pPr>
            <a:r>
              <a:rPr lang="id-ID" dirty="0" smtClean="0"/>
              <a:t>-No Entry-</a:t>
            </a:r>
            <a:endParaRPr lang="id-ID" dirty="0"/>
          </a:p>
          <a:p>
            <a:pPr marL="0" indent="0">
              <a:buNone/>
            </a:pPr>
            <a:endParaRPr lang="id-ID" dirty="0"/>
          </a:p>
        </p:txBody>
      </p:sp>
    </p:spTree>
    <p:extLst>
      <p:ext uri="{BB962C8B-B14F-4D97-AF65-F5344CB8AC3E}">
        <p14:creationId xmlns:p14="http://schemas.microsoft.com/office/powerpoint/2010/main" val="4071761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2. Equity Method (Metode Ekuitas</a:t>
            </a:r>
            <a:r>
              <a:rPr lang="id-ID" b="1" dirty="0" smtClean="0"/>
              <a:t>)</a:t>
            </a:r>
            <a:endParaRPr lang="id-ID" dirty="0"/>
          </a:p>
        </p:txBody>
      </p:sp>
      <p:sp>
        <p:nvSpPr>
          <p:cNvPr id="3" name="Content Placeholder 2"/>
          <p:cNvSpPr>
            <a:spLocks noGrp="1"/>
          </p:cNvSpPr>
          <p:nvPr>
            <p:ph idx="1"/>
          </p:nvPr>
        </p:nvSpPr>
        <p:spPr/>
        <p:txBody>
          <a:bodyPr/>
          <a:lstStyle/>
          <a:p>
            <a:r>
              <a:rPr lang="id-ID" dirty="0"/>
              <a:t>Equity Method adalah metode pencatatan investasi dimana investor mencatat investasi sebesar biaya perolehan. Dividen atau distribusi laba akan dicatat sebagai penambah akun investasi jika perusahaan investee memperoleh laba. Dan akan dicatat sebagai pengurang akun investasi apabila perusahaan investee mengalami kerugian. Nilai investasi ditambah atau dikurangi dengan bagian laba/rugi investor pada perusahaan asosiasi setelah tanggal perolehan. </a:t>
            </a:r>
          </a:p>
          <a:p>
            <a:endParaRPr lang="id-ID" dirty="0"/>
          </a:p>
        </p:txBody>
      </p:sp>
    </p:spTree>
    <p:extLst>
      <p:ext uri="{BB962C8B-B14F-4D97-AF65-F5344CB8AC3E}">
        <p14:creationId xmlns:p14="http://schemas.microsoft.com/office/powerpoint/2010/main" val="2668708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
            </a:r>
            <a:r>
              <a:rPr lang="id-ID" b="1" dirty="0"/>
              <a:t> Equity Method </a:t>
            </a:r>
            <a:endParaRPr lang="id-ID" dirty="0"/>
          </a:p>
        </p:txBody>
      </p:sp>
      <p:sp>
        <p:nvSpPr>
          <p:cNvPr id="3" name="Content Placeholder 2"/>
          <p:cNvSpPr>
            <a:spLocks noGrp="1"/>
          </p:cNvSpPr>
          <p:nvPr>
            <p:ph idx="1"/>
          </p:nvPr>
        </p:nvSpPr>
        <p:spPr/>
        <p:txBody>
          <a:bodyPr/>
          <a:lstStyle/>
          <a:p>
            <a:r>
              <a:rPr lang="id-ID" dirty="0"/>
              <a:t>Equity Method diterapkan oleh investor yang memiliki saham perusahaan investee  sebesar 20% sampai dengan 50%. Dimana hal ini mencerminkan hubungan erat antara investor dan investee karena kepemilikan pada level ini mengasumsikan bahwa investor mempunyai pengaruh yang signifikan atas kegiatan keuangan dan operasi perusahaan investee.</a:t>
            </a:r>
          </a:p>
          <a:p>
            <a:endParaRPr lang="id-ID" dirty="0"/>
          </a:p>
        </p:txBody>
      </p:sp>
    </p:spTree>
    <p:extLst>
      <p:ext uri="{BB962C8B-B14F-4D97-AF65-F5344CB8AC3E}">
        <p14:creationId xmlns:p14="http://schemas.microsoft.com/office/powerpoint/2010/main" val="3438988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
            </a:r>
            <a:r>
              <a:rPr lang="id-ID" b="1" dirty="0"/>
              <a:t> Equity Method </a:t>
            </a:r>
            <a:endParaRPr lang="id-ID" dirty="0"/>
          </a:p>
        </p:txBody>
      </p:sp>
      <p:sp>
        <p:nvSpPr>
          <p:cNvPr id="3" name="Content Placeholder 2"/>
          <p:cNvSpPr>
            <a:spLocks noGrp="1"/>
          </p:cNvSpPr>
          <p:nvPr>
            <p:ph idx="1"/>
          </p:nvPr>
        </p:nvSpPr>
        <p:spPr/>
        <p:txBody>
          <a:bodyPr/>
          <a:lstStyle/>
          <a:p>
            <a:r>
              <a:rPr lang="id-ID" dirty="0"/>
              <a:t>Equity Method ini didasarkan pada teori bahwa akuntansi untuk suatu investasi dalam sebuah perusahaan anak harus paralel dengan akuntansi perusahaan induk. Dari sisi akuntansi, kedua perusahaan ini dianggap merupakan kesatuan yang tidak dapat dipisahkan. Oleh karena itu perubahan yang terjadi dalam kepemilikan modal pada perusahaan anak memerlukan perlakuan atau penyesuaian pada perusahaan induk dan begitu juga sebaliknya.</a:t>
            </a:r>
          </a:p>
          <a:p>
            <a:endParaRPr lang="id-ID" dirty="0"/>
          </a:p>
        </p:txBody>
      </p:sp>
    </p:spTree>
    <p:extLst>
      <p:ext uri="{BB962C8B-B14F-4D97-AF65-F5344CB8AC3E}">
        <p14:creationId xmlns:p14="http://schemas.microsoft.com/office/powerpoint/2010/main" val="953908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t>
            </a:r>
            <a:r>
              <a:rPr lang="id-ID" b="1" dirty="0"/>
              <a:t> Equity Method </a:t>
            </a:r>
            <a:endParaRPr lang="id-ID" dirty="0"/>
          </a:p>
        </p:txBody>
      </p:sp>
      <p:sp>
        <p:nvSpPr>
          <p:cNvPr id="3" name="Content Placeholder 2"/>
          <p:cNvSpPr>
            <a:spLocks noGrp="1"/>
          </p:cNvSpPr>
          <p:nvPr>
            <p:ph idx="1"/>
          </p:nvPr>
        </p:nvSpPr>
        <p:spPr/>
        <p:txBody>
          <a:bodyPr/>
          <a:lstStyle/>
          <a:p>
            <a:r>
              <a:rPr lang="id-ID" dirty="0"/>
              <a:t>Dalam metode ini, ekuitas perusahaan akan berubah jika diperoleh laba/rugi perusahaan anak, adanya pembagian dividen perusahaan anak, dan penanaman modal baru. Dividen yang diterima akan mengurangi investasi dalam perusahaan anak. Pendapatan perusahaan induk dan laba bersih yang dikonsolidasi adalah sama. Pendapatan konsolidasi merefleksikan pendapatan perusahaan induk dan anak-anaknya sebagai entitas ekonomi tunggal.</a:t>
            </a:r>
          </a:p>
          <a:p>
            <a:endParaRPr lang="id-ID" dirty="0"/>
          </a:p>
        </p:txBody>
      </p:sp>
    </p:spTree>
    <p:extLst>
      <p:ext uri="{BB962C8B-B14F-4D97-AF65-F5344CB8AC3E}">
        <p14:creationId xmlns:p14="http://schemas.microsoft.com/office/powerpoint/2010/main" val="1941015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Pencatatan Akuntansi dengan Equity Method</a:t>
            </a:r>
            <a:endParaRPr lang="id-ID" dirty="0"/>
          </a:p>
        </p:txBody>
      </p:sp>
      <p:sp>
        <p:nvSpPr>
          <p:cNvPr id="3" name="Content Placeholder 2"/>
          <p:cNvSpPr>
            <a:spLocks noGrp="1"/>
          </p:cNvSpPr>
          <p:nvPr>
            <p:ph idx="1"/>
          </p:nvPr>
        </p:nvSpPr>
        <p:spPr/>
        <p:txBody>
          <a:bodyPr>
            <a:normAutofit fontScale="92500" lnSpcReduction="20000"/>
          </a:bodyPr>
          <a:lstStyle/>
          <a:p>
            <a:pPr marL="0" indent="0">
              <a:buNone/>
            </a:pPr>
            <a:r>
              <a:rPr lang="id-ID" b="1" u="sng" dirty="0"/>
              <a:t>a. Mencatat pembelian saham (Investasi Awal)</a:t>
            </a:r>
            <a:endParaRPr lang="id-ID" dirty="0"/>
          </a:p>
          <a:p>
            <a:pPr marL="0" indent="0">
              <a:buNone/>
            </a:pPr>
            <a:r>
              <a:rPr lang="id-ID" dirty="0"/>
              <a:t>Investment in Company Z                              xxx</a:t>
            </a:r>
          </a:p>
          <a:p>
            <a:pPr marL="0" indent="0">
              <a:buNone/>
            </a:pPr>
            <a:r>
              <a:rPr lang="id-ID" dirty="0" smtClean="0"/>
              <a:t>	Cash </a:t>
            </a:r>
            <a:r>
              <a:rPr lang="id-ID" dirty="0"/>
              <a:t>in Bank                                                    </a:t>
            </a:r>
            <a:r>
              <a:rPr lang="id-ID" dirty="0" smtClean="0"/>
              <a:t>xxx</a:t>
            </a:r>
          </a:p>
          <a:p>
            <a:pPr marL="0" indent="0">
              <a:buNone/>
            </a:pPr>
            <a:endParaRPr lang="id-ID" dirty="0"/>
          </a:p>
          <a:p>
            <a:pPr marL="0" indent="0">
              <a:buNone/>
            </a:pPr>
            <a:r>
              <a:rPr lang="id-ID" b="1" u="sng" dirty="0"/>
              <a:t>b. Mencatat Deviden yang diterima.</a:t>
            </a:r>
            <a:endParaRPr lang="id-ID" dirty="0"/>
          </a:p>
          <a:p>
            <a:pPr marL="0" indent="0">
              <a:buNone/>
            </a:pPr>
            <a:r>
              <a:rPr lang="id-ID" dirty="0"/>
              <a:t>Cash in Bank                                                    xxx</a:t>
            </a:r>
          </a:p>
          <a:p>
            <a:pPr marL="0" indent="0">
              <a:buNone/>
            </a:pPr>
            <a:r>
              <a:rPr lang="id-ID" dirty="0" smtClean="0"/>
              <a:t>	Investment </a:t>
            </a:r>
            <a:r>
              <a:rPr lang="id-ID" dirty="0"/>
              <a:t>in Company Z                           </a:t>
            </a:r>
            <a:r>
              <a:rPr lang="id-ID" dirty="0" smtClean="0"/>
              <a:t>xxx</a:t>
            </a:r>
          </a:p>
          <a:p>
            <a:pPr marL="0" indent="0">
              <a:buNone/>
            </a:pPr>
            <a:endParaRPr lang="id-ID" dirty="0"/>
          </a:p>
          <a:p>
            <a:pPr marL="0" indent="0">
              <a:buNone/>
            </a:pPr>
            <a:r>
              <a:rPr lang="id-ID" b="1" u="sng" dirty="0"/>
              <a:t>c. Pencatatan pada saat anak perusahaan memperoleh laba.</a:t>
            </a:r>
            <a:endParaRPr lang="id-ID" dirty="0"/>
          </a:p>
          <a:p>
            <a:pPr marL="0" indent="0">
              <a:buNone/>
            </a:pPr>
            <a:r>
              <a:rPr lang="id-ID" dirty="0"/>
              <a:t>Investment in Company Z                              xxx</a:t>
            </a:r>
          </a:p>
          <a:p>
            <a:pPr marL="0" indent="0">
              <a:buNone/>
            </a:pPr>
            <a:r>
              <a:rPr lang="id-ID" dirty="0" smtClean="0"/>
              <a:t>	Income </a:t>
            </a:r>
            <a:r>
              <a:rPr lang="id-ID" dirty="0"/>
              <a:t>in Company Z                                    xxx</a:t>
            </a:r>
          </a:p>
          <a:p>
            <a:endParaRPr lang="id-ID" dirty="0"/>
          </a:p>
        </p:txBody>
      </p:sp>
    </p:spTree>
    <p:extLst>
      <p:ext uri="{BB962C8B-B14F-4D97-AF65-F5344CB8AC3E}">
        <p14:creationId xmlns:p14="http://schemas.microsoft.com/office/powerpoint/2010/main" val="1449438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Ilustrasi Penerapan </a:t>
            </a:r>
            <a:r>
              <a:rPr lang="id-ID" b="1" dirty="0"/>
              <a:t>Cost Method dan Equity Method</a:t>
            </a:r>
            <a:endParaRPr lang="id-ID" dirty="0"/>
          </a:p>
        </p:txBody>
      </p:sp>
      <p:sp>
        <p:nvSpPr>
          <p:cNvPr id="3" name="Content Placeholder 2"/>
          <p:cNvSpPr>
            <a:spLocks noGrp="1"/>
          </p:cNvSpPr>
          <p:nvPr>
            <p:ph idx="1"/>
          </p:nvPr>
        </p:nvSpPr>
        <p:spPr/>
        <p:txBody>
          <a:bodyPr/>
          <a:lstStyle/>
          <a:p>
            <a:r>
              <a:rPr lang="id-ID" u="sng" dirty="0" smtClean="0"/>
              <a:t>Ilustrasi 1</a:t>
            </a:r>
          </a:p>
          <a:p>
            <a:pPr marL="0" indent="0">
              <a:buNone/>
            </a:pPr>
            <a:r>
              <a:rPr lang="id-ID" dirty="0" smtClean="0"/>
              <a:t>	</a:t>
            </a:r>
            <a:r>
              <a:rPr lang="id-ID" dirty="0"/>
              <a:t> Pada tanggal </a:t>
            </a:r>
            <a:r>
              <a:rPr lang="id-ID" b="1" dirty="0"/>
              <a:t>1 </a:t>
            </a:r>
            <a:r>
              <a:rPr lang="id-ID" b="1" dirty="0" smtClean="0"/>
              <a:t>Januari </a:t>
            </a:r>
            <a:r>
              <a:rPr lang="id-ID" b="1" dirty="0"/>
              <a:t>2019</a:t>
            </a:r>
            <a:r>
              <a:rPr lang="id-ID" dirty="0"/>
              <a:t>, Semar Co. membeli </a:t>
            </a:r>
            <a:r>
              <a:rPr lang="id-ID" dirty="0" smtClean="0"/>
              <a:t>2.000 </a:t>
            </a:r>
            <a:r>
              <a:rPr lang="id-ID" dirty="0"/>
              <a:t>lembar saham biasa dari 10.000 lembar saham biasa Petruk Co senilai $ 50 per lembar saham, sama dengan book value dan fair value dari Petruk Net </a:t>
            </a:r>
            <a:r>
              <a:rPr lang="id-ID" dirty="0" smtClean="0"/>
              <a:t>Asset. </a:t>
            </a:r>
            <a:r>
              <a:rPr lang="id-ID" dirty="0"/>
              <a:t>Selama tahun berjalan Petruk Co memperoleh </a:t>
            </a:r>
            <a:r>
              <a:rPr lang="id-ID" dirty="0" smtClean="0"/>
              <a:t>Laba bersih </a:t>
            </a:r>
            <a:r>
              <a:rPr lang="id-ID" dirty="0"/>
              <a:t>$ </a:t>
            </a:r>
            <a:r>
              <a:rPr lang="id-ID" dirty="0" smtClean="0"/>
              <a:t>50.000 </a:t>
            </a:r>
            <a:r>
              <a:rPr lang="id-ID" dirty="0"/>
              <a:t>dan pada tanggal 1 November 2019 </a:t>
            </a:r>
            <a:r>
              <a:rPr lang="id-ID" dirty="0" smtClean="0"/>
              <a:t>Petruk Co membayar </a:t>
            </a:r>
            <a:r>
              <a:rPr lang="id-ID" dirty="0"/>
              <a:t>deviden $ </a:t>
            </a:r>
            <a:r>
              <a:rPr lang="id-ID" dirty="0" smtClean="0"/>
              <a:t>20.000.</a:t>
            </a:r>
          </a:p>
          <a:p>
            <a:pPr marL="0" indent="0">
              <a:buNone/>
            </a:pPr>
            <a:r>
              <a:rPr lang="id-ID" dirty="0"/>
              <a:t>	</a:t>
            </a:r>
            <a:r>
              <a:rPr lang="id-ID" dirty="0" smtClean="0"/>
              <a:t>Buatlah jurnal dengan menggunakan metode biaya dan metode ekuitas!</a:t>
            </a:r>
            <a:endParaRPr lang="id-ID" dirty="0"/>
          </a:p>
          <a:p>
            <a:pPr marL="0" indent="0">
              <a:buNone/>
            </a:pPr>
            <a:endParaRPr lang="id-ID" dirty="0"/>
          </a:p>
        </p:txBody>
      </p:sp>
    </p:spTree>
    <p:extLst>
      <p:ext uri="{BB962C8B-B14F-4D97-AF65-F5344CB8AC3E}">
        <p14:creationId xmlns:p14="http://schemas.microsoft.com/office/powerpoint/2010/main" val="3064750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...Ilustrasi </a:t>
            </a:r>
            <a:r>
              <a:rPr lang="id-ID" b="1" dirty="0"/>
              <a:t>Penerapan Cost Method dan Equity Method</a:t>
            </a:r>
            <a:endParaRPr lang="id-ID" dirty="0"/>
          </a:p>
        </p:txBody>
      </p:sp>
      <p:sp>
        <p:nvSpPr>
          <p:cNvPr id="3" name="Content Placeholder 2"/>
          <p:cNvSpPr>
            <a:spLocks noGrp="1"/>
          </p:cNvSpPr>
          <p:nvPr>
            <p:ph idx="1"/>
          </p:nvPr>
        </p:nvSpPr>
        <p:spPr/>
        <p:txBody>
          <a:bodyPr/>
          <a:lstStyle/>
          <a:p>
            <a:r>
              <a:rPr lang="id-ID" u="sng" dirty="0"/>
              <a:t>Ilustrasi </a:t>
            </a:r>
            <a:r>
              <a:rPr lang="id-ID" u="sng" dirty="0" smtClean="0"/>
              <a:t>2</a:t>
            </a:r>
            <a:endParaRPr lang="id-ID" u="sng" dirty="0"/>
          </a:p>
          <a:p>
            <a:pPr marL="0" indent="0">
              <a:buNone/>
            </a:pPr>
            <a:r>
              <a:rPr lang="id-ID" dirty="0"/>
              <a:t>	 Pada tanggal </a:t>
            </a:r>
            <a:r>
              <a:rPr lang="id-ID" b="1"/>
              <a:t>1 </a:t>
            </a:r>
            <a:r>
              <a:rPr lang="id-ID" b="1" smtClean="0"/>
              <a:t>Juli </a:t>
            </a:r>
            <a:r>
              <a:rPr lang="id-ID" b="1" dirty="0"/>
              <a:t>2019</a:t>
            </a:r>
            <a:r>
              <a:rPr lang="id-ID" dirty="0"/>
              <a:t>, Semar Co. membeli 2.000 lembar saham biasa dari 10.000 lembar saham biasa Petruk Co senilai $ 50 per lembar saham, sama dengan book value dan fair value dari Petruk Net Asset. Selama tahun berjalan Petruk Co memperoleh Laba bersih $ 50.000 dan pada tanggal 1 November 2019 Petruk Co membayar deviden $ 20.000.</a:t>
            </a:r>
          </a:p>
          <a:p>
            <a:pPr marL="0" indent="0">
              <a:buNone/>
            </a:pPr>
            <a:r>
              <a:rPr lang="id-ID" dirty="0"/>
              <a:t>	Buatlah jurnal dengan menggunakan metode biaya dan metode ekuitas!</a:t>
            </a:r>
          </a:p>
          <a:p>
            <a:endParaRPr lang="id-ID" dirty="0"/>
          </a:p>
        </p:txBody>
      </p:sp>
    </p:spTree>
    <p:extLst>
      <p:ext uri="{BB962C8B-B14F-4D97-AF65-F5344CB8AC3E}">
        <p14:creationId xmlns:p14="http://schemas.microsoft.com/office/powerpoint/2010/main" val="3484502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Akuntansi metode ekuitas konsolidasi satu baris</a:t>
            </a:r>
            <a:endParaRPr lang="id-ID" dirty="0"/>
          </a:p>
        </p:txBody>
      </p:sp>
      <p:sp>
        <p:nvSpPr>
          <p:cNvPr id="3" name="Content Placeholder 2"/>
          <p:cNvSpPr>
            <a:spLocks noGrp="1"/>
          </p:cNvSpPr>
          <p:nvPr>
            <p:ph idx="1"/>
          </p:nvPr>
        </p:nvSpPr>
        <p:spPr/>
        <p:txBody>
          <a:bodyPr/>
          <a:lstStyle/>
          <a:p>
            <a:r>
              <a:rPr lang="id-ID" dirty="0"/>
              <a:t>Akuntansi metode ekuitas sering di sebut konsolidasi dengan konsolidasi satu baris. Ini karena investasi dilaporken sebagai jumlah tunggal dalam neraca perusahaan investor dan pendapatan investasi di laporkan sebagai jumlah tunggal. Laporan keuangan konsolidasi menunjukkan pendapatan yang sama dan aktiva bersih yang sama melipputi rincian pendapatan –pendapatan dan beban-beban dan aktiva dan kewajiban-kewajiban.</a:t>
            </a:r>
          </a:p>
          <a:p>
            <a:endParaRPr lang="id-ID" dirty="0"/>
          </a:p>
        </p:txBody>
      </p:sp>
    </p:spTree>
    <p:extLst>
      <p:ext uri="{BB962C8B-B14F-4D97-AF65-F5344CB8AC3E}">
        <p14:creationId xmlns:p14="http://schemas.microsoft.com/office/powerpoint/2010/main" val="3821711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Investasi </a:t>
            </a:r>
            <a:r>
              <a:rPr lang="id-ID" b="1" dirty="0"/>
              <a:t>A</a:t>
            </a:r>
            <a:r>
              <a:rPr lang="id-ID" b="1" dirty="0" smtClean="0"/>
              <a:t>kuitas </a:t>
            </a:r>
            <a:r>
              <a:rPr lang="id-ID" b="1" dirty="0"/>
              <a:t>dalam </a:t>
            </a:r>
            <a:r>
              <a:rPr lang="id-ID" b="1" dirty="0" smtClean="0"/>
              <a:t>Akuisisi</a:t>
            </a:r>
            <a:endParaRPr lang="id-ID" b="1" dirty="0"/>
          </a:p>
        </p:txBody>
      </p:sp>
      <p:sp>
        <p:nvSpPr>
          <p:cNvPr id="3" name="Content Placeholder 2"/>
          <p:cNvSpPr>
            <a:spLocks noGrp="1"/>
          </p:cNvSpPr>
          <p:nvPr>
            <p:ph idx="1"/>
          </p:nvPr>
        </p:nvSpPr>
        <p:spPr/>
        <p:txBody>
          <a:bodyPr>
            <a:normAutofit/>
          </a:bodyPr>
          <a:lstStyle/>
          <a:p>
            <a:r>
              <a:rPr lang="id-ID" dirty="0"/>
              <a:t>Karena investasi ekuitas dalam saham biasa berhak suara entitas lain merupakan sasaran PSAK nomor 22, biaya investasi diukur dengan jumlah kas yang dikeluarkan atau nilai wajar akitiva lain yang diserahkan atau surat-surat berharga yang diterbitkan. Begitu pula dengan biaya langsung pencatatan dan penerbitan surat-surat berharga. Ekuitas dicatat sebagai tambahan modal disetor, dan biaya langsung lainnya. Untuk akuisisi ditambahkan pada biaya perolehan. Total biaya investasi dimaasukkan dalam akun investasi berdasarkan konsep konsolidasi satu baris.</a:t>
            </a:r>
          </a:p>
          <a:p>
            <a:endParaRPr lang="id-ID" dirty="0"/>
          </a:p>
        </p:txBody>
      </p:sp>
    </p:spTree>
    <p:extLst>
      <p:ext uri="{BB962C8B-B14F-4D97-AF65-F5344CB8AC3E}">
        <p14:creationId xmlns:p14="http://schemas.microsoft.com/office/powerpoint/2010/main" val="280047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ALASAN-ALASAN PENGGABUNGAN </a:t>
            </a:r>
            <a:r>
              <a:rPr lang="id-ID" dirty="0" smtClean="0"/>
              <a:t>USAHA</a:t>
            </a:r>
            <a:endParaRPr lang="id-ID" dirty="0"/>
          </a:p>
        </p:txBody>
      </p:sp>
      <p:sp>
        <p:nvSpPr>
          <p:cNvPr id="3" name="Content Placeholder 2"/>
          <p:cNvSpPr>
            <a:spLocks noGrp="1"/>
          </p:cNvSpPr>
          <p:nvPr>
            <p:ph idx="1"/>
          </p:nvPr>
        </p:nvSpPr>
        <p:spPr>
          <a:xfrm>
            <a:off x="313507" y="1700809"/>
            <a:ext cx="11599093" cy="4896543"/>
          </a:xfrm>
        </p:spPr>
        <p:txBody>
          <a:bodyPr>
            <a:normAutofit fontScale="62500" lnSpcReduction="20000"/>
          </a:bodyPr>
          <a:lstStyle/>
          <a:p>
            <a:pPr lvl="0"/>
            <a:r>
              <a:rPr lang="id-ID" dirty="0"/>
              <a:t>1.	Manfaat biaya (cost advantage). Sering kali lebih murah untuk memperoleh fasilitas yang dibutuhkan melalui penggabungan dibandingkan melalui pengembangan.</a:t>
            </a:r>
          </a:p>
          <a:p>
            <a:pPr lvl="0"/>
            <a:r>
              <a:rPr lang="id-ID" dirty="0"/>
              <a:t>2.	Risiko lebih rendah (lower risk). Membeli lini produk dan pasar yang telah didirikan biasanya lebih kecil risikonya dibandingkan dengan mengembangkan produk baru dan pasarnya.</a:t>
            </a:r>
          </a:p>
          <a:p>
            <a:pPr lvl="0"/>
            <a:r>
              <a:rPr lang="id-ID" dirty="0"/>
              <a:t>3.	Penundaan operasi lebih sedikit (fewer operating delays). Fasilitas-fasilitas pabrik yang diperoleh melalui penggabungan usaha dapat diharapkan untuk segera beroperasi dan memenuhi peraturan yang berhubungan dengan lingkungan dan peraturan pemerintah yang lainnya.</a:t>
            </a:r>
          </a:p>
          <a:p>
            <a:pPr lvl="0"/>
            <a:r>
              <a:rPr lang="id-ID" dirty="0"/>
              <a:t>4.	Mencegah pengambilalihan (</a:t>
            </a:r>
            <a:r>
              <a:rPr lang="id-ID" i="1" dirty="0"/>
              <a:t>avoidance of takeovers</a:t>
            </a:r>
            <a:r>
              <a:rPr lang="id-ID" dirty="0"/>
              <a:t>). Beberapa perusahaan bergabung untuk mencegah pengakuisisian diantara mereka. Karena perusahaan-perusahaan yang lebih kecil cenderung lebih mudah diserang untuk diambilalih maka beberapa diantara mereka memakai strategi pembeli yang agresif sebagai pertahanan terbaik melawan usaha pengambilalihan oleh perusahaan lain.</a:t>
            </a:r>
          </a:p>
          <a:p>
            <a:pPr lvl="0"/>
            <a:r>
              <a:rPr lang="id-ID" dirty="0"/>
              <a:t>5.	Akuisisi harta tidak berwujud (acquisition of intangible assets). Penggabungan usaha melibatkan penggabungan sumber daya tidak berwujud maupun berwujud. Maka, akuisisi atas hak paten, hak atas mineral, database pelanggan, atau keahlian manajemen mungkin menjadi faktor utama yang memotifasi suatu penggabungan usaha.</a:t>
            </a:r>
          </a:p>
          <a:p>
            <a:r>
              <a:rPr lang="id-ID" dirty="0"/>
              <a:t>6.	Alasan-alasan lain. Selain untuk perluasan, perusahaan-perusahaan mungkin memilih penggabungan usaha untuk memperoleh manfaat dari segi pajak, untuk manfaat pajak penghasilan perseorangan dan pajak atas bangunan, dan untuk alas an-alasan pribadi</a:t>
            </a:r>
          </a:p>
        </p:txBody>
      </p:sp>
    </p:spTree>
    <p:extLst>
      <p:ext uri="{BB962C8B-B14F-4D97-AF65-F5344CB8AC3E}">
        <p14:creationId xmlns:p14="http://schemas.microsoft.com/office/powerpoint/2010/main" val="2647537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Ilustrasi Investasi </a:t>
            </a:r>
            <a:r>
              <a:rPr lang="id-ID" b="1" dirty="0"/>
              <a:t>Akuitas dalam Akuisisi</a:t>
            </a:r>
            <a:endParaRPr lang="id-ID" dirty="0"/>
          </a:p>
        </p:txBody>
      </p:sp>
      <p:sp>
        <p:nvSpPr>
          <p:cNvPr id="3" name="Content Placeholder 2"/>
          <p:cNvSpPr>
            <a:spLocks noGrp="1"/>
          </p:cNvSpPr>
          <p:nvPr>
            <p:ph idx="1"/>
          </p:nvPr>
        </p:nvSpPr>
        <p:spPr/>
        <p:txBody>
          <a:bodyPr/>
          <a:lstStyle/>
          <a:p>
            <a:r>
              <a:rPr lang="id-ID" dirty="0"/>
              <a:t>PT </a:t>
            </a:r>
            <a:r>
              <a:rPr lang="id-ID" dirty="0" smtClean="0"/>
              <a:t>Panorama </a:t>
            </a:r>
            <a:r>
              <a:rPr lang="id-ID" dirty="0"/>
              <a:t>membeli 30% saham biasa berhak suara PT </a:t>
            </a:r>
            <a:r>
              <a:rPr lang="id-ID" dirty="0" smtClean="0"/>
              <a:t>Senja </a:t>
            </a:r>
            <a:r>
              <a:rPr lang="id-ID" dirty="0"/>
              <a:t>pada tanggal 1 Januari </a:t>
            </a:r>
            <a:r>
              <a:rPr lang="id-ID" dirty="0" smtClean="0"/>
              <a:t>2020 </a:t>
            </a:r>
            <a:r>
              <a:rPr lang="id-ID" dirty="0"/>
              <a:t>dari pada pemegang saham dengan kas sebesar Rp. </a:t>
            </a:r>
            <a:r>
              <a:rPr lang="id-ID" dirty="0" smtClean="0"/>
              <a:t>2.000.000 </a:t>
            </a:r>
            <a:r>
              <a:rPr lang="id-ID" dirty="0"/>
              <a:t>ditambah dengan 200.000 </a:t>
            </a:r>
            <a:r>
              <a:rPr lang="id-ID" dirty="0" smtClean="0"/>
              <a:t>lembar </a:t>
            </a:r>
            <a:r>
              <a:rPr lang="id-ID" dirty="0"/>
              <a:t>saham biasa PT </a:t>
            </a:r>
            <a:r>
              <a:rPr lang="id-ID" dirty="0" smtClean="0"/>
              <a:t>Panorama </a:t>
            </a:r>
            <a:r>
              <a:rPr lang="id-ID" dirty="0"/>
              <a:t>dengan nilai nominal Rp. </a:t>
            </a:r>
            <a:r>
              <a:rPr lang="id-ID" dirty="0" smtClean="0"/>
              <a:t>10 </a:t>
            </a:r>
            <a:r>
              <a:rPr lang="id-ID" dirty="0"/>
              <a:t>dan nilai pasar Rp. </a:t>
            </a:r>
            <a:r>
              <a:rPr lang="id-ID" dirty="0" smtClean="0"/>
              <a:t>15 </a:t>
            </a:r>
            <a:r>
              <a:rPr lang="id-ID" dirty="0"/>
              <a:t>per lembar saham. Tambahan biaya kepemilikan ekuitas sebesar Rp. 50.000 untuk pencatatan saham dan Rp. 100.000.000 untuk biaya konsultasi dan penasihat.</a:t>
            </a:r>
          </a:p>
        </p:txBody>
      </p:sp>
    </p:spTree>
    <p:extLst>
      <p:ext uri="{BB962C8B-B14F-4D97-AF65-F5344CB8AC3E}">
        <p14:creationId xmlns:p14="http://schemas.microsoft.com/office/powerpoint/2010/main" val="3923103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...Ilustrasi </a:t>
            </a:r>
            <a:r>
              <a:rPr lang="id-ID" b="1" dirty="0"/>
              <a:t>Investasi Akuitas dalam Akuisisi</a:t>
            </a:r>
            <a:endParaRPr lang="id-ID" dirty="0"/>
          </a:p>
        </p:txBody>
      </p:sp>
      <p:sp>
        <p:nvSpPr>
          <p:cNvPr id="3" name="Content Placeholder 2"/>
          <p:cNvSpPr>
            <a:spLocks noGrp="1"/>
          </p:cNvSpPr>
          <p:nvPr>
            <p:ph idx="1"/>
          </p:nvPr>
        </p:nvSpPr>
        <p:spPr/>
        <p:txBody>
          <a:bodyPr/>
          <a:lstStyle/>
          <a:p>
            <a:r>
              <a:rPr lang="id-ID" dirty="0" smtClean="0"/>
              <a:t>Informasi tentang nilai buku dan nilai wajar PT. Senja pada 31 Desember 2020 adalah sebagai berikut:</a:t>
            </a:r>
          </a:p>
          <a:p>
            <a:pPr marL="0" indent="0">
              <a:buNone/>
            </a:pP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570445613"/>
              </p:ext>
            </p:extLst>
          </p:nvPr>
        </p:nvGraphicFramePr>
        <p:xfrm>
          <a:off x="1871531" y="3068960"/>
          <a:ext cx="7700293" cy="2872298"/>
        </p:xfrm>
        <a:graphic>
          <a:graphicData uri="http://schemas.openxmlformats.org/drawingml/2006/table">
            <a:tbl>
              <a:tblPr firstRow="1" firstCol="1" bandRow="1">
                <a:tableStyleId>{5C22544A-7EE6-4342-B048-85BDC9FD1C3A}</a:tableStyleId>
              </a:tblPr>
              <a:tblGrid>
                <a:gridCol w="3776963"/>
                <a:gridCol w="1961665"/>
                <a:gridCol w="1961665"/>
              </a:tblGrid>
              <a:tr h="160309">
                <a:tc>
                  <a:txBody>
                    <a:bodyPr/>
                    <a:lstStyle/>
                    <a:p>
                      <a:pPr algn="ctr">
                        <a:lnSpc>
                          <a:spcPct val="115000"/>
                        </a:lnSpc>
                        <a:spcAft>
                          <a:spcPts val="0"/>
                        </a:spcAft>
                        <a:tabLst>
                          <a:tab pos="1064260" algn="l"/>
                        </a:tabLst>
                      </a:pPr>
                      <a:r>
                        <a:rPr lang="id-ID" sz="1400" kern="50" dirty="0">
                          <a:effectLst/>
                        </a:rPr>
                        <a:t> </a:t>
                      </a:r>
                      <a:endParaRPr lang="id-ID" sz="1100" dirty="0">
                        <a:effectLst/>
                        <a:latin typeface="Calibri"/>
                        <a:ea typeface="Times New Roman"/>
                        <a:cs typeface="Times New Roman"/>
                      </a:endParaRPr>
                    </a:p>
                  </a:txBody>
                  <a:tcPr marT="0" marB="0"/>
                </a:tc>
                <a:tc>
                  <a:txBody>
                    <a:bodyPr/>
                    <a:lstStyle/>
                    <a:p>
                      <a:pPr algn="ctr">
                        <a:lnSpc>
                          <a:spcPct val="115000"/>
                        </a:lnSpc>
                        <a:spcAft>
                          <a:spcPts val="0"/>
                        </a:spcAft>
                        <a:tabLst>
                          <a:tab pos="1064260" algn="l"/>
                        </a:tabLst>
                      </a:pPr>
                      <a:r>
                        <a:rPr lang="id-ID" sz="1400" kern="50">
                          <a:effectLst/>
                        </a:rPr>
                        <a:t>Nilai Buku</a:t>
                      </a:r>
                      <a:endParaRPr lang="id-ID" sz="1100">
                        <a:effectLst/>
                        <a:latin typeface="Calibri"/>
                        <a:ea typeface="Times New Roman"/>
                        <a:cs typeface="Times New Roman"/>
                      </a:endParaRPr>
                    </a:p>
                  </a:txBody>
                  <a:tcPr marT="0" marB="0"/>
                </a:tc>
                <a:tc>
                  <a:txBody>
                    <a:bodyPr/>
                    <a:lstStyle/>
                    <a:p>
                      <a:pPr algn="ctr">
                        <a:lnSpc>
                          <a:spcPct val="115000"/>
                        </a:lnSpc>
                        <a:spcAft>
                          <a:spcPts val="0"/>
                        </a:spcAft>
                        <a:tabLst>
                          <a:tab pos="1064260" algn="l"/>
                        </a:tabLst>
                      </a:pPr>
                      <a:r>
                        <a:rPr lang="id-ID" sz="1400" kern="50">
                          <a:effectLst/>
                        </a:rPr>
                        <a:t>Nilai Wajar</a:t>
                      </a:r>
                      <a:endParaRPr lang="id-ID" sz="1100">
                        <a:effectLst/>
                        <a:latin typeface="Calibri"/>
                        <a:ea typeface="Times New Roman"/>
                        <a:cs typeface="Times New Roman"/>
                      </a:endParaRPr>
                    </a:p>
                  </a:txBody>
                  <a:tcPr marT="0" marB="0"/>
                </a:tc>
              </a:tr>
              <a:tr h="841565">
                <a:tc>
                  <a:txBody>
                    <a:bodyPr/>
                    <a:lstStyle/>
                    <a:p>
                      <a:pPr>
                        <a:lnSpc>
                          <a:spcPct val="115000"/>
                        </a:lnSpc>
                        <a:spcAft>
                          <a:spcPts val="0"/>
                        </a:spcAft>
                        <a:tabLst>
                          <a:tab pos="1064260" algn="l"/>
                        </a:tabLst>
                      </a:pPr>
                      <a:r>
                        <a:rPr lang="id-ID" sz="1400" kern="50" dirty="0">
                          <a:effectLst/>
                        </a:rPr>
                        <a:t>Kas</a:t>
                      </a:r>
                      <a:endParaRPr lang="id-ID" sz="1100" dirty="0">
                        <a:effectLst/>
                      </a:endParaRPr>
                    </a:p>
                    <a:p>
                      <a:pPr>
                        <a:lnSpc>
                          <a:spcPct val="115000"/>
                        </a:lnSpc>
                        <a:spcAft>
                          <a:spcPts val="0"/>
                        </a:spcAft>
                        <a:tabLst>
                          <a:tab pos="1064260" algn="l"/>
                        </a:tabLst>
                      </a:pPr>
                      <a:r>
                        <a:rPr lang="id-ID" sz="1400" kern="50" dirty="0">
                          <a:effectLst/>
                        </a:rPr>
                        <a:t>Piutang - Bersih</a:t>
                      </a:r>
                      <a:endParaRPr lang="id-ID" sz="1100" dirty="0">
                        <a:effectLst/>
                      </a:endParaRPr>
                    </a:p>
                    <a:p>
                      <a:pPr>
                        <a:lnSpc>
                          <a:spcPct val="115000"/>
                        </a:lnSpc>
                        <a:spcAft>
                          <a:spcPts val="0"/>
                        </a:spcAft>
                        <a:tabLst>
                          <a:tab pos="1064260" algn="l"/>
                        </a:tabLst>
                      </a:pPr>
                      <a:r>
                        <a:rPr lang="id-ID" sz="1400" kern="50" dirty="0">
                          <a:effectLst/>
                        </a:rPr>
                        <a:t>Persediaan</a:t>
                      </a:r>
                      <a:endParaRPr lang="id-ID" sz="1100" dirty="0">
                        <a:effectLst/>
                      </a:endParaRPr>
                    </a:p>
                    <a:p>
                      <a:pPr>
                        <a:lnSpc>
                          <a:spcPct val="115000"/>
                        </a:lnSpc>
                        <a:spcAft>
                          <a:spcPts val="0"/>
                        </a:spcAft>
                        <a:tabLst>
                          <a:tab pos="1064260" algn="l"/>
                        </a:tabLst>
                      </a:pPr>
                      <a:r>
                        <a:rPr lang="id-ID" sz="1400" kern="50" dirty="0">
                          <a:effectLst/>
                        </a:rPr>
                        <a:t>Aktiva Lancar Lainnya</a:t>
                      </a:r>
                      <a:endParaRPr lang="id-ID" sz="1100" dirty="0">
                        <a:effectLst/>
                      </a:endParaRPr>
                    </a:p>
                    <a:p>
                      <a:pPr>
                        <a:lnSpc>
                          <a:spcPct val="115000"/>
                        </a:lnSpc>
                        <a:spcAft>
                          <a:spcPts val="0"/>
                        </a:spcAft>
                        <a:tabLst>
                          <a:tab pos="1064260" algn="l"/>
                        </a:tabLst>
                      </a:pPr>
                      <a:r>
                        <a:rPr lang="id-ID" sz="1400" kern="50" dirty="0">
                          <a:effectLst/>
                        </a:rPr>
                        <a:t>Peralatan - Bersih</a:t>
                      </a:r>
                      <a:endParaRPr lang="id-ID" sz="1100" dirty="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1.500.000</a:t>
                      </a:r>
                      <a:endParaRPr lang="id-ID" sz="1100">
                        <a:effectLst/>
                      </a:endParaRPr>
                    </a:p>
                    <a:p>
                      <a:pPr algn="r">
                        <a:lnSpc>
                          <a:spcPct val="115000"/>
                        </a:lnSpc>
                        <a:spcAft>
                          <a:spcPts val="0"/>
                        </a:spcAft>
                        <a:tabLst>
                          <a:tab pos="1064260" algn="l"/>
                        </a:tabLst>
                      </a:pPr>
                      <a:r>
                        <a:rPr lang="id-ID" sz="1400" kern="50">
                          <a:effectLst/>
                        </a:rPr>
                        <a:t>2.200.000</a:t>
                      </a:r>
                      <a:endParaRPr lang="id-ID" sz="1100">
                        <a:effectLst/>
                      </a:endParaRPr>
                    </a:p>
                    <a:p>
                      <a:pPr algn="r">
                        <a:lnSpc>
                          <a:spcPct val="115000"/>
                        </a:lnSpc>
                        <a:spcAft>
                          <a:spcPts val="0"/>
                        </a:spcAft>
                        <a:tabLst>
                          <a:tab pos="1064260" algn="l"/>
                        </a:tabLst>
                      </a:pPr>
                      <a:r>
                        <a:rPr lang="id-ID" sz="1400" kern="50">
                          <a:effectLst/>
                        </a:rPr>
                        <a:t>3.000.000</a:t>
                      </a:r>
                      <a:endParaRPr lang="id-ID" sz="1100">
                        <a:effectLst/>
                      </a:endParaRPr>
                    </a:p>
                    <a:p>
                      <a:pPr algn="r">
                        <a:lnSpc>
                          <a:spcPct val="115000"/>
                        </a:lnSpc>
                        <a:spcAft>
                          <a:spcPts val="0"/>
                        </a:spcAft>
                        <a:tabLst>
                          <a:tab pos="1064260" algn="l"/>
                        </a:tabLst>
                      </a:pPr>
                      <a:r>
                        <a:rPr lang="id-ID" sz="1400" kern="50">
                          <a:effectLst/>
                        </a:rPr>
                        <a:t>3.300.000</a:t>
                      </a:r>
                      <a:endParaRPr lang="id-ID" sz="1100">
                        <a:effectLst/>
                      </a:endParaRPr>
                    </a:p>
                    <a:p>
                      <a:pPr algn="r">
                        <a:lnSpc>
                          <a:spcPct val="115000"/>
                        </a:lnSpc>
                        <a:spcAft>
                          <a:spcPts val="0"/>
                        </a:spcAft>
                        <a:tabLst>
                          <a:tab pos="1064260" algn="l"/>
                        </a:tabLst>
                      </a:pPr>
                      <a:r>
                        <a:rPr lang="id-ID" sz="1400" kern="50">
                          <a:effectLst/>
                        </a:rPr>
                        <a:t>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1.500.000</a:t>
                      </a:r>
                      <a:endParaRPr lang="id-ID" sz="1100">
                        <a:effectLst/>
                      </a:endParaRPr>
                    </a:p>
                    <a:p>
                      <a:pPr algn="r">
                        <a:lnSpc>
                          <a:spcPct val="115000"/>
                        </a:lnSpc>
                        <a:spcAft>
                          <a:spcPts val="0"/>
                        </a:spcAft>
                        <a:tabLst>
                          <a:tab pos="1064260" algn="l"/>
                        </a:tabLst>
                      </a:pPr>
                      <a:r>
                        <a:rPr lang="id-ID" sz="1400" kern="50">
                          <a:effectLst/>
                        </a:rPr>
                        <a:t>2.200.000</a:t>
                      </a:r>
                      <a:endParaRPr lang="id-ID" sz="1100">
                        <a:effectLst/>
                      </a:endParaRPr>
                    </a:p>
                    <a:p>
                      <a:pPr algn="r">
                        <a:lnSpc>
                          <a:spcPct val="115000"/>
                        </a:lnSpc>
                        <a:spcAft>
                          <a:spcPts val="0"/>
                        </a:spcAft>
                        <a:tabLst>
                          <a:tab pos="1064260" algn="l"/>
                        </a:tabLst>
                      </a:pPr>
                      <a:r>
                        <a:rPr lang="id-ID" sz="1400" kern="50">
                          <a:effectLst/>
                        </a:rPr>
                        <a:t>4.000.000</a:t>
                      </a:r>
                      <a:endParaRPr lang="id-ID" sz="1100">
                        <a:effectLst/>
                      </a:endParaRPr>
                    </a:p>
                    <a:p>
                      <a:pPr algn="r">
                        <a:lnSpc>
                          <a:spcPct val="115000"/>
                        </a:lnSpc>
                        <a:spcAft>
                          <a:spcPts val="0"/>
                        </a:spcAft>
                        <a:tabLst>
                          <a:tab pos="1064260" algn="l"/>
                        </a:tabLst>
                      </a:pPr>
                      <a:r>
                        <a:rPr lang="id-ID" sz="1400" kern="50">
                          <a:effectLst/>
                        </a:rPr>
                        <a:t>3.100.000</a:t>
                      </a:r>
                      <a:endParaRPr lang="id-ID" sz="1100">
                        <a:effectLst/>
                      </a:endParaRPr>
                    </a:p>
                    <a:p>
                      <a:pPr algn="r">
                        <a:lnSpc>
                          <a:spcPct val="115000"/>
                        </a:lnSpc>
                        <a:spcAft>
                          <a:spcPts val="0"/>
                        </a:spcAft>
                        <a:tabLst>
                          <a:tab pos="1064260" algn="l"/>
                        </a:tabLst>
                      </a:pPr>
                      <a:r>
                        <a:rPr lang="id-ID" sz="1400" kern="50">
                          <a:effectLst/>
                        </a:rPr>
                        <a:t>8.000.000</a:t>
                      </a:r>
                      <a:endParaRPr lang="id-ID" sz="1100">
                        <a:effectLst/>
                        <a:latin typeface="Calibri"/>
                        <a:ea typeface="Times New Roman"/>
                        <a:cs typeface="Times New Roman"/>
                      </a:endParaRPr>
                    </a:p>
                  </a:txBody>
                  <a:tcPr marT="0" marB="0"/>
                </a:tc>
              </a:tr>
              <a:tr h="160309">
                <a:tc>
                  <a:txBody>
                    <a:bodyPr/>
                    <a:lstStyle/>
                    <a:p>
                      <a:pPr>
                        <a:lnSpc>
                          <a:spcPct val="115000"/>
                        </a:lnSpc>
                        <a:spcAft>
                          <a:spcPts val="0"/>
                        </a:spcAft>
                        <a:tabLst>
                          <a:tab pos="1064260" algn="l"/>
                        </a:tabLst>
                      </a:pPr>
                      <a:r>
                        <a:rPr lang="id-ID" sz="1400" kern="50">
                          <a:effectLst/>
                        </a:rPr>
                        <a:t>Total Aktiva</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18.800.000</a:t>
                      </a:r>
                      <a:endParaRPr lang="id-ID" sz="1100">
                        <a:effectLst/>
                        <a:latin typeface="Calibri"/>
                        <a:ea typeface="Times New Roman"/>
                        <a:cs typeface="Times New Roman"/>
                      </a:endParaRPr>
                    </a:p>
                  </a:txBody>
                  <a:tcPr marT="0" marB="0"/>
                </a:tc>
              </a:tr>
              <a:tr h="671251">
                <a:tc>
                  <a:txBody>
                    <a:bodyPr/>
                    <a:lstStyle/>
                    <a:p>
                      <a:pPr>
                        <a:lnSpc>
                          <a:spcPct val="115000"/>
                        </a:lnSpc>
                        <a:spcAft>
                          <a:spcPts val="0"/>
                        </a:spcAft>
                        <a:tabLst>
                          <a:tab pos="1064260" algn="l"/>
                        </a:tabLst>
                      </a:pPr>
                      <a:r>
                        <a:rPr lang="id-ID" sz="1400" kern="50">
                          <a:effectLst/>
                        </a:rPr>
                        <a:t>Utang Usaha</a:t>
                      </a:r>
                      <a:endParaRPr lang="id-ID" sz="1100">
                        <a:effectLst/>
                      </a:endParaRPr>
                    </a:p>
                    <a:p>
                      <a:pPr>
                        <a:lnSpc>
                          <a:spcPct val="115000"/>
                        </a:lnSpc>
                        <a:spcAft>
                          <a:spcPts val="0"/>
                        </a:spcAft>
                        <a:tabLst>
                          <a:tab pos="1064260" algn="l"/>
                        </a:tabLst>
                      </a:pPr>
                      <a:r>
                        <a:rPr lang="id-ID" sz="1400" kern="50">
                          <a:effectLst/>
                        </a:rPr>
                        <a:t>Wesel Bayar – jatuh tempo 5 tahun</a:t>
                      </a:r>
                      <a:endParaRPr lang="id-ID" sz="1100">
                        <a:effectLst/>
                      </a:endParaRPr>
                    </a:p>
                    <a:p>
                      <a:pPr>
                        <a:lnSpc>
                          <a:spcPct val="115000"/>
                        </a:lnSpc>
                        <a:spcAft>
                          <a:spcPts val="0"/>
                        </a:spcAft>
                        <a:tabLst>
                          <a:tab pos="1064260" algn="l"/>
                        </a:tabLst>
                      </a:pPr>
                      <a:r>
                        <a:rPr lang="id-ID" sz="1400" kern="50">
                          <a:effectLst/>
                        </a:rPr>
                        <a:t>Saham biasa</a:t>
                      </a:r>
                      <a:endParaRPr lang="id-ID" sz="1100">
                        <a:effectLst/>
                      </a:endParaRPr>
                    </a:p>
                    <a:p>
                      <a:pPr>
                        <a:lnSpc>
                          <a:spcPct val="115000"/>
                        </a:lnSpc>
                        <a:spcAft>
                          <a:spcPts val="0"/>
                        </a:spcAft>
                        <a:tabLst>
                          <a:tab pos="1064260" algn="l"/>
                        </a:tabLst>
                      </a:pPr>
                      <a:r>
                        <a:rPr lang="id-ID" sz="1400" kern="50">
                          <a:effectLst/>
                        </a:rPr>
                        <a:t>Laba Ditahan</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1.000.000</a:t>
                      </a:r>
                      <a:endParaRPr lang="id-ID" sz="1100">
                        <a:effectLst/>
                      </a:endParaRPr>
                    </a:p>
                    <a:p>
                      <a:pPr algn="r">
                        <a:lnSpc>
                          <a:spcPct val="115000"/>
                        </a:lnSpc>
                        <a:spcAft>
                          <a:spcPts val="0"/>
                        </a:spcAft>
                        <a:tabLst>
                          <a:tab pos="1064260" algn="l"/>
                        </a:tabLst>
                      </a:pPr>
                      <a:r>
                        <a:rPr lang="id-ID" sz="1400" kern="50">
                          <a:effectLst/>
                        </a:rPr>
                        <a:t>2.000.000</a:t>
                      </a:r>
                      <a:endParaRPr lang="id-ID" sz="1100">
                        <a:effectLst/>
                      </a:endParaRPr>
                    </a:p>
                    <a:p>
                      <a:pPr algn="r">
                        <a:lnSpc>
                          <a:spcPct val="115000"/>
                        </a:lnSpc>
                        <a:spcAft>
                          <a:spcPts val="0"/>
                        </a:spcAft>
                        <a:tabLst>
                          <a:tab pos="1064260" algn="l"/>
                        </a:tabLst>
                      </a:pPr>
                      <a:r>
                        <a:rPr lang="id-ID" sz="1400" kern="50">
                          <a:effectLst/>
                        </a:rPr>
                        <a:t>10.000.000</a:t>
                      </a:r>
                      <a:endParaRPr lang="id-ID" sz="1100">
                        <a:effectLst/>
                      </a:endParaRPr>
                    </a:p>
                    <a:p>
                      <a:pPr algn="r">
                        <a:lnSpc>
                          <a:spcPct val="115000"/>
                        </a:lnSpc>
                        <a:spcAft>
                          <a:spcPts val="0"/>
                        </a:spcAft>
                        <a:tabLst>
                          <a:tab pos="1064260" algn="l"/>
                        </a:tabLst>
                      </a:pPr>
                      <a:r>
                        <a:rPr lang="id-ID" sz="1400" kern="50">
                          <a:effectLst/>
                        </a:rPr>
                        <a:t>2.000.000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1.000.000</a:t>
                      </a:r>
                      <a:endParaRPr lang="id-ID" sz="1100">
                        <a:effectLst/>
                      </a:endParaRPr>
                    </a:p>
                    <a:p>
                      <a:pPr algn="r">
                        <a:lnSpc>
                          <a:spcPct val="115000"/>
                        </a:lnSpc>
                        <a:spcAft>
                          <a:spcPts val="0"/>
                        </a:spcAft>
                        <a:tabLst>
                          <a:tab pos="1064260" algn="l"/>
                        </a:tabLst>
                      </a:pPr>
                      <a:r>
                        <a:rPr lang="id-ID" sz="1400" kern="50">
                          <a:effectLst/>
                        </a:rPr>
                        <a:t>1.800.000</a:t>
                      </a:r>
                      <a:endParaRPr lang="id-ID" sz="1100">
                        <a:effectLst/>
                        <a:latin typeface="Calibri"/>
                        <a:ea typeface="Times New Roman"/>
                        <a:cs typeface="Times New Roman"/>
                      </a:endParaRPr>
                    </a:p>
                  </a:txBody>
                  <a:tcPr marT="0" marB="0"/>
                </a:tc>
              </a:tr>
              <a:tr h="160309">
                <a:tc>
                  <a:txBody>
                    <a:bodyPr/>
                    <a:lstStyle/>
                    <a:p>
                      <a:pPr>
                        <a:lnSpc>
                          <a:spcPct val="115000"/>
                        </a:lnSpc>
                        <a:spcAft>
                          <a:spcPts val="0"/>
                        </a:spcAft>
                        <a:tabLst>
                          <a:tab pos="1064260" algn="l"/>
                        </a:tabLst>
                      </a:pPr>
                      <a:r>
                        <a:rPr lang="id-ID" sz="1400" kern="50">
                          <a:effectLst/>
                        </a:rPr>
                        <a:t>Total Pasiva</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a:effectLst/>
                        </a:rPr>
                        <a:t>Rp. 15.000.000</a:t>
                      </a:r>
                      <a:endParaRPr lang="id-ID" sz="1100">
                        <a:effectLst/>
                        <a:latin typeface="Calibri"/>
                        <a:ea typeface="Times New Roman"/>
                        <a:cs typeface="Times New Roman"/>
                      </a:endParaRPr>
                    </a:p>
                  </a:txBody>
                  <a:tcPr marT="0" marB="0"/>
                </a:tc>
                <a:tc>
                  <a:txBody>
                    <a:bodyPr/>
                    <a:lstStyle/>
                    <a:p>
                      <a:pPr algn="r">
                        <a:lnSpc>
                          <a:spcPct val="115000"/>
                        </a:lnSpc>
                        <a:spcAft>
                          <a:spcPts val="0"/>
                        </a:spcAft>
                        <a:tabLst>
                          <a:tab pos="1064260" algn="l"/>
                        </a:tabLst>
                      </a:pPr>
                      <a:r>
                        <a:rPr lang="id-ID" sz="1400" kern="50" dirty="0">
                          <a:effectLst/>
                        </a:rPr>
                        <a:t> </a:t>
                      </a:r>
                      <a:endParaRPr lang="id-ID" sz="1100" dirty="0">
                        <a:effectLst/>
                        <a:latin typeface="Calibri"/>
                        <a:ea typeface="Times New Roman"/>
                        <a:cs typeface="Times New Roman"/>
                      </a:endParaRPr>
                    </a:p>
                  </a:txBody>
                  <a:tcPr marT="0" marB="0"/>
                </a:tc>
              </a:tr>
            </a:tbl>
          </a:graphicData>
        </a:graphic>
      </p:graphicFrame>
    </p:spTree>
    <p:extLst>
      <p:ext uri="{BB962C8B-B14F-4D97-AF65-F5344CB8AC3E}">
        <p14:creationId xmlns:p14="http://schemas.microsoft.com/office/powerpoint/2010/main" val="31448899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...Ilustrasi Investasi Akuitas dalam Akuisisi</a:t>
            </a:r>
            <a:endParaRPr lang="id-ID" dirty="0"/>
          </a:p>
        </p:txBody>
      </p:sp>
      <p:sp>
        <p:nvSpPr>
          <p:cNvPr id="3" name="Content Placeholder 2"/>
          <p:cNvSpPr>
            <a:spLocks noGrp="1"/>
          </p:cNvSpPr>
          <p:nvPr>
            <p:ph idx="1"/>
          </p:nvPr>
        </p:nvSpPr>
        <p:spPr/>
        <p:txBody>
          <a:bodyPr/>
          <a:lstStyle/>
          <a:p>
            <a:r>
              <a:rPr lang="id-ID" dirty="0" smtClean="0"/>
              <a:t>Kelebihan biaya atas nilai buku yang diperoleh diamortisasi dengan sebagai berikut: </a:t>
            </a:r>
          </a:p>
          <a:p>
            <a:endParaRPr lang="id-ID" dirty="0"/>
          </a:p>
          <a:p>
            <a:endParaRPr lang="id-ID" dirty="0" smtClean="0"/>
          </a:p>
          <a:p>
            <a:endParaRPr lang="id-ID" dirty="0"/>
          </a:p>
          <a:p>
            <a:r>
              <a:rPr lang="id-ID" dirty="0" smtClean="0"/>
              <a:t>Pada tanggal 1 November 2020 PT. Senja membayar deviden Rp. 1.000.000 dan melaporkan laba bersih pada tanggal 31 Desember 2020 sebesar Rp. 3.000.000.</a:t>
            </a:r>
          </a:p>
          <a:p>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295477701"/>
              </p:ext>
            </p:extLst>
          </p:nvPr>
        </p:nvGraphicFramePr>
        <p:xfrm>
          <a:off x="2159563" y="2636912"/>
          <a:ext cx="7412567" cy="1197992"/>
        </p:xfrm>
        <a:graphic>
          <a:graphicData uri="http://schemas.openxmlformats.org/drawingml/2006/table">
            <a:tbl>
              <a:tblPr firstRow="1" firstCol="1" bandRow="1">
                <a:tableStyleId>{5C22544A-7EE6-4342-B048-85BDC9FD1C3A}</a:tableStyleId>
              </a:tblPr>
              <a:tblGrid>
                <a:gridCol w="5372100"/>
                <a:gridCol w="2040467"/>
              </a:tblGrid>
              <a:tr h="0">
                <a:tc>
                  <a:txBody>
                    <a:bodyPr/>
                    <a:lstStyle/>
                    <a:p>
                      <a:pPr>
                        <a:lnSpc>
                          <a:spcPct val="115000"/>
                        </a:lnSpc>
                        <a:spcAft>
                          <a:spcPts val="0"/>
                        </a:spcAft>
                        <a:tabLst>
                          <a:tab pos="1064260" algn="l"/>
                        </a:tabLst>
                      </a:pPr>
                      <a:r>
                        <a:rPr lang="id-ID" sz="1400" kern="50">
                          <a:effectLst/>
                        </a:rPr>
                        <a:t> </a:t>
                      </a:r>
                      <a:endParaRPr lang="id-ID" sz="1100">
                        <a:effectLst/>
                        <a:latin typeface="Calibri"/>
                        <a:ea typeface="Times New Roman"/>
                        <a:cs typeface="Times New Roman"/>
                      </a:endParaRPr>
                    </a:p>
                  </a:txBody>
                  <a:tcPr marT="0" marB="0"/>
                </a:tc>
                <a:tc>
                  <a:txBody>
                    <a:bodyPr/>
                    <a:lstStyle/>
                    <a:p>
                      <a:pPr>
                        <a:lnSpc>
                          <a:spcPct val="115000"/>
                        </a:lnSpc>
                        <a:spcAft>
                          <a:spcPts val="0"/>
                        </a:spcAft>
                        <a:tabLst>
                          <a:tab pos="1064260" algn="l"/>
                        </a:tabLst>
                      </a:pPr>
                      <a:r>
                        <a:rPr lang="id-ID" sz="1400" kern="50">
                          <a:effectLst/>
                        </a:rPr>
                        <a:t>Tingkat Amortisasi</a:t>
                      </a:r>
                      <a:endParaRPr lang="id-ID" sz="1100">
                        <a:effectLst/>
                        <a:latin typeface="Calibri"/>
                        <a:ea typeface="Times New Roman"/>
                        <a:cs typeface="Times New Roman"/>
                      </a:endParaRPr>
                    </a:p>
                  </a:txBody>
                  <a:tcPr marT="0" marB="0"/>
                </a:tc>
              </a:tr>
              <a:tr h="0">
                <a:tc>
                  <a:txBody>
                    <a:bodyPr/>
                    <a:lstStyle/>
                    <a:p>
                      <a:pPr>
                        <a:lnSpc>
                          <a:spcPct val="115000"/>
                        </a:lnSpc>
                        <a:spcAft>
                          <a:spcPts val="0"/>
                        </a:spcAft>
                        <a:tabLst>
                          <a:tab pos="1064260" algn="l"/>
                        </a:tabLst>
                      </a:pPr>
                      <a:r>
                        <a:rPr lang="id-ID" sz="1400" kern="50">
                          <a:effectLst/>
                        </a:rPr>
                        <a:t>Persediaan - dijual pada tahun berjalan</a:t>
                      </a:r>
                      <a:endParaRPr lang="id-ID" sz="1100">
                        <a:effectLst/>
                      </a:endParaRPr>
                    </a:p>
                    <a:p>
                      <a:pPr>
                        <a:lnSpc>
                          <a:spcPct val="115000"/>
                        </a:lnSpc>
                        <a:spcAft>
                          <a:spcPts val="0"/>
                        </a:spcAft>
                        <a:tabLst>
                          <a:tab pos="1064260" algn="l"/>
                        </a:tabLst>
                      </a:pPr>
                      <a:r>
                        <a:rPr lang="id-ID" sz="1400" kern="50">
                          <a:effectLst/>
                        </a:rPr>
                        <a:t>Aktiva lancar lainnya – dijual pada tahun berjalan</a:t>
                      </a:r>
                      <a:endParaRPr lang="id-ID" sz="1100">
                        <a:effectLst/>
                      </a:endParaRPr>
                    </a:p>
                    <a:p>
                      <a:pPr>
                        <a:lnSpc>
                          <a:spcPct val="115000"/>
                        </a:lnSpc>
                        <a:spcAft>
                          <a:spcPts val="0"/>
                        </a:spcAft>
                        <a:tabLst>
                          <a:tab pos="1064260" algn="l"/>
                        </a:tabLst>
                      </a:pPr>
                      <a:r>
                        <a:rPr lang="id-ID" sz="1400" kern="50">
                          <a:effectLst/>
                        </a:rPr>
                        <a:t>Peralatan – disusutkan selama 20 tahun</a:t>
                      </a:r>
                      <a:endParaRPr lang="id-ID" sz="1100">
                        <a:effectLst/>
                      </a:endParaRPr>
                    </a:p>
                    <a:p>
                      <a:pPr>
                        <a:lnSpc>
                          <a:spcPct val="115000"/>
                        </a:lnSpc>
                        <a:spcAft>
                          <a:spcPts val="0"/>
                        </a:spcAft>
                        <a:tabLst>
                          <a:tab pos="1064260" algn="l"/>
                        </a:tabLst>
                      </a:pPr>
                      <a:r>
                        <a:rPr lang="id-ID" sz="1400" kern="50">
                          <a:effectLst/>
                        </a:rPr>
                        <a:t>Wesel Bayar –Jatuh tempo dalam 5 tahun</a:t>
                      </a:r>
                      <a:endParaRPr lang="id-ID" sz="1100">
                        <a:effectLst/>
                        <a:latin typeface="Calibri"/>
                        <a:ea typeface="Times New Roman"/>
                        <a:cs typeface="Times New Roman"/>
                      </a:endParaRPr>
                    </a:p>
                  </a:txBody>
                  <a:tcPr marT="0" marB="0"/>
                </a:tc>
                <a:tc>
                  <a:txBody>
                    <a:bodyPr/>
                    <a:lstStyle/>
                    <a:p>
                      <a:pPr algn="ctr">
                        <a:lnSpc>
                          <a:spcPct val="115000"/>
                        </a:lnSpc>
                        <a:spcAft>
                          <a:spcPts val="0"/>
                        </a:spcAft>
                        <a:tabLst>
                          <a:tab pos="1064260" algn="l"/>
                        </a:tabLst>
                      </a:pPr>
                      <a:r>
                        <a:rPr lang="id-ID" sz="1400" kern="50" dirty="0">
                          <a:effectLst/>
                        </a:rPr>
                        <a:t>100%</a:t>
                      </a:r>
                      <a:endParaRPr lang="id-ID" sz="1100" dirty="0">
                        <a:effectLst/>
                      </a:endParaRPr>
                    </a:p>
                    <a:p>
                      <a:pPr algn="ctr">
                        <a:lnSpc>
                          <a:spcPct val="115000"/>
                        </a:lnSpc>
                        <a:spcAft>
                          <a:spcPts val="0"/>
                        </a:spcAft>
                        <a:tabLst>
                          <a:tab pos="1064260" algn="l"/>
                        </a:tabLst>
                      </a:pPr>
                      <a:r>
                        <a:rPr lang="id-ID" sz="1400" kern="50" dirty="0">
                          <a:effectLst/>
                        </a:rPr>
                        <a:t>100%</a:t>
                      </a:r>
                      <a:endParaRPr lang="id-ID" sz="1100" dirty="0">
                        <a:effectLst/>
                      </a:endParaRPr>
                    </a:p>
                    <a:p>
                      <a:pPr algn="ctr">
                        <a:lnSpc>
                          <a:spcPct val="115000"/>
                        </a:lnSpc>
                        <a:spcAft>
                          <a:spcPts val="0"/>
                        </a:spcAft>
                        <a:tabLst>
                          <a:tab pos="1064260" algn="l"/>
                        </a:tabLst>
                      </a:pPr>
                      <a:r>
                        <a:rPr lang="id-ID" sz="1400" kern="50" dirty="0">
                          <a:effectLst/>
                        </a:rPr>
                        <a:t>5%</a:t>
                      </a:r>
                      <a:endParaRPr lang="id-ID" sz="1100" dirty="0">
                        <a:effectLst/>
                      </a:endParaRPr>
                    </a:p>
                    <a:p>
                      <a:pPr algn="ctr">
                        <a:lnSpc>
                          <a:spcPct val="115000"/>
                        </a:lnSpc>
                        <a:spcAft>
                          <a:spcPts val="0"/>
                        </a:spcAft>
                        <a:tabLst>
                          <a:tab pos="1064260" algn="l"/>
                        </a:tabLst>
                      </a:pPr>
                      <a:r>
                        <a:rPr lang="id-ID" sz="1400" kern="50" dirty="0">
                          <a:effectLst/>
                        </a:rPr>
                        <a:t>20%</a:t>
                      </a:r>
                      <a:endParaRPr lang="id-ID" sz="1100" dirty="0">
                        <a:effectLst/>
                        <a:latin typeface="Calibri"/>
                        <a:ea typeface="Times New Roman"/>
                        <a:cs typeface="Times New Roman"/>
                      </a:endParaRPr>
                    </a:p>
                  </a:txBody>
                  <a:tcPr marT="0" marB="0"/>
                </a:tc>
              </a:tr>
            </a:tbl>
          </a:graphicData>
        </a:graphic>
      </p:graphicFrame>
    </p:spTree>
    <p:extLst>
      <p:ext uri="{BB962C8B-B14F-4D97-AF65-F5344CB8AC3E}">
        <p14:creationId xmlns:p14="http://schemas.microsoft.com/office/powerpoint/2010/main" val="20729964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...Ilustrasi Investasi Akuitas dalam Akuisisi</a:t>
            </a:r>
            <a:endParaRPr lang="id-ID" dirty="0"/>
          </a:p>
        </p:txBody>
      </p:sp>
      <p:sp>
        <p:nvSpPr>
          <p:cNvPr id="3" name="Content Placeholder 2"/>
          <p:cNvSpPr>
            <a:spLocks noGrp="1"/>
          </p:cNvSpPr>
          <p:nvPr>
            <p:ph idx="1"/>
          </p:nvPr>
        </p:nvSpPr>
        <p:spPr/>
        <p:txBody>
          <a:bodyPr/>
          <a:lstStyle/>
          <a:p>
            <a:pPr marL="0" indent="0">
              <a:buNone/>
            </a:pPr>
            <a:r>
              <a:rPr lang="id-ID" dirty="0" smtClean="0"/>
              <a:t>Menurut metode konsolidasi satu baris, Buatlah:</a:t>
            </a:r>
          </a:p>
          <a:p>
            <a:pPr marL="514350" indent="-514350">
              <a:buFont typeface="+mj-lt"/>
              <a:buAutoNum type="arabicPeriod"/>
            </a:pPr>
            <a:r>
              <a:rPr lang="id-ID" dirty="0" smtClean="0"/>
              <a:t>Jurnal untuk </a:t>
            </a:r>
            <a:r>
              <a:rPr lang="id-ID" smtClean="0"/>
              <a:t>mencatat akuisisi!</a:t>
            </a:r>
            <a:endParaRPr lang="id-ID" dirty="0" smtClean="0"/>
          </a:p>
          <a:p>
            <a:pPr marL="514350" indent="-514350">
              <a:buFont typeface="+mj-lt"/>
              <a:buAutoNum type="arabicPeriod"/>
            </a:pPr>
            <a:r>
              <a:rPr lang="id-ID" dirty="0" smtClean="0"/>
              <a:t>Jurnal untuk mencatat tambahan biaya!</a:t>
            </a:r>
          </a:p>
          <a:p>
            <a:pPr marL="514350" indent="-514350">
              <a:buFont typeface="+mj-lt"/>
              <a:buAutoNum type="arabicPeriod"/>
            </a:pPr>
            <a:r>
              <a:rPr lang="id-ID" dirty="0" smtClean="0"/>
              <a:t>Skedul untuk mengalokasikan kelebihan biaya investasi atas nilai buku!</a:t>
            </a:r>
          </a:p>
          <a:p>
            <a:pPr marL="514350" indent="-514350">
              <a:buFont typeface="+mj-lt"/>
              <a:buAutoNum type="arabicPeriod"/>
            </a:pPr>
            <a:r>
              <a:rPr lang="id-ID" dirty="0" smtClean="0"/>
              <a:t>Jurnal untuk mencatat deviden!</a:t>
            </a:r>
          </a:p>
          <a:p>
            <a:pPr marL="514350" indent="-514350">
              <a:buFont typeface="+mj-lt"/>
              <a:buAutoNum type="arabicPeriod"/>
            </a:pPr>
            <a:r>
              <a:rPr lang="id-ID" dirty="0" smtClean="0"/>
              <a:t>Jurnal untuk mencatat laba!</a:t>
            </a:r>
          </a:p>
          <a:p>
            <a:pPr marL="514350" indent="-514350">
              <a:buFont typeface="+mj-lt"/>
              <a:buAutoNum type="arabicPeriod"/>
            </a:pPr>
            <a:r>
              <a:rPr lang="id-ID" dirty="0" smtClean="0"/>
              <a:t>Jurnal untuk mencatat amortisasi!</a:t>
            </a:r>
          </a:p>
          <a:p>
            <a:pPr marL="514350" indent="-514350">
              <a:buFont typeface="+mj-lt"/>
              <a:buAutoNum type="arabicPeriod"/>
            </a:pPr>
            <a:r>
              <a:rPr lang="id-ID" dirty="0" smtClean="0"/>
              <a:t>Saldo akun investasi pada PT. Senja!</a:t>
            </a:r>
          </a:p>
          <a:p>
            <a:pPr marL="514350" indent="-514350">
              <a:buFont typeface="+mj-lt"/>
              <a:buAutoNum type="arabicPeriod"/>
            </a:pPr>
            <a:endParaRPr lang="id-ID" dirty="0" smtClean="0"/>
          </a:p>
          <a:p>
            <a:pPr marL="0" indent="0">
              <a:buNone/>
            </a:pPr>
            <a:endParaRPr lang="id-ID" dirty="0"/>
          </a:p>
        </p:txBody>
      </p:sp>
    </p:spTree>
    <p:extLst>
      <p:ext uri="{BB962C8B-B14F-4D97-AF65-F5344CB8AC3E}">
        <p14:creationId xmlns:p14="http://schemas.microsoft.com/office/powerpoint/2010/main" val="3012051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id-ID" sz="4900" dirty="0" smtClean="0"/>
              <a:t>LAPORAN KEUANGAN KONSOLIDASI</a:t>
            </a:r>
            <a:br>
              <a:rPr lang="id-ID" sz="4900" dirty="0" smtClean="0"/>
            </a:br>
            <a:r>
              <a:rPr lang="id-ID" sz="3100" dirty="0" smtClean="0"/>
              <a:t>Suatu Pengantar</a:t>
            </a:r>
            <a:endParaRPr lang="id-ID" sz="3100" dirty="0"/>
          </a:p>
        </p:txBody>
      </p:sp>
      <p:sp>
        <p:nvSpPr>
          <p:cNvPr id="5" name="Subtitle 4"/>
          <p:cNvSpPr>
            <a:spLocks noGrp="1"/>
          </p:cNvSpPr>
          <p:nvPr>
            <p:ph type="subTitle" idx="1"/>
          </p:nvPr>
        </p:nvSpPr>
        <p:spPr/>
        <p:txBody>
          <a:bodyPr/>
          <a:lstStyle/>
          <a:p>
            <a:r>
              <a:rPr lang="id-ID" dirty="0" smtClean="0"/>
              <a:t>MATERI 3</a:t>
            </a:r>
            <a:endParaRPr lang="id-ID" dirty="0"/>
          </a:p>
        </p:txBody>
      </p:sp>
    </p:spTree>
    <p:extLst>
      <p:ext uri="{BB962C8B-B14F-4D97-AF65-F5344CB8AC3E}">
        <p14:creationId xmlns:p14="http://schemas.microsoft.com/office/powerpoint/2010/main" val="2882044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id-ID" dirty="0" smtClean="0"/>
              <a:t>Manfaat </a:t>
            </a:r>
            <a:r>
              <a:rPr lang="en-US" dirty="0" smtClean="0"/>
              <a:t>&amp; </a:t>
            </a:r>
            <a:r>
              <a:rPr lang="id-ID" dirty="0" smtClean="0"/>
              <a:t> Keterbatasan</a:t>
            </a:r>
            <a:endParaRPr lang="en-US" dirty="0" smtClean="0"/>
          </a:p>
        </p:txBody>
      </p:sp>
      <p:sp>
        <p:nvSpPr>
          <p:cNvPr id="5123"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45</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9404082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smtClean="0"/>
              <a:t>Business Acquisitions</a:t>
            </a:r>
          </a:p>
        </p:txBody>
      </p:sp>
      <p:sp>
        <p:nvSpPr>
          <p:cNvPr id="75779" name="Rectangle 3"/>
          <p:cNvSpPr>
            <a:spLocks noGrp="1" noChangeArrowheads="1"/>
          </p:cNvSpPr>
          <p:nvPr>
            <p:ph idx="1"/>
          </p:nvPr>
        </p:nvSpPr>
        <p:spPr/>
        <p:txBody>
          <a:bodyPr/>
          <a:lstStyle/>
          <a:p>
            <a:r>
              <a:rPr lang="id-ID" dirty="0" smtClean="0"/>
              <a:t>Kombinasi Bisnis Melalui Akuisisi Saham</a:t>
            </a:r>
            <a:endParaRPr lang="en-US" dirty="0" smtClean="0"/>
          </a:p>
          <a:p>
            <a:pPr lvl="1"/>
            <a:r>
              <a:rPr lang="id-ID" dirty="0" smtClean="0"/>
              <a:t>Memperoleh kepentingan pengendalian</a:t>
            </a:r>
            <a:endParaRPr lang="en-US" dirty="0" smtClean="0"/>
          </a:p>
          <a:p>
            <a:pPr lvl="1"/>
            <a:r>
              <a:rPr lang="id-ID" dirty="0" smtClean="0"/>
              <a:t>Lebih dari </a:t>
            </a:r>
            <a:r>
              <a:rPr lang="en-US" dirty="0" smtClean="0"/>
              <a:t>50%</a:t>
            </a:r>
          </a:p>
          <a:p>
            <a:pPr lvl="1"/>
            <a:r>
              <a:rPr lang="id-ID" dirty="0" smtClean="0"/>
              <a:t>Dapat memiliki pengendalian melalui kepemilikan tidak langsung</a:t>
            </a:r>
            <a:endParaRPr lang="en-US" dirty="0" smtClean="0"/>
          </a:p>
          <a:p>
            <a:r>
              <a:rPr lang="id-ID" dirty="0" smtClean="0"/>
              <a:t>Kombinasi bisnis terjadi pada saat:</a:t>
            </a:r>
            <a:endParaRPr lang="en-US" dirty="0" smtClean="0"/>
          </a:p>
          <a:p>
            <a:pPr lvl="1"/>
            <a:r>
              <a:rPr lang="id-ID" dirty="0" smtClean="0"/>
              <a:t>Tambahan saham entitas anak secara mudah diperoleh melalui tambahan investasi</a:t>
            </a:r>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46</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3216834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Laporan Keuangan Konsolidasian</a:t>
            </a:r>
            <a:endParaRPr lang="en-US" sz="3200" dirty="0"/>
          </a:p>
        </p:txBody>
      </p:sp>
      <p:sp>
        <p:nvSpPr>
          <p:cNvPr id="3" name="Content Placeholder 2"/>
          <p:cNvSpPr>
            <a:spLocks noGrp="1"/>
          </p:cNvSpPr>
          <p:nvPr>
            <p:ph idx="1"/>
          </p:nvPr>
        </p:nvSpPr>
        <p:spPr/>
        <p:txBody>
          <a:bodyPr/>
          <a:lstStyle/>
          <a:p>
            <a:pPr lvl="1"/>
            <a:r>
              <a:rPr lang="id-ID" dirty="0" smtClean="0"/>
              <a:t>Manfaat utama bagi pemilik dan kreditor entitas induk</a:t>
            </a:r>
            <a:endParaRPr lang="en-US" dirty="0" smtClean="0"/>
          </a:p>
          <a:p>
            <a:pPr lvl="1">
              <a:buNone/>
            </a:pPr>
            <a:endParaRPr lang="en-US" dirty="0" smtClean="0"/>
          </a:p>
          <a:p>
            <a:pPr lvl="1"/>
            <a:r>
              <a:rPr lang="id-ID" dirty="0" smtClean="0"/>
              <a:t>Tidak menjadi perhatian utama bagi pihak non pengendali ataupun kreditor entitas anak</a:t>
            </a:r>
            <a:endParaRPr lang="en-US" dirty="0" smtClean="0"/>
          </a:p>
          <a:p>
            <a:pPr lvl="1"/>
            <a:endParaRPr lang="en-US" dirty="0" smtClean="0"/>
          </a:p>
          <a:p>
            <a:pPr lvl="1"/>
            <a:r>
              <a:rPr lang="id-ID" dirty="0" smtClean="0"/>
              <a:t>Manfaat bagi pemilik dan kreditor karena adanya penyajian laporan entitas anak terpisah</a:t>
            </a:r>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47</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0220256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dirty="0"/>
              <a:t>Laporan Keuangan </a:t>
            </a:r>
            <a:r>
              <a:rPr lang="id-ID" dirty="0" smtClean="0"/>
              <a:t>Konsolidasian (PSAK 65)</a:t>
            </a:r>
            <a:endParaRPr lang="id-ID" dirty="0"/>
          </a:p>
        </p:txBody>
      </p:sp>
      <p:sp>
        <p:nvSpPr>
          <p:cNvPr id="5" name="Content Placeholder 4"/>
          <p:cNvSpPr>
            <a:spLocks noGrp="1"/>
          </p:cNvSpPr>
          <p:nvPr>
            <p:ph idx="1"/>
          </p:nvPr>
        </p:nvSpPr>
        <p:spPr/>
        <p:txBody>
          <a:bodyPr/>
          <a:lstStyle/>
          <a:p>
            <a:r>
              <a:rPr lang="id-ID" dirty="0" smtClean="0"/>
              <a:t>Adalah laporan keuangan kelompok usaha yang di dalamnya aset, liabilitas, ekuitas, penghasilan, beban, dan arus kas entitas induk dan entitas anak disajikan sebagai suatu entutas ekonomik tunggal.</a:t>
            </a:r>
            <a:endParaRPr lang="id-ID" dirty="0"/>
          </a:p>
        </p:txBody>
      </p:sp>
    </p:spTree>
    <p:extLst>
      <p:ext uri="{BB962C8B-B14F-4D97-AF65-F5344CB8AC3E}">
        <p14:creationId xmlns:p14="http://schemas.microsoft.com/office/powerpoint/2010/main" val="21504170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id-ID" dirty="0" smtClean="0"/>
              <a:t>Entitas Anak</a:t>
            </a:r>
            <a:endParaRPr lang="en-US" dirty="0" smtClean="0"/>
          </a:p>
        </p:txBody>
      </p:sp>
      <p:sp>
        <p:nvSpPr>
          <p:cNvPr id="9219"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49</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32007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8" y="320358"/>
            <a:ext cx="9576617" cy="1596474"/>
          </a:xfrm>
        </p:spPr>
        <p:txBody>
          <a:bodyPr>
            <a:normAutofit/>
          </a:bodyPr>
          <a:lstStyle/>
          <a:p>
            <a:r>
              <a:rPr lang="id-ID" sz="3200" dirty="0"/>
              <a:t>Jenis-jenis penggabungan usaha berdasarkan PSAK No.22 paragraf 08 tahun 1999</a:t>
            </a:r>
          </a:p>
        </p:txBody>
      </p:sp>
      <p:sp>
        <p:nvSpPr>
          <p:cNvPr id="3" name="Content Placeholder 2"/>
          <p:cNvSpPr>
            <a:spLocks noGrp="1"/>
          </p:cNvSpPr>
          <p:nvPr>
            <p:ph idx="1"/>
          </p:nvPr>
        </p:nvSpPr>
        <p:spPr>
          <a:xfrm>
            <a:off x="313507" y="2132856"/>
            <a:ext cx="11599093" cy="4202630"/>
          </a:xfrm>
        </p:spPr>
        <p:txBody>
          <a:bodyPr>
            <a:normAutofit fontScale="92500"/>
          </a:bodyPr>
          <a:lstStyle/>
          <a:p>
            <a:pPr marL="514350" indent="-514350">
              <a:buFont typeface="+mj-lt"/>
              <a:buAutoNum type="arabicPeriod"/>
            </a:pPr>
            <a:r>
              <a:rPr lang="id-ID" dirty="0"/>
              <a:t>Akuisisi (acquisition) adalah suatu penggabungan usaha dimana salah satu perusahaan, yaitu pengakuisisi (acquiree), dengan memberikan aktiva tertentu, mengakui suatu kewajiban, atau mengeluarkan saham</a:t>
            </a:r>
            <a:r>
              <a:rPr lang="id-ID" dirty="0" smtClean="0"/>
              <a:t>.</a:t>
            </a:r>
          </a:p>
          <a:p>
            <a:pPr marL="514350" indent="-514350">
              <a:buFont typeface="+mj-lt"/>
              <a:buAutoNum type="arabicPeriod"/>
            </a:pPr>
            <a:r>
              <a:rPr lang="id-ID" dirty="0" smtClean="0"/>
              <a:t>Penyatuan Kepentingan (uniting of interest) adalah suatu penggabungan usaha dimana para pemegang saham perusahaan yang bergabung bersama-sama menyatukan kendali atas seluruh aktiva netto dan operasi perusahaan yang bergabung tersebut dan memikul bersama segala resiko dan manfaat yang melekat pada entitas gabungan, sehingga tidak ada pihak yang diindentifikasi sebagai perusahaan pengakuisisi (acquirer).</a:t>
            </a:r>
            <a:endParaRPr lang="id-ID" dirty="0"/>
          </a:p>
        </p:txBody>
      </p:sp>
    </p:spTree>
    <p:extLst>
      <p:ext uri="{BB962C8B-B14F-4D97-AF65-F5344CB8AC3E}">
        <p14:creationId xmlns:p14="http://schemas.microsoft.com/office/powerpoint/2010/main" val="3912266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id-ID" dirty="0" smtClean="0"/>
              <a:t>Apakah Entitas Anak</a:t>
            </a:r>
            <a:r>
              <a:rPr lang="en-US" dirty="0" smtClean="0"/>
              <a:t>?</a:t>
            </a:r>
          </a:p>
        </p:txBody>
      </p:sp>
      <p:sp>
        <p:nvSpPr>
          <p:cNvPr id="76803" name="Rectangle 3"/>
          <p:cNvSpPr>
            <a:spLocks noGrp="1" noChangeArrowheads="1"/>
          </p:cNvSpPr>
          <p:nvPr>
            <p:ph idx="1"/>
          </p:nvPr>
        </p:nvSpPr>
        <p:spPr/>
        <p:txBody>
          <a:bodyPr/>
          <a:lstStyle/>
          <a:p>
            <a:pPr lvl="1"/>
            <a:r>
              <a:rPr lang="id-ID" dirty="0" smtClean="0"/>
              <a:t>Suatu perusahaan menjadi entitas anak pada saat ada perusahaan lain yang memiliki pengendalian atas saham biasa dengan hak suara yang beredar</a:t>
            </a:r>
            <a:r>
              <a:rPr lang="en-US" dirty="0" smtClean="0"/>
              <a:t>.</a:t>
            </a:r>
          </a:p>
          <a:p>
            <a:pPr lvl="1"/>
            <a:r>
              <a:rPr lang="id-ID" dirty="0" smtClean="0"/>
              <a:t>Pada akuisisi 100%, investee tetap melanjutkan kegiatan operasionalnya sebagai suatu entitas hukum yang terpisah</a:t>
            </a:r>
            <a:r>
              <a:rPr lang="en-US" dirty="0" smtClean="0"/>
              <a:t>.</a:t>
            </a:r>
          </a:p>
          <a:p>
            <a:pPr lvl="1"/>
            <a:r>
              <a:rPr lang="id-ID" dirty="0" smtClean="0"/>
              <a:t>Entitas anak, atau afiliasi, melanjutkan usaha sebagai entitas hukum terpisah dan menyiapkan laporan keuangan sendiri.</a:t>
            </a:r>
            <a:r>
              <a:rPr lang="en-US" dirty="0" smtClean="0"/>
              <a:t>.</a:t>
            </a:r>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50</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5562355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Entitas Anak, Entitas Induk, dan Entitas Investasi (PSAK 65)</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Entitas anak adalah entitas yang dikendalikan oleh entitas lain.</a:t>
            </a:r>
          </a:p>
          <a:p>
            <a:r>
              <a:rPr lang="id-ID" dirty="0" smtClean="0"/>
              <a:t>Entitas induk adalah entitas yang mengendalikan satu atau lebih entitas.</a:t>
            </a:r>
          </a:p>
          <a:p>
            <a:r>
              <a:rPr lang="id-ID" dirty="0" smtClean="0"/>
              <a:t>Entitas investasi adalah entitas yang:</a:t>
            </a:r>
          </a:p>
          <a:p>
            <a:pPr indent="125413"/>
            <a:r>
              <a:rPr lang="id-ID" dirty="0"/>
              <a:t> </a:t>
            </a:r>
            <a:r>
              <a:rPr lang="id-ID" dirty="0" smtClean="0"/>
              <a:t>memperoleh dana dari satu atau lebih investor dengan tujuan memberikan investor tersebut jasa manajemen investasi</a:t>
            </a:r>
          </a:p>
          <a:p>
            <a:pPr indent="125413"/>
            <a:r>
              <a:rPr lang="id-ID" dirty="0" smtClean="0"/>
              <a:t>Menyatakan komitmen kepada investor bahwa tujuan bisnisnya adalah untuk menginvestasikan dana yang semata-mata untuk memperoleh imbal hasil dari kenaikan nilai modal, penghasilan investasi, atau keduanya.</a:t>
            </a:r>
          </a:p>
          <a:p>
            <a:pPr indent="125413"/>
            <a:r>
              <a:rPr lang="id-ID" dirty="0" smtClean="0"/>
              <a:t>Mengukur dan mengevaluasi kinerja dari seluruh investasinya pada nilai wajar.</a:t>
            </a:r>
            <a:endParaRPr lang="id-ID" dirty="0"/>
          </a:p>
        </p:txBody>
      </p:sp>
    </p:spTree>
    <p:extLst>
      <p:ext uri="{BB962C8B-B14F-4D97-AF65-F5344CB8AC3E}">
        <p14:creationId xmlns:p14="http://schemas.microsoft.com/office/powerpoint/2010/main" val="1843633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Entitas anak dikonsolidasikan</a:t>
            </a:r>
            <a:endParaRPr lang="en-US" dirty="0"/>
          </a:p>
        </p:txBody>
      </p:sp>
      <p:sp>
        <p:nvSpPr>
          <p:cNvPr id="3" name="Content Placeholder 2"/>
          <p:cNvSpPr>
            <a:spLocks noGrp="1"/>
          </p:cNvSpPr>
          <p:nvPr>
            <p:ph idx="1"/>
          </p:nvPr>
        </p:nvSpPr>
        <p:spPr/>
        <p:txBody>
          <a:bodyPr>
            <a:normAutofit lnSpcReduction="10000"/>
          </a:bodyPr>
          <a:lstStyle/>
          <a:p>
            <a:r>
              <a:rPr lang="id-ID" dirty="0" smtClean="0"/>
              <a:t>Entitas anak tidak perlu dilakukan pengkonsolidasian pada kondisi sebagai berikut</a:t>
            </a:r>
            <a:r>
              <a:rPr lang="en-US" dirty="0" smtClean="0"/>
              <a:t>:</a:t>
            </a:r>
          </a:p>
          <a:p>
            <a:pPr lvl="1"/>
            <a:r>
              <a:rPr lang="id-ID" dirty="0" smtClean="0"/>
              <a:t>Pengendalian tidak diberikan kepada pemilik mayoritas</a:t>
            </a:r>
          </a:p>
          <a:p>
            <a:pPr lvl="1"/>
            <a:r>
              <a:rPr lang="id-ID" dirty="0" smtClean="0"/>
              <a:t>Ventura bersama (joint ventures)</a:t>
            </a:r>
            <a:endParaRPr lang="en-US" dirty="0" smtClean="0"/>
          </a:p>
          <a:p>
            <a:pPr lvl="1"/>
            <a:r>
              <a:rPr lang="id-ID" dirty="0" smtClean="0"/>
              <a:t>Akuisisi kelompok aset yang tidak berhubungan dengan bisnis</a:t>
            </a:r>
            <a:endParaRPr lang="en-US" dirty="0" smtClean="0"/>
          </a:p>
          <a:p>
            <a:pPr lvl="1"/>
            <a:r>
              <a:rPr lang="id-ID" dirty="0" smtClean="0"/>
              <a:t>Kombinasi di antara entiotas dalam  pengendalian bersama </a:t>
            </a:r>
          </a:p>
          <a:p>
            <a:pPr lvl="1"/>
            <a:r>
              <a:rPr lang="id-ID" dirty="0" smtClean="0"/>
              <a:t>Kombinasi entitas non laba atau akuisisi perusahaan bertujuan mendapatkan laba  dengan entitras non laba</a:t>
            </a:r>
            <a:endParaRPr lang="en-US" dirty="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52</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2604445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r>
              <a:rPr lang="id-ID" dirty="0" smtClean="0"/>
              <a:t>Laporan Keuangan Konsolidasian</a:t>
            </a:r>
            <a:endParaRPr lang="en-US" dirty="0" smtClean="0"/>
          </a:p>
        </p:txBody>
      </p:sp>
      <p:sp>
        <p:nvSpPr>
          <p:cNvPr id="77827" name="Rectangle 3"/>
          <p:cNvSpPr>
            <a:spLocks noGrp="1" noChangeArrowheads="1"/>
          </p:cNvSpPr>
          <p:nvPr>
            <p:ph idx="1"/>
          </p:nvPr>
        </p:nvSpPr>
        <p:spPr/>
        <p:txBody>
          <a:bodyPr/>
          <a:lstStyle/>
          <a:p>
            <a:r>
              <a:rPr lang="id-ID" dirty="0" smtClean="0"/>
              <a:t> disajikan oleh perusahaan atau entitas Induk</a:t>
            </a:r>
            <a:endParaRPr lang="en-US" dirty="0" smtClean="0"/>
          </a:p>
          <a:p>
            <a:r>
              <a:rPr lang="id-ID" dirty="0" smtClean="0"/>
              <a:t>Entitas induk mengungkapkan:</a:t>
            </a:r>
            <a:endParaRPr lang="en-US" dirty="0" smtClean="0"/>
          </a:p>
          <a:p>
            <a:pPr lvl="1"/>
            <a:r>
              <a:rPr lang="id-ID" dirty="0" smtClean="0"/>
              <a:t>Kebijakan konsolidasian</a:t>
            </a:r>
            <a:r>
              <a:rPr lang="en-US" b="0" dirty="0" smtClean="0"/>
              <a:t>[SEC Reg. S-X, Rule 3A-03]</a:t>
            </a:r>
          </a:p>
          <a:p>
            <a:pPr lvl="1"/>
            <a:r>
              <a:rPr lang="id-ID" dirty="0" smtClean="0"/>
              <a:t>Hal-hal pengecualian dalam konsolidasian</a:t>
            </a:r>
            <a:endParaRPr lang="en-US" dirty="0" smtClean="0"/>
          </a:p>
          <a:p>
            <a:r>
              <a:rPr lang="id-ID" dirty="0" smtClean="0"/>
              <a:t>Akhir tahun fiskal bagi entitas konsolidasian</a:t>
            </a:r>
            <a:r>
              <a:rPr lang="en-US" dirty="0" smtClean="0"/>
              <a:t>:</a:t>
            </a:r>
          </a:p>
          <a:p>
            <a:pPr lvl="1"/>
            <a:r>
              <a:rPr lang="id-ID" dirty="0" smtClean="0"/>
              <a:t>Gunakan akhir tahun fiskal entitas induk, tetapi</a:t>
            </a:r>
            <a:endParaRPr lang="en-US" dirty="0" smtClean="0"/>
          </a:p>
          <a:p>
            <a:pPr lvl="1"/>
            <a:r>
              <a:rPr lang="id-ID" dirty="0" smtClean="0"/>
              <a:t>Dapat meliputi laporan entitas anak yang akhir tahun fiskalnya 3 bulan dari akhir tahun fiskal entitas induk.</a:t>
            </a:r>
            <a:r>
              <a:rPr lang="en-US" dirty="0" smtClean="0"/>
              <a:t>.</a:t>
            </a:r>
          </a:p>
          <a:p>
            <a:pPr lvl="2"/>
            <a:r>
              <a:rPr lang="id-ID" dirty="0" smtClean="0"/>
              <a:t>Pengungkapan kejadian-kejadian campur tangan yang material</a:t>
            </a:r>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53</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25605584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id-ID" dirty="0" smtClean="0"/>
              <a:t>laporan Posisi Keuangan Konsolidasian pada Tanggal Perolehan</a:t>
            </a:r>
            <a:endParaRPr lang="en-US" dirty="0" smtClean="0"/>
          </a:p>
        </p:txBody>
      </p:sp>
      <p:sp>
        <p:nvSpPr>
          <p:cNvPr id="14339"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54</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8644786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dirty="0" smtClean="0"/>
              <a:t>Acquisition Cost = Fair Value = Book Value</a:t>
            </a:r>
          </a:p>
        </p:txBody>
      </p:sp>
      <p:sp>
        <p:nvSpPr>
          <p:cNvPr id="78851" name="Rectangle 3"/>
          <p:cNvSpPr>
            <a:spLocks noGrp="1" noChangeArrowheads="1"/>
          </p:cNvSpPr>
          <p:nvPr>
            <p:ph idx="4294967295"/>
          </p:nvPr>
        </p:nvSpPr>
        <p:spPr>
          <a:xfrm>
            <a:off x="5537200" y="1752600"/>
            <a:ext cx="6339840" cy="1600200"/>
          </a:xfrm>
          <a:solidFill>
            <a:schemeClr val="accent2">
              <a:lumMod val="40000"/>
              <a:lumOff val="60000"/>
            </a:schemeClr>
          </a:solidFill>
          <a:ln>
            <a:solidFill>
              <a:schemeClr val="tx1"/>
            </a:solidFill>
            <a:miter lim="800000"/>
            <a:headEnd/>
            <a:tailEnd/>
          </a:ln>
        </p:spPr>
        <p:txBody>
          <a:bodyPr/>
          <a:lstStyle/>
          <a:p>
            <a:pPr>
              <a:buFontTx/>
              <a:buNone/>
            </a:pPr>
            <a:r>
              <a:rPr lang="en-US" sz="2400" b="0" i="0" dirty="0" smtClean="0">
                <a:latin typeface="Arial" pitchFamily="34" charset="0"/>
                <a:cs typeface="Arial" pitchFamily="34" charset="0"/>
              </a:rPr>
              <a:t>P</a:t>
            </a:r>
            <a:r>
              <a:rPr lang="id-ID" sz="2400" b="0" i="0" dirty="0" smtClean="0">
                <a:latin typeface="Arial" pitchFamily="34" charset="0"/>
                <a:cs typeface="Arial" pitchFamily="34" charset="0"/>
              </a:rPr>
              <a:t>op</a:t>
            </a:r>
            <a:r>
              <a:rPr lang="en-US" sz="2400" b="0" i="0" dirty="0" smtClean="0">
                <a:latin typeface="Arial" pitchFamily="34" charset="0"/>
                <a:cs typeface="Arial" pitchFamily="34" charset="0"/>
              </a:rPr>
              <a:t> </a:t>
            </a:r>
            <a:r>
              <a:rPr lang="id-ID" sz="2400" b="0" i="0" dirty="0" smtClean="0">
                <a:latin typeface="Arial" pitchFamily="34" charset="0"/>
                <a:cs typeface="Arial" pitchFamily="34" charset="0"/>
              </a:rPr>
              <a:t>memperoleh</a:t>
            </a:r>
            <a:r>
              <a:rPr lang="en-US" sz="2400" b="0" i="0" dirty="0" smtClean="0">
                <a:latin typeface="Arial" pitchFamily="34" charset="0"/>
                <a:cs typeface="Arial" pitchFamily="34" charset="0"/>
              </a:rPr>
              <a:t> 100% </a:t>
            </a:r>
            <a:r>
              <a:rPr lang="id-ID" sz="2400" b="0" i="0" dirty="0" smtClean="0">
                <a:latin typeface="Arial" pitchFamily="34" charset="0"/>
                <a:cs typeface="Arial" pitchFamily="34" charset="0"/>
              </a:rPr>
              <a:t>saham Son  sebesar </a:t>
            </a:r>
            <a:r>
              <a:rPr lang="en-US" sz="2400" b="0" i="0" dirty="0" smtClean="0">
                <a:latin typeface="Arial" pitchFamily="34" charset="0"/>
                <a:cs typeface="Arial" pitchFamily="34" charset="0"/>
              </a:rPr>
              <a:t>$</a:t>
            </a:r>
            <a:r>
              <a:rPr lang="id-ID" sz="2400" b="0" i="0" dirty="0" smtClean="0">
                <a:latin typeface="Arial" pitchFamily="34" charset="0"/>
                <a:cs typeface="Arial" pitchFamily="34" charset="0"/>
              </a:rPr>
              <a:t>8</a:t>
            </a:r>
            <a:r>
              <a:rPr lang="en-US" sz="2400" b="0" i="0" dirty="0" smtClean="0">
                <a:latin typeface="Arial" pitchFamily="34" charset="0"/>
                <a:cs typeface="Arial" pitchFamily="34" charset="0"/>
              </a:rPr>
              <a:t>0, </a:t>
            </a:r>
            <a:r>
              <a:rPr lang="id-ID" sz="2400" b="0" i="0" dirty="0" smtClean="0">
                <a:latin typeface="Arial" pitchFamily="34" charset="0"/>
                <a:cs typeface="Arial" pitchFamily="34" charset="0"/>
              </a:rPr>
              <a:t>yang nilai buku sama dengan nilai wajarnya aset bersihnya </a:t>
            </a:r>
            <a:r>
              <a:rPr lang="en-US" sz="2400" b="0" i="0" dirty="0" smtClean="0">
                <a:latin typeface="Arial" pitchFamily="34" charset="0"/>
                <a:cs typeface="Arial" pitchFamily="34" charset="0"/>
              </a:rPr>
              <a:t>.</a:t>
            </a:r>
          </a:p>
        </p:txBody>
      </p:sp>
      <p:graphicFrame>
        <p:nvGraphicFramePr>
          <p:cNvPr id="79016" name="Group 168"/>
          <p:cNvGraphicFramePr>
            <a:graphicFrameLocks noGrp="1"/>
          </p:cNvGraphicFramePr>
          <p:nvPr>
            <p:extLst>
              <p:ext uri="{D42A27DB-BD31-4B8C-83A1-F6EECF244321}">
                <p14:modId xmlns:p14="http://schemas.microsoft.com/office/powerpoint/2010/main" val="3426032805"/>
              </p:ext>
            </p:extLst>
          </p:nvPr>
        </p:nvGraphicFramePr>
        <p:xfrm>
          <a:off x="5588000" y="3505200"/>
          <a:ext cx="6339840" cy="1371600"/>
        </p:xfrm>
        <a:graphic>
          <a:graphicData uri="http://schemas.openxmlformats.org/drawingml/2006/table">
            <a:tbl>
              <a:tblPr/>
              <a:tblGrid>
                <a:gridCol w="5419540"/>
                <a:gridCol w="920300"/>
              </a:tblGrid>
              <a:tr h="227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Narrow" pitchFamily="34" charset="0"/>
                      </a:endParaRP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9092" name="Group 244"/>
          <p:cNvGraphicFramePr>
            <a:graphicFrameLocks noGrp="1"/>
          </p:cNvGraphicFramePr>
          <p:nvPr>
            <p:extLst>
              <p:ext uri="{D42A27DB-BD31-4B8C-83A1-F6EECF244321}">
                <p14:modId xmlns:p14="http://schemas.microsoft.com/office/powerpoint/2010/main" val="22364770"/>
              </p:ext>
            </p:extLst>
          </p:nvPr>
        </p:nvGraphicFramePr>
        <p:xfrm>
          <a:off x="508000" y="1752600"/>
          <a:ext cx="4775200" cy="4136634"/>
        </p:xfrm>
        <a:graphic>
          <a:graphicData uri="http://schemas.openxmlformats.org/drawingml/2006/table">
            <a:tbl>
              <a:tblPr firstRow="1" bandRow="1">
                <a:tableStyleId>{21E4AEA4-8DFA-4A89-87EB-49C32662AFE0}</a:tableStyleId>
              </a:tblPr>
              <a:tblGrid>
                <a:gridCol w="3657600"/>
                <a:gridCol w="1117600"/>
              </a:tblGrid>
              <a:tr h="392570">
                <a:tc gridSpan="2">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S</a:t>
                      </a:r>
                      <a:r>
                        <a:rPr kumimoji="0" lang="id-ID" sz="2400" u="none" strike="noStrike" cap="none" normalizeH="0" baseline="0" dirty="0" smtClean="0">
                          <a:ln>
                            <a:noFill/>
                          </a:ln>
                          <a:effectLst/>
                          <a:latin typeface="Arial Narrow" pitchFamily="34" charset="0"/>
                        </a:rPr>
                        <a:t>on</a:t>
                      </a:r>
                      <a:r>
                        <a:rPr kumimoji="0" lang="en-US" sz="2400" u="none" strike="noStrike" cap="none" normalizeH="0" baseline="0" dirty="0" smtClean="0">
                          <a:ln>
                            <a:noFill/>
                          </a:ln>
                          <a:effectLst/>
                          <a:latin typeface="Arial Narrow" pitchFamily="34" charset="0"/>
                        </a:rPr>
                        <a:t>’s Balance Sheet: BV=FV</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hMerge="1">
                  <a:txBody>
                    <a:bodyPr/>
                    <a:lstStyle/>
                    <a:p>
                      <a:endParaRPr lang="en-US"/>
                    </a:p>
                  </a:txBody>
                  <a:tcPr/>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Kas</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lancar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Tetap</a:t>
                      </a:r>
                      <a:r>
                        <a:rPr kumimoji="0" lang="en-US" sz="2400" u="none" strike="noStrike" cap="none" normalizeH="0" baseline="0" dirty="0" smtClean="0">
                          <a:ln>
                            <a:noFill/>
                          </a:ln>
                          <a:effectLst/>
                          <a:latin typeface="Arial Narrow" pitchFamily="34" charset="0"/>
                        </a:rPr>
                        <a:t>, </a:t>
                      </a:r>
                      <a:r>
                        <a:rPr kumimoji="0" lang="id-ID" sz="2400" u="none" strike="noStrike" cap="none" normalizeH="0" baseline="0" dirty="0" smtClean="0">
                          <a:ln>
                            <a:noFill/>
                          </a:ln>
                          <a:effectLst/>
                          <a:latin typeface="Arial Narrow" pitchFamily="34" charset="0"/>
                        </a:rPr>
                        <a:t>bersih</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8</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dagang</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lancae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Modal Saham</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6</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Laba ditahan</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2</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 </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bl>
          </a:graphicData>
        </a:graphic>
      </p:graphicFrame>
      <p:sp>
        <p:nvSpPr>
          <p:cNvPr id="79017" name="Rectangle 169"/>
          <p:cNvSpPr>
            <a:spLocks noChangeArrowheads="1"/>
          </p:cNvSpPr>
          <p:nvPr/>
        </p:nvSpPr>
        <p:spPr bwMode="auto">
          <a:xfrm>
            <a:off x="5588000" y="4221089"/>
            <a:ext cx="6339840" cy="45719"/>
          </a:xfrm>
          <a:prstGeom prst="rect">
            <a:avLst/>
          </a:prstGeom>
          <a:solidFill>
            <a:schemeClr val="accent2">
              <a:lumMod val="40000"/>
              <a:lumOff val="60000"/>
            </a:schemeClr>
          </a:solidFill>
          <a:ln w="9525">
            <a:solidFill>
              <a:schemeClr val="tx1"/>
            </a:solidFill>
            <a:miter lim="800000"/>
            <a:headEnd/>
            <a:tailEnd/>
          </a:ln>
        </p:spPr>
        <p:txBody>
          <a:bodyPr/>
          <a:lstStyle/>
          <a:p>
            <a:pPr marL="342900" indent="-342900">
              <a:lnSpc>
                <a:spcPct val="80000"/>
              </a:lnSpc>
            </a:pPr>
            <a:endParaRPr lang="en-US" dirty="0"/>
          </a:p>
        </p:txBody>
      </p:sp>
      <p:sp>
        <p:nvSpPr>
          <p:cNvPr id="9" name="Slide Number Placeholder 8"/>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55</a:t>
            </a:fld>
            <a:endParaRPr lang="en-US" dirty="0"/>
          </a:p>
        </p:txBody>
      </p:sp>
      <p:sp>
        <p:nvSpPr>
          <p:cNvPr id="10" name="Footer Placeholder 9"/>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8483121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dirty="0" smtClean="0"/>
              <a:t>Acquisition Cost = Fair Value = Book Value</a:t>
            </a:r>
          </a:p>
        </p:txBody>
      </p:sp>
      <p:sp>
        <p:nvSpPr>
          <p:cNvPr id="78851" name="Rectangle 3"/>
          <p:cNvSpPr>
            <a:spLocks noGrp="1" noChangeArrowheads="1"/>
          </p:cNvSpPr>
          <p:nvPr>
            <p:ph idx="4294967295"/>
          </p:nvPr>
        </p:nvSpPr>
        <p:spPr>
          <a:xfrm>
            <a:off x="5537200" y="1752600"/>
            <a:ext cx="6339840" cy="1600200"/>
          </a:xfrm>
          <a:solidFill>
            <a:schemeClr val="accent2">
              <a:lumMod val="40000"/>
              <a:lumOff val="60000"/>
            </a:schemeClr>
          </a:solidFill>
          <a:ln>
            <a:solidFill>
              <a:schemeClr val="tx1"/>
            </a:solidFill>
            <a:miter lim="800000"/>
            <a:headEnd/>
            <a:tailEnd/>
          </a:ln>
        </p:spPr>
        <p:txBody>
          <a:bodyPr/>
          <a:lstStyle/>
          <a:p>
            <a:pPr>
              <a:buFontTx/>
              <a:buNone/>
            </a:pPr>
            <a:r>
              <a:rPr lang="en-US" sz="2400" b="0" i="0" dirty="0" smtClean="0">
                <a:latin typeface="Arial" pitchFamily="34" charset="0"/>
                <a:cs typeface="Arial" pitchFamily="34" charset="0"/>
              </a:rPr>
              <a:t>P</a:t>
            </a:r>
            <a:r>
              <a:rPr lang="id-ID" sz="2400" b="0" i="0" dirty="0" smtClean="0">
                <a:latin typeface="Arial" pitchFamily="34" charset="0"/>
                <a:cs typeface="Arial" pitchFamily="34" charset="0"/>
              </a:rPr>
              <a:t>op</a:t>
            </a:r>
            <a:r>
              <a:rPr lang="en-US" sz="2400" b="0" i="0" dirty="0" smtClean="0">
                <a:latin typeface="Arial" pitchFamily="34" charset="0"/>
                <a:cs typeface="Arial" pitchFamily="34" charset="0"/>
              </a:rPr>
              <a:t> </a:t>
            </a:r>
            <a:r>
              <a:rPr lang="id-ID" sz="2400" b="0" i="0" dirty="0" smtClean="0">
                <a:latin typeface="Arial" pitchFamily="34" charset="0"/>
                <a:cs typeface="Arial" pitchFamily="34" charset="0"/>
              </a:rPr>
              <a:t>memperoleh</a:t>
            </a:r>
            <a:r>
              <a:rPr lang="en-US" sz="2400" b="0" i="0" dirty="0" smtClean="0">
                <a:latin typeface="Arial" pitchFamily="34" charset="0"/>
                <a:cs typeface="Arial" pitchFamily="34" charset="0"/>
              </a:rPr>
              <a:t> 100% </a:t>
            </a:r>
            <a:r>
              <a:rPr lang="id-ID" sz="2400" b="0" i="0" dirty="0" smtClean="0">
                <a:latin typeface="Arial" pitchFamily="34" charset="0"/>
                <a:cs typeface="Arial" pitchFamily="34" charset="0"/>
              </a:rPr>
              <a:t>saham Son  sebesar </a:t>
            </a:r>
            <a:r>
              <a:rPr lang="en-US" sz="2400" b="0" i="0" dirty="0" smtClean="0">
                <a:latin typeface="Arial" pitchFamily="34" charset="0"/>
                <a:cs typeface="Arial" pitchFamily="34" charset="0"/>
              </a:rPr>
              <a:t>$</a:t>
            </a:r>
            <a:r>
              <a:rPr lang="id-ID" sz="2400" b="0" i="0" dirty="0" smtClean="0">
                <a:latin typeface="Arial" pitchFamily="34" charset="0"/>
                <a:cs typeface="Arial" pitchFamily="34" charset="0"/>
              </a:rPr>
              <a:t>8</a:t>
            </a:r>
            <a:r>
              <a:rPr lang="en-US" sz="2400" b="0" i="0" dirty="0" smtClean="0">
                <a:latin typeface="Arial" pitchFamily="34" charset="0"/>
                <a:cs typeface="Arial" pitchFamily="34" charset="0"/>
              </a:rPr>
              <a:t>0, </a:t>
            </a:r>
            <a:r>
              <a:rPr lang="id-ID" sz="2400" b="0" i="0" dirty="0" smtClean="0">
                <a:latin typeface="Arial" pitchFamily="34" charset="0"/>
                <a:cs typeface="Arial" pitchFamily="34" charset="0"/>
              </a:rPr>
              <a:t>yang nilai buku sama dengan nilai wajarnya aset bersihnya </a:t>
            </a:r>
            <a:r>
              <a:rPr lang="en-US" sz="2400" b="0" i="0" dirty="0" smtClean="0">
                <a:latin typeface="Arial" pitchFamily="34" charset="0"/>
                <a:cs typeface="Arial" pitchFamily="34" charset="0"/>
              </a:rPr>
              <a:t>.</a:t>
            </a:r>
          </a:p>
        </p:txBody>
      </p:sp>
      <p:graphicFrame>
        <p:nvGraphicFramePr>
          <p:cNvPr id="79016" name="Group 168"/>
          <p:cNvGraphicFramePr>
            <a:graphicFrameLocks noGrp="1"/>
          </p:cNvGraphicFramePr>
          <p:nvPr>
            <p:extLst>
              <p:ext uri="{D42A27DB-BD31-4B8C-83A1-F6EECF244321}">
                <p14:modId xmlns:p14="http://schemas.microsoft.com/office/powerpoint/2010/main" val="981446878"/>
              </p:ext>
            </p:extLst>
          </p:nvPr>
        </p:nvGraphicFramePr>
        <p:xfrm>
          <a:off x="5588000" y="3505200"/>
          <a:ext cx="6339840" cy="1371600"/>
        </p:xfrm>
        <a:graphic>
          <a:graphicData uri="http://schemas.openxmlformats.org/drawingml/2006/table">
            <a:tbl>
              <a:tblPr/>
              <a:tblGrid>
                <a:gridCol w="5419540"/>
                <a:gridCol w="920300"/>
              </a:tblGrid>
              <a:tr h="227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Cost of acquisition</a:t>
                      </a: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a:t>
                      </a:r>
                      <a:r>
                        <a:rPr kumimoji="0" lang="id-ID" sz="2400" b="1" i="0" u="none" strike="noStrike" cap="none" normalizeH="0" baseline="0" dirty="0" smtClean="0">
                          <a:ln>
                            <a:noFill/>
                          </a:ln>
                          <a:solidFill>
                            <a:schemeClr val="tx1"/>
                          </a:solidFill>
                          <a:effectLst/>
                          <a:latin typeface="Arial Narrow" pitchFamily="34" charset="0"/>
                        </a:rPr>
                        <a:t>8</a:t>
                      </a:r>
                      <a:r>
                        <a:rPr kumimoji="0" lang="en-US" sz="2400" b="1" i="0" u="none" strike="noStrike" cap="none" normalizeH="0" baseline="0" dirty="0" smtClean="0">
                          <a:ln>
                            <a:noFill/>
                          </a:ln>
                          <a:solidFill>
                            <a:schemeClr val="tx1"/>
                          </a:solidFill>
                          <a:effectLst/>
                          <a:latin typeface="Arial Narrow" pitchFamily="34" charset="0"/>
                        </a:rPr>
                        <a:t>0</a:t>
                      </a: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Less 100% book value</a:t>
                      </a:r>
                      <a:endParaRPr kumimoji="0" lang="en-US" sz="2400" b="0" i="1"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id-ID" sz="2400" b="1" i="0" u="sng" strike="noStrike" cap="none" normalizeH="0" baseline="0" dirty="0" smtClean="0">
                          <a:ln>
                            <a:noFill/>
                          </a:ln>
                          <a:solidFill>
                            <a:schemeClr val="tx1"/>
                          </a:solidFill>
                          <a:effectLst/>
                          <a:latin typeface="Arial Narrow" pitchFamily="34" charset="0"/>
                        </a:rPr>
                        <a:t>8</a:t>
                      </a:r>
                      <a:r>
                        <a:rPr kumimoji="0" lang="en-US" sz="2400" b="1" i="0" u="sng" strike="noStrike" cap="none" normalizeH="0" baseline="0" dirty="0" smtClean="0">
                          <a:ln>
                            <a:noFill/>
                          </a:ln>
                          <a:solidFill>
                            <a:schemeClr val="tx1"/>
                          </a:solidFill>
                          <a:effectLst/>
                          <a:latin typeface="Arial Narrow" pitchFamily="34" charset="0"/>
                        </a:rPr>
                        <a:t>0</a:t>
                      </a: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Excess of cost over book value</a:t>
                      </a: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rPr>
                        <a:t>$0</a:t>
                      </a: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9092" name="Group 244"/>
          <p:cNvGraphicFramePr>
            <a:graphicFrameLocks noGrp="1"/>
          </p:cNvGraphicFramePr>
          <p:nvPr>
            <p:extLst>
              <p:ext uri="{D42A27DB-BD31-4B8C-83A1-F6EECF244321}">
                <p14:modId xmlns:p14="http://schemas.microsoft.com/office/powerpoint/2010/main" val="792759071"/>
              </p:ext>
            </p:extLst>
          </p:nvPr>
        </p:nvGraphicFramePr>
        <p:xfrm>
          <a:off x="508000" y="1752600"/>
          <a:ext cx="4775200" cy="4136634"/>
        </p:xfrm>
        <a:graphic>
          <a:graphicData uri="http://schemas.openxmlformats.org/drawingml/2006/table">
            <a:tbl>
              <a:tblPr firstRow="1" bandRow="1">
                <a:tableStyleId>{21E4AEA4-8DFA-4A89-87EB-49C32662AFE0}</a:tableStyleId>
              </a:tblPr>
              <a:tblGrid>
                <a:gridCol w="3657600"/>
                <a:gridCol w="1117600"/>
              </a:tblGrid>
              <a:tr h="392570">
                <a:tc gridSpan="2">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S</a:t>
                      </a:r>
                      <a:r>
                        <a:rPr kumimoji="0" lang="id-ID" sz="2400" u="none" strike="noStrike" cap="none" normalizeH="0" baseline="0" dirty="0" smtClean="0">
                          <a:ln>
                            <a:noFill/>
                          </a:ln>
                          <a:effectLst/>
                          <a:latin typeface="Arial Narrow" pitchFamily="34" charset="0"/>
                        </a:rPr>
                        <a:t>on</a:t>
                      </a:r>
                      <a:r>
                        <a:rPr kumimoji="0" lang="en-US" sz="2400" u="none" strike="noStrike" cap="none" normalizeH="0" baseline="0" dirty="0" smtClean="0">
                          <a:ln>
                            <a:noFill/>
                          </a:ln>
                          <a:effectLst/>
                          <a:latin typeface="Arial Narrow" pitchFamily="34" charset="0"/>
                        </a:rPr>
                        <a:t>’s Balance Sheet: BV=FV</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hMerge="1">
                  <a:txBody>
                    <a:bodyPr/>
                    <a:lstStyle/>
                    <a:p>
                      <a:endParaRPr lang="en-US"/>
                    </a:p>
                  </a:txBody>
                  <a:tcPr/>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Kas</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lancar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Tetap</a:t>
                      </a:r>
                      <a:r>
                        <a:rPr kumimoji="0" lang="en-US" sz="2400" u="none" strike="noStrike" cap="none" normalizeH="0" baseline="0" dirty="0" smtClean="0">
                          <a:ln>
                            <a:noFill/>
                          </a:ln>
                          <a:effectLst/>
                          <a:latin typeface="Arial Narrow" pitchFamily="34" charset="0"/>
                        </a:rPr>
                        <a:t>, </a:t>
                      </a:r>
                      <a:r>
                        <a:rPr kumimoji="0" lang="id-ID" sz="2400" u="none" strike="noStrike" cap="none" normalizeH="0" baseline="0" dirty="0" smtClean="0">
                          <a:ln>
                            <a:noFill/>
                          </a:ln>
                          <a:effectLst/>
                          <a:latin typeface="Arial Narrow" pitchFamily="34" charset="0"/>
                        </a:rPr>
                        <a:t>bersih</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8</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dagang</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lancae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Modal Saham</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6</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Laba ditahan</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2</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 </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bl>
          </a:graphicData>
        </a:graphic>
      </p:graphicFrame>
      <p:sp>
        <p:nvSpPr>
          <p:cNvPr id="79017" name="Rectangle 169"/>
          <p:cNvSpPr>
            <a:spLocks noChangeArrowheads="1"/>
          </p:cNvSpPr>
          <p:nvPr/>
        </p:nvSpPr>
        <p:spPr bwMode="auto">
          <a:xfrm>
            <a:off x="5588000" y="5029200"/>
            <a:ext cx="6339840" cy="1219200"/>
          </a:xfrm>
          <a:prstGeom prst="rect">
            <a:avLst/>
          </a:prstGeom>
          <a:solidFill>
            <a:schemeClr val="accent2">
              <a:lumMod val="40000"/>
              <a:lumOff val="60000"/>
            </a:schemeClr>
          </a:solidFill>
          <a:ln w="9525">
            <a:solidFill>
              <a:schemeClr val="tx1"/>
            </a:solidFill>
            <a:miter lim="800000"/>
            <a:headEnd/>
            <a:tailEnd/>
          </a:ln>
        </p:spPr>
        <p:txBody>
          <a:bodyPr/>
          <a:lstStyle/>
          <a:p>
            <a:pPr marL="342900" indent="-342900">
              <a:lnSpc>
                <a:spcPct val="80000"/>
              </a:lnSpc>
            </a:pPr>
            <a:r>
              <a:rPr lang="id-ID" dirty="0" smtClean="0"/>
              <a:t>Untuk konsolidasian, lakukan pengeliminasian akun investasi pada Son dan akun modal saham dan laba ditahan son</a:t>
            </a:r>
            <a:endParaRPr lang="en-US" dirty="0"/>
          </a:p>
        </p:txBody>
      </p:sp>
      <p:sp>
        <p:nvSpPr>
          <p:cNvPr id="9" name="Slide Number Placeholder 8"/>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56</a:t>
            </a:fld>
            <a:endParaRPr lang="en-US" dirty="0"/>
          </a:p>
        </p:txBody>
      </p:sp>
      <p:sp>
        <p:nvSpPr>
          <p:cNvPr id="10" name="Footer Placeholder 9"/>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772479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id-ID" dirty="0" smtClean="0"/>
              <a:t>Jurnal eliminasi </a:t>
            </a:r>
            <a:endParaRPr lang="en-US" dirty="0" smtClean="0"/>
          </a:p>
        </p:txBody>
      </p:sp>
      <p:graphicFrame>
        <p:nvGraphicFramePr>
          <p:cNvPr id="86093" name="Group 77"/>
          <p:cNvGraphicFramePr>
            <a:graphicFrameLocks noGrp="1"/>
          </p:cNvGraphicFramePr>
          <p:nvPr>
            <p:extLst>
              <p:ext uri="{D42A27DB-BD31-4B8C-83A1-F6EECF244321}">
                <p14:modId xmlns:p14="http://schemas.microsoft.com/office/powerpoint/2010/main" val="2677055022"/>
              </p:ext>
            </p:extLst>
          </p:nvPr>
        </p:nvGraphicFramePr>
        <p:xfrm>
          <a:off x="1103446" y="2060848"/>
          <a:ext cx="10464801" cy="1816608"/>
        </p:xfrm>
        <a:graphic>
          <a:graphicData uri="http://schemas.openxmlformats.org/drawingml/2006/table">
            <a:tbl>
              <a:tblPr/>
              <a:tblGrid>
                <a:gridCol w="6405033"/>
                <a:gridCol w="2029884"/>
                <a:gridCol w="2029884"/>
              </a:tblGrid>
              <a:tr h="454152">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P</a:t>
                      </a:r>
                      <a:r>
                        <a:rPr kumimoji="0" lang="id-ID" sz="2800" b="1" i="0" u="none" strike="noStrike" cap="none" normalizeH="0" baseline="0" dirty="0" smtClean="0">
                          <a:ln>
                            <a:noFill/>
                          </a:ln>
                          <a:solidFill>
                            <a:schemeClr val="tx1"/>
                          </a:solidFill>
                          <a:effectLst/>
                          <a:latin typeface="Arial Narrow" pitchFamily="34" charset="0"/>
                          <a:cs typeface="Arial" charset="0"/>
                        </a:rPr>
                        <a:t>op</a:t>
                      </a:r>
                      <a:r>
                        <a:rPr kumimoji="0" lang="en-US" sz="2800" b="1" i="0" u="none" strike="noStrike" cap="none" normalizeH="0" baseline="0" dirty="0" smtClean="0">
                          <a:ln>
                            <a:noFill/>
                          </a:ln>
                          <a:solidFill>
                            <a:schemeClr val="tx1"/>
                          </a:solidFill>
                          <a:effectLst/>
                          <a:latin typeface="Arial Narrow" pitchFamily="34" charset="0"/>
                          <a:cs typeface="Arial" charset="0"/>
                        </a:rPr>
                        <a:t>'s elimination worksheet entry:</a:t>
                      </a:r>
                    </a:p>
                  </a:txBody>
                  <a:tcPr marL="187083" marR="18708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Modal Saham</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60</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Laba Ditahan</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20</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Investasi pada Son</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8</a:t>
                      </a:r>
                      <a:r>
                        <a:rPr kumimoji="0" lang="en-US" sz="2800" b="0" i="0" u="none" strike="noStrike" cap="none" normalizeH="0" baseline="0" dirty="0" smtClean="0">
                          <a:ln>
                            <a:noFill/>
                          </a:ln>
                          <a:solidFill>
                            <a:schemeClr val="tx1"/>
                          </a:solidFill>
                          <a:effectLst/>
                          <a:latin typeface="Arial Narrow" pitchFamily="34" charset="0"/>
                          <a:cs typeface="Arial" charset="0"/>
                        </a:rPr>
                        <a:t>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7" name="Slide Number Placeholder 6"/>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57</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38330094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522" name="Group 386"/>
          <p:cNvGraphicFramePr>
            <a:graphicFrameLocks noGrp="1"/>
          </p:cNvGraphicFramePr>
          <p:nvPr>
            <p:extLst>
              <p:ext uri="{D42A27DB-BD31-4B8C-83A1-F6EECF244321}">
                <p14:modId xmlns:p14="http://schemas.microsoft.com/office/powerpoint/2010/main" val="1945797214"/>
              </p:ext>
            </p:extLst>
          </p:nvPr>
        </p:nvGraphicFramePr>
        <p:xfrm>
          <a:off x="527381" y="764704"/>
          <a:ext cx="8928992" cy="5475624"/>
        </p:xfrm>
        <a:graphic>
          <a:graphicData uri="http://schemas.openxmlformats.org/drawingml/2006/table">
            <a:tbl>
              <a:tblPr firstRow="1" bandRow="1">
                <a:tableStyleId>{073A0DAA-6AF3-43AB-8588-CEC1D06C72B9}</a:tableStyleId>
              </a:tblPr>
              <a:tblGrid>
                <a:gridCol w="3352800"/>
                <a:gridCol w="1159701"/>
                <a:gridCol w="960107"/>
                <a:gridCol w="864096"/>
                <a:gridCol w="768085"/>
                <a:gridCol w="1824203"/>
              </a:tblGrid>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Pop</a:t>
                      </a:r>
                      <a:endParaRPr kumimoji="0" lang="en-US" sz="2200" u="sng" strike="noStrike" cap="none" normalizeH="0" baseline="0" dirty="0" smtClean="0">
                        <a:ln>
                          <a:noFill/>
                        </a:ln>
                        <a:effectLst/>
                        <a:latin typeface="Arial Narrow" pitchFamily="34"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Son</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Consol</a:t>
                      </a:r>
                      <a:r>
                        <a:rPr kumimoji="0" lang="en-US" sz="2200" u="none" strike="noStrike" cap="none" normalizeH="0" baseline="0" dirty="0" smtClean="0">
                          <a:ln>
                            <a:noFill/>
                          </a:ln>
                          <a:effectLst/>
                          <a:latin typeface="Arial Narrow" pitchFamily="34" charset="0"/>
                        </a:rPr>
                        <a: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sng" strike="noStrike" cap="none" normalizeH="0" baseline="0" dirty="0" err="1" smtClean="0">
                          <a:ln>
                            <a:noFill/>
                          </a:ln>
                          <a:solidFill>
                            <a:schemeClr val="bg1"/>
                          </a:solidFill>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tx1"/>
                    </a:solidFill>
                  </a:tcPr>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Kas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4</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6</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9</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12</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Tetap, besih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20</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a:t>
                      </a:r>
                      <a:r>
                        <a:rPr kumimoji="0" lang="id-ID" sz="2200" u="none" strike="noStrike" cap="none" normalizeH="0" baseline="0" dirty="0" smtClean="0">
                          <a:ln>
                            <a:noFill/>
                          </a:ln>
                          <a:effectLst/>
                          <a:latin typeface="Arial Narrow" pitchFamily="34" charset="0"/>
                        </a:rPr>
                        <a:t>vestasi pd Son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8</a:t>
                      </a: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8</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33</a:t>
                      </a:r>
                      <a:r>
                        <a:rPr kumimoji="0" lang="en-US" sz="2200" b="1" u="dbl" strike="noStrike" cap="none" normalizeH="0" baseline="0" dirty="0" smtClean="0">
                          <a:ln>
                            <a:noFill/>
                          </a:ln>
                          <a:effectLst/>
                          <a:latin typeface="Arial Narrow" pitchFamily="34" charset="0"/>
                        </a:rPr>
                        <a:t>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a:t>
                      </a:r>
                      <a:r>
                        <a:rPr kumimoji="0" lang="en-US" sz="2200" b="1" u="dbl" strike="noStrike" cap="none" normalizeH="0" baseline="0" dirty="0" smtClean="0">
                          <a:ln>
                            <a:noFill/>
                          </a:ln>
                          <a:effectLst/>
                          <a:latin typeface="Arial Narrow" pitchFamily="34" charset="0"/>
                        </a:rPr>
                        <a:t>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Utang dagang</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40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20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7</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Utang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70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Modal 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r>
                        <a:rPr kumimoji="0" lang="id-ID"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Laba ditahan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20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20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a:t>
                      </a:r>
                      <a:r>
                        <a:rPr kumimoji="0" lang="en-US" sz="2200" b="1" u="dbl" strike="noStrike" cap="none" normalizeH="0" baseline="0" dirty="0" smtClean="0">
                          <a:ln>
                            <a:noFill/>
                          </a:ln>
                          <a:effectLst/>
                          <a:latin typeface="Arial Narrow" pitchFamily="34" charset="0"/>
                        </a:rPr>
                        <a:t>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1" u="dbl" strike="noStrike" cap="none" normalizeH="0" baseline="0" dirty="0" smtClean="0">
                          <a:ln>
                            <a:noFill/>
                          </a:ln>
                          <a:effectLst/>
                          <a:latin typeface="Arial Narrow" pitchFamily="34" charset="0"/>
                        </a:rPr>
                        <a:t>8</a:t>
                      </a:r>
                      <a:r>
                        <a:rPr kumimoji="0" lang="en-US" sz="2200" b="1" u="dbl" strike="noStrike" cap="none" normalizeH="0" baseline="0" dirty="0" smtClean="0">
                          <a:ln>
                            <a:noFill/>
                          </a:ln>
                          <a:effectLst/>
                          <a:latin typeface="Arial Narrow" pitchFamily="34" charset="0"/>
                        </a:rPr>
                        <a:t>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1" u="dbl" strike="noStrike" cap="none" normalizeH="0" baseline="0" dirty="0" smtClean="0">
                          <a:ln>
                            <a:noFill/>
                          </a:ln>
                          <a:effectLst/>
                          <a:latin typeface="Arial Narrow" pitchFamily="34" charset="0"/>
                        </a:rPr>
                        <a:t>8</a:t>
                      </a:r>
                      <a:r>
                        <a:rPr kumimoji="0" lang="en-US" sz="2200" b="1" u="dbl" strike="noStrike" cap="none" normalizeH="0" baseline="0" dirty="0" smtClean="0">
                          <a:ln>
                            <a:noFill/>
                          </a:ln>
                          <a:effectLst/>
                          <a:latin typeface="Arial Narrow" pitchFamily="34" charset="0"/>
                        </a:rPr>
                        <a:t>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58</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2310062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id-ID" dirty="0" smtClean="0"/>
              <a:t>Nilai Wajar pada Tanggal Perolehan</a:t>
            </a:r>
            <a:endParaRPr lang="en-US" dirty="0" smtClean="0"/>
          </a:p>
        </p:txBody>
      </p:sp>
      <p:sp>
        <p:nvSpPr>
          <p:cNvPr id="23555"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59</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558523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72" y="332656"/>
            <a:ext cx="9576617" cy="1004570"/>
          </a:xfrm>
        </p:spPr>
        <p:txBody>
          <a:bodyPr>
            <a:normAutofit/>
          </a:bodyPr>
          <a:lstStyle/>
          <a:p>
            <a:r>
              <a:rPr lang="id-ID" sz="2800" dirty="0"/>
              <a:t>B</a:t>
            </a:r>
            <a:r>
              <a:rPr lang="id-ID" sz="2800" dirty="0" smtClean="0"/>
              <a:t>entuk penggabungan usaha </a:t>
            </a:r>
            <a:r>
              <a:rPr lang="id-ID" sz="2800" dirty="0"/>
              <a:t>Ditinjau dari segi hubungan usaha </a:t>
            </a:r>
            <a:r>
              <a:rPr lang="id-ID" sz="2800" dirty="0" smtClean="0"/>
              <a:t>:</a:t>
            </a:r>
            <a:endParaRPr lang="id-ID" sz="2800" dirty="0"/>
          </a:p>
        </p:txBody>
      </p:sp>
      <p:sp>
        <p:nvSpPr>
          <p:cNvPr id="3" name="Content Placeholder 2"/>
          <p:cNvSpPr>
            <a:spLocks noGrp="1"/>
          </p:cNvSpPr>
          <p:nvPr>
            <p:ph idx="1"/>
          </p:nvPr>
        </p:nvSpPr>
        <p:spPr/>
        <p:txBody>
          <a:bodyPr>
            <a:normAutofit fontScale="92500" lnSpcReduction="10000"/>
          </a:bodyPr>
          <a:lstStyle/>
          <a:p>
            <a:pPr marL="457200" lvl="1" indent="0">
              <a:buNone/>
            </a:pPr>
            <a:r>
              <a:rPr lang="id-ID" dirty="0"/>
              <a:t>1.	Integrasi secara horizontal adalah kegiatan integrasi atau penggabungan berbagai perusahaan yang berasal dari satu infustri yang sama. Misalnya : beberapa perusahaan penghasil sepatu yang melakukan penggabungan dengan tujuan membentuk perusahaan baru yang lebih besar, namun tetap berada di dalam industri sepatu.</a:t>
            </a:r>
            <a:endParaRPr lang="id-ID" sz="2000" dirty="0"/>
          </a:p>
          <a:p>
            <a:pPr marL="457200" lvl="1" indent="0">
              <a:buNone/>
            </a:pPr>
            <a:r>
              <a:rPr lang="id-ID" dirty="0"/>
              <a:t>2.	Integrasi secara vertikal adalah kegiatan integrasi atau penggabungan berbagai jenis usaha / industri yang masing mempunyai hubungan dalam proses produksi. Misalnya: perusahaan yang memproduksi mobil melakukan penggabungan dengan perusahaan penghasil ban mobil dan industri yang menghasilkan suku cadang mobil.</a:t>
            </a:r>
            <a:endParaRPr lang="id-ID" sz="2000" dirty="0"/>
          </a:p>
          <a:p>
            <a:pPr marL="457200" lvl="1" indent="0">
              <a:buNone/>
            </a:pPr>
            <a:r>
              <a:rPr lang="id-ID" dirty="0"/>
              <a:t>3.	Konglomerasi adalah kegiatan integrasi atau penggabungan dari berbagai jenis usaha / industri yang tidak mempunyai hubungan atau kaitan antara satu dengan yang lainnya, jadi konglomerasi lebih condong untuk diversifikasi atau perluasan usaha dari pemilik. Misalnya : berbagai kelompok konglomerat yang mempunyai banyak perusahaan dari berbagai bidang usaha yang berlainan industrinya.</a:t>
            </a:r>
            <a:endParaRPr lang="id-ID" sz="2000" dirty="0"/>
          </a:p>
        </p:txBody>
      </p:sp>
    </p:spTree>
    <p:extLst>
      <p:ext uri="{BB962C8B-B14F-4D97-AF65-F5344CB8AC3E}">
        <p14:creationId xmlns:p14="http://schemas.microsoft.com/office/powerpoint/2010/main" val="41711852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dirty="0" smtClean="0"/>
              <a:t>Cost, Fair Value, and Book Value</a:t>
            </a:r>
          </a:p>
        </p:txBody>
      </p:sp>
      <p:sp>
        <p:nvSpPr>
          <p:cNvPr id="24584" name="Rectangle 8"/>
          <p:cNvSpPr>
            <a:spLocks noGrp="1" noChangeArrowheads="1"/>
          </p:cNvSpPr>
          <p:nvPr>
            <p:ph idx="1"/>
          </p:nvPr>
        </p:nvSpPr>
        <p:spPr/>
        <p:txBody>
          <a:bodyPr/>
          <a:lstStyle/>
          <a:p>
            <a:r>
              <a:rPr lang="id-ID" dirty="0" smtClean="0"/>
              <a:t>Nilai Perolehan, Nilai wajar aset bersih terindentifikasi, dan nilai buku bisa saja berbeda. </a:t>
            </a:r>
            <a:endParaRPr lang="en-US" dirty="0" smtClean="0"/>
          </a:p>
          <a:p>
            <a:pPr lvl="1"/>
            <a:r>
              <a:rPr lang="id-ID" dirty="0" smtClean="0"/>
              <a:t>Alokasi selisih lebih  (excess) atau defisiensi yang terjadi antara nilai perolehan dengan nilai buku dan tentukan goowill bila ada.</a:t>
            </a:r>
            <a:endParaRPr lang="en-US" dirty="0" smtClean="0"/>
          </a:p>
          <a:p>
            <a:pPr lvl="1"/>
            <a:r>
              <a:rPr lang="id-ID" dirty="0" smtClean="0"/>
              <a:t>Jika</a:t>
            </a:r>
            <a:r>
              <a:rPr lang="en-US" dirty="0" smtClean="0"/>
              <a:t> BV = FV</a:t>
            </a:r>
          </a:p>
          <a:p>
            <a:pPr lvl="2"/>
            <a:r>
              <a:rPr lang="en-US" dirty="0" smtClean="0"/>
              <a:t>Cost &gt; BV, excess is goodwill</a:t>
            </a:r>
          </a:p>
          <a:p>
            <a:pPr lvl="2"/>
            <a:r>
              <a:rPr lang="en-US" dirty="0" smtClean="0"/>
              <a:t>Cost &lt; BV, excess is a gain on the bargain purchase</a:t>
            </a:r>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60</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6384099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BV ≠ FV ≠ Cost</a:t>
            </a:r>
            <a:endParaRPr lang="en-US" dirty="0"/>
          </a:p>
        </p:txBody>
      </p:sp>
      <p:sp>
        <p:nvSpPr>
          <p:cNvPr id="3" name="Content Placeholder 2"/>
          <p:cNvSpPr>
            <a:spLocks noGrp="1"/>
          </p:cNvSpPr>
          <p:nvPr>
            <p:ph idx="1"/>
          </p:nvPr>
        </p:nvSpPr>
        <p:spPr/>
        <p:txBody>
          <a:bodyPr/>
          <a:lstStyle/>
          <a:p>
            <a:r>
              <a:rPr lang="id-ID" dirty="0" smtClean="0"/>
              <a:t>Perbedaan antara </a:t>
            </a:r>
            <a:r>
              <a:rPr lang="en-US" dirty="0" smtClean="0"/>
              <a:t> </a:t>
            </a:r>
            <a:r>
              <a:rPr lang="id-ID" dirty="0" smtClean="0"/>
              <a:t>nilai buku aset bersih</a:t>
            </a:r>
            <a:r>
              <a:rPr lang="en-US" dirty="0" smtClean="0"/>
              <a:t>(BV) </a:t>
            </a:r>
            <a:r>
              <a:rPr lang="id-ID" dirty="0" smtClean="0"/>
              <a:t>dan nilai wajar aset bersih teridentifikasi </a:t>
            </a:r>
            <a:r>
              <a:rPr lang="en-US" dirty="0" smtClean="0"/>
              <a:t>(FV) </a:t>
            </a:r>
            <a:r>
              <a:rPr lang="id-ID" dirty="0" smtClean="0"/>
              <a:t>dibebankan ke dalam aset atau liabilites tertentu. Misal:</a:t>
            </a:r>
            <a:endParaRPr lang="en-US" dirty="0" smtClean="0"/>
          </a:p>
          <a:p>
            <a:pPr lvl="1"/>
            <a:r>
              <a:rPr lang="en-US" dirty="0" smtClean="0"/>
              <a:t>undervalued or overvalued inventories, plant assets</a:t>
            </a:r>
          </a:p>
          <a:p>
            <a:pPr lvl="1"/>
            <a:r>
              <a:rPr lang="en-US" dirty="0" smtClean="0"/>
              <a:t>Unrecorded assets (patents) or liabilities (existing contingencies)</a:t>
            </a:r>
          </a:p>
          <a:p>
            <a:r>
              <a:rPr lang="id-ID" dirty="0" smtClean="0"/>
              <a:t>Perbedaan antara</a:t>
            </a:r>
            <a:r>
              <a:rPr lang="en-US" dirty="0" smtClean="0"/>
              <a:t> FV and Cost </a:t>
            </a:r>
            <a:r>
              <a:rPr lang="id-ID" dirty="0" smtClean="0"/>
              <a:t>dicatat sebagai </a:t>
            </a:r>
            <a:r>
              <a:rPr lang="en-US" dirty="0" smtClean="0"/>
              <a:t>goodwill or a gain on the bargain purchase</a:t>
            </a:r>
            <a:endParaRPr lang="en-US" dirty="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61</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13495323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438400" y="198438"/>
            <a:ext cx="9245600" cy="1143000"/>
          </a:xfrm>
        </p:spPr>
        <p:txBody>
          <a:bodyPr>
            <a:normAutofit/>
          </a:bodyPr>
          <a:lstStyle/>
          <a:p>
            <a:r>
              <a:rPr lang="en-US" sz="2800" dirty="0" smtClean="0"/>
              <a:t>Example: BV ≠ FV but Cost = FV</a:t>
            </a:r>
          </a:p>
        </p:txBody>
      </p:sp>
      <p:sp>
        <p:nvSpPr>
          <p:cNvPr id="81923" name="Rectangle 3"/>
          <p:cNvSpPr>
            <a:spLocks noGrp="1" noChangeArrowheads="1"/>
          </p:cNvSpPr>
          <p:nvPr>
            <p:ph idx="4294967295"/>
          </p:nvPr>
        </p:nvSpPr>
        <p:spPr>
          <a:xfrm>
            <a:off x="1117601" y="1219200"/>
            <a:ext cx="10458449" cy="2286000"/>
          </a:xfrm>
        </p:spPr>
        <p:txBody>
          <a:bodyPr>
            <a:normAutofit/>
          </a:bodyPr>
          <a:lstStyle/>
          <a:p>
            <a:pPr eaLnBrk="1" hangingPunct="1">
              <a:buFontTx/>
              <a:buNone/>
            </a:pPr>
            <a:r>
              <a:rPr lang="en-US" i="0" dirty="0" smtClean="0">
                <a:latin typeface="Arial" pitchFamily="34" charset="0"/>
                <a:cs typeface="Arial" pitchFamily="34" charset="0"/>
              </a:rPr>
              <a:t>Piper acquires 100% of Sandy for $310. </a:t>
            </a:r>
          </a:p>
          <a:p>
            <a:pPr eaLnBrk="1" hangingPunct="1">
              <a:buFontTx/>
              <a:buNone/>
            </a:pPr>
            <a:endParaRPr lang="en-US" i="0" dirty="0" smtClean="0">
              <a:latin typeface="Arial" pitchFamily="34" charset="0"/>
              <a:cs typeface="Arial" pitchFamily="34" charset="0"/>
            </a:endParaRPr>
          </a:p>
          <a:p>
            <a:pPr eaLnBrk="1" hangingPunct="1">
              <a:buFontTx/>
              <a:buNone/>
            </a:pPr>
            <a:r>
              <a:rPr lang="en-US" dirty="0" smtClean="0">
                <a:latin typeface="Arial" pitchFamily="34" charset="0"/>
                <a:cs typeface="Arial" pitchFamily="34" charset="0"/>
              </a:rPr>
              <a:t>				</a:t>
            </a:r>
            <a:r>
              <a:rPr lang="en-US" i="0" dirty="0" smtClean="0">
                <a:latin typeface="Arial" pitchFamily="34" charset="0"/>
                <a:cs typeface="Arial" pitchFamily="34" charset="0"/>
              </a:rPr>
              <a:t>BV</a:t>
            </a:r>
          </a:p>
        </p:txBody>
      </p:sp>
      <p:graphicFrame>
        <p:nvGraphicFramePr>
          <p:cNvPr id="82202" name="Group 282"/>
          <p:cNvGraphicFramePr>
            <a:graphicFrameLocks noGrp="1"/>
          </p:cNvGraphicFramePr>
          <p:nvPr>
            <p:extLst>
              <p:ext uri="{D42A27DB-BD31-4B8C-83A1-F6EECF244321}">
                <p14:modId xmlns:p14="http://schemas.microsoft.com/office/powerpoint/2010/main" val="2687380115"/>
              </p:ext>
            </p:extLst>
          </p:nvPr>
        </p:nvGraphicFramePr>
        <p:xfrm>
          <a:off x="609600" y="1752600"/>
          <a:ext cx="5111885" cy="4572000"/>
        </p:xfrm>
        <a:graphic>
          <a:graphicData uri="http://schemas.openxmlformats.org/drawingml/2006/table">
            <a:tbl>
              <a:tblPr firstRow="1" bandRow="1">
                <a:tableStyleId>{21E4AEA4-8DFA-4A89-87EB-49C32662AFE0}</a:tableStyleId>
              </a:tblPr>
              <a:tblGrid>
                <a:gridCol w="2965088"/>
                <a:gridCol w="1073399"/>
                <a:gridCol w="1073399"/>
              </a:tblGrid>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Sandy</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BV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FV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Cash</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Receivables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50</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Plant, net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200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240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$385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Liabilities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Capital stock</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100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Retained earnings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145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a:t>
                      </a:r>
                      <a:r>
                        <a:rPr kumimoji="0" lang="en-US" sz="2400" b="1" u="none" strike="noStrike" cap="none" normalizeH="0" baseline="0" dirty="0" smtClean="0">
                          <a:ln>
                            <a:noFill/>
                          </a:ln>
                          <a:effectLst/>
                          <a:latin typeface="Arial Narrow" pitchFamily="34" charset="0"/>
                        </a:rPr>
                        <a:t>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bl>
          </a:graphicData>
        </a:graphic>
      </p:graphicFrame>
      <p:graphicFrame>
        <p:nvGraphicFramePr>
          <p:cNvPr id="82242" name="Group 322"/>
          <p:cNvGraphicFramePr>
            <a:graphicFrameLocks noGrp="1"/>
          </p:cNvGraphicFramePr>
          <p:nvPr>
            <p:extLst>
              <p:ext uri="{D42A27DB-BD31-4B8C-83A1-F6EECF244321}">
                <p14:modId xmlns:p14="http://schemas.microsoft.com/office/powerpoint/2010/main" val="2166610306"/>
              </p:ext>
            </p:extLst>
          </p:nvPr>
        </p:nvGraphicFramePr>
        <p:xfrm>
          <a:off x="6096000" y="4038600"/>
          <a:ext cx="5486400" cy="1261872"/>
        </p:xfrm>
        <a:graphic>
          <a:graphicData uri="http://schemas.openxmlformats.org/drawingml/2006/table">
            <a:tbl>
              <a:tblPr/>
              <a:tblGrid>
                <a:gridCol w="4301067"/>
                <a:gridCol w="1185333"/>
              </a:tblGrid>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62</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6534536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2438400" y="198438"/>
            <a:ext cx="9245600" cy="1143000"/>
          </a:xfrm>
        </p:spPr>
        <p:txBody>
          <a:bodyPr>
            <a:normAutofit/>
          </a:bodyPr>
          <a:lstStyle/>
          <a:p>
            <a:r>
              <a:rPr lang="en-US" sz="2800" dirty="0" smtClean="0"/>
              <a:t>Example: BV ≠ FV but Cost = FV</a:t>
            </a:r>
          </a:p>
        </p:txBody>
      </p:sp>
      <p:sp>
        <p:nvSpPr>
          <p:cNvPr id="81923" name="Rectangle 3"/>
          <p:cNvSpPr>
            <a:spLocks noGrp="1" noChangeArrowheads="1"/>
          </p:cNvSpPr>
          <p:nvPr>
            <p:ph idx="4294967295"/>
          </p:nvPr>
        </p:nvSpPr>
        <p:spPr>
          <a:xfrm>
            <a:off x="5807969" y="1219200"/>
            <a:ext cx="5768081" cy="2286000"/>
          </a:xfrm>
        </p:spPr>
        <p:txBody>
          <a:bodyPr>
            <a:normAutofit/>
          </a:bodyPr>
          <a:lstStyle/>
          <a:p>
            <a:pPr eaLnBrk="1" hangingPunct="1">
              <a:buFontTx/>
              <a:buNone/>
            </a:pPr>
            <a:r>
              <a:rPr lang="en-US" i="0" dirty="0" smtClean="0">
                <a:latin typeface="Arial" pitchFamily="34" charset="0"/>
                <a:cs typeface="Arial" pitchFamily="34" charset="0"/>
              </a:rPr>
              <a:t>BV = </a:t>
            </a:r>
            <a:r>
              <a:rPr lang="en-US" dirty="0" smtClean="0">
                <a:latin typeface="Arial" pitchFamily="34" charset="0"/>
                <a:cs typeface="Arial" pitchFamily="34" charset="0"/>
              </a:rPr>
              <a:t>100 + 145</a:t>
            </a:r>
            <a:r>
              <a:rPr lang="en-US" i="0" dirty="0" smtClean="0">
                <a:latin typeface="Arial" pitchFamily="34" charset="0"/>
                <a:cs typeface="Arial" pitchFamily="34" charset="0"/>
              </a:rPr>
              <a:t> 	= $245</a:t>
            </a:r>
            <a:endParaRPr lang="id-ID" dirty="0">
              <a:latin typeface="Arial" pitchFamily="34" charset="0"/>
              <a:cs typeface="Arial" pitchFamily="34" charset="0"/>
            </a:endParaRPr>
          </a:p>
          <a:p>
            <a:pPr eaLnBrk="1" hangingPunct="1">
              <a:buFontTx/>
              <a:buNone/>
            </a:pPr>
            <a:r>
              <a:rPr lang="en-US" i="0" dirty="0" smtClean="0">
                <a:latin typeface="Arial" pitchFamily="34" charset="0"/>
                <a:cs typeface="Arial" pitchFamily="34" charset="0"/>
              </a:rPr>
              <a:t>FV = 385 – 75 	= $310</a:t>
            </a:r>
          </a:p>
          <a:p>
            <a:pPr eaLnBrk="1" hangingPunct="1">
              <a:buFontTx/>
              <a:buNone/>
            </a:pPr>
            <a:endParaRPr lang="en-US" dirty="0" smtClean="0">
              <a:latin typeface="Arial" pitchFamily="34" charset="0"/>
              <a:cs typeface="Arial" pitchFamily="34" charset="0"/>
            </a:endParaRPr>
          </a:p>
          <a:p>
            <a:pPr eaLnBrk="1" hangingPunct="1">
              <a:buFontTx/>
              <a:buNone/>
            </a:pPr>
            <a:r>
              <a:rPr lang="en-US" i="0" dirty="0" smtClean="0">
                <a:latin typeface="Arial" pitchFamily="34" charset="0"/>
                <a:cs typeface="Arial" pitchFamily="34" charset="0"/>
              </a:rPr>
              <a:t>Cost – FV = $0 </a:t>
            </a:r>
            <a:r>
              <a:rPr lang="id-ID" sz="2000" i="0" dirty="0" smtClean="0">
                <a:latin typeface="Arial" pitchFamily="34" charset="0"/>
                <a:cs typeface="Arial" pitchFamily="34" charset="0"/>
              </a:rPr>
              <a:t>=&gt;</a:t>
            </a:r>
            <a:r>
              <a:rPr lang="en-US" sz="2000" i="0" dirty="0" smtClean="0">
                <a:latin typeface="Arial" pitchFamily="34" charset="0"/>
                <a:cs typeface="Arial" pitchFamily="34" charset="0"/>
              </a:rPr>
              <a:t>goodwill</a:t>
            </a:r>
          </a:p>
        </p:txBody>
      </p:sp>
      <p:graphicFrame>
        <p:nvGraphicFramePr>
          <p:cNvPr id="82202" name="Group 282"/>
          <p:cNvGraphicFramePr>
            <a:graphicFrameLocks noGrp="1"/>
          </p:cNvGraphicFramePr>
          <p:nvPr>
            <p:extLst>
              <p:ext uri="{D42A27DB-BD31-4B8C-83A1-F6EECF244321}">
                <p14:modId xmlns:p14="http://schemas.microsoft.com/office/powerpoint/2010/main" val="3452813955"/>
              </p:ext>
            </p:extLst>
          </p:nvPr>
        </p:nvGraphicFramePr>
        <p:xfrm>
          <a:off x="609600" y="1752600"/>
          <a:ext cx="5111885" cy="4572000"/>
        </p:xfrm>
        <a:graphic>
          <a:graphicData uri="http://schemas.openxmlformats.org/drawingml/2006/table">
            <a:tbl>
              <a:tblPr firstRow="1" bandRow="1">
                <a:tableStyleId>{21E4AEA4-8DFA-4A89-87EB-49C32662AFE0}</a:tableStyleId>
              </a:tblPr>
              <a:tblGrid>
                <a:gridCol w="2965088"/>
                <a:gridCol w="1073399"/>
                <a:gridCol w="1073399"/>
              </a:tblGrid>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Sandy</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BV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FV</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Cash</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$40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Receivables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50</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51656">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Plant, net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200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240</a:t>
                      </a:r>
                      <a:endParaRPr kumimoji="0" lang="en-US" sz="2400" b="1"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$385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Liabilities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$75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Capital stock</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100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Retained earnings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u="sng" strike="noStrike" cap="none" normalizeH="0" baseline="0" dirty="0" smtClean="0">
                          <a:ln>
                            <a:noFill/>
                          </a:ln>
                          <a:effectLst/>
                          <a:latin typeface="Arial Narrow" pitchFamily="34" charset="0"/>
                        </a:rPr>
                        <a:t>145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r h="381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$320</a:t>
                      </a:r>
                      <a:r>
                        <a:rPr kumimoji="0" lang="en-US" sz="2400" b="1" u="none" strike="noStrike" cap="none" normalizeH="0" baseline="0" dirty="0" smtClean="0">
                          <a:ln>
                            <a:noFill/>
                          </a:ln>
                          <a:effectLst/>
                          <a:latin typeface="Arial Narrow" pitchFamily="34" charset="0"/>
                        </a:rPr>
                        <a:t>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60960" marR="60960" anchor="ct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60960" marR="60960" anchor="ctr" horzOverflow="overflow"/>
                </a:tc>
              </a:tr>
            </a:tbl>
          </a:graphicData>
        </a:graphic>
      </p:graphicFrame>
      <p:graphicFrame>
        <p:nvGraphicFramePr>
          <p:cNvPr id="82242" name="Group 322"/>
          <p:cNvGraphicFramePr>
            <a:graphicFrameLocks noGrp="1"/>
          </p:cNvGraphicFramePr>
          <p:nvPr>
            <p:extLst>
              <p:ext uri="{D42A27DB-BD31-4B8C-83A1-F6EECF244321}">
                <p14:modId xmlns:p14="http://schemas.microsoft.com/office/powerpoint/2010/main" val="3995820355"/>
              </p:ext>
            </p:extLst>
          </p:nvPr>
        </p:nvGraphicFramePr>
        <p:xfrm>
          <a:off x="6096000" y="4038600"/>
          <a:ext cx="5486400" cy="1261872"/>
        </p:xfrm>
        <a:graphic>
          <a:graphicData uri="http://schemas.openxmlformats.org/drawingml/2006/table">
            <a:tbl>
              <a:tblPr/>
              <a:tblGrid>
                <a:gridCol w="4301067"/>
                <a:gridCol w="1185333"/>
              </a:tblGrid>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Cost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$310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100% Book value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245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420624">
                <a:tc>
                  <a:txBody>
                    <a:bodyPr/>
                    <a:lstStyle/>
                    <a:p>
                      <a:pPr marL="0" marR="0" lvl="0" indent="0" algn="l" defTabSz="914400" rtl="0" eaLnBrk="0" fontAlgn="b" latinLnBrk="0" hangingPunct="0">
                        <a:lnSpc>
                          <a:spcPct val="9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of cost over BV</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9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$65</a:t>
                      </a: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63</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4883583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dirty="0" smtClean="0"/>
              <a:t>Piper and Sandy (cont.)</a:t>
            </a:r>
          </a:p>
        </p:txBody>
      </p:sp>
      <p:graphicFrame>
        <p:nvGraphicFramePr>
          <p:cNvPr id="86095" name="Group 79"/>
          <p:cNvGraphicFramePr>
            <a:graphicFrameLocks noGrp="1"/>
          </p:cNvGraphicFramePr>
          <p:nvPr>
            <p:extLst>
              <p:ext uri="{D42A27DB-BD31-4B8C-83A1-F6EECF244321}">
                <p14:modId xmlns:p14="http://schemas.microsoft.com/office/powerpoint/2010/main" val="3168188845"/>
              </p:ext>
            </p:extLst>
          </p:nvPr>
        </p:nvGraphicFramePr>
        <p:xfrm>
          <a:off x="2438400" y="1524000"/>
          <a:ext cx="7315200" cy="1621346"/>
        </p:xfrm>
        <a:graphic>
          <a:graphicData uri="http://schemas.openxmlformats.org/drawingml/2006/table">
            <a:tbl>
              <a:tblPr/>
              <a:tblGrid>
                <a:gridCol w="4167717"/>
                <a:gridCol w="1682749"/>
                <a:gridCol w="1464733"/>
              </a:tblGrid>
              <a:tr h="38735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cap="flat">
                      <a:noFill/>
                    </a:lnT>
                    <a:lnB>
                      <a:noFill/>
                    </a:lnB>
                    <a:lnTlToBr>
                      <a:noFill/>
                    </a:lnTlToBr>
                    <a:lnBlToTr>
                      <a:noFill/>
                    </a:lnBlToTr>
                    <a:noFill/>
                  </a:tcPr>
                </a:tc>
              </a:tr>
              <a:tr h="36195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Inventory 100%(+25)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1st yr</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a:noFill/>
                    </a:lnT>
                    <a:lnB>
                      <a:noFill/>
                    </a:lnB>
                    <a:lnTlToBr>
                      <a:noFill/>
                    </a:lnTlToBr>
                    <a:lnBlToTr>
                      <a:noFill/>
                    </a:lnBlToTr>
                    <a:noFill/>
                  </a:tcPr>
                </a:tc>
              </a:tr>
              <a:tr h="360363">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 100%(+40)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40</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 yrs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cap="flat">
                      <a:noFill/>
                    </a:lnR>
                    <a:lnT>
                      <a:noFill/>
                    </a:lnT>
                    <a:lnB>
                      <a:noFill/>
                    </a:lnB>
                    <a:lnTlToBr>
                      <a:noFill/>
                    </a:lnTlToBr>
                    <a:lnBlToTr>
                      <a:noFill/>
                    </a:lnBlToTr>
                    <a:noFill/>
                  </a:tcPr>
                </a:tc>
              </a:tr>
              <a:tr h="414338">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$65 </a:t>
                      </a:r>
                      <a:endParaRPr kumimoji="0" lang="en-US" sz="2400" b="0"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0"/>
                        </a:spcBef>
                        <a:spcAft>
                          <a:spcPct val="0"/>
                        </a:spcAft>
                        <a:buClrTx/>
                        <a:buSzTx/>
                        <a:buFontTx/>
                        <a:buNone/>
                        <a:tabLst/>
                      </a:pP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b" horzOverflow="overflow">
                    <a:lnL>
                      <a:noFill/>
                    </a:lnL>
                    <a:lnR cap="flat">
                      <a:noFill/>
                    </a:lnR>
                    <a:lnT>
                      <a:noFill/>
                    </a:lnT>
                    <a:lnB cap="flat">
                      <a:noFill/>
                    </a:lnB>
                    <a:lnTlToBr>
                      <a:noFill/>
                    </a:lnTlToBr>
                    <a:lnBlToTr>
                      <a:noFill/>
                    </a:lnBlToTr>
                    <a:noFill/>
                  </a:tcPr>
                </a:tc>
              </a:tr>
            </a:tbl>
          </a:graphicData>
        </a:graphic>
      </p:graphicFrame>
      <p:graphicFrame>
        <p:nvGraphicFramePr>
          <p:cNvPr id="86093" name="Group 77"/>
          <p:cNvGraphicFramePr>
            <a:graphicFrameLocks noGrp="1"/>
          </p:cNvGraphicFramePr>
          <p:nvPr>
            <p:extLst>
              <p:ext uri="{D42A27DB-BD31-4B8C-83A1-F6EECF244321}">
                <p14:modId xmlns:p14="http://schemas.microsoft.com/office/powerpoint/2010/main" val="1812238880"/>
              </p:ext>
            </p:extLst>
          </p:nvPr>
        </p:nvGraphicFramePr>
        <p:xfrm>
          <a:off x="863601" y="3581400"/>
          <a:ext cx="10464801" cy="2724912"/>
        </p:xfrm>
        <a:graphic>
          <a:graphicData uri="http://schemas.openxmlformats.org/drawingml/2006/table">
            <a:tbl>
              <a:tblPr/>
              <a:tblGrid>
                <a:gridCol w="6405033"/>
                <a:gridCol w="2029884"/>
                <a:gridCol w="2029884"/>
              </a:tblGrid>
              <a:tr h="454152">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Piper's elimination worksheet entry:</a:t>
                      </a:r>
                    </a:p>
                  </a:txBody>
                  <a:tcPr marL="187083" marR="18708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Capital stock (-SE)</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100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Retained earnings (-SE)</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145</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Inventory (+A)</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25</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Plant (+A)</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40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Investment in Sandy (-A)</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Narrow" pitchFamily="34" charset="0"/>
                          <a:cs typeface="Arial" charset="0"/>
                        </a:rPr>
                        <a:t>310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7" name="Slide Number Placeholder 6"/>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64</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477125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dirty="0" smtClean="0"/>
              <a:t>Example: BV ≠ FV and Cost ≠ FV</a:t>
            </a:r>
          </a:p>
        </p:txBody>
      </p:sp>
      <p:sp>
        <p:nvSpPr>
          <p:cNvPr id="83971" name="Rectangle 3"/>
          <p:cNvSpPr>
            <a:spLocks noGrp="1" noChangeArrowheads="1"/>
          </p:cNvSpPr>
          <p:nvPr>
            <p:ph idx="4294967295"/>
          </p:nvPr>
        </p:nvSpPr>
        <p:spPr>
          <a:xfrm>
            <a:off x="1225551" y="1371600"/>
            <a:ext cx="10458449" cy="1524000"/>
          </a:xfrm>
        </p:spPr>
        <p:txBody>
          <a:bodyPr>
            <a:normAutofit/>
          </a:bodyPr>
          <a:lstStyle/>
          <a:p>
            <a:pPr eaLnBrk="1" hangingPunct="1">
              <a:buFontTx/>
              <a:buNone/>
            </a:pPr>
            <a:r>
              <a:rPr lang="en-US" i="0" dirty="0" smtClean="0">
                <a:latin typeface="Arial" pitchFamily="34" charset="0"/>
                <a:cs typeface="Arial" pitchFamily="34" charset="0"/>
              </a:rPr>
              <a:t>Panda acquires 100% of Salty for $530.</a:t>
            </a:r>
          </a:p>
        </p:txBody>
      </p:sp>
      <p:graphicFrame>
        <p:nvGraphicFramePr>
          <p:cNvPr id="84194" name="Group 226"/>
          <p:cNvGraphicFramePr>
            <a:graphicFrameLocks noGrp="1"/>
          </p:cNvGraphicFramePr>
          <p:nvPr>
            <p:extLst>
              <p:ext uri="{D42A27DB-BD31-4B8C-83A1-F6EECF244321}">
                <p14:modId xmlns:p14="http://schemas.microsoft.com/office/powerpoint/2010/main" val="3360533606"/>
              </p:ext>
            </p:extLst>
          </p:nvPr>
        </p:nvGraphicFramePr>
        <p:xfrm>
          <a:off x="914400" y="2057401"/>
          <a:ext cx="4707467" cy="4272915"/>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Salty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BV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FV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130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$580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$85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1800" b="0"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graphicFrame>
        <p:nvGraphicFramePr>
          <p:cNvPr id="84261" name="Group 293"/>
          <p:cNvGraphicFramePr>
            <a:graphicFrameLocks noGrp="1"/>
          </p:cNvGraphicFramePr>
          <p:nvPr>
            <p:extLst>
              <p:ext uri="{D42A27DB-BD31-4B8C-83A1-F6EECF244321}">
                <p14:modId xmlns:p14="http://schemas.microsoft.com/office/powerpoint/2010/main" val="2979711447"/>
              </p:ext>
            </p:extLst>
          </p:nvPr>
        </p:nvGraphicFramePr>
        <p:xfrm>
          <a:off x="5892800" y="4267200"/>
          <a:ext cx="5791200" cy="1371600"/>
        </p:xfrm>
        <a:graphic>
          <a:graphicData uri="http://schemas.openxmlformats.org/drawingml/2006/table">
            <a:tbl>
              <a:tblPr/>
              <a:tblGrid>
                <a:gridCol w="4521200"/>
                <a:gridCol w="1270000"/>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65</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8401526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dirty="0" smtClean="0"/>
              <a:t>Example: BV ≠ FV and Cost ≠ FV</a:t>
            </a:r>
          </a:p>
        </p:txBody>
      </p:sp>
      <p:sp>
        <p:nvSpPr>
          <p:cNvPr id="83971" name="Rectangle 3"/>
          <p:cNvSpPr>
            <a:spLocks noGrp="1" noChangeArrowheads="1"/>
          </p:cNvSpPr>
          <p:nvPr>
            <p:ph idx="4294967295"/>
          </p:nvPr>
        </p:nvSpPr>
        <p:spPr>
          <a:xfrm>
            <a:off x="5999989" y="1371600"/>
            <a:ext cx="5684011" cy="1524000"/>
          </a:xfrm>
        </p:spPr>
        <p:txBody>
          <a:bodyPr>
            <a:normAutofit fontScale="85000" lnSpcReduction="20000"/>
          </a:bodyPr>
          <a:lstStyle/>
          <a:p>
            <a:pPr eaLnBrk="1" hangingPunct="1">
              <a:buFontTx/>
              <a:buNone/>
            </a:pPr>
            <a:r>
              <a:rPr lang="en-US" i="0" dirty="0" smtClean="0">
                <a:latin typeface="Arial" pitchFamily="34" charset="0"/>
                <a:cs typeface="Arial" pitchFamily="34" charset="0"/>
              </a:rPr>
              <a:t>BV = 250 + 190  	= $440</a:t>
            </a:r>
          </a:p>
          <a:p>
            <a:pPr eaLnBrk="1" hangingPunct="1">
              <a:buFontTx/>
              <a:buNone/>
            </a:pPr>
            <a:r>
              <a:rPr lang="en-US" i="0" dirty="0" smtClean="0">
                <a:latin typeface="Arial" pitchFamily="34" charset="0"/>
                <a:cs typeface="Arial" pitchFamily="34" charset="0"/>
              </a:rPr>
              <a:t>FV = 580 – 85 	= $495</a:t>
            </a:r>
          </a:p>
          <a:p>
            <a:pPr algn="r" eaLnBrk="1" hangingPunct="1">
              <a:buFontTx/>
              <a:buNone/>
            </a:pPr>
            <a:endParaRPr lang="en-US" i="0" dirty="0" smtClean="0">
              <a:latin typeface="Arial" pitchFamily="34" charset="0"/>
              <a:cs typeface="Arial" pitchFamily="34" charset="0"/>
            </a:endParaRPr>
          </a:p>
          <a:p>
            <a:pPr algn="r" eaLnBrk="1" hangingPunct="1">
              <a:buFontTx/>
              <a:buNone/>
            </a:pPr>
            <a:r>
              <a:rPr lang="en-US" i="0" dirty="0" smtClean="0">
                <a:latin typeface="Arial" pitchFamily="34" charset="0"/>
                <a:cs typeface="Arial" pitchFamily="34" charset="0"/>
              </a:rPr>
              <a:t>Cost – FV = $35 goodwill</a:t>
            </a:r>
          </a:p>
        </p:txBody>
      </p:sp>
      <p:graphicFrame>
        <p:nvGraphicFramePr>
          <p:cNvPr id="84194" name="Group 226"/>
          <p:cNvGraphicFramePr>
            <a:graphicFrameLocks noGrp="1"/>
          </p:cNvGraphicFramePr>
          <p:nvPr>
            <p:extLst>
              <p:ext uri="{D42A27DB-BD31-4B8C-83A1-F6EECF244321}">
                <p14:modId xmlns:p14="http://schemas.microsoft.com/office/powerpoint/2010/main" val="315989048"/>
              </p:ext>
            </p:extLst>
          </p:nvPr>
        </p:nvGraphicFramePr>
        <p:xfrm>
          <a:off x="914400" y="2057401"/>
          <a:ext cx="4707467" cy="4272915"/>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Salty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BV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FV</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$100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40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130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$580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$85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250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rPr>
                        <a:t>190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rPr>
                        <a:t>$520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US" sz="1800" b="0"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graphicFrame>
        <p:nvGraphicFramePr>
          <p:cNvPr id="84261" name="Group 293"/>
          <p:cNvGraphicFramePr>
            <a:graphicFrameLocks noGrp="1"/>
          </p:cNvGraphicFramePr>
          <p:nvPr>
            <p:extLst>
              <p:ext uri="{D42A27DB-BD31-4B8C-83A1-F6EECF244321}">
                <p14:modId xmlns:p14="http://schemas.microsoft.com/office/powerpoint/2010/main" val="631456021"/>
              </p:ext>
            </p:extLst>
          </p:nvPr>
        </p:nvGraphicFramePr>
        <p:xfrm>
          <a:off x="5892800" y="4267200"/>
          <a:ext cx="5791200" cy="1371600"/>
        </p:xfrm>
        <a:graphic>
          <a:graphicData uri="http://schemas.openxmlformats.org/drawingml/2006/table">
            <a:tbl>
              <a:tblPr/>
              <a:tblGrid>
                <a:gridCol w="4521200"/>
                <a:gridCol w="1270000"/>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Cost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$530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100% Book value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440</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of cost over BV</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$90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66</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9812884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Panda and Salty (cont.)</a:t>
            </a:r>
          </a:p>
        </p:txBody>
      </p:sp>
      <p:graphicFrame>
        <p:nvGraphicFramePr>
          <p:cNvPr id="88147" name="Group 83"/>
          <p:cNvGraphicFramePr>
            <a:graphicFrameLocks noGrp="1"/>
          </p:cNvGraphicFramePr>
          <p:nvPr>
            <p:extLst>
              <p:ext uri="{D42A27DB-BD31-4B8C-83A1-F6EECF244321}">
                <p14:modId xmlns:p14="http://schemas.microsoft.com/office/powerpoint/2010/main" val="3113061306"/>
              </p:ext>
            </p:extLst>
          </p:nvPr>
        </p:nvGraphicFramePr>
        <p:xfrm>
          <a:off x="1422401" y="3352800"/>
          <a:ext cx="10464801" cy="2868040"/>
        </p:xfrm>
        <a:graphic>
          <a:graphicData uri="http://schemas.openxmlformats.org/drawingml/2006/table">
            <a:tbl>
              <a:tblPr/>
              <a:tblGrid>
                <a:gridCol w="6405033"/>
                <a:gridCol w="2029884"/>
                <a:gridCol w="2029884"/>
              </a:tblGrid>
              <a:tr h="409720">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Panda's elimination worksheet entry:</a:t>
                      </a:r>
                    </a:p>
                  </a:txBody>
                  <a:tcPr marL="187083" marR="18708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250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190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Plant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60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Goodwill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35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Liabilities (+L)</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972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Salty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530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graphicFrame>
        <p:nvGraphicFramePr>
          <p:cNvPr id="88159" name="Group 95"/>
          <p:cNvGraphicFramePr>
            <a:graphicFrameLocks noGrp="1"/>
          </p:cNvGraphicFramePr>
          <p:nvPr>
            <p:extLst>
              <p:ext uri="{D42A27DB-BD31-4B8C-83A1-F6EECF244321}">
                <p14:modId xmlns:p14="http://schemas.microsoft.com/office/powerpoint/2010/main" val="3954714088"/>
              </p:ext>
            </p:extLst>
          </p:nvPr>
        </p:nvGraphicFramePr>
        <p:xfrm>
          <a:off x="2286000" y="1295400"/>
          <a:ext cx="7620000" cy="1920240"/>
        </p:xfrm>
        <a:graphic>
          <a:graphicData uri="http://schemas.openxmlformats.org/drawingml/2006/table">
            <a:tbl>
              <a:tblPr/>
              <a:tblGrid>
                <a:gridCol w="4334933"/>
                <a:gridCol w="1754717"/>
                <a:gridCol w="1530349"/>
              </a:tblGrid>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Amount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60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4 yrs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Liabilities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5 yrs</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Goodwill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35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$90</a:t>
                      </a: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sp>
        <p:nvSpPr>
          <p:cNvPr id="7" name="Slide Number Placeholder 6"/>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67</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2605244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r>
              <a:rPr lang="en-US" dirty="0" smtClean="0"/>
              <a:t>Example: BV ≠ FV and Cost ≠ FV</a:t>
            </a:r>
          </a:p>
        </p:txBody>
      </p:sp>
      <p:sp>
        <p:nvSpPr>
          <p:cNvPr id="84995" name="Rectangle 3"/>
          <p:cNvSpPr>
            <a:spLocks noGrp="1" noChangeArrowheads="1"/>
          </p:cNvSpPr>
          <p:nvPr>
            <p:ph idx="4294967295"/>
          </p:nvPr>
        </p:nvSpPr>
        <p:spPr>
          <a:xfrm>
            <a:off x="1016000" y="1371600"/>
            <a:ext cx="10058400" cy="2971800"/>
          </a:xfrm>
        </p:spPr>
        <p:txBody>
          <a:bodyPr>
            <a:normAutofit/>
          </a:bodyPr>
          <a:lstStyle/>
          <a:p>
            <a:pPr eaLnBrk="1" hangingPunct="1">
              <a:buFontTx/>
              <a:buNone/>
            </a:pPr>
            <a:r>
              <a:rPr lang="en-US" i="0" dirty="0" smtClean="0">
                <a:latin typeface="Arial" pitchFamily="34" charset="0"/>
                <a:cs typeface="Arial" pitchFamily="34" charset="0"/>
              </a:rPr>
              <a:t>Print acquires 100% of Sum for $185.</a:t>
            </a:r>
          </a:p>
          <a:p>
            <a:pPr algn="r" eaLnBrk="1" hangingPunct="1">
              <a:buFontTx/>
              <a:buNone/>
            </a:pPr>
            <a:endParaRPr lang="en-US" dirty="0"/>
          </a:p>
          <a:p>
            <a:pPr algn="r" eaLnBrk="1" hangingPunct="1">
              <a:buFontTx/>
              <a:buNone/>
            </a:pPr>
            <a:endParaRPr lang="en-US" i="0" dirty="0" smtClean="0">
              <a:latin typeface="Arial Narrow" pitchFamily="34" charset="0"/>
            </a:endParaRPr>
          </a:p>
        </p:txBody>
      </p:sp>
      <p:graphicFrame>
        <p:nvGraphicFramePr>
          <p:cNvPr id="85213" name="Group 221"/>
          <p:cNvGraphicFramePr>
            <a:graphicFrameLocks noGrp="1"/>
          </p:cNvGraphicFramePr>
          <p:nvPr>
            <p:extLst>
              <p:ext uri="{D42A27DB-BD31-4B8C-83A1-F6EECF244321}">
                <p14:modId xmlns:p14="http://schemas.microsoft.com/office/powerpoint/2010/main" val="4287345491"/>
              </p:ext>
            </p:extLst>
          </p:nvPr>
        </p:nvGraphicFramePr>
        <p:xfrm>
          <a:off x="914400" y="1974850"/>
          <a:ext cx="4707467" cy="3968750"/>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Sum</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BV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FV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80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90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120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$250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75</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105</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68</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50693641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fontScale="90000"/>
          </a:bodyPr>
          <a:lstStyle/>
          <a:p>
            <a:r>
              <a:rPr lang="en-US" dirty="0" smtClean="0"/>
              <a:t>Example: BV ≠ FV and Cost ≠ FV</a:t>
            </a:r>
          </a:p>
        </p:txBody>
      </p:sp>
      <p:sp>
        <p:nvSpPr>
          <p:cNvPr id="84995" name="Rectangle 3"/>
          <p:cNvSpPr>
            <a:spLocks noGrp="1" noChangeArrowheads="1"/>
          </p:cNvSpPr>
          <p:nvPr>
            <p:ph idx="4294967295"/>
          </p:nvPr>
        </p:nvSpPr>
        <p:spPr>
          <a:xfrm>
            <a:off x="1016000" y="1371600"/>
            <a:ext cx="10058400" cy="2971800"/>
          </a:xfrm>
        </p:spPr>
        <p:txBody>
          <a:bodyPr>
            <a:normAutofit fontScale="92500" lnSpcReduction="10000"/>
          </a:bodyPr>
          <a:lstStyle/>
          <a:p>
            <a:pPr eaLnBrk="1" hangingPunct="1">
              <a:buFontTx/>
              <a:buNone/>
            </a:pPr>
            <a:r>
              <a:rPr lang="en-US" i="0" dirty="0" smtClean="0">
                <a:latin typeface="Arial" pitchFamily="34" charset="0"/>
                <a:cs typeface="Arial" pitchFamily="34" charset="0"/>
              </a:rPr>
              <a:t>Print acquires 100% of Sum for $185.</a:t>
            </a:r>
          </a:p>
          <a:p>
            <a:pPr algn="r" eaLnBrk="1" hangingPunct="1">
              <a:buFontTx/>
              <a:buNone/>
            </a:pPr>
            <a:endParaRPr lang="en-US" dirty="0"/>
          </a:p>
          <a:p>
            <a:pPr algn="r" eaLnBrk="1" hangingPunct="1">
              <a:buFontTx/>
              <a:buNone/>
            </a:pPr>
            <a:r>
              <a:rPr lang="en-US" i="0" dirty="0" smtClean="0">
                <a:latin typeface="Arial" pitchFamily="34" charset="0"/>
                <a:cs typeface="Arial" pitchFamily="34" charset="0"/>
              </a:rPr>
              <a:t>BV = 75 + 105 = $180</a:t>
            </a:r>
          </a:p>
          <a:p>
            <a:pPr algn="r" eaLnBrk="1" hangingPunct="1">
              <a:buFontTx/>
              <a:buNone/>
            </a:pPr>
            <a:r>
              <a:rPr lang="en-US" i="0" dirty="0" smtClean="0">
                <a:latin typeface="Arial" pitchFamily="34" charset="0"/>
                <a:cs typeface="Arial" pitchFamily="34" charset="0"/>
              </a:rPr>
              <a:t>FV = 250 - 40 = $210</a:t>
            </a:r>
          </a:p>
          <a:p>
            <a:pPr algn="r" eaLnBrk="1" hangingPunct="1">
              <a:buFontTx/>
              <a:buNone/>
            </a:pPr>
            <a:endParaRPr lang="en-US" sz="1600" dirty="0"/>
          </a:p>
          <a:p>
            <a:pPr algn="r" eaLnBrk="1" hangingPunct="1">
              <a:buFontTx/>
              <a:buNone/>
            </a:pPr>
            <a:r>
              <a:rPr lang="en-US" i="0" dirty="0" smtClean="0">
                <a:latin typeface="Arial Narrow" pitchFamily="34" charset="0"/>
              </a:rPr>
              <a:t>Cost – FV = -$25: </a:t>
            </a:r>
          </a:p>
          <a:p>
            <a:pPr algn="r" eaLnBrk="1" hangingPunct="1">
              <a:buFontTx/>
              <a:buNone/>
            </a:pPr>
            <a:r>
              <a:rPr lang="en-US" dirty="0" smtClean="0">
                <a:latin typeface="Arial Narrow" pitchFamily="34" charset="0"/>
              </a:rPr>
              <a:t>Gain on bargain purchase</a:t>
            </a:r>
            <a:endParaRPr lang="en-US" i="0" dirty="0" smtClean="0">
              <a:latin typeface="Arial Narrow" pitchFamily="34" charset="0"/>
            </a:endParaRPr>
          </a:p>
        </p:txBody>
      </p:sp>
      <p:graphicFrame>
        <p:nvGraphicFramePr>
          <p:cNvPr id="85226" name="Group 234"/>
          <p:cNvGraphicFramePr>
            <a:graphicFrameLocks noGrp="1"/>
          </p:cNvGraphicFramePr>
          <p:nvPr>
            <p:extLst>
              <p:ext uri="{D42A27DB-BD31-4B8C-83A1-F6EECF244321}">
                <p14:modId xmlns:p14="http://schemas.microsoft.com/office/powerpoint/2010/main" val="2405151274"/>
              </p:ext>
            </p:extLst>
          </p:nvPr>
        </p:nvGraphicFramePr>
        <p:xfrm>
          <a:off x="6096001" y="4648200"/>
          <a:ext cx="5516033" cy="1371600"/>
        </p:xfrm>
        <a:graphic>
          <a:graphicData uri="http://schemas.openxmlformats.org/drawingml/2006/table">
            <a:tbl>
              <a:tblPr/>
              <a:tblGrid>
                <a:gridCol w="4317409"/>
                <a:gridCol w="1198624"/>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Cost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$185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100% BV</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180</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of cost over BV</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5213" name="Group 221"/>
          <p:cNvGraphicFramePr>
            <a:graphicFrameLocks noGrp="1"/>
          </p:cNvGraphicFramePr>
          <p:nvPr>
            <p:extLst>
              <p:ext uri="{D42A27DB-BD31-4B8C-83A1-F6EECF244321}">
                <p14:modId xmlns:p14="http://schemas.microsoft.com/office/powerpoint/2010/main" val="3820654406"/>
              </p:ext>
            </p:extLst>
          </p:nvPr>
        </p:nvGraphicFramePr>
        <p:xfrm>
          <a:off x="914400" y="1974850"/>
          <a:ext cx="4707467" cy="3968750"/>
        </p:xfrm>
        <a:graphic>
          <a:graphicData uri="http://schemas.openxmlformats.org/drawingml/2006/table">
            <a:tbl>
              <a:tblPr firstRow="1" bandRow="1">
                <a:tableStyleId>{21E4AEA4-8DFA-4A89-87EB-49C32662AFE0}</a:tableStyleId>
              </a:tblPr>
              <a:tblGrid>
                <a:gridCol w="2692400"/>
                <a:gridCol w="1007533"/>
                <a:gridCol w="1007533"/>
              </a:tblGrid>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Sum</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BV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FV</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Cash</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$10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Receivables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30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Inventory</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80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90</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Plant, net</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120</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$250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Liabilities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$40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Capital stock</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75</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Retained earnings</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sng" strike="noStrike" cap="none" normalizeH="0" baseline="0" dirty="0" smtClean="0">
                          <a:ln>
                            <a:noFill/>
                          </a:ln>
                          <a:effectLst/>
                          <a:latin typeface="Arial Narrow" pitchFamily="34" charset="0"/>
                        </a:rPr>
                        <a:t>105</a:t>
                      </a:r>
                      <a:endParaRPr kumimoji="0" lang="en-US" sz="18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solidFill>
                      <a:schemeClr val="bg2"/>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2000" b="1" u="none" strike="noStrike" cap="none" normalizeH="0" baseline="0" dirty="0" smtClean="0">
                          <a:ln>
                            <a:noFill/>
                          </a:ln>
                          <a:effectLst/>
                          <a:latin typeface="Arial Narrow" pitchFamily="34" charset="0"/>
                        </a:rPr>
                        <a:t>Total</a:t>
                      </a:r>
                      <a:endParaRPr kumimoji="0" lang="en-US" sz="18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b="1" u="dbl" strike="noStrike" cap="none" normalizeH="0" baseline="0" dirty="0" smtClean="0">
                          <a:ln>
                            <a:noFill/>
                          </a:ln>
                          <a:effectLst/>
                          <a:latin typeface="Arial Narrow" pitchFamily="34" charset="0"/>
                        </a:rPr>
                        <a:t>$220 </a:t>
                      </a:r>
                      <a:endParaRPr kumimoji="0" lang="en-US" sz="18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sz="2000" u="none" strike="noStrike" cap="none" normalizeH="0" baseline="0" dirty="0" smtClean="0">
                          <a:ln>
                            <a:noFill/>
                          </a:ln>
                          <a:effectLst/>
                          <a:latin typeface="Arial Narrow" pitchFamily="34" charset="0"/>
                        </a:rPr>
                        <a:t> </a:t>
                      </a:r>
                      <a:endParaRPr kumimoji="0" lang="en-US" sz="18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69</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19946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Bentuk penggabungan </a:t>
            </a:r>
            <a:r>
              <a:rPr lang="id-ID" sz="3600" dirty="0"/>
              <a:t>usaha </a:t>
            </a:r>
            <a:r>
              <a:rPr lang="id-ID" sz="3600" dirty="0" smtClean="0"/>
              <a:t>ditinjau </a:t>
            </a:r>
            <a:r>
              <a:rPr lang="id-ID" sz="3600" dirty="0"/>
              <a:t>dari segi </a:t>
            </a:r>
            <a:r>
              <a:rPr lang="id-ID" sz="3600" dirty="0" smtClean="0"/>
              <a:t>hukumnya</a:t>
            </a:r>
            <a:r>
              <a:rPr lang="id-ID" sz="3600" dirty="0"/>
              <a:t>:</a:t>
            </a:r>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Merger</a:t>
            </a:r>
          </a:p>
          <a:p>
            <a:pPr marL="514350" indent="-514350">
              <a:buFont typeface="+mj-lt"/>
              <a:buAutoNum type="arabicPeriod"/>
            </a:pPr>
            <a:r>
              <a:rPr lang="id-ID" dirty="0" smtClean="0"/>
              <a:t>Konsolidasi</a:t>
            </a:r>
          </a:p>
          <a:p>
            <a:pPr marL="514350" indent="-514350">
              <a:buFont typeface="+mj-lt"/>
              <a:buAutoNum type="arabicPeriod"/>
            </a:pPr>
            <a:r>
              <a:rPr lang="id-ID" dirty="0" smtClean="0"/>
              <a:t>Afiliasi </a:t>
            </a:r>
            <a:endParaRPr lang="id-ID" dirty="0"/>
          </a:p>
        </p:txBody>
      </p:sp>
    </p:spTree>
    <p:extLst>
      <p:ext uri="{BB962C8B-B14F-4D97-AF65-F5344CB8AC3E}">
        <p14:creationId xmlns:p14="http://schemas.microsoft.com/office/powerpoint/2010/main" val="7577277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smtClean="0"/>
              <a:t>Print and Sum (cont.)</a:t>
            </a:r>
          </a:p>
        </p:txBody>
      </p:sp>
      <p:graphicFrame>
        <p:nvGraphicFramePr>
          <p:cNvPr id="87150" name="Group 110"/>
          <p:cNvGraphicFramePr>
            <a:graphicFrameLocks noGrp="1"/>
          </p:cNvGraphicFramePr>
          <p:nvPr>
            <p:extLst>
              <p:ext uri="{D42A27DB-BD31-4B8C-83A1-F6EECF244321}">
                <p14:modId xmlns:p14="http://schemas.microsoft.com/office/powerpoint/2010/main" val="3216368396"/>
              </p:ext>
            </p:extLst>
          </p:nvPr>
        </p:nvGraphicFramePr>
        <p:xfrm>
          <a:off x="2184400" y="1371600"/>
          <a:ext cx="7823200" cy="1920240"/>
        </p:xfrm>
        <a:graphic>
          <a:graphicData uri="http://schemas.openxmlformats.org/drawingml/2006/table">
            <a:tbl>
              <a:tblPr/>
              <a:tblGrid>
                <a:gridCol w="4828891"/>
                <a:gridCol w="1361049"/>
                <a:gridCol w="1633260"/>
              </a:tblGrid>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1st yr</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 land</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 -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Bargain purchase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(25)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Gain</a:t>
                      </a: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0"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87148" name="Group 108"/>
          <p:cNvGraphicFramePr>
            <a:graphicFrameLocks noGrp="1"/>
          </p:cNvGraphicFramePr>
          <p:nvPr>
            <p:extLst>
              <p:ext uri="{D42A27DB-BD31-4B8C-83A1-F6EECF244321}">
                <p14:modId xmlns:p14="http://schemas.microsoft.com/office/powerpoint/2010/main" val="4288052607"/>
              </p:ext>
            </p:extLst>
          </p:nvPr>
        </p:nvGraphicFramePr>
        <p:xfrm>
          <a:off x="863600" y="4800600"/>
          <a:ext cx="10464800" cy="1433514"/>
        </p:xfrm>
        <a:graphic>
          <a:graphicData uri="http://schemas.openxmlformats.org/drawingml/2006/table">
            <a:tbl>
              <a:tblPr/>
              <a:tblGrid>
                <a:gridCol w="7416800"/>
                <a:gridCol w="1524000"/>
                <a:gridCol w="1524000"/>
              </a:tblGrid>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Gain on bargain purchase (R,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25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Cash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185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7147" name="Text Box 107"/>
          <p:cNvSpPr txBox="1">
            <a:spLocks noChangeArrowheads="1"/>
          </p:cNvSpPr>
          <p:nvPr/>
        </p:nvSpPr>
        <p:spPr bwMode="auto">
          <a:xfrm>
            <a:off x="1016000" y="3276600"/>
            <a:ext cx="107696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marL="182880" indent="-457200">
              <a:spcBef>
                <a:spcPct val="50000"/>
              </a:spcBef>
            </a:pPr>
            <a:r>
              <a:rPr lang="en-US" b="1" dirty="0" smtClean="0">
                <a:latin typeface="Arial Narrow" pitchFamily="34" charset="0"/>
              </a:rPr>
              <a:t>Print </a:t>
            </a:r>
            <a:r>
              <a:rPr lang="en-US" b="1" dirty="0">
                <a:latin typeface="Arial Narrow" pitchFamily="34" charset="0"/>
              </a:rPr>
              <a:t>records the acquisition of </a:t>
            </a:r>
            <a:r>
              <a:rPr lang="en-US" b="1" dirty="0" smtClean="0">
                <a:latin typeface="Arial Narrow" pitchFamily="34" charset="0"/>
              </a:rPr>
              <a:t>Sum </a:t>
            </a:r>
            <a:r>
              <a:rPr lang="en-US" b="1" dirty="0">
                <a:latin typeface="Arial Narrow" pitchFamily="34" charset="0"/>
              </a:rPr>
              <a:t>assuming a cash purchase as follows. Note that the investment account is recorded at its fair value and the bargain purchase is treated immediately as a gain.</a:t>
            </a:r>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70</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43265263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Worksheet Elimination Entry</a:t>
            </a:r>
          </a:p>
        </p:txBody>
      </p:sp>
      <p:graphicFrame>
        <p:nvGraphicFramePr>
          <p:cNvPr id="89151" name="Group 63"/>
          <p:cNvGraphicFramePr>
            <a:graphicFrameLocks noGrp="1"/>
          </p:cNvGraphicFramePr>
          <p:nvPr>
            <p:ph idx="1"/>
            <p:extLst>
              <p:ext uri="{D42A27DB-BD31-4B8C-83A1-F6EECF244321}">
                <p14:modId xmlns:p14="http://schemas.microsoft.com/office/powerpoint/2010/main" val="3386567762"/>
              </p:ext>
            </p:extLst>
          </p:nvPr>
        </p:nvGraphicFramePr>
        <p:xfrm>
          <a:off x="609601" y="2971800"/>
          <a:ext cx="10972801" cy="3218688"/>
        </p:xfrm>
        <a:graphic>
          <a:graphicData uri="http://schemas.openxmlformats.org/drawingml/2006/table">
            <a:tbl>
              <a:tblPr/>
              <a:tblGrid>
                <a:gridCol w="6715593"/>
                <a:gridCol w="2128604"/>
                <a:gridCol w="2128604"/>
              </a:tblGrid>
              <a:tr h="190500">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Print’s elimination worksheet entry:</a:t>
                      </a:r>
                    </a:p>
                  </a:txBody>
                  <a:tcPr marL="196284" marR="19628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75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105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Inventory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Plant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20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9122" name="Text Box 34"/>
          <p:cNvSpPr txBox="1">
            <a:spLocks noChangeArrowheads="1"/>
          </p:cNvSpPr>
          <p:nvPr/>
        </p:nvSpPr>
        <p:spPr bwMode="auto">
          <a:xfrm>
            <a:off x="1117600" y="1349376"/>
            <a:ext cx="10566400" cy="1191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nSpc>
                <a:spcPct val="85000"/>
              </a:lnSpc>
            </a:pPr>
            <a:r>
              <a:rPr lang="en-US" sz="2800" b="1" dirty="0">
                <a:latin typeface="Times New Roman" pitchFamily="18" charset="0"/>
              </a:rPr>
              <a:t>Unamortized excess equals $</a:t>
            </a:r>
            <a:r>
              <a:rPr lang="en-US" sz="2800" b="1" dirty="0" smtClean="0">
                <a:latin typeface="Times New Roman" pitchFamily="18" charset="0"/>
              </a:rPr>
              <a:t>30</a:t>
            </a:r>
            <a:endParaRPr lang="en-US" sz="2800" b="1" dirty="0">
              <a:latin typeface="Times New Roman" pitchFamily="18" charset="0"/>
            </a:endParaRPr>
          </a:p>
          <a:p>
            <a:pPr lvl="1">
              <a:lnSpc>
                <a:spcPct val="85000"/>
              </a:lnSpc>
              <a:buFontTx/>
              <a:buChar char="•"/>
            </a:pPr>
            <a:r>
              <a:rPr lang="en-US" sz="2800" b="1" dirty="0">
                <a:latin typeface="Times New Roman" pitchFamily="18" charset="0"/>
              </a:rPr>
              <a:t> $10 for undervalued inventory</a:t>
            </a:r>
          </a:p>
          <a:p>
            <a:pPr lvl="1">
              <a:lnSpc>
                <a:spcPct val="85000"/>
              </a:lnSpc>
              <a:buFontTx/>
              <a:buChar char="•"/>
            </a:pPr>
            <a:r>
              <a:rPr lang="en-US" sz="2800" b="1" dirty="0">
                <a:latin typeface="Times New Roman" pitchFamily="18" charset="0"/>
              </a:rPr>
              <a:t> $20 for undervalued land included in plant assets</a:t>
            </a:r>
          </a:p>
        </p:txBody>
      </p:sp>
      <p:sp>
        <p:nvSpPr>
          <p:cNvPr id="7" name="Slide Number Placeholder 6"/>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71</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81030584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522" name="Group 386"/>
          <p:cNvGraphicFramePr>
            <a:graphicFrameLocks noGrp="1"/>
          </p:cNvGraphicFramePr>
          <p:nvPr>
            <p:extLst>
              <p:ext uri="{D42A27DB-BD31-4B8C-83A1-F6EECF244321}">
                <p14:modId xmlns:p14="http://schemas.microsoft.com/office/powerpoint/2010/main" val="1943401559"/>
              </p:ext>
            </p:extLst>
          </p:nvPr>
        </p:nvGraphicFramePr>
        <p:xfrm>
          <a:off x="1016000" y="304800"/>
          <a:ext cx="10566400" cy="5616576"/>
        </p:xfrm>
        <a:graphic>
          <a:graphicData uri="http://schemas.openxmlformats.org/drawingml/2006/table">
            <a:tbl>
              <a:tblPr firstRow="1" bandRow="1">
                <a:tableStyleId>{073A0DAA-6AF3-43AB-8588-CEC1D06C72B9}</a:tableStyleId>
              </a:tblPr>
              <a:tblGrid>
                <a:gridCol w="3352800"/>
                <a:gridCol w="1862667"/>
                <a:gridCol w="1693333"/>
                <a:gridCol w="1016000"/>
                <a:gridCol w="1117600"/>
                <a:gridCol w="1524000"/>
              </a:tblGrid>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Print</a:t>
                      </a: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Sum</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sng" strike="noStrike" cap="none" normalizeH="0" baseline="0" dirty="0" smtClean="0">
                          <a:ln>
                            <a:noFill/>
                          </a:ln>
                          <a:solidFill>
                            <a:schemeClr val="bg1"/>
                          </a:solidFill>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tx1"/>
                    </a:solidFill>
                  </a:tcPr>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Cash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Receivables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Inventory</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Plant, net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570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Investment in Sum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210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Unamortized excess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Liabilities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$270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Capital stock</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Retained earnings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72</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1637260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dirty="0" smtClean="0"/>
              <a:t>Print and Sum (cont.)</a:t>
            </a:r>
          </a:p>
        </p:txBody>
      </p:sp>
      <p:graphicFrame>
        <p:nvGraphicFramePr>
          <p:cNvPr id="87150" name="Group 110"/>
          <p:cNvGraphicFramePr>
            <a:graphicFrameLocks noGrp="1"/>
          </p:cNvGraphicFramePr>
          <p:nvPr>
            <p:extLst>
              <p:ext uri="{D42A27DB-BD31-4B8C-83A1-F6EECF244321}">
                <p14:modId xmlns:p14="http://schemas.microsoft.com/office/powerpoint/2010/main" val="52932630"/>
              </p:ext>
            </p:extLst>
          </p:nvPr>
        </p:nvGraphicFramePr>
        <p:xfrm>
          <a:off x="2184400" y="1371600"/>
          <a:ext cx="7823200" cy="1920240"/>
        </p:xfrm>
        <a:graphic>
          <a:graphicData uri="http://schemas.openxmlformats.org/drawingml/2006/table">
            <a:tbl>
              <a:tblPr/>
              <a:tblGrid>
                <a:gridCol w="4828891"/>
                <a:gridCol w="1361049"/>
                <a:gridCol w="1633260"/>
              </a:tblGrid>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Amort.</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Inventory</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1st yr</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Plant, land</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 - </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Bargain purchase</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0" i="0" u="sng" strike="noStrike" cap="none" normalizeH="0" baseline="0" dirty="0" smtClean="0">
                          <a:ln>
                            <a:noFill/>
                          </a:ln>
                          <a:solidFill>
                            <a:schemeClr val="tx1"/>
                          </a:solidFill>
                          <a:effectLst/>
                          <a:latin typeface="Arial Narrow" pitchFamily="34" charset="0"/>
                          <a:cs typeface="Times New Roman" pitchFamily="18" charset="0"/>
                        </a:rPr>
                        <a:t>(25)</a:t>
                      </a:r>
                      <a:endParaRPr kumimoji="0" lang="en-US" sz="24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Gain</a:t>
                      </a:r>
                    </a:p>
                  </a:txBody>
                  <a:tcPr marL="121920" marR="121920" anchor="ctr" horzOverflow="overflow">
                    <a:lnL>
                      <a:noFill/>
                    </a:lnL>
                    <a:lnR cap="flat">
                      <a:noFill/>
                    </a:lnR>
                    <a:lnT>
                      <a:noFill/>
                    </a:lnT>
                    <a:lnB>
                      <a:noFill/>
                    </a:lnB>
                    <a:lnTlToBr>
                      <a:noFill/>
                    </a:lnTlToBr>
                    <a:lnBlToTr>
                      <a:noFill/>
                    </a:lnBlToTr>
                    <a:noFill/>
                  </a:tcPr>
                </a:tc>
              </a:tr>
              <a:tr h="384048">
                <a:tc>
                  <a:txBody>
                    <a:bodyPr/>
                    <a:lstStyle/>
                    <a:p>
                      <a:pPr marL="0" marR="0" lvl="0" indent="0" algn="l" defTabSz="914400" rtl="0" eaLnBrk="0" fontAlgn="b" latinLnBrk="0" hangingPunct="0">
                        <a:lnSpc>
                          <a:spcPct val="8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$5</a:t>
                      </a:r>
                      <a:endParaRPr kumimoji="0" lang="en-US" sz="2400" b="0"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a:noFill/>
                    </a:lnR>
                    <a:lnT w="12700" cap="flat" cmpd="sng" algn="ctr">
                      <a:noFill/>
                      <a:prstDash val="solid"/>
                      <a:round/>
                      <a:headEnd type="none" w="med" len="med"/>
                      <a:tailEnd type="none" w="med" len="med"/>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87148" name="Group 108"/>
          <p:cNvGraphicFramePr>
            <a:graphicFrameLocks noGrp="1"/>
          </p:cNvGraphicFramePr>
          <p:nvPr>
            <p:extLst>
              <p:ext uri="{D42A27DB-BD31-4B8C-83A1-F6EECF244321}">
                <p14:modId xmlns:p14="http://schemas.microsoft.com/office/powerpoint/2010/main" val="1488588926"/>
              </p:ext>
            </p:extLst>
          </p:nvPr>
        </p:nvGraphicFramePr>
        <p:xfrm>
          <a:off x="863600" y="4800600"/>
          <a:ext cx="10464800" cy="1433514"/>
        </p:xfrm>
        <a:graphic>
          <a:graphicData uri="http://schemas.openxmlformats.org/drawingml/2006/table">
            <a:tbl>
              <a:tblPr/>
              <a:tblGrid>
                <a:gridCol w="7416800"/>
                <a:gridCol w="1524000"/>
                <a:gridCol w="1524000"/>
              </a:tblGrid>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FFFF"/>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Gain on bargain purchase (R,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000000"/>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Narrow" pitchFamily="34" charset="0"/>
                          <a:cs typeface="Arial" charset="0"/>
                        </a:rPr>
                        <a:t>25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77838">
                <a:tc>
                  <a:txBody>
                    <a:bodyPr/>
                    <a:lstStyle/>
                    <a:p>
                      <a:pPr marL="742950" marR="0" lvl="1" indent="-28575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Cash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 </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Narrow" pitchFamily="34" charset="0"/>
                          <a:cs typeface="Arial" charset="0"/>
                        </a:rPr>
                        <a:t>185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7147" name="Text Box 107"/>
          <p:cNvSpPr txBox="1">
            <a:spLocks noChangeArrowheads="1"/>
          </p:cNvSpPr>
          <p:nvPr/>
        </p:nvSpPr>
        <p:spPr bwMode="auto">
          <a:xfrm>
            <a:off x="1016000" y="3276600"/>
            <a:ext cx="107696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marL="182880" indent="-457200">
              <a:spcBef>
                <a:spcPct val="50000"/>
              </a:spcBef>
            </a:pPr>
            <a:r>
              <a:rPr lang="en-US" b="1" dirty="0" smtClean="0">
                <a:latin typeface="Arial Narrow" pitchFamily="34" charset="0"/>
              </a:rPr>
              <a:t>Print </a:t>
            </a:r>
            <a:r>
              <a:rPr lang="en-US" b="1" dirty="0">
                <a:latin typeface="Arial Narrow" pitchFamily="34" charset="0"/>
              </a:rPr>
              <a:t>records the acquisition of </a:t>
            </a:r>
            <a:r>
              <a:rPr lang="en-US" b="1" dirty="0" smtClean="0">
                <a:latin typeface="Arial Narrow" pitchFamily="34" charset="0"/>
              </a:rPr>
              <a:t>Sum </a:t>
            </a:r>
            <a:r>
              <a:rPr lang="en-US" b="1" dirty="0">
                <a:latin typeface="Arial Narrow" pitchFamily="34" charset="0"/>
              </a:rPr>
              <a:t>assuming a cash purchase as follows. Note that the investment account is recorded at its fair value and the bargain purchase is treated immediately as a gain.</a:t>
            </a:r>
          </a:p>
        </p:txBody>
      </p:sp>
      <p:sp>
        <p:nvSpPr>
          <p:cNvPr id="8" name="Slide Number Placeholder 7"/>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73</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6010830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Worksheet Elimination Entry</a:t>
            </a:r>
          </a:p>
        </p:txBody>
      </p:sp>
      <p:graphicFrame>
        <p:nvGraphicFramePr>
          <p:cNvPr id="89151" name="Group 63"/>
          <p:cNvGraphicFramePr>
            <a:graphicFrameLocks noGrp="1"/>
          </p:cNvGraphicFramePr>
          <p:nvPr>
            <p:ph idx="1"/>
            <p:extLst>
              <p:ext uri="{D42A27DB-BD31-4B8C-83A1-F6EECF244321}">
                <p14:modId xmlns:p14="http://schemas.microsoft.com/office/powerpoint/2010/main" val="3986308765"/>
              </p:ext>
            </p:extLst>
          </p:nvPr>
        </p:nvGraphicFramePr>
        <p:xfrm>
          <a:off x="609601" y="2971800"/>
          <a:ext cx="10972801" cy="3218688"/>
        </p:xfrm>
        <a:graphic>
          <a:graphicData uri="http://schemas.openxmlformats.org/drawingml/2006/table">
            <a:tbl>
              <a:tblPr/>
              <a:tblGrid>
                <a:gridCol w="6715593"/>
                <a:gridCol w="2128604"/>
                <a:gridCol w="2128604"/>
              </a:tblGrid>
              <a:tr h="190500">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Print’s elimination worksheet entry:</a:t>
                      </a:r>
                    </a:p>
                  </a:txBody>
                  <a:tcPr marL="196284" marR="19628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75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105</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Sum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Inventory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10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1638">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Plant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Arial" charset="0"/>
                        </a:rPr>
                        <a:t>20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190500">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Unamortized excess (-A)</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30</a:t>
                      </a:r>
                    </a:p>
                  </a:txBody>
                  <a:tcPr marL="196284" marR="19628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89122" name="Text Box 34"/>
          <p:cNvSpPr txBox="1">
            <a:spLocks noChangeArrowheads="1"/>
          </p:cNvSpPr>
          <p:nvPr/>
        </p:nvSpPr>
        <p:spPr bwMode="auto">
          <a:xfrm>
            <a:off x="1117600" y="1349376"/>
            <a:ext cx="10566400" cy="11910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a:lnSpc>
                <a:spcPct val="85000"/>
              </a:lnSpc>
            </a:pPr>
            <a:r>
              <a:rPr lang="en-US" sz="2800" b="1" dirty="0">
                <a:latin typeface="Times New Roman" pitchFamily="18" charset="0"/>
              </a:rPr>
              <a:t>Unamortized excess equals $</a:t>
            </a:r>
            <a:r>
              <a:rPr lang="en-US" sz="2800" b="1" dirty="0" smtClean="0">
                <a:latin typeface="Times New Roman" pitchFamily="18" charset="0"/>
              </a:rPr>
              <a:t>30</a:t>
            </a:r>
            <a:endParaRPr lang="en-US" sz="2800" b="1" dirty="0">
              <a:latin typeface="Times New Roman" pitchFamily="18" charset="0"/>
            </a:endParaRPr>
          </a:p>
          <a:p>
            <a:pPr lvl="1">
              <a:lnSpc>
                <a:spcPct val="85000"/>
              </a:lnSpc>
              <a:buFontTx/>
              <a:buChar char="•"/>
            </a:pPr>
            <a:r>
              <a:rPr lang="en-US" sz="2800" b="1" dirty="0">
                <a:latin typeface="Times New Roman" pitchFamily="18" charset="0"/>
              </a:rPr>
              <a:t> $10 for undervalued inventory</a:t>
            </a:r>
          </a:p>
          <a:p>
            <a:pPr lvl="1">
              <a:lnSpc>
                <a:spcPct val="85000"/>
              </a:lnSpc>
              <a:buFontTx/>
              <a:buChar char="•"/>
            </a:pPr>
            <a:r>
              <a:rPr lang="en-US" sz="2800" b="1" dirty="0">
                <a:latin typeface="Times New Roman" pitchFamily="18" charset="0"/>
              </a:rPr>
              <a:t> $20 for undervalued land included in plant assets</a:t>
            </a:r>
          </a:p>
        </p:txBody>
      </p:sp>
      <p:sp>
        <p:nvSpPr>
          <p:cNvPr id="7" name="Slide Number Placeholder 6"/>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74</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20714858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522" name="Group 386"/>
          <p:cNvGraphicFramePr>
            <a:graphicFrameLocks noGrp="1"/>
          </p:cNvGraphicFramePr>
          <p:nvPr>
            <p:extLst>
              <p:ext uri="{D42A27DB-BD31-4B8C-83A1-F6EECF244321}">
                <p14:modId xmlns:p14="http://schemas.microsoft.com/office/powerpoint/2010/main" val="861264725"/>
              </p:ext>
            </p:extLst>
          </p:nvPr>
        </p:nvGraphicFramePr>
        <p:xfrm>
          <a:off x="1016000" y="304800"/>
          <a:ext cx="10566400" cy="5616576"/>
        </p:xfrm>
        <a:graphic>
          <a:graphicData uri="http://schemas.openxmlformats.org/drawingml/2006/table">
            <a:tbl>
              <a:tblPr firstRow="1" bandRow="1">
                <a:tableStyleId>{073A0DAA-6AF3-43AB-8588-CEC1D06C72B9}</a:tableStyleId>
              </a:tblPr>
              <a:tblGrid>
                <a:gridCol w="3352800"/>
                <a:gridCol w="1862667"/>
                <a:gridCol w="1693333"/>
                <a:gridCol w="1016000"/>
                <a:gridCol w="1117600"/>
                <a:gridCol w="1524000"/>
              </a:tblGrid>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Print</a:t>
                      </a: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Sum</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Consol-</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sng" strike="noStrike" cap="none" normalizeH="0" baseline="0" dirty="0" smtClean="0">
                          <a:ln>
                            <a:noFill/>
                          </a:ln>
                          <a:solidFill>
                            <a:schemeClr val="bg1"/>
                          </a:solidFill>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tx1"/>
                    </a:solidFill>
                  </a:tcPr>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Cash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Receivables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Inventory</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190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Plant, net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570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Investment in Sum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210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210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Unamortized excess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Liabilities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$270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Capital stock</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Retained earnings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370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$220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240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75</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81555500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id-ID" dirty="0" smtClean="0"/>
              <a:t>Kepentingan Non Pengendali</a:t>
            </a:r>
            <a:endParaRPr lang="en-US" dirty="0" smtClean="0"/>
          </a:p>
        </p:txBody>
      </p:sp>
      <p:sp>
        <p:nvSpPr>
          <p:cNvPr id="63491"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76</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65886883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dirty="0" err="1" smtClean="0"/>
              <a:t>Noncontrolling</a:t>
            </a:r>
            <a:r>
              <a:rPr lang="en-US" dirty="0" smtClean="0"/>
              <a:t> Interest</a:t>
            </a:r>
            <a:r>
              <a:rPr lang="id-ID" dirty="0" smtClean="0"/>
              <a:t> (NCI)</a:t>
            </a:r>
            <a:endParaRPr lang="en-US" dirty="0" smtClean="0"/>
          </a:p>
        </p:txBody>
      </p:sp>
      <p:sp>
        <p:nvSpPr>
          <p:cNvPr id="26627" name="Content Placeholder 2"/>
          <p:cNvSpPr>
            <a:spLocks noGrp="1"/>
          </p:cNvSpPr>
          <p:nvPr>
            <p:ph idx="1"/>
          </p:nvPr>
        </p:nvSpPr>
        <p:spPr/>
        <p:txBody>
          <a:bodyPr>
            <a:normAutofit fontScale="92500" lnSpcReduction="10000"/>
          </a:bodyPr>
          <a:lstStyle/>
          <a:p>
            <a:r>
              <a:rPr lang="id-ID" dirty="0" smtClean="0"/>
              <a:t>Entitas induk memiliki kepentingan pada entitas anak kurang dari</a:t>
            </a:r>
            <a:r>
              <a:rPr lang="en-US" dirty="0" smtClean="0"/>
              <a:t> 100%</a:t>
            </a:r>
          </a:p>
          <a:p>
            <a:pPr lvl="1"/>
            <a:r>
              <a:rPr lang="id-ID" dirty="0" smtClean="0"/>
              <a:t>Kepentingan non pengendali (NCI) merepresentasikan pemegang saham minoritas</a:t>
            </a:r>
            <a:endParaRPr lang="en-US" dirty="0" smtClean="0"/>
          </a:p>
          <a:p>
            <a:pPr lvl="1"/>
            <a:r>
              <a:rPr lang="id-ID" dirty="0" smtClean="0"/>
              <a:t>Bagian dari ekuitas pemeghang saham</a:t>
            </a:r>
            <a:endParaRPr lang="en-US" dirty="0" smtClean="0"/>
          </a:p>
          <a:p>
            <a:pPr lvl="1"/>
            <a:r>
              <a:rPr lang="id-ID" dirty="0" smtClean="0"/>
              <a:t>Diukur dengan nilai wajar, berdasarkan harga perolehan entitas induk</a:t>
            </a:r>
            <a:endParaRPr lang="en-US" dirty="0" smtClean="0"/>
          </a:p>
          <a:p>
            <a:pPr lvl="1"/>
            <a:endParaRPr lang="en-US" dirty="0" smtClean="0"/>
          </a:p>
          <a:p>
            <a:r>
              <a:rPr lang="id-ID" dirty="0" smtClean="0"/>
              <a:t>Contoh: entitas induk membayar </a:t>
            </a:r>
            <a:r>
              <a:rPr lang="en-US" dirty="0" smtClean="0"/>
              <a:t>$40,000 </a:t>
            </a:r>
            <a:r>
              <a:rPr lang="id-ID" dirty="0" smtClean="0"/>
              <a:t>untuk mendapatkan kepentingan</a:t>
            </a:r>
            <a:r>
              <a:rPr lang="en-US" dirty="0" smtClean="0"/>
              <a:t> 85%</a:t>
            </a:r>
            <a:r>
              <a:rPr lang="id-ID" dirty="0" smtClean="0"/>
              <a:t>.</a:t>
            </a:r>
            <a:endParaRPr lang="en-US" dirty="0" smtClean="0"/>
          </a:p>
          <a:p>
            <a:pPr lvl="1"/>
            <a:r>
              <a:rPr lang="id-ID" dirty="0" smtClean="0"/>
              <a:t>Nilai tersirat (</a:t>
            </a:r>
            <a:r>
              <a:rPr lang="en-US" dirty="0" smtClean="0"/>
              <a:t>Implied value</a:t>
            </a:r>
            <a:r>
              <a:rPr lang="id-ID" dirty="0" smtClean="0"/>
              <a:t>) atas nilai investee keseluruhan adalah </a:t>
            </a:r>
            <a:r>
              <a:rPr lang="en-US" b="0" dirty="0" smtClean="0"/>
              <a:t>$40,000/85% = </a:t>
            </a:r>
            <a:r>
              <a:rPr lang="en-US" dirty="0" smtClean="0"/>
              <a:t>$47,059.</a:t>
            </a:r>
          </a:p>
          <a:p>
            <a:pPr lvl="1"/>
            <a:r>
              <a:rPr lang="en-US" dirty="0" smtClean="0"/>
              <a:t>M</a:t>
            </a:r>
            <a:r>
              <a:rPr lang="id-ID" dirty="0" smtClean="0"/>
              <a:t>aka, bagian pihak minoritas </a:t>
            </a:r>
            <a:r>
              <a:rPr lang="en-US" b="0" dirty="0" smtClean="0"/>
              <a:t>= 15%(47,059) = </a:t>
            </a:r>
            <a:r>
              <a:rPr lang="en-US" dirty="0" smtClean="0"/>
              <a:t>$7,059</a:t>
            </a:r>
          </a:p>
          <a:p>
            <a:pPr lvl="1"/>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77</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12867926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r>
              <a:rPr lang="en-US" dirty="0" smtClean="0"/>
              <a:t>Example: Noncontrolling Interests</a:t>
            </a:r>
          </a:p>
        </p:txBody>
      </p:sp>
      <p:sp>
        <p:nvSpPr>
          <p:cNvPr id="26627" name="Content Placeholder 2"/>
          <p:cNvSpPr>
            <a:spLocks noGrp="1"/>
          </p:cNvSpPr>
          <p:nvPr>
            <p:ph idx="1"/>
          </p:nvPr>
        </p:nvSpPr>
        <p:spPr>
          <a:xfrm>
            <a:off x="609600" y="1295401"/>
            <a:ext cx="10972800" cy="2895600"/>
          </a:xfrm>
        </p:spPr>
        <p:txBody>
          <a:bodyPr>
            <a:normAutofit lnSpcReduction="10000"/>
          </a:bodyPr>
          <a:lstStyle/>
          <a:p>
            <a:pPr marL="182880" indent="-457200"/>
            <a:r>
              <a:rPr lang="en-US" dirty="0" smtClean="0"/>
              <a:t>Popo </a:t>
            </a:r>
            <a:r>
              <a:rPr lang="id-ID" dirty="0" smtClean="0"/>
              <a:t>memperoleh</a:t>
            </a:r>
            <a:r>
              <a:rPr lang="en-US" dirty="0" smtClean="0"/>
              <a:t> 80% </a:t>
            </a:r>
            <a:r>
              <a:rPr lang="id-ID" dirty="0" smtClean="0"/>
              <a:t>kepentingan </a:t>
            </a:r>
            <a:r>
              <a:rPr lang="en-US" dirty="0" smtClean="0"/>
              <a:t>Sine </a:t>
            </a:r>
            <a:r>
              <a:rPr lang="id-ID" dirty="0" smtClean="0"/>
              <a:t>dengan harga </a:t>
            </a:r>
            <a:r>
              <a:rPr lang="en-US" dirty="0" smtClean="0"/>
              <a:t>$400</a:t>
            </a:r>
            <a:r>
              <a:rPr lang="id-ID" dirty="0" smtClean="0"/>
              <a:t> pada saat Sine memiliki modal saham sebesar</a:t>
            </a:r>
            <a:r>
              <a:rPr lang="en-US" dirty="0" smtClean="0"/>
              <a:t> $200 </a:t>
            </a:r>
            <a:r>
              <a:rPr lang="id-ID" dirty="0" smtClean="0"/>
              <a:t>dan saldo laba ditahan </a:t>
            </a:r>
            <a:r>
              <a:rPr lang="en-US" dirty="0" smtClean="0"/>
              <a:t>$175. </a:t>
            </a:r>
            <a:r>
              <a:rPr lang="id-ID" dirty="0" smtClean="0"/>
              <a:t>nilai buku aset dan liabilities  </a:t>
            </a:r>
            <a:r>
              <a:rPr lang="en-US" dirty="0" smtClean="0"/>
              <a:t>Sine's </a:t>
            </a:r>
            <a:r>
              <a:rPr lang="id-ID" dirty="0" smtClean="0"/>
              <a:t>sama dengan nilai wajarnya kecuali bangunan dicatat dibawah nilai wajar sebesar</a:t>
            </a:r>
            <a:r>
              <a:rPr lang="en-US" dirty="0" smtClean="0"/>
              <a:t> $50. </a:t>
            </a:r>
            <a:r>
              <a:rPr lang="id-ID" dirty="0" smtClean="0"/>
              <a:t>bangunan, memliki umur ekonomis 10 tahun. </a:t>
            </a:r>
            <a:endParaRPr lang="en-US" dirty="0" smtClean="0"/>
          </a:p>
        </p:txBody>
      </p:sp>
      <p:graphicFrame>
        <p:nvGraphicFramePr>
          <p:cNvPr id="66639" name="Group 79"/>
          <p:cNvGraphicFramePr>
            <a:graphicFrameLocks noGrp="1"/>
          </p:cNvGraphicFramePr>
          <p:nvPr>
            <p:extLst>
              <p:ext uri="{D42A27DB-BD31-4B8C-83A1-F6EECF244321}">
                <p14:modId xmlns:p14="http://schemas.microsoft.com/office/powerpoint/2010/main" val="3695001451"/>
              </p:ext>
            </p:extLst>
          </p:nvPr>
        </p:nvGraphicFramePr>
        <p:xfrm>
          <a:off x="406400" y="4343400"/>
          <a:ext cx="7010400" cy="1609344"/>
        </p:xfrm>
        <a:graphic>
          <a:graphicData uri="http://schemas.openxmlformats.org/drawingml/2006/table">
            <a:tbl>
              <a:tblPr/>
              <a:tblGrid>
                <a:gridCol w="5892800"/>
                <a:gridCol w="1117600"/>
              </a:tblGrid>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Cost of 80% of Sine</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$400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cap="fla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Implied value of Sine </a:t>
                      </a: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(400/80%)</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$500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Book value </a:t>
                      </a:r>
                      <a:r>
                        <a:rPr kumimoji="0" lang="en-US" sz="2400" b="0" i="0" u="none" strike="noStrike" cap="none" normalizeH="0" baseline="0" dirty="0" smtClean="0">
                          <a:ln>
                            <a:noFill/>
                          </a:ln>
                          <a:solidFill>
                            <a:schemeClr val="tx1"/>
                          </a:solidFill>
                          <a:effectLst/>
                          <a:latin typeface="Arial Narrow" pitchFamily="34" charset="0"/>
                          <a:cs typeface="Times New Roman" pitchFamily="18" charset="0"/>
                        </a:rPr>
                        <a:t>(200+175)</a:t>
                      </a: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Arial Narrow" pitchFamily="34" charset="0"/>
                          <a:cs typeface="Times New Roman" pitchFamily="18" charset="0"/>
                        </a:rPr>
                        <a:t>375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Excess over book value</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$125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66668" name="Group 108"/>
          <p:cNvGraphicFramePr>
            <a:graphicFrameLocks noGrp="1"/>
          </p:cNvGraphicFramePr>
          <p:nvPr>
            <p:extLst>
              <p:ext uri="{D42A27DB-BD31-4B8C-83A1-F6EECF244321}">
                <p14:modId xmlns:p14="http://schemas.microsoft.com/office/powerpoint/2010/main" val="1654641601"/>
              </p:ext>
            </p:extLst>
          </p:nvPr>
        </p:nvGraphicFramePr>
        <p:xfrm>
          <a:off x="8255000" y="4337050"/>
          <a:ext cx="3429000" cy="1609344"/>
        </p:xfrm>
        <a:graphic>
          <a:graphicData uri="http://schemas.openxmlformats.org/drawingml/2006/table">
            <a:tbl>
              <a:tblPr/>
              <a:tblGrid>
                <a:gridCol w="2203451"/>
                <a:gridCol w="1225549"/>
              </a:tblGrid>
              <a:tr h="402336">
                <a:tc gridSpan="2">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Arial Narrow" pitchFamily="34" charset="0"/>
                          <a:cs typeface="Times New Roman" pitchFamily="18" charset="0"/>
                        </a:rPr>
                        <a:t>Allocate to:</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cap="flat">
                      <a:noFill/>
                    </a:lnR>
                    <a:lnT cap="flat">
                      <a:noFill/>
                    </a:lnT>
                    <a:lnB>
                      <a:noFill/>
                    </a:lnB>
                    <a:lnTlToBr>
                      <a:noFill/>
                    </a:lnTlToBr>
                    <a:lnBlToTr>
                      <a:noFill/>
                    </a:lnBlToTr>
                    <a:noFill/>
                  </a:tcPr>
                </a:tc>
                <a:tc hMerge="1">
                  <a:txBody>
                    <a:bodyPr/>
                    <a:lstStyle/>
                    <a:p>
                      <a:endParaRPr lang="en-US"/>
                    </a:p>
                  </a:txBody>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Building</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$50 </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Goodwill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Arial Narrow" pitchFamily="34" charset="0"/>
                          <a:cs typeface="Times New Roman" pitchFamily="18" charset="0"/>
                        </a:rPr>
                        <a:t>75</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a:noFill/>
                    </a:lnB>
                    <a:lnTlToBr>
                      <a:noFill/>
                    </a:lnTlToBr>
                    <a:lnBlToTr>
                      <a:noFill/>
                    </a:lnBlToTr>
                    <a:noFill/>
                  </a:tcPr>
                </a:tc>
              </a:tr>
              <a:tr h="402336">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cs typeface="Times New Roman" pitchFamily="18" charset="0"/>
                        </a:rPr>
                        <a:t>Total</a:t>
                      </a:r>
                      <a:endParaRPr kumimoji="0" lang="en-US" sz="24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cs typeface="Times New Roman" pitchFamily="18" charset="0"/>
                        </a:rPr>
                        <a:t>$125 </a:t>
                      </a:r>
                      <a:endParaRPr kumimoji="0" lang="en-US" sz="24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lnL>
                      <a:noFill/>
                    </a:lnL>
                    <a:lnR cap="flat">
                      <a:noFill/>
                    </a:lnR>
                    <a:lnT>
                      <a:noFill/>
                    </a:lnT>
                    <a:lnB cap="flat">
                      <a:noFill/>
                    </a:lnB>
                    <a:lnTlToBr>
                      <a:noFill/>
                    </a:lnTlToBr>
                    <a:lnBlToTr>
                      <a:noFill/>
                    </a:lnBlToTr>
                    <a:noFill/>
                  </a:tcPr>
                </a:tc>
              </a:tr>
            </a:tbl>
          </a:graphicData>
        </a:graphic>
      </p:graphicFrame>
      <p:sp>
        <p:nvSpPr>
          <p:cNvPr id="8" name="Slide Number Placeholder 7"/>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78</a:t>
            </a:fld>
            <a:endParaRPr lang="en-US" dirty="0"/>
          </a:p>
        </p:txBody>
      </p:sp>
      <p:sp>
        <p:nvSpPr>
          <p:cNvPr id="9" name="Footer Placeholder 8"/>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5706985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dirty="0" smtClean="0"/>
              <a:t>Elimination Entry</a:t>
            </a:r>
          </a:p>
        </p:txBody>
      </p:sp>
      <p:graphicFrame>
        <p:nvGraphicFramePr>
          <p:cNvPr id="92203" name="Group 43"/>
          <p:cNvGraphicFramePr>
            <a:graphicFrameLocks noGrp="1"/>
          </p:cNvGraphicFramePr>
          <p:nvPr>
            <p:extLst>
              <p:ext uri="{D42A27DB-BD31-4B8C-83A1-F6EECF244321}">
                <p14:modId xmlns:p14="http://schemas.microsoft.com/office/powerpoint/2010/main" val="1980512223"/>
              </p:ext>
            </p:extLst>
          </p:nvPr>
        </p:nvGraphicFramePr>
        <p:xfrm>
          <a:off x="863600" y="1527048"/>
          <a:ext cx="10464799" cy="2816352"/>
        </p:xfrm>
        <a:graphic>
          <a:graphicData uri="http://schemas.openxmlformats.org/drawingml/2006/table">
            <a:tbl>
              <a:tblPr/>
              <a:tblGrid>
                <a:gridCol w="6405033"/>
                <a:gridCol w="2034117"/>
                <a:gridCol w="2025649"/>
              </a:tblGrid>
              <a:tr h="402336">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Popo's elimination worksheet entry:</a:t>
                      </a:r>
                    </a:p>
                  </a:txBody>
                  <a:tcPr marL="187083" marR="187083"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Capital stock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200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Retained earnings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175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Building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50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Goodwill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75</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Investment in Sine (-A)</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400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02336">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Noncontrolling interest (+SE)</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cs typeface="Arial" charset="0"/>
                      </a:endParaRP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cs typeface="Arial" charset="0"/>
                        </a:rPr>
                        <a:t>100</a:t>
                      </a:r>
                    </a:p>
                  </a:txBody>
                  <a:tcPr marL="187083" marR="1870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92204" name="Text Box 44"/>
          <p:cNvSpPr txBox="1">
            <a:spLocks noChangeArrowheads="1"/>
          </p:cNvSpPr>
          <p:nvPr/>
        </p:nvSpPr>
        <p:spPr bwMode="auto">
          <a:xfrm>
            <a:off x="1016000" y="4572001"/>
            <a:ext cx="10464800" cy="6463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marL="0" indent="0">
              <a:spcBef>
                <a:spcPct val="50000"/>
              </a:spcBef>
            </a:pPr>
            <a:r>
              <a:rPr lang="en-US" b="1" dirty="0">
                <a:latin typeface="Arial" pitchFamily="34" charset="0"/>
                <a:cs typeface="Arial" pitchFamily="34" charset="0"/>
              </a:rPr>
              <a:t>An unamortized excess account could have been used for the excess assigned to the building and goodwill. </a:t>
            </a:r>
          </a:p>
        </p:txBody>
      </p:sp>
      <p:sp>
        <p:nvSpPr>
          <p:cNvPr id="7" name="Slide Number Placeholder 6"/>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79</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487042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MERGER </a:t>
            </a:r>
            <a:endParaRPr lang="id-ID" dirty="0"/>
          </a:p>
        </p:txBody>
      </p:sp>
      <p:sp>
        <p:nvSpPr>
          <p:cNvPr id="3" name="Content Placeholder 2"/>
          <p:cNvSpPr>
            <a:spLocks noGrp="1"/>
          </p:cNvSpPr>
          <p:nvPr>
            <p:ph idx="1"/>
          </p:nvPr>
        </p:nvSpPr>
        <p:spPr/>
        <p:txBody>
          <a:bodyPr>
            <a:normAutofit fontScale="92500" lnSpcReduction="20000"/>
          </a:bodyPr>
          <a:lstStyle/>
          <a:p>
            <a:r>
              <a:rPr lang="id-ID" dirty="0"/>
              <a:t>Dalam penggabungan badan usaha yang berbentuk merger ini salah satu diantara perusahaan yang bergabung akan hidup terus dan mengambil alih semua aktiva dan utang perusahaan yang lain. Jadi didalam merger ini minimal satu diantara perusahaan yang melakukan penggabungan badan usaha harus berbentuk perseroan terbatas (PT</a:t>
            </a:r>
            <a:r>
              <a:rPr lang="id-ID" dirty="0" smtClean="0"/>
              <a:t>).</a:t>
            </a:r>
            <a:r>
              <a:rPr lang="id-ID" sz="2400" dirty="0"/>
              <a:t> </a:t>
            </a:r>
            <a:r>
              <a:rPr lang="id-ID" dirty="0" smtClean="0"/>
              <a:t>contoh</a:t>
            </a:r>
            <a:r>
              <a:rPr lang="id-ID" dirty="0"/>
              <a:t>:</a:t>
            </a:r>
            <a:endParaRPr lang="id-ID" sz="2400" dirty="0"/>
          </a:p>
          <a:p>
            <a:r>
              <a:rPr lang="id-ID" dirty="0"/>
              <a:t>PT A, PT B dan PT C sepakat untuk melakukan penggabungan badan usaha. Dalam penggabungan badan usaha tersabut PT A akan hidup terus, sedangkan PT B dan PT C setelah menyerahkan semua aktiva bersihnya kepada PT A mempunyai 2 alternatif yaitu:</a:t>
            </a:r>
            <a:endParaRPr lang="id-ID" sz="2400" dirty="0"/>
          </a:p>
          <a:p>
            <a:pPr marL="530225" lvl="3" indent="-265113"/>
            <a:r>
              <a:rPr lang="id-ID" dirty="0"/>
              <a:t>	</a:t>
            </a:r>
            <a:r>
              <a:rPr lang="id-ID" sz="2400" dirty="0"/>
              <a:t>Alternatif pertama bubar setelah terlebih dahulu membagikan saham PT A kepada pemegang saham</a:t>
            </a:r>
          </a:p>
          <a:p>
            <a:pPr marL="530225" lvl="3" indent="-265113"/>
            <a:r>
              <a:rPr lang="id-ID" sz="2400" dirty="0"/>
              <a:t>	</a:t>
            </a:r>
            <a:r>
              <a:rPr lang="id-ID" sz="2400" dirty="0" smtClean="0"/>
              <a:t>Alternatif </a:t>
            </a:r>
            <a:r>
              <a:rPr lang="id-ID" sz="2400" dirty="0"/>
              <a:t>kedua tetap hidup akan tetapi tidak menjalankan kegiatan operasional. Jadi hanya akan memperoleh keuntungan dari pembagian deviden PT A.</a:t>
            </a:r>
          </a:p>
          <a:p>
            <a:pPr marL="0" indent="0">
              <a:buNone/>
            </a:pPr>
            <a:endParaRPr lang="id-ID" dirty="0"/>
          </a:p>
        </p:txBody>
      </p:sp>
    </p:spTree>
    <p:extLst>
      <p:ext uri="{BB962C8B-B14F-4D97-AF65-F5344CB8AC3E}">
        <p14:creationId xmlns:p14="http://schemas.microsoft.com/office/powerpoint/2010/main" val="35516068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582" name="Group 398"/>
          <p:cNvGraphicFramePr>
            <a:graphicFrameLocks noGrp="1"/>
          </p:cNvGraphicFramePr>
          <p:nvPr>
            <p:extLst>
              <p:ext uri="{D42A27DB-BD31-4B8C-83A1-F6EECF244321}">
                <p14:modId xmlns:p14="http://schemas.microsoft.com/office/powerpoint/2010/main" val="2448663271"/>
              </p:ext>
            </p:extLst>
          </p:nvPr>
        </p:nvGraphicFramePr>
        <p:xfrm>
          <a:off x="508000" y="381001"/>
          <a:ext cx="11176000" cy="5953125"/>
        </p:xfrm>
        <a:graphic>
          <a:graphicData uri="http://schemas.openxmlformats.org/drawingml/2006/table">
            <a:tbl>
              <a:tblPr firstRow="1" bandRow="1">
                <a:tableStyleId>{073A0DAA-6AF3-43AB-8588-CEC1D06C72B9}</a:tableStyleId>
              </a:tblPr>
              <a:tblGrid>
                <a:gridCol w="4373033"/>
                <a:gridCol w="1428751"/>
                <a:gridCol w="1432983"/>
                <a:gridCol w="1068917"/>
                <a:gridCol w="1068916"/>
                <a:gridCol w="1803400"/>
              </a:tblGrid>
              <a:tr h="396875">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Popo</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Sine</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Consol-</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Cash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$60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Receivables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Inventory</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Building, net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240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590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Investment in Sine</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400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400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Goodwill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75</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75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$960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$400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$1,085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Liabilities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$150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$25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$175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Capital stock</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Retained earnings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560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175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175</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560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Noncontrolling interest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100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$960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$400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$1,085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r h="396875">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500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ctr"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80</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56439395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TUGAS!</a:t>
            </a:r>
            <a:endParaRPr lang="id-ID" dirty="0"/>
          </a:p>
        </p:txBody>
      </p:sp>
      <p:sp>
        <p:nvSpPr>
          <p:cNvPr id="4" name="Content Placeholder 3"/>
          <p:cNvSpPr>
            <a:spLocks noGrp="1"/>
          </p:cNvSpPr>
          <p:nvPr>
            <p:ph idx="1"/>
          </p:nvPr>
        </p:nvSpPr>
        <p:spPr/>
        <p:txBody>
          <a:bodyPr/>
          <a:lstStyle/>
          <a:p>
            <a:r>
              <a:rPr lang="id-ID" dirty="0" smtClean="0"/>
              <a:t>PT. Abi</a:t>
            </a:r>
            <a:r>
              <a:rPr lang="en-US" dirty="0" smtClean="0"/>
              <a:t> </a:t>
            </a:r>
            <a:r>
              <a:rPr lang="id-ID" dirty="0"/>
              <a:t>memperoleh</a:t>
            </a:r>
            <a:r>
              <a:rPr lang="en-US" dirty="0"/>
              <a:t> </a:t>
            </a:r>
            <a:r>
              <a:rPr lang="id-ID" dirty="0" smtClean="0"/>
              <a:t>9</a:t>
            </a:r>
            <a:r>
              <a:rPr lang="en-US" dirty="0" smtClean="0"/>
              <a:t>0</a:t>
            </a:r>
            <a:r>
              <a:rPr lang="en-US" dirty="0"/>
              <a:t>% </a:t>
            </a:r>
            <a:r>
              <a:rPr lang="id-ID" dirty="0"/>
              <a:t>kepentingan </a:t>
            </a:r>
            <a:r>
              <a:rPr lang="id-ID" dirty="0" smtClean="0"/>
              <a:t>PT. Bia dengan </a:t>
            </a:r>
            <a:r>
              <a:rPr lang="id-ID" dirty="0"/>
              <a:t>harga </a:t>
            </a:r>
            <a:r>
              <a:rPr lang="en-US" dirty="0" smtClean="0"/>
              <a:t>$</a:t>
            </a:r>
            <a:r>
              <a:rPr lang="id-ID" dirty="0"/>
              <a:t>9</a:t>
            </a:r>
            <a:r>
              <a:rPr lang="en-US" dirty="0" smtClean="0"/>
              <a:t>0</a:t>
            </a:r>
            <a:r>
              <a:rPr lang="id-ID" dirty="0" smtClean="0"/>
              <a:t> (dibeli tunai) . Pada </a:t>
            </a:r>
            <a:r>
              <a:rPr lang="id-ID" dirty="0"/>
              <a:t>saat </a:t>
            </a:r>
            <a:r>
              <a:rPr lang="id-ID" dirty="0" smtClean="0"/>
              <a:t>ini, PT. Bia </a:t>
            </a:r>
            <a:r>
              <a:rPr lang="id-ID" dirty="0"/>
              <a:t>memiliki modal saham sebesar</a:t>
            </a:r>
            <a:r>
              <a:rPr lang="en-US" dirty="0"/>
              <a:t> </a:t>
            </a:r>
            <a:r>
              <a:rPr lang="en-US" dirty="0" smtClean="0"/>
              <a:t>$</a:t>
            </a:r>
            <a:r>
              <a:rPr lang="id-ID" dirty="0" smtClean="0"/>
              <a:t>60</a:t>
            </a:r>
            <a:r>
              <a:rPr lang="en-US" dirty="0" smtClean="0"/>
              <a:t> </a:t>
            </a:r>
            <a:r>
              <a:rPr lang="id-ID" dirty="0"/>
              <a:t>dan saldo laba ditahan </a:t>
            </a:r>
            <a:r>
              <a:rPr lang="en-US" dirty="0" smtClean="0"/>
              <a:t>$</a:t>
            </a:r>
            <a:r>
              <a:rPr lang="id-ID" dirty="0" smtClean="0"/>
              <a:t>20</a:t>
            </a:r>
            <a:r>
              <a:rPr lang="en-US" dirty="0" smtClean="0"/>
              <a:t>. </a:t>
            </a:r>
            <a:r>
              <a:rPr lang="id-ID" dirty="0"/>
              <a:t>nilai buku aset dan liabilities  </a:t>
            </a:r>
            <a:r>
              <a:rPr lang="id-ID" dirty="0" smtClean="0"/>
              <a:t>PT. Bia</a:t>
            </a:r>
            <a:r>
              <a:rPr lang="en-US" dirty="0" smtClean="0"/>
              <a:t> </a:t>
            </a:r>
            <a:r>
              <a:rPr lang="id-ID" dirty="0"/>
              <a:t>sama dengan nilai </a:t>
            </a:r>
            <a:r>
              <a:rPr lang="id-ID" dirty="0" smtClean="0"/>
              <a:t>wajarnya.</a:t>
            </a:r>
          </a:p>
          <a:p>
            <a:r>
              <a:rPr lang="id-ID" dirty="0" smtClean="0"/>
              <a:t>Buatlah:</a:t>
            </a:r>
          </a:p>
          <a:p>
            <a:pPr marL="742950" indent="-514350">
              <a:buFont typeface="+mj-lt"/>
              <a:buAutoNum type="arabicPeriod"/>
            </a:pPr>
            <a:r>
              <a:rPr lang="id-ID" dirty="0" smtClean="0"/>
              <a:t>Jurnal eliminasinya!</a:t>
            </a:r>
          </a:p>
          <a:p>
            <a:pPr marL="742950" indent="-514350">
              <a:buFont typeface="+mj-lt"/>
              <a:buAutoNum type="arabicPeriod"/>
            </a:pPr>
            <a:r>
              <a:rPr lang="id-ID" dirty="0" smtClean="0"/>
              <a:t>Kertas kerja neraca Konsolidasinya!</a:t>
            </a:r>
          </a:p>
        </p:txBody>
      </p:sp>
    </p:spTree>
    <p:extLst>
      <p:ext uri="{BB962C8B-B14F-4D97-AF65-F5344CB8AC3E}">
        <p14:creationId xmlns:p14="http://schemas.microsoft.com/office/powerpoint/2010/main" val="14706784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Neraca PT. Abi dan PT. Bia sebelum akuisisi!</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8507769"/>
              </p:ext>
            </p:extLst>
          </p:nvPr>
        </p:nvGraphicFramePr>
        <p:xfrm>
          <a:off x="2735627" y="1916832"/>
          <a:ext cx="7318904" cy="4140708"/>
        </p:xfrm>
        <a:graphic>
          <a:graphicData uri="http://schemas.openxmlformats.org/drawingml/2006/table">
            <a:tbl>
              <a:tblPr firstRow="1" bandRow="1">
                <a:tableStyleId>{5C22544A-7EE6-4342-B048-85BDC9FD1C3A}</a:tableStyleId>
              </a:tblPr>
              <a:tblGrid>
                <a:gridCol w="3866444"/>
                <a:gridCol w="1916289"/>
                <a:gridCol w="1536171"/>
              </a:tblGrid>
              <a:tr h="370840">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PT. Abi</a:t>
                      </a:r>
                      <a:endParaRPr kumimoji="0" lang="en-US" sz="2200" u="sng" strike="noStrike" cap="none" normalizeH="0" baseline="0" dirty="0" smtClean="0">
                        <a:ln>
                          <a:noFill/>
                        </a:ln>
                        <a:effectLst/>
                        <a:latin typeface="Arial Narrow" pitchFamily="34"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PT. Bia</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r>
                        <a:rPr kumimoji="0" lang="id-ID" sz="2200" u="none" strike="noStrike" cap="none" normalizeH="0" baseline="0" dirty="0" smtClean="0">
                          <a:ln>
                            <a:noFill/>
                          </a:ln>
                          <a:effectLst/>
                          <a:latin typeface="Arial Narrow" pitchFamily="34" charset="0"/>
                        </a:rPr>
                        <a:t>= FV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r>
                        <a:rPr kumimoji="0" lang="id-ID" sz="2200" u="none" strike="noStrike" cap="none" normalizeH="0" baseline="0" dirty="0" smtClean="0">
                          <a:ln>
                            <a:noFill/>
                          </a:ln>
                          <a:effectLst/>
                          <a:latin typeface="Arial Narrow" pitchFamily="34" charset="0"/>
                        </a:rPr>
                        <a:t>=FV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Kas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11</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9</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Tetap, besih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8</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smtClean="0">
                          <a:ln>
                            <a:noFill/>
                          </a:ln>
                          <a:effectLst/>
                          <a:latin typeface="Arial Narrow" pitchFamily="34" charset="0"/>
                        </a:rPr>
                        <a:t>$</a:t>
                      </a:r>
                      <a:r>
                        <a:rPr kumimoji="0" lang="id-ID" sz="2200" b="1" u="dbl" strike="noStrike" cap="none" normalizeH="0" baseline="0" smtClean="0">
                          <a:ln>
                            <a:noFill/>
                          </a:ln>
                          <a:effectLst/>
                          <a:latin typeface="Arial Narrow" pitchFamily="34" charset="0"/>
                        </a:rPr>
                        <a:t>32</a:t>
                      </a:r>
                      <a:r>
                        <a:rPr kumimoji="0" lang="en-US" sz="2200" b="1" u="dbl" strike="noStrike" cap="none" normalizeH="0" baseline="0" smtClean="0">
                          <a:ln>
                            <a:noFill/>
                          </a:ln>
                          <a:effectLst/>
                          <a:latin typeface="Arial Narrow" pitchFamily="34" charset="0"/>
                        </a:rPr>
                        <a:t>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Utang dagang</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40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30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Utang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40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Modal 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r>
                        <a:rPr kumimoji="0" lang="id-ID"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Laba ditahan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20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370840">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320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Tree>
    <p:extLst>
      <p:ext uri="{BB962C8B-B14F-4D97-AF65-F5344CB8AC3E}">
        <p14:creationId xmlns:p14="http://schemas.microsoft.com/office/powerpoint/2010/main" val="3722263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id-ID" sz="4900" dirty="0" smtClean="0"/>
              <a:t>LAPORAN KEUANGAN KONSOLIDASI</a:t>
            </a:r>
            <a:br>
              <a:rPr lang="id-ID" sz="4900" dirty="0" smtClean="0"/>
            </a:br>
            <a:r>
              <a:rPr lang="id-ID" sz="3100" dirty="0" smtClean="0"/>
              <a:t>Suatu Pengantar</a:t>
            </a:r>
            <a:endParaRPr lang="id-ID" sz="3100" dirty="0"/>
          </a:p>
        </p:txBody>
      </p:sp>
      <p:sp>
        <p:nvSpPr>
          <p:cNvPr id="5" name="Subtitle 4"/>
          <p:cNvSpPr>
            <a:spLocks noGrp="1"/>
          </p:cNvSpPr>
          <p:nvPr>
            <p:ph type="subTitle" idx="1"/>
          </p:nvPr>
        </p:nvSpPr>
        <p:spPr/>
        <p:txBody>
          <a:bodyPr/>
          <a:lstStyle/>
          <a:p>
            <a:r>
              <a:rPr lang="id-ID" dirty="0" smtClean="0"/>
              <a:t>MATERI 3</a:t>
            </a:r>
            <a:endParaRPr lang="id-ID" dirty="0"/>
          </a:p>
        </p:txBody>
      </p:sp>
    </p:spTree>
    <p:extLst>
      <p:ext uri="{BB962C8B-B14F-4D97-AF65-F5344CB8AC3E}">
        <p14:creationId xmlns:p14="http://schemas.microsoft.com/office/powerpoint/2010/main" val="28820445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id-ID" dirty="0" smtClean="0"/>
              <a:t>Manfaat </a:t>
            </a:r>
            <a:r>
              <a:rPr lang="en-US" dirty="0" smtClean="0"/>
              <a:t>&amp; </a:t>
            </a:r>
            <a:r>
              <a:rPr lang="id-ID" dirty="0" smtClean="0"/>
              <a:t> Keterbatasan</a:t>
            </a:r>
            <a:endParaRPr lang="en-US" dirty="0" smtClean="0"/>
          </a:p>
        </p:txBody>
      </p:sp>
      <p:sp>
        <p:nvSpPr>
          <p:cNvPr id="5123"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84</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94040824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dirty="0" smtClean="0"/>
              <a:t>Business Acquisitions</a:t>
            </a:r>
          </a:p>
        </p:txBody>
      </p:sp>
      <p:sp>
        <p:nvSpPr>
          <p:cNvPr id="75779" name="Rectangle 3"/>
          <p:cNvSpPr>
            <a:spLocks noGrp="1" noChangeArrowheads="1"/>
          </p:cNvSpPr>
          <p:nvPr>
            <p:ph idx="1"/>
          </p:nvPr>
        </p:nvSpPr>
        <p:spPr/>
        <p:txBody>
          <a:bodyPr/>
          <a:lstStyle/>
          <a:p>
            <a:r>
              <a:rPr lang="id-ID" dirty="0" smtClean="0"/>
              <a:t>Kombinasi Bisnis Melalui Akuisisi Saham</a:t>
            </a:r>
            <a:endParaRPr lang="en-US" dirty="0" smtClean="0"/>
          </a:p>
          <a:p>
            <a:pPr lvl="1"/>
            <a:r>
              <a:rPr lang="id-ID" dirty="0" smtClean="0"/>
              <a:t>Memperoleh kepentingan pengendalian</a:t>
            </a:r>
            <a:endParaRPr lang="en-US" dirty="0" smtClean="0"/>
          </a:p>
          <a:p>
            <a:pPr lvl="1"/>
            <a:r>
              <a:rPr lang="id-ID" dirty="0" smtClean="0"/>
              <a:t>Lebih dari </a:t>
            </a:r>
            <a:r>
              <a:rPr lang="en-US" dirty="0" smtClean="0"/>
              <a:t>50%</a:t>
            </a:r>
          </a:p>
          <a:p>
            <a:pPr lvl="1"/>
            <a:r>
              <a:rPr lang="id-ID" dirty="0" smtClean="0"/>
              <a:t>Dapat memiliki pengendalian melalui kepemilikan tidak langsung</a:t>
            </a:r>
            <a:endParaRPr lang="en-US" dirty="0" smtClean="0"/>
          </a:p>
          <a:p>
            <a:r>
              <a:rPr lang="id-ID" dirty="0" smtClean="0"/>
              <a:t>Kombinasi bisnis terjadi pada saat:</a:t>
            </a:r>
            <a:endParaRPr lang="en-US" dirty="0" smtClean="0"/>
          </a:p>
          <a:p>
            <a:pPr lvl="1"/>
            <a:r>
              <a:rPr lang="id-ID" dirty="0" smtClean="0"/>
              <a:t>Tambahan saham entitas anak secara mudah diperoleh melalui tambahan investasi</a:t>
            </a:r>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85</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3216834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Laporan Keuangan Konsolidasian</a:t>
            </a:r>
            <a:endParaRPr lang="en-US" sz="3200" dirty="0"/>
          </a:p>
        </p:txBody>
      </p:sp>
      <p:sp>
        <p:nvSpPr>
          <p:cNvPr id="3" name="Content Placeholder 2"/>
          <p:cNvSpPr>
            <a:spLocks noGrp="1"/>
          </p:cNvSpPr>
          <p:nvPr>
            <p:ph idx="1"/>
          </p:nvPr>
        </p:nvSpPr>
        <p:spPr/>
        <p:txBody>
          <a:bodyPr/>
          <a:lstStyle/>
          <a:p>
            <a:pPr lvl="1"/>
            <a:r>
              <a:rPr lang="id-ID" dirty="0" smtClean="0"/>
              <a:t>Manfaat utama bagi pemilik dan kreditor entitas induk</a:t>
            </a:r>
            <a:endParaRPr lang="en-US" dirty="0" smtClean="0"/>
          </a:p>
          <a:p>
            <a:pPr lvl="1">
              <a:buNone/>
            </a:pPr>
            <a:endParaRPr lang="en-US" dirty="0" smtClean="0"/>
          </a:p>
          <a:p>
            <a:pPr lvl="1"/>
            <a:r>
              <a:rPr lang="id-ID" dirty="0" smtClean="0"/>
              <a:t>Tidak menjadi perhatian utama bagi pihak non pengendali ataupun kreditor entitas anak</a:t>
            </a:r>
            <a:endParaRPr lang="en-US" dirty="0" smtClean="0"/>
          </a:p>
          <a:p>
            <a:pPr lvl="1"/>
            <a:endParaRPr lang="en-US" dirty="0" smtClean="0"/>
          </a:p>
          <a:p>
            <a:pPr lvl="1"/>
            <a:r>
              <a:rPr lang="id-ID" dirty="0" smtClean="0"/>
              <a:t>Manfaat bagi pemilik dan kreditor karena adanya penyajian laporan entitas anak terpisah</a:t>
            </a:r>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86</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02202563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id-ID" dirty="0"/>
              <a:t>Laporan Keuangan </a:t>
            </a:r>
            <a:r>
              <a:rPr lang="id-ID" dirty="0" smtClean="0"/>
              <a:t>Konsolidasian (PSAK 65)</a:t>
            </a:r>
            <a:endParaRPr lang="id-ID" dirty="0"/>
          </a:p>
        </p:txBody>
      </p:sp>
      <p:sp>
        <p:nvSpPr>
          <p:cNvPr id="5" name="Content Placeholder 4"/>
          <p:cNvSpPr>
            <a:spLocks noGrp="1"/>
          </p:cNvSpPr>
          <p:nvPr>
            <p:ph idx="1"/>
          </p:nvPr>
        </p:nvSpPr>
        <p:spPr/>
        <p:txBody>
          <a:bodyPr/>
          <a:lstStyle/>
          <a:p>
            <a:r>
              <a:rPr lang="id-ID" dirty="0" smtClean="0"/>
              <a:t>Adalah laporan keuangan kelompok usaha yang di dalamnya aset, liabilitas, ekuitas, penghasilan, beban, dan arus kas entitas induk dan entitas anak disajikan sebagai suatu entutas ekonomik tunggal.</a:t>
            </a:r>
            <a:endParaRPr lang="id-ID" dirty="0"/>
          </a:p>
        </p:txBody>
      </p:sp>
    </p:spTree>
    <p:extLst>
      <p:ext uri="{BB962C8B-B14F-4D97-AF65-F5344CB8AC3E}">
        <p14:creationId xmlns:p14="http://schemas.microsoft.com/office/powerpoint/2010/main" val="21504170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id-ID" dirty="0" smtClean="0"/>
              <a:t>Entitas Anak</a:t>
            </a:r>
            <a:endParaRPr lang="en-US" dirty="0" smtClean="0"/>
          </a:p>
        </p:txBody>
      </p:sp>
      <p:sp>
        <p:nvSpPr>
          <p:cNvPr id="9219"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88</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32007533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id-ID" dirty="0" smtClean="0"/>
              <a:t>Apakah Entitas Anak</a:t>
            </a:r>
            <a:r>
              <a:rPr lang="en-US" dirty="0" smtClean="0"/>
              <a:t>?</a:t>
            </a:r>
          </a:p>
        </p:txBody>
      </p:sp>
      <p:sp>
        <p:nvSpPr>
          <p:cNvPr id="76803" name="Rectangle 3"/>
          <p:cNvSpPr>
            <a:spLocks noGrp="1" noChangeArrowheads="1"/>
          </p:cNvSpPr>
          <p:nvPr>
            <p:ph idx="1"/>
          </p:nvPr>
        </p:nvSpPr>
        <p:spPr/>
        <p:txBody>
          <a:bodyPr/>
          <a:lstStyle/>
          <a:p>
            <a:pPr lvl="1"/>
            <a:r>
              <a:rPr lang="id-ID" dirty="0" smtClean="0"/>
              <a:t>Suatu perusahaan menjadi entitas anak pada saat ada perusahaan lain yang memiliki pengendalian atas saham biasa dengan hak suara yang beredar</a:t>
            </a:r>
            <a:r>
              <a:rPr lang="en-US" dirty="0" smtClean="0"/>
              <a:t>.</a:t>
            </a:r>
          </a:p>
          <a:p>
            <a:pPr lvl="1"/>
            <a:r>
              <a:rPr lang="id-ID" dirty="0" smtClean="0"/>
              <a:t>Pada akuisisi 100%, investee tetap melanjutkan kegiatan operasionalnya sebagai suatu entitas hukum yang terpisah</a:t>
            </a:r>
            <a:r>
              <a:rPr lang="en-US" dirty="0" smtClean="0"/>
              <a:t>.</a:t>
            </a:r>
          </a:p>
          <a:p>
            <a:pPr lvl="1"/>
            <a:r>
              <a:rPr lang="id-ID" dirty="0" smtClean="0"/>
              <a:t>Entitas anak, atau afiliasi, melanjutkan usaha sebagai entitas hukum terpisah dan menyiapkan laporan keuangan sendiri.</a:t>
            </a:r>
            <a:r>
              <a:rPr lang="en-US" dirty="0" smtClean="0"/>
              <a:t>.</a:t>
            </a:r>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89</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556235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KONSOLIDASI</a:t>
            </a:r>
            <a:endParaRPr lang="id-ID" dirty="0"/>
          </a:p>
        </p:txBody>
      </p:sp>
      <p:sp>
        <p:nvSpPr>
          <p:cNvPr id="3" name="Content Placeholder 2"/>
          <p:cNvSpPr>
            <a:spLocks noGrp="1"/>
          </p:cNvSpPr>
          <p:nvPr>
            <p:ph idx="1"/>
          </p:nvPr>
        </p:nvSpPr>
        <p:spPr/>
        <p:txBody>
          <a:bodyPr/>
          <a:lstStyle/>
          <a:p>
            <a:r>
              <a:rPr lang="id-ID" dirty="0"/>
              <a:t>Dalam konsolidasi ini semua perusahaan yang melakukan pengabungan badan usaha menyerahkan semua aktiva bersihnya kepada perusahaan yang baru, yang di bentuk dalam penggabungan badan usaha </a:t>
            </a:r>
            <a:r>
              <a:rPr lang="id-ID" dirty="0" smtClean="0"/>
              <a:t>tersebut.Contoh</a:t>
            </a:r>
            <a:r>
              <a:rPr lang="id-ID" dirty="0"/>
              <a:t>:</a:t>
            </a:r>
          </a:p>
          <a:p>
            <a:r>
              <a:rPr lang="id-ID" dirty="0"/>
              <a:t>PT A,PT B dan PT C sepakat untuk melakukan penggabungan badn usaha dengan membentuk PT ABC dalam hal ini PT ABC tersebut akan mengambilalih semua aktiva dan utang PT A,PT B dan PT C</a:t>
            </a:r>
          </a:p>
          <a:p>
            <a:pPr marL="0" indent="0">
              <a:buNone/>
            </a:pPr>
            <a:endParaRPr lang="id-ID" dirty="0"/>
          </a:p>
        </p:txBody>
      </p:sp>
    </p:spTree>
    <p:extLst>
      <p:ext uri="{BB962C8B-B14F-4D97-AF65-F5344CB8AC3E}">
        <p14:creationId xmlns:p14="http://schemas.microsoft.com/office/powerpoint/2010/main" val="29709241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Entitas Anak, Entitas Induk, dan Entitas Investasi (PSAK 65)</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Entitas anak adalah entitas yang dikendalikan oleh entitas lain.</a:t>
            </a:r>
          </a:p>
          <a:p>
            <a:r>
              <a:rPr lang="id-ID" dirty="0" smtClean="0"/>
              <a:t>Entitas induk adalah entitas yang mengendalikan satu atau lebih entitas.</a:t>
            </a:r>
          </a:p>
          <a:p>
            <a:r>
              <a:rPr lang="id-ID" dirty="0" smtClean="0"/>
              <a:t>Entitas investasi adalah entitas yang:</a:t>
            </a:r>
          </a:p>
          <a:p>
            <a:pPr indent="125413"/>
            <a:r>
              <a:rPr lang="id-ID" dirty="0"/>
              <a:t> </a:t>
            </a:r>
            <a:r>
              <a:rPr lang="id-ID" dirty="0" smtClean="0"/>
              <a:t>memperoleh dana dari satu atau lebih investor dengan tujuan memberikan investor tersebut jasa manajemen investasi</a:t>
            </a:r>
          </a:p>
          <a:p>
            <a:pPr indent="125413"/>
            <a:r>
              <a:rPr lang="id-ID" dirty="0" smtClean="0"/>
              <a:t>Menyatakan komitmen kepada investor bahwa tujuan bisnisnya adalah untuk menginvestasikan dana yang semata-mata untuk memperoleh imbal hasil dari kenaikan nilai modal, penghasilan investasi, atau keduanya.</a:t>
            </a:r>
          </a:p>
          <a:p>
            <a:pPr indent="125413"/>
            <a:r>
              <a:rPr lang="id-ID" dirty="0" smtClean="0"/>
              <a:t>Mengukur dan mengevaluasi kinerja dari seluruh investasinya pada nilai wajar.</a:t>
            </a:r>
            <a:endParaRPr lang="id-ID" dirty="0"/>
          </a:p>
        </p:txBody>
      </p:sp>
    </p:spTree>
    <p:extLst>
      <p:ext uri="{BB962C8B-B14F-4D97-AF65-F5344CB8AC3E}">
        <p14:creationId xmlns:p14="http://schemas.microsoft.com/office/powerpoint/2010/main" val="18436335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Entitas anak dikonsolidasikan</a:t>
            </a:r>
            <a:endParaRPr lang="en-US" dirty="0"/>
          </a:p>
        </p:txBody>
      </p:sp>
      <p:sp>
        <p:nvSpPr>
          <p:cNvPr id="3" name="Content Placeholder 2"/>
          <p:cNvSpPr>
            <a:spLocks noGrp="1"/>
          </p:cNvSpPr>
          <p:nvPr>
            <p:ph idx="1"/>
          </p:nvPr>
        </p:nvSpPr>
        <p:spPr/>
        <p:txBody>
          <a:bodyPr>
            <a:normAutofit/>
          </a:bodyPr>
          <a:lstStyle/>
          <a:p>
            <a:r>
              <a:rPr lang="id-ID" dirty="0" smtClean="0"/>
              <a:t>Entitas anak tidak perlu dilakukan pengkonsolidasian pada kondisi sebagai berikut</a:t>
            </a:r>
            <a:r>
              <a:rPr lang="en-US" dirty="0" smtClean="0"/>
              <a:t>:</a:t>
            </a:r>
          </a:p>
          <a:p>
            <a:pPr lvl="1"/>
            <a:r>
              <a:rPr lang="id-ID" dirty="0" smtClean="0"/>
              <a:t>Pengendalian tidak diberikan kepada pemilik mayoritas</a:t>
            </a:r>
          </a:p>
          <a:p>
            <a:pPr lvl="1"/>
            <a:r>
              <a:rPr lang="id-ID" dirty="0" smtClean="0"/>
              <a:t>Ventura bersama (joint ventures)</a:t>
            </a:r>
            <a:endParaRPr lang="en-US" dirty="0" smtClean="0"/>
          </a:p>
          <a:p>
            <a:pPr lvl="1"/>
            <a:r>
              <a:rPr lang="id-ID" dirty="0" smtClean="0"/>
              <a:t>Akuisisi kelompok aset yang tidak berhubungan dengan bisnis</a:t>
            </a:r>
            <a:endParaRPr lang="en-US" dirty="0" smtClean="0"/>
          </a:p>
          <a:p>
            <a:pPr lvl="1"/>
            <a:r>
              <a:rPr lang="id-ID" dirty="0" smtClean="0"/>
              <a:t>Kombinasi di antara entiotas dalam  pengendalian bersama </a:t>
            </a:r>
          </a:p>
          <a:p>
            <a:pPr lvl="1"/>
            <a:r>
              <a:rPr lang="id-ID" dirty="0" smtClean="0"/>
              <a:t>Kombinasi entitas non laba atau akuisisi perusahaan bertujuan mendapatkan laba  dengan entitras non laba</a:t>
            </a:r>
            <a:endParaRPr lang="en-US" dirty="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91</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2604445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id-ID" dirty="0" smtClean="0"/>
              <a:t>Laporan Keuangan Konsolidasian</a:t>
            </a:r>
            <a:endParaRPr lang="en-US" dirty="0" smtClean="0"/>
          </a:p>
        </p:txBody>
      </p:sp>
      <p:sp>
        <p:nvSpPr>
          <p:cNvPr id="77827" name="Rectangle 3"/>
          <p:cNvSpPr>
            <a:spLocks noGrp="1" noChangeArrowheads="1"/>
          </p:cNvSpPr>
          <p:nvPr>
            <p:ph idx="1"/>
          </p:nvPr>
        </p:nvSpPr>
        <p:spPr/>
        <p:txBody>
          <a:bodyPr/>
          <a:lstStyle/>
          <a:p>
            <a:r>
              <a:rPr lang="id-ID" dirty="0" smtClean="0"/>
              <a:t> disajikan oleh perusahaan atau entitas Induk</a:t>
            </a:r>
            <a:endParaRPr lang="en-US" dirty="0" smtClean="0"/>
          </a:p>
          <a:p>
            <a:r>
              <a:rPr lang="id-ID" dirty="0" smtClean="0"/>
              <a:t>Entitas induk mengungkapkan:</a:t>
            </a:r>
            <a:endParaRPr lang="en-US" dirty="0" smtClean="0"/>
          </a:p>
          <a:p>
            <a:pPr lvl="1"/>
            <a:r>
              <a:rPr lang="id-ID" dirty="0" smtClean="0"/>
              <a:t>Kebijakan konsolidasian</a:t>
            </a:r>
            <a:r>
              <a:rPr lang="en-US" b="0" dirty="0" smtClean="0"/>
              <a:t>[SEC Reg. S-X, Rule 3A-03]</a:t>
            </a:r>
          </a:p>
          <a:p>
            <a:pPr lvl="1"/>
            <a:r>
              <a:rPr lang="id-ID" dirty="0" smtClean="0"/>
              <a:t>Hal-hal pengecualian dalam konsolidasian</a:t>
            </a:r>
            <a:endParaRPr lang="en-US" dirty="0" smtClean="0"/>
          </a:p>
          <a:p>
            <a:r>
              <a:rPr lang="id-ID" dirty="0" smtClean="0"/>
              <a:t>Akhir tahun fiskal bagi entitas konsolidasian</a:t>
            </a:r>
            <a:r>
              <a:rPr lang="en-US" dirty="0" smtClean="0"/>
              <a:t>:</a:t>
            </a:r>
          </a:p>
          <a:p>
            <a:pPr lvl="1"/>
            <a:r>
              <a:rPr lang="id-ID" dirty="0" smtClean="0"/>
              <a:t>Gunakan akhir tahun fiskal entitas induk, tetapi</a:t>
            </a:r>
            <a:endParaRPr lang="en-US" dirty="0" smtClean="0"/>
          </a:p>
          <a:p>
            <a:pPr lvl="1"/>
            <a:r>
              <a:rPr lang="id-ID" dirty="0" smtClean="0"/>
              <a:t>Dapat meliputi laporan entitas anak yang akhir tahun fiskalnya 3 bulan dari akhir tahun fiskal entitas induk.</a:t>
            </a:r>
            <a:r>
              <a:rPr lang="en-US" dirty="0" smtClean="0"/>
              <a:t>.</a:t>
            </a:r>
          </a:p>
          <a:p>
            <a:pPr lvl="2"/>
            <a:r>
              <a:rPr lang="id-ID" dirty="0" smtClean="0"/>
              <a:t>Pengungkapan kejadian-kejadian campur tangan yang material</a:t>
            </a:r>
            <a:endParaRPr lang="en-US" dirty="0" smtClean="0"/>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92</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256055847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a:t>
            </a:r>
            <a:r>
              <a:rPr lang="id-ID" dirty="0" smtClean="0"/>
              <a:t>laporan Posisi Keuangan Konsolidasian pada Tanggal Perolehan</a:t>
            </a:r>
            <a:endParaRPr lang="en-US" dirty="0" smtClean="0"/>
          </a:p>
        </p:txBody>
      </p:sp>
      <p:sp>
        <p:nvSpPr>
          <p:cNvPr id="14339"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93</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86447862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dirty="0" smtClean="0"/>
              <a:t>Acquisition Cost = Fair Value = Book Value</a:t>
            </a:r>
          </a:p>
        </p:txBody>
      </p:sp>
      <p:sp>
        <p:nvSpPr>
          <p:cNvPr id="78851" name="Rectangle 3"/>
          <p:cNvSpPr>
            <a:spLocks noGrp="1" noChangeArrowheads="1"/>
          </p:cNvSpPr>
          <p:nvPr>
            <p:ph idx="4294967295"/>
          </p:nvPr>
        </p:nvSpPr>
        <p:spPr>
          <a:xfrm>
            <a:off x="5537200" y="1752600"/>
            <a:ext cx="6339840" cy="1600200"/>
          </a:xfrm>
          <a:solidFill>
            <a:schemeClr val="accent2">
              <a:lumMod val="40000"/>
              <a:lumOff val="60000"/>
            </a:schemeClr>
          </a:solidFill>
          <a:ln>
            <a:solidFill>
              <a:schemeClr val="tx1"/>
            </a:solidFill>
            <a:miter lim="800000"/>
            <a:headEnd/>
            <a:tailEnd/>
          </a:ln>
        </p:spPr>
        <p:txBody>
          <a:bodyPr/>
          <a:lstStyle/>
          <a:p>
            <a:pPr>
              <a:buFontTx/>
              <a:buNone/>
            </a:pPr>
            <a:r>
              <a:rPr lang="en-US" sz="2400" b="0" i="0" dirty="0" smtClean="0">
                <a:latin typeface="Arial" pitchFamily="34" charset="0"/>
                <a:cs typeface="Arial" pitchFamily="34" charset="0"/>
              </a:rPr>
              <a:t>P</a:t>
            </a:r>
            <a:r>
              <a:rPr lang="id-ID" sz="2400" b="0" i="0" dirty="0" smtClean="0">
                <a:latin typeface="Arial" pitchFamily="34" charset="0"/>
                <a:cs typeface="Arial" pitchFamily="34" charset="0"/>
              </a:rPr>
              <a:t>op</a:t>
            </a:r>
            <a:r>
              <a:rPr lang="en-US" sz="2400" b="0" i="0" dirty="0" smtClean="0">
                <a:latin typeface="Arial" pitchFamily="34" charset="0"/>
                <a:cs typeface="Arial" pitchFamily="34" charset="0"/>
              </a:rPr>
              <a:t> </a:t>
            </a:r>
            <a:r>
              <a:rPr lang="id-ID" sz="2400" b="0" i="0" dirty="0" smtClean="0">
                <a:latin typeface="Arial" pitchFamily="34" charset="0"/>
                <a:cs typeface="Arial" pitchFamily="34" charset="0"/>
              </a:rPr>
              <a:t>memperoleh</a:t>
            </a:r>
            <a:r>
              <a:rPr lang="en-US" sz="2400" b="0" i="0" dirty="0" smtClean="0">
                <a:latin typeface="Arial" pitchFamily="34" charset="0"/>
                <a:cs typeface="Arial" pitchFamily="34" charset="0"/>
              </a:rPr>
              <a:t> 100% </a:t>
            </a:r>
            <a:r>
              <a:rPr lang="id-ID" sz="2400" b="0" i="0" dirty="0" smtClean="0">
                <a:latin typeface="Arial" pitchFamily="34" charset="0"/>
                <a:cs typeface="Arial" pitchFamily="34" charset="0"/>
              </a:rPr>
              <a:t>saham Son  sebesar </a:t>
            </a:r>
            <a:r>
              <a:rPr lang="en-US" sz="2400" b="0" i="0" dirty="0" smtClean="0">
                <a:latin typeface="Arial" pitchFamily="34" charset="0"/>
                <a:cs typeface="Arial" pitchFamily="34" charset="0"/>
              </a:rPr>
              <a:t>$</a:t>
            </a:r>
            <a:r>
              <a:rPr lang="id-ID" sz="2400" b="0" i="0" dirty="0" smtClean="0">
                <a:latin typeface="Arial" pitchFamily="34" charset="0"/>
                <a:cs typeface="Arial" pitchFamily="34" charset="0"/>
              </a:rPr>
              <a:t>8</a:t>
            </a:r>
            <a:r>
              <a:rPr lang="en-US" sz="2400" b="0" i="0" dirty="0" smtClean="0">
                <a:latin typeface="Arial" pitchFamily="34" charset="0"/>
                <a:cs typeface="Arial" pitchFamily="34" charset="0"/>
              </a:rPr>
              <a:t>0, </a:t>
            </a:r>
            <a:r>
              <a:rPr lang="id-ID" sz="2400" b="0" i="0" dirty="0" smtClean="0">
                <a:latin typeface="Arial" pitchFamily="34" charset="0"/>
                <a:cs typeface="Arial" pitchFamily="34" charset="0"/>
              </a:rPr>
              <a:t>yang nilai buku sama dengan nilai wajarnya aset bersihnya </a:t>
            </a:r>
            <a:r>
              <a:rPr lang="en-US" sz="2400" b="0" i="0" dirty="0" smtClean="0">
                <a:latin typeface="Arial" pitchFamily="34" charset="0"/>
                <a:cs typeface="Arial" pitchFamily="34" charset="0"/>
              </a:rPr>
              <a:t>.</a:t>
            </a:r>
          </a:p>
        </p:txBody>
      </p:sp>
      <p:graphicFrame>
        <p:nvGraphicFramePr>
          <p:cNvPr id="79016" name="Group 168"/>
          <p:cNvGraphicFramePr>
            <a:graphicFrameLocks noGrp="1"/>
          </p:cNvGraphicFramePr>
          <p:nvPr>
            <p:extLst>
              <p:ext uri="{D42A27DB-BD31-4B8C-83A1-F6EECF244321}">
                <p14:modId xmlns:p14="http://schemas.microsoft.com/office/powerpoint/2010/main" val="3426032805"/>
              </p:ext>
            </p:extLst>
          </p:nvPr>
        </p:nvGraphicFramePr>
        <p:xfrm>
          <a:off x="5588000" y="3505200"/>
          <a:ext cx="6339840" cy="1371600"/>
        </p:xfrm>
        <a:graphic>
          <a:graphicData uri="http://schemas.openxmlformats.org/drawingml/2006/table">
            <a:tbl>
              <a:tblPr/>
              <a:tblGrid>
                <a:gridCol w="5419540"/>
                <a:gridCol w="920300"/>
              </a:tblGrid>
              <a:tr h="227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tx1"/>
                        </a:solidFill>
                        <a:effectLst/>
                        <a:latin typeface="Arial Narrow" pitchFamily="34" charset="0"/>
                      </a:endParaRP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9092" name="Group 244"/>
          <p:cNvGraphicFramePr>
            <a:graphicFrameLocks noGrp="1"/>
          </p:cNvGraphicFramePr>
          <p:nvPr>
            <p:extLst>
              <p:ext uri="{D42A27DB-BD31-4B8C-83A1-F6EECF244321}">
                <p14:modId xmlns:p14="http://schemas.microsoft.com/office/powerpoint/2010/main" val="22364770"/>
              </p:ext>
            </p:extLst>
          </p:nvPr>
        </p:nvGraphicFramePr>
        <p:xfrm>
          <a:off x="508000" y="1752600"/>
          <a:ext cx="4775200" cy="3925700"/>
        </p:xfrm>
        <a:graphic>
          <a:graphicData uri="http://schemas.openxmlformats.org/drawingml/2006/table">
            <a:tbl>
              <a:tblPr firstRow="1" bandRow="1">
                <a:tableStyleId>{21E4AEA4-8DFA-4A89-87EB-49C32662AFE0}</a:tableStyleId>
              </a:tblPr>
              <a:tblGrid>
                <a:gridCol w="3657600"/>
                <a:gridCol w="1117600"/>
              </a:tblGrid>
              <a:tr h="392570">
                <a:tc gridSpan="2">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S</a:t>
                      </a:r>
                      <a:r>
                        <a:rPr kumimoji="0" lang="id-ID" sz="2400" u="none" strike="noStrike" cap="none" normalizeH="0" baseline="0" dirty="0" smtClean="0">
                          <a:ln>
                            <a:noFill/>
                          </a:ln>
                          <a:effectLst/>
                          <a:latin typeface="Arial Narrow" pitchFamily="34" charset="0"/>
                        </a:rPr>
                        <a:t>on</a:t>
                      </a:r>
                      <a:r>
                        <a:rPr kumimoji="0" lang="en-US" sz="2400" u="none" strike="noStrike" cap="none" normalizeH="0" baseline="0" dirty="0" smtClean="0">
                          <a:ln>
                            <a:noFill/>
                          </a:ln>
                          <a:effectLst/>
                          <a:latin typeface="Arial Narrow" pitchFamily="34" charset="0"/>
                        </a:rPr>
                        <a:t>’s Balance Sheet: BV=FV</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hMerge="1">
                  <a:txBody>
                    <a:bodyPr/>
                    <a:lstStyle/>
                    <a:p>
                      <a:endParaRPr lang="en-US"/>
                    </a:p>
                  </a:txBody>
                  <a:tcPr/>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Kas</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lancar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Tetap</a:t>
                      </a:r>
                      <a:r>
                        <a:rPr kumimoji="0" lang="en-US" sz="2400" u="none" strike="noStrike" cap="none" normalizeH="0" baseline="0" dirty="0" smtClean="0">
                          <a:ln>
                            <a:noFill/>
                          </a:ln>
                          <a:effectLst/>
                          <a:latin typeface="Arial Narrow" pitchFamily="34" charset="0"/>
                        </a:rPr>
                        <a:t>, </a:t>
                      </a:r>
                      <a:r>
                        <a:rPr kumimoji="0" lang="id-ID" sz="2400" u="none" strike="noStrike" cap="none" normalizeH="0" baseline="0" dirty="0" smtClean="0">
                          <a:ln>
                            <a:noFill/>
                          </a:ln>
                          <a:effectLst/>
                          <a:latin typeface="Arial Narrow" pitchFamily="34" charset="0"/>
                        </a:rPr>
                        <a:t>bersih</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8</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dagang</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lancae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Modal Saham</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6</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Laba ditahan</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2</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 </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bl>
          </a:graphicData>
        </a:graphic>
      </p:graphicFrame>
      <p:sp>
        <p:nvSpPr>
          <p:cNvPr id="79017" name="Rectangle 169"/>
          <p:cNvSpPr>
            <a:spLocks noChangeArrowheads="1"/>
          </p:cNvSpPr>
          <p:nvPr/>
        </p:nvSpPr>
        <p:spPr bwMode="auto">
          <a:xfrm>
            <a:off x="5588000" y="4221089"/>
            <a:ext cx="6339840" cy="45719"/>
          </a:xfrm>
          <a:prstGeom prst="rect">
            <a:avLst/>
          </a:prstGeom>
          <a:solidFill>
            <a:schemeClr val="accent2">
              <a:lumMod val="40000"/>
              <a:lumOff val="60000"/>
            </a:schemeClr>
          </a:solidFill>
          <a:ln w="9525">
            <a:solidFill>
              <a:schemeClr val="tx1"/>
            </a:solidFill>
            <a:miter lim="800000"/>
            <a:headEnd/>
            <a:tailEnd/>
          </a:ln>
        </p:spPr>
        <p:txBody>
          <a:bodyPr/>
          <a:lstStyle/>
          <a:p>
            <a:pPr marL="342900" indent="-342900">
              <a:lnSpc>
                <a:spcPct val="80000"/>
              </a:lnSpc>
            </a:pPr>
            <a:endParaRPr lang="en-US" dirty="0"/>
          </a:p>
        </p:txBody>
      </p:sp>
      <p:sp>
        <p:nvSpPr>
          <p:cNvPr id="9" name="Slide Number Placeholder 8"/>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94</a:t>
            </a:fld>
            <a:endParaRPr lang="en-US" dirty="0"/>
          </a:p>
        </p:txBody>
      </p:sp>
      <p:sp>
        <p:nvSpPr>
          <p:cNvPr id="10" name="Footer Placeholder 9"/>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84831212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dirty="0" smtClean="0"/>
              <a:t>Acquisition Cost = Fair Value = Book Value</a:t>
            </a:r>
          </a:p>
        </p:txBody>
      </p:sp>
      <p:sp>
        <p:nvSpPr>
          <p:cNvPr id="78851" name="Rectangle 3"/>
          <p:cNvSpPr>
            <a:spLocks noGrp="1" noChangeArrowheads="1"/>
          </p:cNvSpPr>
          <p:nvPr>
            <p:ph idx="4294967295"/>
          </p:nvPr>
        </p:nvSpPr>
        <p:spPr>
          <a:xfrm>
            <a:off x="5537200" y="1752600"/>
            <a:ext cx="6339840" cy="1600200"/>
          </a:xfrm>
          <a:solidFill>
            <a:schemeClr val="accent2">
              <a:lumMod val="40000"/>
              <a:lumOff val="60000"/>
            </a:schemeClr>
          </a:solidFill>
          <a:ln>
            <a:solidFill>
              <a:schemeClr val="tx1"/>
            </a:solidFill>
            <a:miter lim="800000"/>
            <a:headEnd/>
            <a:tailEnd/>
          </a:ln>
        </p:spPr>
        <p:txBody>
          <a:bodyPr/>
          <a:lstStyle/>
          <a:p>
            <a:pPr>
              <a:buFontTx/>
              <a:buNone/>
            </a:pPr>
            <a:r>
              <a:rPr lang="en-US" sz="2400" b="0" i="0" dirty="0" smtClean="0">
                <a:latin typeface="Arial" pitchFamily="34" charset="0"/>
                <a:cs typeface="Arial" pitchFamily="34" charset="0"/>
              </a:rPr>
              <a:t>P</a:t>
            </a:r>
            <a:r>
              <a:rPr lang="id-ID" sz="2400" b="0" i="0" dirty="0" smtClean="0">
                <a:latin typeface="Arial" pitchFamily="34" charset="0"/>
                <a:cs typeface="Arial" pitchFamily="34" charset="0"/>
              </a:rPr>
              <a:t>op</a:t>
            </a:r>
            <a:r>
              <a:rPr lang="en-US" sz="2400" b="0" i="0" dirty="0" smtClean="0">
                <a:latin typeface="Arial" pitchFamily="34" charset="0"/>
                <a:cs typeface="Arial" pitchFamily="34" charset="0"/>
              </a:rPr>
              <a:t> </a:t>
            </a:r>
            <a:r>
              <a:rPr lang="id-ID" sz="2400" b="0" i="0" dirty="0" smtClean="0">
                <a:latin typeface="Arial" pitchFamily="34" charset="0"/>
                <a:cs typeface="Arial" pitchFamily="34" charset="0"/>
              </a:rPr>
              <a:t>memperoleh</a:t>
            </a:r>
            <a:r>
              <a:rPr lang="en-US" sz="2400" b="0" i="0" dirty="0" smtClean="0">
                <a:latin typeface="Arial" pitchFamily="34" charset="0"/>
                <a:cs typeface="Arial" pitchFamily="34" charset="0"/>
              </a:rPr>
              <a:t> 100% </a:t>
            </a:r>
            <a:r>
              <a:rPr lang="id-ID" sz="2400" b="0" i="0" dirty="0" smtClean="0">
                <a:latin typeface="Arial" pitchFamily="34" charset="0"/>
                <a:cs typeface="Arial" pitchFamily="34" charset="0"/>
              </a:rPr>
              <a:t>saham Son  sebesar </a:t>
            </a:r>
            <a:r>
              <a:rPr lang="en-US" sz="2400" b="0" i="0" dirty="0" smtClean="0">
                <a:latin typeface="Arial" pitchFamily="34" charset="0"/>
                <a:cs typeface="Arial" pitchFamily="34" charset="0"/>
              </a:rPr>
              <a:t>$</a:t>
            </a:r>
            <a:r>
              <a:rPr lang="id-ID" sz="2400" b="0" i="0" dirty="0" smtClean="0">
                <a:latin typeface="Arial" pitchFamily="34" charset="0"/>
                <a:cs typeface="Arial" pitchFamily="34" charset="0"/>
              </a:rPr>
              <a:t>8</a:t>
            </a:r>
            <a:r>
              <a:rPr lang="en-US" sz="2400" b="0" i="0" dirty="0" smtClean="0">
                <a:latin typeface="Arial" pitchFamily="34" charset="0"/>
                <a:cs typeface="Arial" pitchFamily="34" charset="0"/>
              </a:rPr>
              <a:t>0, </a:t>
            </a:r>
            <a:r>
              <a:rPr lang="id-ID" sz="2400" b="0" i="0" dirty="0" smtClean="0">
                <a:latin typeface="Arial" pitchFamily="34" charset="0"/>
                <a:cs typeface="Arial" pitchFamily="34" charset="0"/>
              </a:rPr>
              <a:t>yang nilai buku sama dengan nilai wajarnya aset bersihnya </a:t>
            </a:r>
            <a:r>
              <a:rPr lang="en-US" sz="2400" b="0" i="0" dirty="0" smtClean="0">
                <a:latin typeface="Arial" pitchFamily="34" charset="0"/>
                <a:cs typeface="Arial" pitchFamily="34" charset="0"/>
              </a:rPr>
              <a:t>.</a:t>
            </a:r>
          </a:p>
        </p:txBody>
      </p:sp>
      <p:graphicFrame>
        <p:nvGraphicFramePr>
          <p:cNvPr id="79016" name="Group 168"/>
          <p:cNvGraphicFramePr>
            <a:graphicFrameLocks noGrp="1"/>
          </p:cNvGraphicFramePr>
          <p:nvPr>
            <p:extLst>
              <p:ext uri="{D42A27DB-BD31-4B8C-83A1-F6EECF244321}">
                <p14:modId xmlns:p14="http://schemas.microsoft.com/office/powerpoint/2010/main" val="981446878"/>
              </p:ext>
            </p:extLst>
          </p:nvPr>
        </p:nvGraphicFramePr>
        <p:xfrm>
          <a:off x="5588000" y="3505200"/>
          <a:ext cx="6339840" cy="1371600"/>
        </p:xfrm>
        <a:graphic>
          <a:graphicData uri="http://schemas.openxmlformats.org/drawingml/2006/table">
            <a:tbl>
              <a:tblPr/>
              <a:tblGrid>
                <a:gridCol w="5419540"/>
                <a:gridCol w="920300"/>
              </a:tblGrid>
              <a:tr h="227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Cost of acquisition</a:t>
                      </a: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a:t>
                      </a:r>
                      <a:r>
                        <a:rPr kumimoji="0" lang="id-ID" sz="2400" b="1" i="0" u="none" strike="noStrike" cap="none" normalizeH="0" baseline="0" dirty="0" smtClean="0">
                          <a:ln>
                            <a:noFill/>
                          </a:ln>
                          <a:solidFill>
                            <a:schemeClr val="tx1"/>
                          </a:solidFill>
                          <a:effectLst/>
                          <a:latin typeface="Arial Narrow" pitchFamily="34" charset="0"/>
                        </a:rPr>
                        <a:t>8</a:t>
                      </a:r>
                      <a:r>
                        <a:rPr kumimoji="0" lang="en-US" sz="2400" b="1" i="0" u="none" strike="noStrike" cap="none" normalizeH="0" baseline="0" dirty="0" smtClean="0">
                          <a:ln>
                            <a:noFill/>
                          </a:ln>
                          <a:solidFill>
                            <a:schemeClr val="tx1"/>
                          </a:solidFill>
                          <a:effectLst/>
                          <a:latin typeface="Arial Narrow" pitchFamily="34" charset="0"/>
                        </a:rPr>
                        <a:t>0</a:t>
                      </a: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Less 100% book value</a:t>
                      </a:r>
                      <a:endParaRPr kumimoji="0" lang="en-US" sz="2400" b="0" i="1" u="none" strike="noStrike" cap="none" normalizeH="0" baseline="0" dirty="0" smtClean="0">
                        <a:ln>
                          <a:noFill/>
                        </a:ln>
                        <a:solidFill>
                          <a:schemeClr val="tx1"/>
                        </a:solidFill>
                        <a:effectLst/>
                        <a:latin typeface="Arial Narrow" pitchFamily="34" charset="0"/>
                      </a:endParaRP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id-ID" sz="2400" b="1" i="0" u="sng" strike="noStrike" cap="none" normalizeH="0" baseline="0" dirty="0" smtClean="0">
                          <a:ln>
                            <a:noFill/>
                          </a:ln>
                          <a:solidFill>
                            <a:schemeClr val="tx1"/>
                          </a:solidFill>
                          <a:effectLst/>
                          <a:latin typeface="Arial Narrow" pitchFamily="34" charset="0"/>
                        </a:rPr>
                        <a:t>8</a:t>
                      </a:r>
                      <a:r>
                        <a:rPr kumimoji="0" lang="en-US" sz="2400" b="1" i="0" u="sng" strike="noStrike" cap="none" normalizeH="0" baseline="0" dirty="0" smtClean="0">
                          <a:ln>
                            <a:noFill/>
                          </a:ln>
                          <a:solidFill>
                            <a:schemeClr val="tx1"/>
                          </a:solidFill>
                          <a:effectLst/>
                          <a:latin typeface="Arial Narrow" pitchFamily="34" charset="0"/>
                        </a:rPr>
                        <a:t>0</a:t>
                      </a: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Excess of cost over book value</a:t>
                      </a:r>
                    </a:p>
                  </a:txBody>
                  <a:tcPr marL="121920" marR="121920"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1" i="0" u="dbl" strike="noStrike" cap="none" normalizeH="0" baseline="0" dirty="0" smtClean="0">
                          <a:ln>
                            <a:noFill/>
                          </a:ln>
                          <a:solidFill>
                            <a:schemeClr val="tx1"/>
                          </a:solidFill>
                          <a:effectLst/>
                          <a:latin typeface="Arial Narrow" pitchFamily="34" charset="0"/>
                        </a:rPr>
                        <a:t>$0</a:t>
                      </a:r>
                    </a:p>
                  </a:txBody>
                  <a:tcPr marL="121920" marR="121920"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graphicFrame>
        <p:nvGraphicFramePr>
          <p:cNvPr id="79092" name="Group 244"/>
          <p:cNvGraphicFramePr>
            <a:graphicFrameLocks noGrp="1"/>
          </p:cNvGraphicFramePr>
          <p:nvPr>
            <p:extLst>
              <p:ext uri="{D42A27DB-BD31-4B8C-83A1-F6EECF244321}">
                <p14:modId xmlns:p14="http://schemas.microsoft.com/office/powerpoint/2010/main" val="792759071"/>
              </p:ext>
            </p:extLst>
          </p:nvPr>
        </p:nvGraphicFramePr>
        <p:xfrm>
          <a:off x="508000" y="1752600"/>
          <a:ext cx="4775200" cy="3925700"/>
        </p:xfrm>
        <a:graphic>
          <a:graphicData uri="http://schemas.openxmlformats.org/drawingml/2006/table">
            <a:tbl>
              <a:tblPr firstRow="1" bandRow="1">
                <a:tableStyleId>{21E4AEA4-8DFA-4A89-87EB-49C32662AFE0}</a:tableStyleId>
              </a:tblPr>
              <a:tblGrid>
                <a:gridCol w="3657600"/>
                <a:gridCol w="1117600"/>
              </a:tblGrid>
              <a:tr h="392570">
                <a:tc gridSpan="2">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S</a:t>
                      </a:r>
                      <a:r>
                        <a:rPr kumimoji="0" lang="id-ID" sz="2400" u="none" strike="noStrike" cap="none" normalizeH="0" baseline="0" dirty="0" smtClean="0">
                          <a:ln>
                            <a:noFill/>
                          </a:ln>
                          <a:effectLst/>
                          <a:latin typeface="Arial Narrow" pitchFamily="34" charset="0"/>
                        </a:rPr>
                        <a:t>on</a:t>
                      </a:r>
                      <a:r>
                        <a:rPr kumimoji="0" lang="en-US" sz="2400" u="none" strike="noStrike" cap="none" normalizeH="0" baseline="0" dirty="0" smtClean="0">
                          <a:ln>
                            <a:noFill/>
                          </a:ln>
                          <a:effectLst/>
                          <a:latin typeface="Arial Narrow" pitchFamily="34" charset="0"/>
                        </a:rPr>
                        <a:t>’s Balance Sheet: BV=FV</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hMerge="1">
                  <a:txBody>
                    <a:bodyPr/>
                    <a:lstStyle/>
                    <a:p>
                      <a:endParaRPr lang="en-US"/>
                    </a:p>
                  </a:txBody>
                  <a:tcPr/>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Kas</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lancar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Aktiva Tetap</a:t>
                      </a:r>
                      <a:r>
                        <a:rPr kumimoji="0" lang="en-US" sz="2400" u="none" strike="noStrike" cap="none" normalizeH="0" baseline="0" dirty="0" smtClean="0">
                          <a:ln>
                            <a:noFill/>
                          </a:ln>
                          <a:effectLst/>
                          <a:latin typeface="Arial Narrow" pitchFamily="34" charset="0"/>
                        </a:rPr>
                        <a:t>, </a:t>
                      </a:r>
                      <a:r>
                        <a:rPr kumimoji="0" lang="id-ID" sz="2400" u="none" strike="noStrike" cap="none" normalizeH="0" baseline="0" dirty="0" smtClean="0">
                          <a:ln>
                            <a:noFill/>
                          </a:ln>
                          <a:effectLst/>
                          <a:latin typeface="Arial Narrow" pitchFamily="34" charset="0"/>
                        </a:rPr>
                        <a:t>bersih</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8</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dagang</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u="none" strike="noStrike" cap="none" normalizeH="0" baseline="0" dirty="0" smtClean="0">
                          <a:ln>
                            <a:noFill/>
                          </a:ln>
                          <a:effectLst/>
                          <a:latin typeface="Arial Narrow" pitchFamily="34" charset="0"/>
                        </a:rPr>
                        <a:t>$</a:t>
                      </a:r>
                      <a:r>
                        <a:rPr kumimoji="0" lang="id-ID" sz="2400" u="none" strike="noStrike" cap="none" normalizeH="0" baseline="0" dirty="0" smtClean="0">
                          <a:ln>
                            <a:noFill/>
                          </a:ln>
                          <a:effectLst/>
                          <a:latin typeface="Arial Narrow" pitchFamily="34" charset="0"/>
                        </a:rPr>
                        <a:t>30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Utang lancae lainnya</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2</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Modal Saham</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6</a:t>
                      </a:r>
                      <a:r>
                        <a:rPr kumimoji="0" lang="en-US" sz="2400" u="none" strike="noStrike" cap="none" normalizeH="0" baseline="0" dirty="0" smtClean="0">
                          <a:ln>
                            <a:noFill/>
                          </a:ln>
                          <a:effectLst/>
                          <a:latin typeface="Arial Narrow" pitchFamily="34" charset="0"/>
                        </a:rPr>
                        <a:t>0</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id-ID" sz="2400" u="none" strike="noStrike" cap="none" normalizeH="0" baseline="0" dirty="0" smtClean="0">
                          <a:ln>
                            <a:noFill/>
                          </a:ln>
                          <a:effectLst/>
                          <a:latin typeface="Arial Narrow" pitchFamily="34" charset="0"/>
                        </a:rPr>
                        <a:t>Laba ditahan</a:t>
                      </a:r>
                      <a:endParaRPr kumimoji="0" lang="en-US" sz="2400" b="0"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id-ID" sz="2400" u="sng" strike="noStrike" cap="none" normalizeH="0" baseline="0" dirty="0" smtClean="0">
                          <a:ln>
                            <a:noFill/>
                          </a:ln>
                          <a:effectLst/>
                          <a:latin typeface="Arial Narrow" pitchFamily="34" charset="0"/>
                        </a:rPr>
                        <a:t>2</a:t>
                      </a:r>
                      <a:r>
                        <a:rPr kumimoji="0" lang="en-US" sz="2400" u="sng" strike="noStrike" cap="none" normalizeH="0" baseline="0" dirty="0" smtClean="0">
                          <a:ln>
                            <a:noFill/>
                          </a:ln>
                          <a:effectLst/>
                          <a:latin typeface="Arial Narrow" pitchFamily="34" charset="0"/>
                        </a:rPr>
                        <a:t>0</a:t>
                      </a:r>
                      <a:endParaRPr kumimoji="0" lang="en-US" sz="2400" b="0" i="0" u="sng" strike="noStrike" cap="none" normalizeH="0" baseline="0" dirty="0" smtClean="0">
                        <a:ln>
                          <a:noFill/>
                        </a:ln>
                        <a:solidFill>
                          <a:schemeClr val="tx1"/>
                        </a:solidFill>
                        <a:effectLst/>
                        <a:latin typeface="Arial Narrow" pitchFamily="34" charset="0"/>
                      </a:endParaRPr>
                    </a:p>
                  </a:txBody>
                  <a:tcPr marL="121920" marR="121920" anchor="ctr" horzOverflow="overflow"/>
                </a:tc>
              </a:tr>
              <a:tr h="392570">
                <a:tc>
                  <a:txBody>
                    <a:bodyPr/>
                    <a:lstStyle/>
                    <a:p>
                      <a:pPr marL="0" marR="0" lvl="0" indent="0" algn="l" defTabSz="914400" rtl="0" eaLnBrk="0" fontAlgn="base" latinLnBrk="0" hangingPunct="0">
                        <a:lnSpc>
                          <a:spcPct val="70000"/>
                        </a:lnSpc>
                        <a:spcBef>
                          <a:spcPct val="0"/>
                        </a:spcBef>
                        <a:spcAft>
                          <a:spcPct val="0"/>
                        </a:spcAft>
                        <a:buClrTx/>
                        <a:buSzTx/>
                        <a:buFontTx/>
                        <a:buNone/>
                        <a:tabLst/>
                      </a:pPr>
                      <a:r>
                        <a:rPr kumimoji="0" lang="en-US" sz="2400" b="1" u="none" strike="noStrike" cap="none" normalizeH="0" baseline="0" dirty="0" smtClean="0">
                          <a:ln>
                            <a:noFill/>
                          </a:ln>
                          <a:effectLst/>
                          <a:latin typeface="Arial Narrow" pitchFamily="34" charset="0"/>
                        </a:rPr>
                        <a:t>Total </a:t>
                      </a:r>
                      <a:endParaRPr kumimoji="0" lang="en-US" sz="2400" b="1" i="0" u="none" strike="noStrike" cap="none" normalizeH="0" baseline="0" dirty="0" smtClean="0">
                        <a:ln>
                          <a:noFill/>
                        </a:ln>
                        <a:solidFill>
                          <a:schemeClr val="tx1"/>
                        </a:solidFill>
                        <a:effectLst/>
                        <a:latin typeface="Arial Narrow" pitchFamily="34" charset="0"/>
                      </a:endParaRPr>
                    </a:p>
                  </a:txBody>
                  <a:tcPr marL="121920" marR="121920" anchor="ctr" horzOverflow="overflow"/>
                </a:tc>
                <a:tc>
                  <a:txBody>
                    <a:bodyPr/>
                    <a:lstStyle/>
                    <a:p>
                      <a:pPr marL="0" marR="0" lvl="0" indent="0" algn="r" defTabSz="914400" rtl="0" eaLnBrk="0" fontAlgn="base" latinLnBrk="0" hangingPunct="0">
                        <a:lnSpc>
                          <a:spcPct val="70000"/>
                        </a:lnSpc>
                        <a:spcBef>
                          <a:spcPct val="0"/>
                        </a:spcBef>
                        <a:spcAft>
                          <a:spcPct val="0"/>
                        </a:spcAft>
                        <a:buClrTx/>
                        <a:buSzTx/>
                        <a:buFontTx/>
                        <a:buNone/>
                        <a:tabLst/>
                      </a:pPr>
                      <a:r>
                        <a:rPr kumimoji="0" lang="en-US" sz="2400" b="1" u="dbl" strike="noStrike" cap="none" normalizeH="0" baseline="0" dirty="0" smtClean="0">
                          <a:ln>
                            <a:noFill/>
                          </a:ln>
                          <a:effectLst/>
                          <a:latin typeface="Arial Narrow" pitchFamily="34" charset="0"/>
                        </a:rPr>
                        <a:t>$</a:t>
                      </a:r>
                      <a:r>
                        <a:rPr kumimoji="0" lang="id-ID" sz="2400" b="1" u="dbl" strike="noStrike" cap="none" normalizeH="0" baseline="0" dirty="0" smtClean="0">
                          <a:ln>
                            <a:noFill/>
                          </a:ln>
                          <a:effectLst/>
                          <a:latin typeface="Arial Narrow" pitchFamily="34" charset="0"/>
                        </a:rPr>
                        <a:t>130</a:t>
                      </a:r>
                      <a:endParaRPr kumimoji="0" lang="en-US" sz="2400" b="1" i="0" u="dbl" strike="noStrike" cap="none" normalizeH="0" baseline="0" dirty="0" smtClean="0">
                        <a:ln>
                          <a:noFill/>
                        </a:ln>
                        <a:solidFill>
                          <a:schemeClr val="tx1"/>
                        </a:solidFill>
                        <a:effectLst/>
                        <a:latin typeface="Arial Narrow" pitchFamily="34" charset="0"/>
                      </a:endParaRPr>
                    </a:p>
                  </a:txBody>
                  <a:tcPr marL="121920" marR="121920" anchor="ctr" horzOverflow="overflow"/>
                </a:tc>
              </a:tr>
            </a:tbl>
          </a:graphicData>
        </a:graphic>
      </p:graphicFrame>
      <p:sp>
        <p:nvSpPr>
          <p:cNvPr id="79017" name="Rectangle 169"/>
          <p:cNvSpPr>
            <a:spLocks noChangeArrowheads="1"/>
          </p:cNvSpPr>
          <p:nvPr/>
        </p:nvSpPr>
        <p:spPr bwMode="auto">
          <a:xfrm>
            <a:off x="5588000" y="5029200"/>
            <a:ext cx="6339840" cy="1219200"/>
          </a:xfrm>
          <a:prstGeom prst="rect">
            <a:avLst/>
          </a:prstGeom>
          <a:solidFill>
            <a:schemeClr val="accent2">
              <a:lumMod val="40000"/>
              <a:lumOff val="60000"/>
            </a:schemeClr>
          </a:solidFill>
          <a:ln w="9525">
            <a:solidFill>
              <a:schemeClr val="tx1"/>
            </a:solidFill>
            <a:miter lim="800000"/>
            <a:headEnd/>
            <a:tailEnd/>
          </a:ln>
        </p:spPr>
        <p:txBody>
          <a:bodyPr/>
          <a:lstStyle/>
          <a:p>
            <a:pPr marL="342900" indent="-342900">
              <a:lnSpc>
                <a:spcPct val="80000"/>
              </a:lnSpc>
            </a:pPr>
            <a:r>
              <a:rPr lang="id-ID" dirty="0" smtClean="0"/>
              <a:t>Untuk konsolidasian, lakukan pengeliminasian akun investasi pada Son dan akun modal saham dan laba ditahan son</a:t>
            </a:r>
            <a:endParaRPr lang="en-US" dirty="0"/>
          </a:p>
        </p:txBody>
      </p:sp>
      <p:sp>
        <p:nvSpPr>
          <p:cNvPr id="9" name="Slide Number Placeholder 8"/>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95</a:t>
            </a:fld>
            <a:endParaRPr lang="en-US" dirty="0"/>
          </a:p>
        </p:txBody>
      </p:sp>
      <p:sp>
        <p:nvSpPr>
          <p:cNvPr id="10" name="Footer Placeholder 9"/>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77724795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id-ID" dirty="0" smtClean="0"/>
              <a:t>Jurnal eliminasi </a:t>
            </a:r>
            <a:endParaRPr lang="en-US" dirty="0" smtClean="0"/>
          </a:p>
        </p:txBody>
      </p:sp>
      <p:graphicFrame>
        <p:nvGraphicFramePr>
          <p:cNvPr id="86093" name="Group 77"/>
          <p:cNvGraphicFramePr>
            <a:graphicFrameLocks noGrp="1"/>
          </p:cNvGraphicFramePr>
          <p:nvPr>
            <p:extLst>
              <p:ext uri="{D42A27DB-BD31-4B8C-83A1-F6EECF244321}">
                <p14:modId xmlns:p14="http://schemas.microsoft.com/office/powerpoint/2010/main" val="2677055022"/>
              </p:ext>
            </p:extLst>
          </p:nvPr>
        </p:nvGraphicFramePr>
        <p:xfrm>
          <a:off x="1103446" y="2060848"/>
          <a:ext cx="10464801" cy="1816608"/>
        </p:xfrm>
        <a:graphic>
          <a:graphicData uri="http://schemas.openxmlformats.org/drawingml/2006/table">
            <a:tbl>
              <a:tblPr/>
              <a:tblGrid>
                <a:gridCol w="6405033"/>
                <a:gridCol w="2029884"/>
                <a:gridCol w="2029884"/>
              </a:tblGrid>
              <a:tr h="454152">
                <a:tc gridSpan="3">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Narrow" pitchFamily="34" charset="0"/>
                          <a:cs typeface="Arial" charset="0"/>
                        </a:rPr>
                        <a:t>P</a:t>
                      </a:r>
                      <a:r>
                        <a:rPr kumimoji="0" lang="id-ID" sz="2800" b="1" i="0" u="none" strike="noStrike" cap="none" normalizeH="0" baseline="0" dirty="0" smtClean="0">
                          <a:ln>
                            <a:noFill/>
                          </a:ln>
                          <a:solidFill>
                            <a:schemeClr val="tx1"/>
                          </a:solidFill>
                          <a:effectLst/>
                          <a:latin typeface="Arial Narrow" pitchFamily="34" charset="0"/>
                          <a:cs typeface="Arial" charset="0"/>
                        </a:rPr>
                        <a:t>op</a:t>
                      </a:r>
                      <a:r>
                        <a:rPr kumimoji="0" lang="en-US" sz="2800" b="1" i="0" u="none" strike="noStrike" cap="none" normalizeH="0" baseline="0" dirty="0" smtClean="0">
                          <a:ln>
                            <a:noFill/>
                          </a:ln>
                          <a:solidFill>
                            <a:schemeClr val="tx1"/>
                          </a:solidFill>
                          <a:effectLst/>
                          <a:latin typeface="Arial Narrow" pitchFamily="34" charset="0"/>
                          <a:cs typeface="Arial" charset="0"/>
                        </a:rPr>
                        <a:t>'s elimination worksheet entry:</a:t>
                      </a:r>
                    </a:p>
                  </a:txBody>
                  <a:tcPr marL="187083" marR="187083"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Modal Saham</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60</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0" marR="0" lvl="0" indent="0" algn="l"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Laba Ditahan</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20</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r h="454152">
                <a:tc>
                  <a:txBody>
                    <a:bodyPr/>
                    <a:lstStyle/>
                    <a:p>
                      <a:pPr marL="742950" marR="0" lvl="1" indent="-285750" algn="l"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Investasi pada Son</a:t>
                      </a: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Narrow" pitchFamily="34" charset="0"/>
                        <a:cs typeface="Arial" charset="0"/>
                      </a:endParaRP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r" defTabSz="914400" rtl="0" eaLnBrk="1" fontAlgn="base" latinLnBrk="0" hangingPunct="1">
                        <a:lnSpc>
                          <a:spcPct val="85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Arial Narrow" pitchFamily="34" charset="0"/>
                          <a:cs typeface="Arial" charset="0"/>
                        </a:rPr>
                        <a:t>8</a:t>
                      </a:r>
                      <a:r>
                        <a:rPr kumimoji="0" lang="en-US" sz="2800" b="0" i="0" u="none" strike="noStrike" cap="none" normalizeH="0" baseline="0" dirty="0" smtClean="0">
                          <a:ln>
                            <a:noFill/>
                          </a:ln>
                          <a:solidFill>
                            <a:schemeClr val="tx1"/>
                          </a:solidFill>
                          <a:effectLst/>
                          <a:latin typeface="Arial Narrow" pitchFamily="34" charset="0"/>
                          <a:cs typeface="Arial" charset="0"/>
                        </a:rPr>
                        <a:t>0</a:t>
                      </a:r>
                    </a:p>
                  </a:txBody>
                  <a:tcPr marL="187083" marR="18708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
        <p:nvSpPr>
          <p:cNvPr id="7" name="Slide Number Placeholder 6"/>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96</a:t>
            </a:fld>
            <a:endParaRPr lang="en-US" dirty="0"/>
          </a:p>
        </p:txBody>
      </p:sp>
      <p:sp>
        <p:nvSpPr>
          <p:cNvPr id="8" name="Footer Placeholder 7"/>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138330094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522" name="Group 386"/>
          <p:cNvGraphicFramePr>
            <a:graphicFrameLocks noGrp="1"/>
          </p:cNvGraphicFramePr>
          <p:nvPr>
            <p:extLst>
              <p:ext uri="{D42A27DB-BD31-4B8C-83A1-F6EECF244321}">
                <p14:modId xmlns:p14="http://schemas.microsoft.com/office/powerpoint/2010/main" val="1945797214"/>
              </p:ext>
            </p:extLst>
          </p:nvPr>
        </p:nvGraphicFramePr>
        <p:xfrm>
          <a:off x="527381" y="764704"/>
          <a:ext cx="8928992" cy="5215392"/>
        </p:xfrm>
        <a:graphic>
          <a:graphicData uri="http://schemas.openxmlformats.org/drawingml/2006/table">
            <a:tbl>
              <a:tblPr firstRow="1" bandRow="1">
                <a:tableStyleId>{073A0DAA-6AF3-43AB-8588-CEC1D06C72B9}</a:tableStyleId>
              </a:tblPr>
              <a:tblGrid>
                <a:gridCol w="3352800"/>
                <a:gridCol w="1159701"/>
                <a:gridCol w="960107"/>
                <a:gridCol w="864096"/>
                <a:gridCol w="768085"/>
                <a:gridCol w="1824203"/>
              </a:tblGrid>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Pop</a:t>
                      </a:r>
                      <a:endParaRPr kumimoji="0" lang="en-US" sz="2200" u="sng" strike="noStrike" cap="none" normalizeH="0" baseline="0" dirty="0" smtClean="0">
                        <a:ln>
                          <a:noFill/>
                        </a:ln>
                        <a:effectLst/>
                        <a:latin typeface="Arial Narrow" pitchFamily="34"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Son</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gridSpan="2">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Adjustments</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hMerge="1">
                  <a:txBody>
                    <a:bodyPr/>
                    <a:lstStyle/>
                    <a:p>
                      <a:endParaRPr lang="en-US"/>
                    </a:p>
                  </a:txBody>
                  <a:tcPr/>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err="1" smtClean="0">
                          <a:ln>
                            <a:noFill/>
                          </a:ln>
                          <a:effectLst/>
                          <a:latin typeface="Arial Narrow" pitchFamily="34" charset="0"/>
                        </a:rPr>
                        <a:t>Consol</a:t>
                      </a:r>
                      <a:r>
                        <a:rPr kumimoji="0" lang="en-US" sz="2200" u="none" strike="noStrike" cap="none" normalizeH="0" baseline="0" dirty="0" smtClean="0">
                          <a:ln>
                            <a:noFill/>
                          </a:ln>
                          <a:effectLst/>
                          <a:latin typeface="Arial Narrow" pitchFamily="34" charset="0"/>
                        </a:rPr>
                        <a:t>-</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BV</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DR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CR</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sng" strike="noStrike" cap="none" normalizeH="0" baseline="0" dirty="0" err="1" smtClean="0">
                          <a:ln>
                            <a:noFill/>
                          </a:ln>
                          <a:solidFill>
                            <a:schemeClr val="bg1"/>
                          </a:solidFill>
                          <a:effectLst/>
                          <a:latin typeface="Arial Narrow" pitchFamily="34" charset="0"/>
                        </a:rPr>
                        <a:t>idated</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solidFill>
                      <a:schemeClr val="tx1"/>
                    </a:solidFill>
                  </a:tcPr>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Kas</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4</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6</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9</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30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12</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Aktiva Tetap, besih</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1</a:t>
                      </a:r>
                      <a:r>
                        <a:rPr kumimoji="0" lang="id-ID" sz="2200" u="none" strike="noStrike" cap="none" normalizeH="0" baseline="0" dirty="0" smtClean="0">
                          <a:ln>
                            <a:noFill/>
                          </a:ln>
                          <a:effectLst/>
                          <a:latin typeface="Arial Narrow" pitchFamily="34" charset="0"/>
                        </a:rPr>
                        <a:t>2</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80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20</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In</a:t>
                      </a:r>
                      <a:r>
                        <a:rPr kumimoji="0" lang="id-ID" sz="2200" u="none" strike="noStrike" cap="none" normalizeH="0" baseline="0" dirty="0" smtClean="0">
                          <a:ln>
                            <a:noFill/>
                          </a:ln>
                          <a:effectLst/>
                          <a:latin typeface="Arial Narrow" pitchFamily="34" charset="0"/>
                        </a:rPr>
                        <a:t>vestasi pd Son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sng" strike="noStrike" cap="none" normalizeH="0" baseline="0" dirty="0" smtClean="0">
                          <a:ln>
                            <a:noFill/>
                          </a:ln>
                          <a:effectLst/>
                          <a:latin typeface="Arial Narrow" pitchFamily="34" charset="0"/>
                        </a:rPr>
                        <a:t>8</a:t>
                      </a: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8</a:t>
                      </a:r>
                      <a:r>
                        <a:rPr kumimoji="0" lang="en-US"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sng" strike="noStrike" cap="none" normalizeH="0" baseline="0" dirty="0" smtClean="0">
                          <a:ln>
                            <a:noFill/>
                          </a:ln>
                          <a:effectLst/>
                          <a:latin typeface="Arial Narrow" pitchFamily="34" charset="0"/>
                        </a:rPr>
                        <a:t>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33</a:t>
                      </a:r>
                      <a:r>
                        <a:rPr kumimoji="0" lang="en-US" sz="2200" b="1" u="dbl" strike="noStrike" cap="none" normalizeH="0" baseline="0" dirty="0" smtClean="0">
                          <a:ln>
                            <a:noFill/>
                          </a:ln>
                          <a:effectLst/>
                          <a:latin typeface="Arial Narrow" pitchFamily="34" charset="0"/>
                        </a:rPr>
                        <a:t>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a:t>
                      </a:r>
                      <a:r>
                        <a:rPr kumimoji="0" lang="en-US" sz="2200" b="1" u="dbl" strike="noStrike" cap="none" normalizeH="0" baseline="0" dirty="0" smtClean="0">
                          <a:ln>
                            <a:noFill/>
                          </a:ln>
                          <a:effectLst/>
                          <a:latin typeface="Arial Narrow" pitchFamily="34" charset="0"/>
                        </a:rPr>
                        <a:t>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Utang dagang</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40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20</a:t>
                      </a: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a:t>
                      </a:r>
                      <a:r>
                        <a:rPr kumimoji="0" lang="id-ID" sz="2200" u="none" strike="noStrike" cap="none" normalizeH="0" baseline="0" dirty="0" smtClean="0">
                          <a:ln>
                            <a:noFill/>
                          </a:ln>
                          <a:effectLst/>
                          <a:latin typeface="Arial Narrow" pitchFamily="34" charset="0"/>
                        </a:rPr>
                        <a:t>7</a:t>
                      </a:r>
                      <a:r>
                        <a:rPr kumimoji="0" lang="en-US" sz="2200" u="none" strike="noStrike" cap="none" normalizeH="0" baseline="0" dirty="0" smtClean="0">
                          <a:ln>
                            <a:noFill/>
                          </a:ln>
                          <a:effectLst/>
                          <a:latin typeface="Arial Narrow" pitchFamily="34" charset="0"/>
                        </a:rPr>
                        <a:t>0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Utang lancar lainnya</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50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20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70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u="none" strike="noStrike" cap="none" normalizeH="0" baseline="0" dirty="0" smtClean="0">
                          <a:ln>
                            <a:noFill/>
                          </a:ln>
                          <a:effectLst/>
                          <a:latin typeface="Arial Narrow" pitchFamily="34" charset="0"/>
                        </a:rPr>
                        <a:t>Modal Saham</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a:t>
                      </a:r>
                      <a:r>
                        <a:rPr kumimoji="0" lang="id-ID" sz="2200" u="none" strike="noStrike" cap="none" normalizeH="0" baseline="0" dirty="0" smtClean="0">
                          <a:ln>
                            <a:noFill/>
                          </a:ln>
                          <a:effectLst/>
                          <a:latin typeface="Arial Narrow" pitchFamily="34" charset="0"/>
                        </a:rPr>
                        <a:t>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dk1"/>
                          </a:solidFill>
                          <a:effectLst/>
                          <a:latin typeface="Arial Narrow" pitchFamily="34" charset="0"/>
                          <a:cs typeface="+mn-cs"/>
                        </a:rPr>
                        <a:t>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60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200</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id-ID" sz="2200" b="0" i="0" u="none" strike="noStrike" cap="none" normalizeH="0" baseline="0" dirty="0" smtClean="0">
                          <a:ln>
                            <a:noFill/>
                          </a:ln>
                          <a:solidFill>
                            <a:schemeClr val="tx1"/>
                          </a:solidFill>
                          <a:effectLst/>
                          <a:latin typeface="Arial Narrow" pitchFamily="34" charset="0"/>
                          <a:cs typeface="Arial" charset="0"/>
                        </a:rPr>
                        <a:t>Laba ditahan</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20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20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u="none" strike="noStrike" cap="none" normalizeH="0" baseline="0" dirty="0" smtClean="0">
                          <a:ln>
                            <a:noFill/>
                          </a:ln>
                          <a:effectLst/>
                          <a:latin typeface="Arial Narrow" pitchFamily="34" charset="0"/>
                        </a:rPr>
                        <a:t> </a:t>
                      </a:r>
                      <a:endParaRPr kumimoji="0" lang="en-US" sz="2200" b="0"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0" i="0" u="sng" strike="noStrike" cap="none" normalizeH="0" baseline="0" dirty="0" smtClean="0">
                          <a:ln>
                            <a:noFill/>
                          </a:ln>
                          <a:solidFill>
                            <a:schemeClr val="dk1"/>
                          </a:solidFill>
                          <a:effectLst/>
                          <a:latin typeface="Arial Narrow" pitchFamily="34" charset="0"/>
                          <a:cs typeface="+mn-cs"/>
                        </a:rPr>
                        <a:t>40</a:t>
                      </a:r>
                      <a:endParaRPr kumimoji="0" lang="en-US" sz="2200" b="0" i="0" u="sng"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Total</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$840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130</a:t>
                      </a:r>
                      <a:r>
                        <a:rPr kumimoji="0" lang="en-US" sz="2200" b="1" u="dbl" strike="noStrike" cap="none" normalizeH="0" baseline="0" dirty="0" smtClean="0">
                          <a:ln>
                            <a:noFill/>
                          </a:ln>
                          <a:effectLst/>
                          <a:latin typeface="Arial Narrow" pitchFamily="34" charset="0"/>
                        </a:rPr>
                        <a:t>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en-US" sz="2200" b="1" u="dbl" strike="noStrike" cap="none" normalizeH="0" baseline="0" dirty="0" smtClean="0">
                          <a:ln>
                            <a:noFill/>
                          </a:ln>
                          <a:effectLst/>
                          <a:latin typeface="Arial Narrow" pitchFamily="34" charset="0"/>
                        </a:rPr>
                        <a:t>$</a:t>
                      </a:r>
                      <a:r>
                        <a:rPr kumimoji="0" lang="id-ID" sz="2200" b="1" u="dbl" strike="noStrike" cap="none" normalizeH="0" baseline="0" dirty="0" smtClean="0">
                          <a:ln>
                            <a:noFill/>
                          </a:ln>
                          <a:effectLst/>
                          <a:latin typeface="Arial Narrow" pitchFamily="34" charset="0"/>
                        </a:rPr>
                        <a:t>3</a:t>
                      </a:r>
                      <a:r>
                        <a:rPr kumimoji="0" lang="en-US" sz="2200" b="1" u="dbl" strike="noStrike" cap="none" normalizeH="0" baseline="0" dirty="0" smtClean="0">
                          <a:ln>
                            <a:noFill/>
                          </a:ln>
                          <a:effectLst/>
                          <a:latin typeface="Arial Narrow" pitchFamily="34" charset="0"/>
                        </a:rPr>
                        <a:t>80 </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r h="401184">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1" u="dbl" strike="noStrike" cap="none" normalizeH="0" baseline="0" dirty="0" smtClean="0">
                          <a:ln>
                            <a:noFill/>
                          </a:ln>
                          <a:effectLst/>
                          <a:latin typeface="Arial Narrow" pitchFamily="34" charset="0"/>
                        </a:rPr>
                        <a:t>8</a:t>
                      </a:r>
                      <a:r>
                        <a:rPr kumimoji="0" lang="en-US" sz="2200" b="1" u="dbl" strike="noStrike" cap="none" normalizeH="0" baseline="0" dirty="0" smtClean="0">
                          <a:ln>
                            <a:noFill/>
                          </a:ln>
                          <a:effectLst/>
                          <a:latin typeface="Arial Narrow" pitchFamily="34" charset="0"/>
                        </a:rPr>
                        <a:t>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r" defTabSz="914400" rtl="0" eaLnBrk="0" fontAlgn="b" latinLnBrk="0" hangingPunct="0">
                        <a:lnSpc>
                          <a:spcPct val="85000"/>
                        </a:lnSpc>
                        <a:spcBef>
                          <a:spcPct val="0"/>
                        </a:spcBef>
                        <a:spcAft>
                          <a:spcPct val="0"/>
                        </a:spcAft>
                        <a:buClrTx/>
                        <a:buSzTx/>
                        <a:buFontTx/>
                        <a:buNone/>
                        <a:tabLst/>
                      </a:pPr>
                      <a:r>
                        <a:rPr kumimoji="0" lang="id-ID" sz="2200" b="1" u="dbl" strike="noStrike" cap="none" normalizeH="0" baseline="0" dirty="0" smtClean="0">
                          <a:ln>
                            <a:noFill/>
                          </a:ln>
                          <a:effectLst/>
                          <a:latin typeface="Arial Narrow" pitchFamily="34" charset="0"/>
                        </a:rPr>
                        <a:t>8</a:t>
                      </a:r>
                      <a:r>
                        <a:rPr kumimoji="0" lang="en-US" sz="2200" b="1" u="dbl" strike="noStrike" cap="none" normalizeH="0" baseline="0" dirty="0" smtClean="0">
                          <a:ln>
                            <a:noFill/>
                          </a:ln>
                          <a:effectLst/>
                          <a:latin typeface="Arial Narrow" pitchFamily="34" charset="0"/>
                        </a:rPr>
                        <a:t>0</a:t>
                      </a:r>
                      <a:endParaRPr kumimoji="0" lang="en-US" sz="2200" b="1" i="0" u="dbl"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c>
                  <a:txBody>
                    <a:bodyPr/>
                    <a:lstStyle/>
                    <a:p>
                      <a:pPr marL="0" marR="0" lvl="0" indent="0" algn="l" defTabSz="914400" rtl="0" eaLnBrk="0" fontAlgn="b" latinLnBrk="0" hangingPunct="0">
                        <a:lnSpc>
                          <a:spcPct val="85000"/>
                        </a:lnSpc>
                        <a:spcBef>
                          <a:spcPct val="0"/>
                        </a:spcBef>
                        <a:spcAft>
                          <a:spcPct val="0"/>
                        </a:spcAft>
                        <a:buClrTx/>
                        <a:buSzTx/>
                        <a:buFontTx/>
                        <a:buNone/>
                        <a:tabLst/>
                      </a:pPr>
                      <a:r>
                        <a:rPr kumimoji="0" lang="en-US" sz="2200" b="1" u="none" strike="noStrike" cap="none" normalizeH="0" baseline="0" dirty="0" smtClean="0">
                          <a:ln>
                            <a:noFill/>
                          </a:ln>
                          <a:effectLst/>
                          <a:latin typeface="Arial Narrow" pitchFamily="34" charset="0"/>
                        </a:rPr>
                        <a:t> </a:t>
                      </a:r>
                      <a:endParaRPr kumimoji="0" lang="en-US" sz="2200" b="1" i="0" u="none" strike="noStrike" cap="none" normalizeH="0" baseline="0" dirty="0" smtClean="0">
                        <a:ln>
                          <a:noFill/>
                        </a:ln>
                        <a:solidFill>
                          <a:schemeClr val="tx1"/>
                        </a:solidFill>
                        <a:effectLst/>
                        <a:latin typeface="Arial Narrow" pitchFamily="34" charset="0"/>
                        <a:cs typeface="Arial" charset="0"/>
                      </a:endParaRPr>
                    </a:p>
                  </a:txBody>
                  <a:tcPr marL="121920" marR="121920" anchor="b" horzOverflow="overflow"/>
                </a:tc>
              </a:tr>
            </a:tbl>
          </a:graphicData>
        </a:graphic>
      </p:graphicFrame>
      <p:sp>
        <p:nvSpPr>
          <p:cNvPr id="5" name="Slide Number Placeholder 4"/>
          <p:cNvSpPr>
            <a:spLocks noGrp="1"/>
          </p:cNvSpPr>
          <p:nvPr>
            <p:ph type="sldNum" sz="quarter" idx="4294967295"/>
          </p:nvPr>
        </p:nvSpPr>
        <p:spPr>
          <a:xfrm>
            <a:off x="8737600" y="6356351"/>
            <a:ext cx="2844800" cy="365125"/>
          </a:xfrm>
          <a:prstGeom prst="rect">
            <a:avLst/>
          </a:prstGeom>
        </p:spPr>
        <p:txBody>
          <a:bodyPr/>
          <a:lstStyle/>
          <a:p>
            <a:r>
              <a:rPr lang="en-US" dirty="0" smtClean="0"/>
              <a:t>3-</a:t>
            </a:r>
            <a:fld id="{39DE378D-22E6-4127-A3EF-123BA145B49B}" type="slidenum">
              <a:rPr lang="en-US" smtClean="0"/>
              <a:pPr/>
              <a:t>97</a:t>
            </a:fld>
            <a:endParaRPr lang="en-US" dirty="0"/>
          </a:p>
        </p:txBody>
      </p:sp>
      <p:sp>
        <p:nvSpPr>
          <p:cNvPr id="6" name="Footer Placeholder 5"/>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231006221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id-ID" dirty="0" smtClean="0"/>
              <a:t>Nilai Wajar pada Tanggal Perolehan</a:t>
            </a:r>
            <a:endParaRPr lang="en-US" dirty="0" smtClean="0"/>
          </a:p>
        </p:txBody>
      </p:sp>
      <p:sp>
        <p:nvSpPr>
          <p:cNvPr id="23555" name="Text Placeholder 2"/>
          <p:cNvSpPr>
            <a:spLocks noGrp="1"/>
          </p:cNvSpPr>
          <p:nvPr>
            <p:ph type="body" idx="1"/>
          </p:nvPr>
        </p:nvSpPr>
        <p:spPr/>
        <p:txBody>
          <a:bodyPr/>
          <a:lstStyle/>
          <a:p>
            <a:r>
              <a:rPr lang="en-US" dirty="0" smtClean="0"/>
              <a:t>An Introduction to Consolidated Financial Statements</a:t>
            </a:r>
          </a:p>
        </p:txBody>
      </p:sp>
      <p:sp>
        <p:nvSpPr>
          <p:cNvPr id="6" name="Slide Number Placeholder 5"/>
          <p:cNvSpPr>
            <a:spLocks noGrp="1"/>
          </p:cNvSpPr>
          <p:nvPr>
            <p:ph type="sldNum" sz="quarter" idx="12"/>
          </p:nvPr>
        </p:nvSpPr>
        <p:spPr/>
        <p:txBody>
          <a:bodyPr/>
          <a:lstStyle/>
          <a:p>
            <a:r>
              <a:rPr lang="en-US" dirty="0" smtClean="0"/>
              <a:t>3-</a:t>
            </a:r>
            <a:fld id="{39DE378D-22E6-4127-A3EF-123BA145B49B}" type="slidenum">
              <a:rPr lang="en-US" smtClean="0"/>
              <a:pPr/>
              <a:t>98</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55852353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dirty="0" smtClean="0"/>
              <a:t>Cost, Fair Value, and Book Value</a:t>
            </a:r>
          </a:p>
        </p:txBody>
      </p:sp>
      <p:sp>
        <p:nvSpPr>
          <p:cNvPr id="24584" name="Rectangle 8"/>
          <p:cNvSpPr>
            <a:spLocks noGrp="1" noChangeArrowheads="1"/>
          </p:cNvSpPr>
          <p:nvPr>
            <p:ph idx="1"/>
          </p:nvPr>
        </p:nvSpPr>
        <p:spPr/>
        <p:txBody>
          <a:bodyPr/>
          <a:lstStyle/>
          <a:p>
            <a:r>
              <a:rPr lang="id-ID" dirty="0" smtClean="0"/>
              <a:t>Nilai Perolehan, Nilai wajar aset bersih terindentifikasi, dan nilai buku bisa saja berbeda. </a:t>
            </a:r>
            <a:endParaRPr lang="en-US" dirty="0" smtClean="0"/>
          </a:p>
          <a:p>
            <a:pPr lvl="1"/>
            <a:r>
              <a:rPr lang="id-ID" dirty="0" smtClean="0"/>
              <a:t>Alokasi selisih lebih  (excess) atau defisiensi yang terjadi antara nilai perolehan dengan nilai buku dan tentukan goowill bila ada.</a:t>
            </a:r>
            <a:endParaRPr lang="en-US" dirty="0" smtClean="0"/>
          </a:p>
          <a:p>
            <a:pPr lvl="1"/>
            <a:r>
              <a:rPr lang="id-ID" dirty="0" smtClean="0"/>
              <a:t>Jika</a:t>
            </a:r>
            <a:r>
              <a:rPr lang="en-US" dirty="0" smtClean="0"/>
              <a:t> BV = FV</a:t>
            </a:r>
          </a:p>
          <a:p>
            <a:pPr lvl="2"/>
            <a:r>
              <a:rPr lang="en-US" dirty="0" smtClean="0"/>
              <a:t>Cost &gt; BV, excess is goodwill</a:t>
            </a:r>
          </a:p>
          <a:p>
            <a:pPr lvl="2"/>
            <a:r>
              <a:rPr lang="en-US" dirty="0" smtClean="0"/>
              <a:t>Cost &lt; BV, excess is a gain on the bargain purchase</a:t>
            </a:r>
          </a:p>
        </p:txBody>
      </p:sp>
      <p:sp>
        <p:nvSpPr>
          <p:cNvPr id="6" name="Slide Number Placeholder 5"/>
          <p:cNvSpPr>
            <a:spLocks noGrp="1"/>
          </p:cNvSpPr>
          <p:nvPr>
            <p:ph type="sldNum" sz="quarter" idx="4294967295"/>
          </p:nvPr>
        </p:nvSpPr>
        <p:spPr>
          <a:xfrm>
            <a:off x="11135360" y="6522085"/>
            <a:ext cx="777240" cy="327660"/>
          </a:xfrm>
          <a:prstGeom prst="round2DiagRect">
            <a:avLst>
              <a:gd name="adj1" fmla="val 50000"/>
              <a:gd name="adj2" fmla="val 0"/>
            </a:avLst>
          </a:prstGeom>
        </p:spPr>
        <p:txBody>
          <a:bodyPr/>
          <a:lstStyle/>
          <a:p>
            <a:r>
              <a:rPr lang="en-US" dirty="0" smtClean="0"/>
              <a:t>3-</a:t>
            </a:r>
            <a:fld id="{39DE378D-22E6-4127-A3EF-123BA145B49B}" type="slidenum">
              <a:rPr lang="en-US" smtClean="0"/>
              <a:pPr/>
              <a:t>99</a:t>
            </a:fld>
            <a:endParaRPr lang="en-US" dirty="0"/>
          </a:p>
        </p:txBody>
      </p:sp>
      <p:sp>
        <p:nvSpPr>
          <p:cNvPr id="7" name="Footer Placeholder 6"/>
          <p:cNvSpPr>
            <a:spLocks noGrp="1"/>
          </p:cNvSpPr>
          <p:nvPr>
            <p:ph type="ftr" sz="quarter" idx="4294967295"/>
          </p:nvPr>
        </p:nvSpPr>
        <p:spPr>
          <a:xfrm>
            <a:off x="4165600" y="6356351"/>
            <a:ext cx="3860800" cy="365125"/>
          </a:xfrm>
          <a:prstGeom prst="rect">
            <a:avLst/>
          </a:prstGeom>
        </p:spPr>
        <p:txBody>
          <a:bodyPr/>
          <a:lstStyle/>
          <a:p>
            <a:r>
              <a:rPr lang="en-US" dirty="0" smtClean="0"/>
              <a:t>Copyright ©2012 Pearson Education, Inc. Publishing as Prentice Hall</a:t>
            </a:r>
            <a:endParaRPr lang="en-US" dirty="0"/>
          </a:p>
        </p:txBody>
      </p:sp>
    </p:spTree>
    <p:extLst>
      <p:ext uri="{BB962C8B-B14F-4D97-AF65-F5344CB8AC3E}">
        <p14:creationId xmlns:p14="http://schemas.microsoft.com/office/powerpoint/2010/main" val="3638409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WW W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WW Wide" id="{9EB03E05-B4E4-47E8-8F0E-A45D13860B64}" vid="{B8401268-4321-4263-A409-4D98D62C510D}"/>
    </a:ext>
  </a:extLst>
</a:theme>
</file>

<file path=docProps/app.xml><?xml version="1.0" encoding="utf-8"?>
<Properties xmlns="http://schemas.openxmlformats.org/officeDocument/2006/extended-properties" xmlns:vt="http://schemas.openxmlformats.org/officeDocument/2006/docPropsVTypes">
  <Template>WW Wide</Template>
  <TotalTime>4</TotalTime>
  <Words>10026</Words>
  <Application>Microsoft Office PowerPoint</Application>
  <PresentationFormat>Custom</PresentationFormat>
  <Paragraphs>3279</Paragraphs>
  <Slides>152</Slides>
  <Notes>0</Notes>
  <HiddenSlides>0</HiddenSlides>
  <MMClips>0</MMClips>
  <ScaleCrop>false</ScaleCrop>
  <HeadingPairs>
    <vt:vector size="4" baseType="variant">
      <vt:variant>
        <vt:lpstr>Theme</vt:lpstr>
      </vt:variant>
      <vt:variant>
        <vt:i4>1</vt:i4>
      </vt:variant>
      <vt:variant>
        <vt:lpstr>Slide Titles</vt:lpstr>
      </vt:variant>
      <vt:variant>
        <vt:i4>152</vt:i4>
      </vt:variant>
    </vt:vector>
  </HeadingPairs>
  <TitlesOfParts>
    <vt:vector size="153" baseType="lpstr">
      <vt:lpstr>WW Wide</vt:lpstr>
      <vt:lpstr>AKUNTANSI KEUANGAN LANJUTAN 2</vt:lpstr>
      <vt:lpstr>AKUNTANSI PENGGABUNGAN USAHA</vt:lpstr>
      <vt:lpstr>Diskripsi Penggabungan Usaha</vt:lpstr>
      <vt:lpstr>ALASAN-ALASAN PENGGABUNGAN USAHA</vt:lpstr>
      <vt:lpstr>Jenis-jenis penggabungan usaha berdasarkan PSAK No.22 paragraf 08 tahun 1999</vt:lpstr>
      <vt:lpstr>Bentuk penggabungan usaha Ditinjau dari segi hubungan usaha :</vt:lpstr>
      <vt:lpstr>Bentuk penggabungan usaha ditinjau dari segi hukumnya:</vt:lpstr>
      <vt:lpstr>1. MERGER </vt:lpstr>
      <vt:lpstr>2. KONSOLIDASI</vt:lpstr>
      <vt:lpstr>3. AFILIASI</vt:lpstr>
      <vt:lpstr>Akuntansi penggabungan badan usaha </vt:lpstr>
      <vt:lpstr>1. Metode penyatuan kepemilikan ( Pooling of Interest)</vt:lpstr>
      <vt:lpstr>Prosedur Akuntansi Penggabungan usaha Metode Pooling Of Interest </vt:lpstr>
      <vt:lpstr>Biaya dalam penggabungan usaha metode Pooling of Interest</vt:lpstr>
      <vt:lpstr>Jurnal dalam penggabungan usaha Metode Pooling Of Interest</vt:lpstr>
      <vt:lpstr>Contoh kasus:</vt:lpstr>
      <vt:lpstr>PowerPoint Presentation</vt:lpstr>
      <vt:lpstr>2. Metode Pembelian (purchase) </vt:lpstr>
      <vt:lpstr>Prosedur Akuntansi Penggabungan usaha Metode Purchase</vt:lpstr>
      <vt:lpstr>Biaya dalam penggabungan usaha metode Purchase</vt:lpstr>
      <vt:lpstr>Jurnal dalam penggabungan usaha Metode Purchase</vt:lpstr>
      <vt:lpstr>Contoh kasus:</vt:lpstr>
      <vt:lpstr>PowerPoint Presentation</vt:lpstr>
      <vt:lpstr>INVESTASI SAHAM</vt:lpstr>
      <vt:lpstr>Kepemilikan investasi saham</vt:lpstr>
      <vt:lpstr>Akuntansi untuk Investasi Saham</vt:lpstr>
      <vt:lpstr>1. Cost Method (Metode Biaya) </vt:lpstr>
      <vt:lpstr>.... Cost Method</vt:lpstr>
      <vt:lpstr>... Cost Method</vt:lpstr>
      <vt:lpstr>Pencatatan Akuntansi dengan Cost Method</vt:lpstr>
      <vt:lpstr>2. Equity Method (Metode Ekuitas)</vt:lpstr>
      <vt:lpstr>.... Equity Method </vt:lpstr>
      <vt:lpstr>.... Equity Method </vt:lpstr>
      <vt:lpstr>.... Equity Method </vt:lpstr>
      <vt:lpstr>Pencatatan Akuntansi dengan Equity Method</vt:lpstr>
      <vt:lpstr>Ilustrasi Penerapan Cost Method dan Equity Method</vt:lpstr>
      <vt:lpstr>...Ilustrasi Penerapan Cost Method dan Equity Method</vt:lpstr>
      <vt:lpstr>Akuntansi metode ekuitas konsolidasi satu baris</vt:lpstr>
      <vt:lpstr>Investasi Akuitas dalam Akuisisi</vt:lpstr>
      <vt:lpstr>Ilustrasi Investasi Akuitas dalam Akuisisi</vt:lpstr>
      <vt:lpstr>...Ilustrasi Investasi Akuitas dalam Akuisisi</vt:lpstr>
      <vt:lpstr>...Ilustrasi Investasi Akuitas dalam Akuisisi</vt:lpstr>
      <vt:lpstr>...Ilustrasi Investasi Akuitas dalam Akuisisi</vt:lpstr>
      <vt:lpstr>LAPORAN KEUANGAN KONSOLIDASI Suatu Pengantar</vt:lpstr>
      <vt:lpstr>1: Manfaat &amp;  Keterbatasan</vt:lpstr>
      <vt:lpstr>Business Acquisitions</vt:lpstr>
      <vt:lpstr>Laporan Keuangan Konsolidasian</vt:lpstr>
      <vt:lpstr>Laporan Keuangan Konsolidasian (PSAK 65)</vt:lpstr>
      <vt:lpstr>2: Entitas Anak</vt:lpstr>
      <vt:lpstr>Apakah Entitas Anak?</vt:lpstr>
      <vt:lpstr>Entitas Anak, Entitas Induk, dan Entitas Investasi (PSAK 65)</vt:lpstr>
      <vt:lpstr>Entitas anak dikonsolidasikan</vt:lpstr>
      <vt:lpstr>Laporan Keuangan Konsolidasian</vt:lpstr>
      <vt:lpstr>3: laporan Posisi Keuangan Konsolidasian pada Tanggal Perolehan</vt:lpstr>
      <vt:lpstr>Acquisition Cost = Fair Value = Book Value</vt:lpstr>
      <vt:lpstr>Acquisition Cost = Fair Value = Book Value</vt:lpstr>
      <vt:lpstr>Jurnal eliminasi </vt:lpstr>
      <vt:lpstr>PowerPoint Presentation</vt:lpstr>
      <vt:lpstr>4: Nilai Wajar pada Tanggal Perolehan</vt:lpstr>
      <vt:lpstr>Cost, Fair Value, and Book Value</vt:lpstr>
      <vt:lpstr>BV ≠ FV ≠ Cost</vt:lpstr>
      <vt:lpstr>Example: BV ≠ FV but Cost = FV</vt:lpstr>
      <vt:lpstr>Example: BV ≠ FV but Cost = FV</vt:lpstr>
      <vt:lpstr>Piper and Sandy (cont.)</vt:lpstr>
      <vt:lpstr>Example: BV ≠ FV and Cost ≠ FV</vt:lpstr>
      <vt:lpstr>Example: BV ≠ FV and Cost ≠ FV</vt:lpstr>
      <vt:lpstr>Panda and Salty (cont.)</vt:lpstr>
      <vt:lpstr>Example: BV ≠ FV and Cost ≠ FV</vt:lpstr>
      <vt:lpstr>Example: BV ≠ FV and Cost ≠ FV</vt:lpstr>
      <vt:lpstr>Print and Sum (cont.)</vt:lpstr>
      <vt:lpstr>Worksheet Elimination Entry</vt:lpstr>
      <vt:lpstr>PowerPoint Presentation</vt:lpstr>
      <vt:lpstr>Print and Sum (cont.)</vt:lpstr>
      <vt:lpstr>Worksheet Elimination Entry</vt:lpstr>
      <vt:lpstr>PowerPoint Presentation</vt:lpstr>
      <vt:lpstr>5: Kepentingan Non Pengendali</vt:lpstr>
      <vt:lpstr>Noncontrolling Interest (NCI)</vt:lpstr>
      <vt:lpstr>Example: Noncontrolling Interests</vt:lpstr>
      <vt:lpstr>Elimination Entry</vt:lpstr>
      <vt:lpstr>PowerPoint Presentation</vt:lpstr>
      <vt:lpstr>TUGAS!</vt:lpstr>
      <vt:lpstr>Neraca PT. Abi dan PT. Bia sebelum akuisisi!</vt:lpstr>
      <vt:lpstr>LAPORAN KEUANGAN KONSOLIDASI Suatu Pengantar</vt:lpstr>
      <vt:lpstr>1: Manfaat &amp;  Keterbatasan</vt:lpstr>
      <vt:lpstr>Business Acquisitions</vt:lpstr>
      <vt:lpstr>Laporan Keuangan Konsolidasian</vt:lpstr>
      <vt:lpstr>Laporan Keuangan Konsolidasian (PSAK 65)</vt:lpstr>
      <vt:lpstr>2: Entitas Anak</vt:lpstr>
      <vt:lpstr>Apakah Entitas Anak?</vt:lpstr>
      <vt:lpstr>Entitas Anak, Entitas Induk, dan Entitas Investasi (PSAK 65)</vt:lpstr>
      <vt:lpstr>Entitas anak dikonsolidasikan</vt:lpstr>
      <vt:lpstr>Laporan Keuangan Konsolidasian</vt:lpstr>
      <vt:lpstr>3: laporan Posisi Keuangan Konsolidasian pada Tanggal Perolehan</vt:lpstr>
      <vt:lpstr>Acquisition Cost = Fair Value = Book Value</vt:lpstr>
      <vt:lpstr>Acquisition Cost = Fair Value = Book Value</vt:lpstr>
      <vt:lpstr>Jurnal eliminasi </vt:lpstr>
      <vt:lpstr>PowerPoint Presentation</vt:lpstr>
      <vt:lpstr>4: Nilai Wajar pada Tanggal Perolehan</vt:lpstr>
      <vt:lpstr>Cost, Fair Value, and Book Value</vt:lpstr>
      <vt:lpstr>BV ≠ FV ≠ Cost</vt:lpstr>
      <vt:lpstr>Example: BV ≠ FV but Cost = FV</vt:lpstr>
      <vt:lpstr>Example: BV ≠ FV but Cost = FV</vt:lpstr>
      <vt:lpstr>Piper and Sandy (cont.)</vt:lpstr>
      <vt:lpstr>Example: BV ≠ FV and Cost ≠ FV</vt:lpstr>
      <vt:lpstr>Example: BV ≠ FV and Cost ≠ FV</vt:lpstr>
      <vt:lpstr>Panda and Salty (cont.)</vt:lpstr>
      <vt:lpstr>Example: BV ≠ FV and Cost ≠ FV</vt:lpstr>
      <vt:lpstr>Example: BV ≠ FV and Cost ≠ FV</vt:lpstr>
      <vt:lpstr>Print and Sum (cont.)</vt:lpstr>
      <vt:lpstr>Worksheet Elimination Entry</vt:lpstr>
      <vt:lpstr>PowerPoint Presentation</vt:lpstr>
      <vt:lpstr>Print and Sum (cont.)</vt:lpstr>
      <vt:lpstr>Worksheet Elimination Entry</vt:lpstr>
      <vt:lpstr>PowerPoint Presentation</vt:lpstr>
      <vt:lpstr>5: Kepentingan Non Pengendali</vt:lpstr>
      <vt:lpstr>Noncontrolling Interest (NCI)</vt:lpstr>
      <vt:lpstr>Example: Noncontrolling Interests</vt:lpstr>
      <vt:lpstr>Elimination Entry</vt:lpstr>
      <vt:lpstr>PowerPoint Presentation</vt:lpstr>
      <vt:lpstr>TUGAS!</vt:lpstr>
      <vt:lpstr>Neraca PT. Abi dan PT. Bia sebelum akuisisi!</vt:lpstr>
      <vt:lpstr>TEKNIK DAN PROSEDUR KONSOLIDASI</vt:lpstr>
      <vt:lpstr>1: KERTAS KERJA – PERIODE PEROLEHAN</vt:lpstr>
      <vt:lpstr>Menyiapkan kertas kerja</vt:lpstr>
      <vt:lpstr>Tahapan membuat Kertas Kerja (1)</vt:lpstr>
      <vt:lpstr>Tahapan membuat kertas kerja(2)</vt:lpstr>
      <vt:lpstr>Jurnal pada kertas kerja</vt:lpstr>
      <vt:lpstr>Contoh:  Data Pop &amp; Son</vt:lpstr>
      <vt:lpstr>Laporan keuangan POP dan SON tahun 2016 </vt:lpstr>
      <vt:lpstr>PowerPoint Presentation</vt:lpstr>
      <vt:lpstr>Analisis</vt:lpstr>
      <vt:lpstr> perhitungan Income &amp; Dividend</vt:lpstr>
      <vt:lpstr>Jurnal kertas kerja PoP tahun 2016 (1 of 3)</vt:lpstr>
      <vt:lpstr>Jurnal kertas kerja PoP 2016 (2 of 3)</vt:lpstr>
      <vt:lpstr>Jurnal kertas kerja PoP 2016 (3 of 3)</vt:lpstr>
      <vt:lpstr>Kertas kerja POP tahun 2016 (1)</vt:lpstr>
      <vt:lpstr>PowerPoint Presentation</vt:lpstr>
      <vt:lpstr>Lihat Laporan Laba Rugi</vt:lpstr>
      <vt:lpstr>Lihat laporan laba ditahan</vt:lpstr>
      <vt:lpstr>Lihat bagian Aset</vt:lpstr>
      <vt:lpstr>Lihat bagian Kewajian dan Ekuitas</vt:lpstr>
      <vt:lpstr>2: KERTAS KERJA TAHUN BERIKUTNYA</vt:lpstr>
      <vt:lpstr>Contoh:  Data Pop &amp; Son</vt:lpstr>
      <vt:lpstr>Laporan Keuangan POP dan SON tahun 2017 </vt:lpstr>
      <vt:lpstr>PowerPoint Presentation</vt:lpstr>
      <vt:lpstr>Analisis tahun 2017</vt:lpstr>
      <vt:lpstr> perhitungan Income &amp; Dividend</vt:lpstr>
      <vt:lpstr>Jurnal kertas kerja PoP tahun 2017 (1 of 3)</vt:lpstr>
      <vt:lpstr>Jurnal kertas kerja PoP 2017 (2 of 3)</vt:lpstr>
      <vt:lpstr>Jurnal kertas kerja PoP 2017 (3 of 3)</vt:lpstr>
      <vt:lpstr>Kertas kerja POP tahun 2017 (1)</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KEUANGAN LANJUTAN 2</dc:title>
  <dc:creator>ismail - [2010]</dc:creator>
  <cp:lastModifiedBy>ismail - [2010]</cp:lastModifiedBy>
  <cp:revision>1</cp:revision>
  <dcterms:created xsi:type="dcterms:W3CDTF">2023-09-14T04:55:25Z</dcterms:created>
  <dcterms:modified xsi:type="dcterms:W3CDTF">2023-09-14T05:00:18Z</dcterms:modified>
</cp:coreProperties>
</file>