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 id="408" r:id="rId153"/>
    <p:sldId id="409" r:id="rId154"/>
    <p:sldId id="410" r:id="rId155"/>
    <p:sldId id="411" r:id="rId156"/>
    <p:sldId id="412" r:id="rId157"/>
    <p:sldId id="413" r:id="rId158"/>
    <p:sldId id="414" r:id="rId159"/>
    <p:sldId id="415" r:id="rId160"/>
    <p:sldId id="416" r:id="rId161"/>
    <p:sldId id="417" r:id="rId162"/>
    <p:sldId id="418" r:id="rId163"/>
    <p:sldId id="419" r:id="rId164"/>
    <p:sldId id="420" r:id="rId165"/>
    <p:sldId id="421" r:id="rId166"/>
    <p:sldId id="422" r:id="rId167"/>
    <p:sldId id="423" r:id="rId168"/>
    <p:sldId id="424" r:id="rId169"/>
    <p:sldId id="425" r:id="rId170"/>
    <p:sldId id="426" r:id="rId171"/>
    <p:sldId id="427" r:id="rId172"/>
    <p:sldId id="428" r:id="rId173"/>
    <p:sldId id="429" r:id="rId174"/>
    <p:sldId id="430" r:id="rId175"/>
    <p:sldId id="431" r:id="rId176"/>
    <p:sldId id="432" r:id="rId177"/>
    <p:sldId id="433" r:id="rId178"/>
    <p:sldId id="434" r:id="rId179"/>
    <p:sldId id="435" r:id="rId180"/>
    <p:sldId id="436" r:id="rId181"/>
    <p:sldId id="437" r:id="rId182"/>
    <p:sldId id="438" r:id="rId183"/>
    <p:sldId id="439" r:id="rId184"/>
    <p:sldId id="440" r:id="rId185"/>
    <p:sldId id="441" r:id="rId186"/>
    <p:sldId id="442" r:id="rId187"/>
    <p:sldId id="443" r:id="rId188"/>
    <p:sldId id="444" r:id="rId189"/>
    <p:sldId id="445" r:id="rId190"/>
    <p:sldId id="446" r:id="rId191"/>
    <p:sldId id="447" r:id="rId192"/>
    <p:sldId id="448" r:id="rId193"/>
    <p:sldId id="449" r:id="rId194"/>
    <p:sldId id="450" r:id="rId195"/>
    <p:sldId id="451" r:id="rId196"/>
    <p:sldId id="452" r:id="rId197"/>
    <p:sldId id="453" r:id="rId198"/>
    <p:sldId id="454" r:id="rId199"/>
    <p:sldId id="455" r:id="rId200"/>
    <p:sldId id="456" r:id="rId201"/>
    <p:sldId id="457" r:id="rId202"/>
    <p:sldId id="458" r:id="rId203"/>
    <p:sldId id="459" r:id="rId204"/>
    <p:sldId id="460" r:id="rId205"/>
    <p:sldId id="461" r:id="rId206"/>
    <p:sldId id="462" r:id="rId207"/>
    <p:sldId id="463" r:id="rId208"/>
    <p:sldId id="464" r:id="rId209"/>
    <p:sldId id="465" r:id="rId210"/>
    <p:sldId id="466" r:id="rId211"/>
    <p:sldId id="467" r:id="rId212"/>
    <p:sldId id="468" r:id="rId213"/>
    <p:sldId id="469" r:id="rId214"/>
    <p:sldId id="470" r:id="rId215"/>
    <p:sldId id="471" r:id="rId216"/>
    <p:sldId id="472" r:id="rId217"/>
    <p:sldId id="473" r:id="rId218"/>
    <p:sldId id="474" r:id="rId219"/>
    <p:sldId id="475" r:id="rId220"/>
    <p:sldId id="476" r:id="rId221"/>
    <p:sldId id="477" r:id="rId222"/>
    <p:sldId id="478" r:id="rId223"/>
    <p:sldId id="479" r:id="rId224"/>
    <p:sldId id="480" r:id="rId225"/>
    <p:sldId id="481" r:id="rId226"/>
    <p:sldId id="482" r:id="rId227"/>
    <p:sldId id="483" r:id="rId228"/>
    <p:sldId id="484" r:id="rId229"/>
    <p:sldId id="485" r:id="rId230"/>
    <p:sldId id="486" r:id="rId231"/>
    <p:sldId id="487" r:id="rId232"/>
    <p:sldId id="488" r:id="rId233"/>
    <p:sldId id="489" r:id="rId234"/>
    <p:sldId id="490" r:id="rId235"/>
    <p:sldId id="491" r:id="rId236"/>
    <p:sldId id="492" r:id="rId237"/>
    <p:sldId id="493" r:id="rId238"/>
    <p:sldId id="494" r:id="rId239"/>
    <p:sldId id="495" r:id="rId240"/>
    <p:sldId id="496" r:id="rId241"/>
    <p:sldId id="497" r:id="rId242"/>
    <p:sldId id="498" r:id="rId243"/>
    <p:sldId id="499" r:id="rId2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theme" Target="theme/theme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slide" Target="slides/slide237.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presProps" Target="presProps.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noFill/>
        <a:effectLst/>
      </p:bgPr>
    </p:bg>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xmlns="" id="{7E1148CD-FC82-4DE5-A34F-4B586FD41544}"/>
              </a:ext>
            </a:extLst>
          </p:cNvPr>
          <p:cNvGrpSpPr/>
          <p:nvPr/>
        </p:nvGrpSpPr>
        <p:grpSpPr>
          <a:xfrm>
            <a:off x="5872163" y="877570"/>
            <a:ext cx="6319202" cy="5451793"/>
            <a:chOff x="5872163" y="877570"/>
            <a:chExt cx="6319202" cy="5451793"/>
          </a:xfrm>
        </p:grpSpPr>
        <p:pic>
          <p:nvPicPr>
            <p:cNvPr id="18" name="Picture 17">
              <a:extLst>
                <a:ext uri="{FF2B5EF4-FFF2-40B4-BE49-F238E27FC236}">
                  <a16:creationId xmlns:a16="http://schemas.microsoft.com/office/drawing/2014/main" xmlns="" id="{C301EE23-8F3B-40C5-97FA-47FECC418CB3}"/>
                </a:ext>
              </a:extLst>
            </p:cNvPr>
            <p:cNvPicPr>
              <a:picLocks noChangeAspect="1"/>
            </p:cNvPicPr>
            <p:nvPr/>
          </p:nvPicPr>
          <p:blipFill rotWithShape="1">
            <a:blip r:embed="rId2">
              <a:extLst>
                <a:ext uri="{28A0092B-C50C-407E-A947-70E740481C1C}">
                  <a14:useLocalDpi xmlns:a14="http://schemas.microsoft.com/office/drawing/2010/main" val="0"/>
                </a:ext>
              </a:extLst>
            </a:blip>
            <a:srcRect r="19415"/>
            <a:stretch/>
          </p:blipFill>
          <p:spPr>
            <a:xfrm>
              <a:off x="6004242" y="1085913"/>
              <a:ext cx="6187123" cy="5096130"/>
            </a:xfrm>
            <a:prstGeom prst="rect">
              <a:avLst/>
            </a:prstGeom>
          </p:spPr>
        </p:pic>
        <p:sp>
          <p:nvSpPr>
            <p:cNvPr id="19" name="Rectangle 18">
              <a:extLst>
                <a:ext uri="{FF2B5EF4-FFF2-40B4-BE49-F238E27FC236}">
                  <a16:creationId xmlns:a16="http://schemas.microsoft.com/office/drawing/2014/main" xmlns="" id="{B389A5CF-F692-4DD3-B22E-3AD53412989D}"/>
                </a:ext>
              </a:extLst>
            </p:cNvPr>
            <p:cNvSpPr/>
            <p:nvPr/>
          </p:nvSpPr>
          <p:spPr>
            <a:xfrm>
              <a:off x="5872163" y="877570"/>
              <a:ext cx="6319202" cy="5451793"/>
            </a:xfrm>
            <a:prstGeom prst="rect">
              <a:avLst/>
            </a:prstGeom>
            <a:gradFill>
              <a:gsLst>
                <a:gs pos="17000">
                  <a:schemeClr val="bg1"/>
                </a:gs>
                <a:gs pos="100000">
                  <a:schemeClr val="bg1">
                    <a:alpha val="40000"/>
                  </a:schemeClr>
                </a:gs>
              </a:gsLst>
              <a:lin ang="0" scaled="0"/>
            </a:gra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D"/>
            </a:p>
          </p:txBody>
        </p:sp>
      </p:grpSp>
      <p:sp>
        <p:nvSpPr>
          <p:cNvPr id="6" name="Rectangles 5"/>
          <p:cNvSpPr/>
          <p:nvPr/>
        </p:nvSpPr>
        <p:spPr>
          <a:xfrm>
            <a:off x="7677150" y="6508750"/>
            <a:ext cx="4514850" cy="349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780540" y="1591310"/>
            <a:ext cx="8630920" cy="2253615"/>
          </a:xfrm>
        </p:spPr>
        <p:txBody>
          <a:bodyPr anchor="b"/>
          <a:lstStyle>
            <a:lvl1pPr algn="ctr">
              <a:defRPr sz="6000">
                <a:latin typeface="Century Gothic" panose="020B0502020202020204" charset="0"/>
                <a:cs typeface="Century Gothic" panose="020B0502020202020204" charset="0"/>
              </a:defRPr>
            </a:lvl1pPr>
          </a:lstStyle>
          <a:p>
            <a:r>
              <a:rPr lang="en-US" smtClean="0"/>
              <a:t>Click to edit Master title style</a:t>
            </a:r>
            <a:endParaRPr lang="en-US"/>
          </a:p>
        </p:txBody>
      </p:sp>
      <p:sp>
        <p:nvSpPr>
          <p:cNvPr id="3" name="Subtitle 2"/>
          <p:cNvSpPr>
            <a:spLocks noGrp="1"/>
          </p:cNvSpPr>
          <p:nvPr>
            <p:ph type="subTitle" idx="1"/>
          </p:nvPr>
        </p:nvSpPr>
        <p:spPr>
          <a:xfrm>
            <a:off x="1780540" y="3975100"/>
            <a:ext cx="8630920" cy="140779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9" name="Slide Number Placeholder 8"/>
          <p:cNvSpPr>
            <a:spLocks noGrp="1"/>
          </p:cNvSpPr>
          <p:nvPr>
            <p:ph type="sldNum" sz="quarter" idx="12"/>
          </p:nvPr>
        </p:nvSpPr>
        <p:spPr>
          <a:xfrm>
            <a:off x="11311890" y="6522085"/>
            <a:ext cx="600075" cy="327660"/>
          </a:xfrm>
          <a:prstGeom prst="round2DiagRect">
            <a:avLst>
              <a:gd name="adj1" fmla="val 50000"/>
              <a:gd name="adj2" fmla="val 0"/>
            </a:avLst>
          </a:prstGeom>
          <a:solidFill>
            <a:srgbClr val="903A85"/>
          </a:solidFill>
          <a:ln w="19050">
            <a:noFill/>
          </a:ln>
        </p:spPr>
        <p:style>
          <a:lnRef idx="2">
            <a:schemeClr val="dk1"/>
          </a:lnRef>
          <a:fillRef idx="1">
            <a:schemeClr val="lt1"/>
          </a:fillRef>
          <a:effectRef idx="0">
            <a:schemeClr val="dk1"/>
          </a:effectRef>
          <a:fontRef idx="none"/>
        </p:style>
        <p:txBody>
          <a:bodyPr/>
          <a:lstStyle>
            <a:lvl1pPr algn="ctr">
              <a:defRPr>
                <a:solidFill>
                  <a:schemeClr val="bg1">
                    <a:lumMod val="95000"/>
                  </a:schemeClr>
                </a:solidFill>
              </a:defRPr>
            </a:lvl1pPr>
          </a:lstStyle>
          <a:p>
            <a:fld id="{9B618960-8005-486C-9A75-10CB2AAC16F9}" type="slidenum">
              <a:rPr lang="en-US" smtClean="0"/>
              <a:t>‹#›</a:t>
            </a:fld>
            <a:endParaRPr lang="en-US"/>
          </a:p>
        </p:txBody>
      </p:sp>
      <p:sp>
        <p:nvSpPr>
          <p:cNvPr id="4" name="Rectangles 3"/>
          <p:cNvSpPr/>
          <p:nvPr/>
        </p:nvSpPr>
        <p:spPr>
          <a:xfrm>
            <a:off x="0" y="6500495"/>
            <a:ext cx="7677785" cy="349250"/>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
        <p:nvSpPr>
          <p:cNvPr id="7" name="Text Box 6"/>
          <p:cNvSpPr txBox="1"/>
          <p:nvPr/>
        </p:nvSpPr>
        <p:spPr>
          <a:xfrm>
            <a:off x="7952740" y="6459220"/>
            <a:ext cx="3359150" cy="398780"/>
          </a:xfrm>
          <a:prstGeom prst="rect">
            <a:avLst/>
          </a:prstGeom>
          <a:noFill/>
        </p:spPr>
        <p:txBody>
          <a:bodyPr wrap="square" rtlCol="0">
            <a:spAutoFit/>
          </a:bodyPr>
          <a:lstStyle/>
          <a:p>
            <a:r>
              <a:rPr lang="en-US" sz="2000">
                <a:solidFill>
                  <a:schemeClr val="tx1">
                    <a:lumMod val="75000"/>
                    <a:lumOff val="25000"/>
                  </a:schemeClr>
                </a:solidFill>
                <a:latin typeface="Century Gothic" panose="020B0502020202020204" charset="0"/>
                <a:cs typeface="Century Gothic" panose="020B0502020202020204" charset="0"/>
              </a:rPr>
              <a:t>stieww.ac.id</a:t>
            </a:r>
          </a:p>
        </p:txBody>
      </p:sp>
      <p:sp>
        <p:nvSpPr>
          <p:cNvPr id="14" name="Rectangles 9">
            <a:extLst>
              <a:ext uri="{FF2B5EF4-FFF2-40B4-BE49-F238E27FC236}">
                <a16:creationId xmlns:a16="http://schemas.microsoft.com/office/drawing/2014/main" xmlns="" id="{E4B6BB9A-5D3E-469F-B922-B5A5D5FDB88A}"/>
              </a:ext>
            </a:extLst>
          </p:cNvPr>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Logo 1">
            <a:extLst>
              <a:ext uri="{FF2B5EF4-FFF2-40B4-BE49-F238E27FC236}">
                <a16:creationId xmlns:a16="http://schemas.microsoft.com/office/drawing/2014/main" xmlns="" id="{69606160-68B3-40DE-A54E-1677898909A0}"/>
              </a:ext>
            </a:extLst>
          </p:cNvPr>
          <p:cNvPicPr>
            <a:picLocks noChangeAspect="1"/>
          </p:cNvPicPr>
          <p:nvPr/>
        </p:nvPicPr>
        <p:blipFill>
          <a:blip r:embed="rId3"/>
          <a:stretch>
            <a:fillRect/>
          </a:stretch>
        </p:blipFill>
        <p:spPr>
          <a:xfrm>
            <a:off x="4296727" y="-17780"/>
            <a:ext cx="3597910" cy="84582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0" name="Rectangles 9"/>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Logo 1"/>
          <p:cNvPicPr>
            <a:picLocks noChangeAspect="1"/>
          </p:cNvPicPr>
          <p:nvPr/>
        </p:nvPicPr>
        <p:blipFill>
          <a:blip r:embed="rId2"/>
          <a:stretch>
            <a:fillRect/>
          </a:stretch>
        </p:blipFill>
        <p:spPr>
          <a:xfrm>
            <a:off x="838200" y="0"/>
            <a:ext cx="3597910" cy="845820"/>
          </a:xfrm>
          <a:prstGeom prst="rect">
            <a:avLst/>
          </a:prstGeom>
        </p:spPr>
      </p:pic>
      <p:sp>
        <p:nvSpPr>
          <p:cNvPr id="19" name="Rectangles 18"/>
          <p:cNvSpPr/>
          <p:nvPr/>
        </p:nvSpPr>
        <p:spPr>
          <a:xfrm>
            <a:off x="7677150" y="6508750"/>
            <a:ext cx="4514850" cy="349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lide Number Placeholder 19"/>
          <p:cNvSpPr>
            <a:spLocks noGrp="1"/>
          </p:cNvSpPr>
          <p:nvPr>
            <p:ph type="sldNum" sz="quarter" idx="12"/>
          </p:nvPr>
        </p:nvSpPr>
        <p:spPr>
          <a:xfrm>
            <a:off x="11311890" y="6522085"/>
            <a:ext cx="600075" cy="327660"/>
          </a:xfrm>
          <a:prstGeom prst="round2DiagRect">
            <a:avLst>
              <a:gd name="adj1" fmla="val 50000"/>
              <a:gd name="adj2" fmla="val 0"/>
            </a:avLst>
          </a:prstGeom>
          <a:solidFill>
            <a:srgbClr val="903A85"/>
          </a:solidFill>
          <a:ln w="19050">
            <a:noFill/>
          </a:ln>
        </p:spPr>
        <p:style>
          <a:lnRef idx="2">
            <a:schemeClr val="dk1"/>
          </a:lnRef>
          <a:fillRef idx="1">
            <a:schemeClr val="lt1"/>
          </a:fillRef>
          <a:effectRef idx="0">
            <a:schemeClr val="dk1"/>
          </a:effectRef>
          <a:fontRef idx="none"/>
        </p:style>
        <p:txBody>
          <a:bodyPr/>
          <a:lstStyle>
            <a:lvl1pPr algn="ctr">
              <a:defRPr>
                <a:solidFill>
                  <a:schemeClr val="bg1">
                    <a:lumMod val="95000"/>
                  </a:schemeClr>
                </a:solidFill>
              </a:defRPr>
            </a:lvl1pPr>
          </a:lstStyle>
          <a:p>
            <a:fld id="{9B618960-8005-486C-9A75-10CB2AAC16F9}" type="slidenum">
              <a:rPr lang="en-US" smtClean="0"/>
              <a:t>‹#›</a:t>
            </a:fld>
            <a:endParaRPr lang="en-US"/>
          </a:p>
        </p:txBody>
      </p:sp>
      <p:sp>
        <p:nvSpPr>
          <p:cNvPr id="21" name="Rectangles 20"/>
          <p:cNvSpPr/>
          <p:nvPr/>
        </p:nvSpPr>
        <p:spPr>
          <a:xfrm>
            <a:off x="0" y="6508750"/>
            <a:ext cx="7677785" cy="349250"/>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21"/>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
        <p:nvSpPr>
          <p:cNvPr id="23" name="Text Box 22"/>
          <p:cNvSpPr txBox="1"/>
          <p:nvPr/>
        </p:nvSpPr>
        <p:spPr>
          <a:xfrm>
            <a:off x="7952740" y="6459220"/>
            <a:ext cx="3359150" cy="398780"/>
          </a:xfrm>
          <a:prstGeom prst="rect">
            <a:avLst/>
          </a:prstGeom>
          <a:noFill/>
        </p:spPr>
        <p:txBody>
          <a:bodyPr wrap="square" rtlCol="0">
            <a:spAutoFit/>
          </a:bodyPr>
          <a:lstStyle/>
          <a:p>
            <a:r>
              <a:rPr lang="en-US" sz="2000">
                <a:solidFill>
                  <a:schemeClr val="tx1">
                    <a:lumMod val="75000"/>
                    <a:lumOff val="25000"/>
                  </a:schemeClr>
                </a:solidFill>
                <a:latin typeface="Century Gothic" panose="020B0502020202020204" charset="0"/>
                <a:cs typeface="Century Gothic" panose="020B0502020202020204" charset="0"/>
              </a:rPr>
              <a:t>stieww.ac.id</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8279" y="407040"/>
            <a:ext cx="10164445" cy="1004570"/>
          </a:xfrm>
        </p:spPr>
        <p:txBody>
          <a:bodyPr/>
          <a:lstStyle/>
          <a:p>
            <a:r>
              <a:rPr lang="en-US" smtClean="0"/>
              <a:t>Click to edit Master title style</a:t>
            </a:r>
            <a:endParaRPr lang="en-US"/>
          </a:p>
        </p:txBody>
      </p:sp>
      <p:sp>
        <p:nvSpPr>
          <p:cNvPr id="3" name="Content Placeholder 2"/>
          <p:cNvSpPr>
            <a:spLocks noGrp="1"/>
          </p:cNvSpPr>
          <p:nvPr>
            <p:ph idx="1"/>
          </p:nvPr>
        </p:nvSpPr>
        <p:spPr>
          <a:xfrm>
            <a:off x="208279" y="1642424"/>
            <a:ext cx="11636059" cy="46440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2" name="Text Box 21"/>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9" name="Rectangles 18"/>
          <p:cNvSpPr/>
          <p:nvPr/>
        </p:nvSpPr>
        <p:spPr>
          <a:xfrm>
            <a:off x="7677150" y="6508750"/>
            <a:ext cx="4514850" cy="349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lide Number Placeholder 19"/>
          <p:cNvSpPr>
            <a:spLocks noGrp="1"/>
          </p:cNvSpPr>
          <p:nvPr>
            <p:ph type="sldNum" sz="quarter" idx="12"/>
          </p:nvPr>
        </p:nvSpPr>
        <p:spPr>
          <a:xfrm>
            <a:off x="11311890" y="6536373"/>
            <a:ext cx="600075" cy="327660"/>
          </a:xfrm>
          <a:prstGeom prst="round2DiagRect">
            <a:avLst>
              <a:gd name="adj1" fmla="val 50000"/>
              <a:gd name="adj2" fmla="val 0"/>
            </a:avLst>
          </a:prstGeom>
          <a:solidFill>
            <a:srgbClr val="903A85"/>
          </a:solidFill>
          <a:ln w="19050">
            <a:noFill/>
          </a:ln>
        </p:spPr>
        <p:style>
          <a:lnRef idx="2">
            <a:schemeClr val="dk1"/>
          </a:lnRef>
          <a:fillRef idx="1">
            <a:schemeClr val="lt1"/>
          </a:fillRef>
          <a:effectRef idx="0">
            <a:schemeClr val="dk1"/>
          </a:effectRef>
          <a:fontRef idx="none"/>
        </p:style>
        <p:txBody>
          <a:bodyPr/>
          <a:lstStyle>
            <a:lvl1pPr algn="ctr">
              <a:defRPr>
                <a:solidFill>
                  <a:schemeClr val="bg1">
                    <a:lumMod val="95000"/>
                  </a:schemeClr>
                </a:solidFill>
              </a:defRPr>
            </a:lvl1pPr>
          </a:lstStyle>
          <a:p>
            <a:fld id="{9B618960-8005-486C-9A75-10CB2AAC16F9}" type="slidenum">
              <a:rPr lang="en-US" smtClean="0"/>
              <a:t>‹#›</a:t>
            </a:fld>
            <a:endParaRPr lang="en-US"/>
          </a:p>
        </p:txBody>
      </p:sp>
      <p:sp>
        <p:nvSpPr>
          <p:cNvPr id="21" name="Rectangles 20"/>
          <p:cNvSpPr/>
          <p:nvPr/>
        </p:nvSpPr>
        <p:spPr>
          <a:xfrm>
            <a:off x="0" y="6514783"/>
            <a:ext cx="7677785" cy="349250"/>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21"/>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
        <p:nvSpPr>
          <p:cNvPr id="23" name="Text Box 22"/>
          <p:cNvSpPr txBox="1"/>
          <p:nvPr/>
        </p:nvSpPr>
        <p:spPr>
          <a:xfrm>
            <a:off x="7952740" y="6459220"/>
            <a:ext cx="3359150" cy="398780"/>
          </a:xfrm>
          <a:prstGeom prst="rect">
            <a:avLst/>
          </a:prstGeom>
          <a:noFill/>
        </p:spPr>
        <p:txBody>
          <a:bodyPr wrap="square" rtlCol="0">
            <a:spAutoFit/>
          </a:bodyPr>
          <a:lstStyle/>
          <a:p>
            <a:r>
              <a:rPr lang="en-US" sz="2000">
                <a:solidFill>
                  <a:schemeClr val="tx1">
                    <a:lumMod val="75000"/>
                    <a:lumOff val="25000"/>
                  </a:schemeClr>
                </a:solidFill>
                <a:latin typeface="Century Gothic" panose="020B0502020202020204" charset="0"/>
                <a:cs typeface="Century Gothic" panose="020B0502020202020204" charset="0"/>
              </a:rPr>
              <a:t>stieww.ac.id</a:t>
            </a:r>
          </a:p>
        </p:txBody>
      </p:sp>
      <p:sp>
        <p:nvSpPr>
          <p:cNvPr id="5" name="Rectangles 9">
            <a:extLst>
              <a:ext uri="{FF2B5EF4-FFF2-40B4-BE49-F238E27FC236}">
                <a16:creationId xmlns:a16="http://schemas.microsoft.com/office/drawing/2014/main" xmlns="" id="{F71BEC1D-3E2A-4978-80F3-E452C92FA908}"/>
              </a:ext>
            </a:extLst>
          </p:cNvPr>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ogo 1">
            <a:extLst>
              <a:ext uri="{FF2B5EF4-FFF2-40B4-BE49-F238E27FC236}">
                <a16:creationId xmlns:a16="http://schemas.microsoft.com/office/drawing/2014/main" xmlns="" id="{28FE5FBA-FF45-4B36-8F58-A18576F3D374}"/>
              </a:ext>
            </a:extLst>
          </p:cNvPr>
          <p:cNvPicPr>
            <a:picLocks noChangeAspect="1"/>
          </p:cNvPicPr>
          <p:nvPr/>
        </p:nvPicPr>
        <p:blipFill>
          <a:blip r:embed="rId2"/>
          <a:stretch>
            <a:fillRect/>
          </a:stretch>
        </p:blipFill>
        <p:spPr>
          <a:xfrm>
            <a:off x="4296727" y="-17780"/>
            <a:ext cx="3597910" cy="84582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4311" y="407035"/>
            <a:ext cx="10195242" cy="96710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214310" y="1646240"/>
            <a:ext cx="5743577" cy="480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57917" y="1646240"/>
            <a:ext cx="5743577" cy="480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ext Box 22"/>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Custom Layout">
    <p:bg>
      <p:bgPr>
        <a:no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870B62ED-C006-4215-951B-F22BFECBF03E}"/>
              </a:ext>
            </a:extLst>
          </p:cNvPr>
          <p:cNvGrpSpPr/>
          <p:nvPr/>
        </p:nvGrpSpPr>
        <p:grpSpPr>
          <a:xfrm>
            <a:off x="5872163" y="877570"/>
            <a:ext cx="6319202" cy="5451793"/>
            <a:chOff x="5872163" y="877570"/>
            <a:chExt cx="6319202" cy="5451793"/>
          </a:xfrm>
        </p:grpSpPr>
        <p:pic>
          <p:nvPicPr>
            <p:cNvPr id="11" name="Picture 10">
              <a:extLst>
                <a:ext uri="{FF2B5EF4-FFF2-40B4-BE49-F238E27FC236}">
                  <a16:creationId xmlns:a16="http://schemas.microsoft.com/office/drawing/2014/main" xmlns="" id="{79319C5B-238F-44B9-9A92-F1C690269B52}"/>
                </a:ext>
              </a:extLst>
            </p:cNvPr>
            <p:cNvPicPr>
              <a:picLocks noChangeAspect="1"/>
            </p:cNvPicPr>
            <p:nvPr/>
          </p:nvPicPr>
          <p:blipFill rotWithShape="1">
            <a:blip r:embed="rId2">
              <a:extLst>
                <a:ext uri="{28A0092B-C50C-407E-A947-70E740481C1C}">
                  <a14:useLocalDpi xmlns:a14="http://schemas.microsoft.com/office/drawing/2010/main" val="0"/>
                </a:ext>
              </a:extLst>
            </a:blip>
            <a:srcRect r="19415"/>
            <a:stretch/>
          </p:blipFill>
          <p:spPr>
            <a:xfrm>
              <a:off x="6004242" y="1085913"/>
              <a:ext cx="6187123" cy="5096130"/>
            </a:xfrm>
            <a:prstGeom prst="rect">
              <a:avLst/>
            </a:prstGeom>
          </p:spPr>
        </p:pic>
        <p:sp>
          <p:nvSpPr>
            <p:cNvPr id="13" name="Rectangle 12">
              <a:extLst>
                <a:ext uri="{FF2B5EF4-FFF2-40B4-BE49-F238E27FC236}">
                  <a16:creationId xmlns:a16="http://schemas.microsoft.com/office/drawing/2014/main" xmlns="" id="{57F4C0F7-B340-4340-8723-3A222B06D731}"/>
                </a:ext>
              </a:extLst>
            </p:cNvPr>
            <p:cNvSpPr/>
            <p:nvPr/>
          </p:nvSpPr>
          <p:spPr>
            <a:xfrm>
              <a:off x="5872163" y="877570"/>
              <a:ext cx="6319202" cy="5451793"/>
            </a:xfrm>
            <a:prstGeom prst="rect">
              <a:avLst/>
            </a:prstGeom>
            <a:gradFill>
              <a:gsLst>
                <a:gs pos="17000">
                  <a:schemeClr val="bg1"/>
                </a:gs>
                <a:gs pos="100000">
                  <a:schemeClr val="bg1">
                    <a:alpha val="40000"/>
                  </a:schemeClr>
                </a:gs>
              </a:gsLst>
              <a:lin ang="0" scaled="0"/>
            </a:gra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D"/>
            </a:p>
          </p:txBody>
        </p:sp>
      </p:grpSp>
      <p:sp>
        <p:nvSpPr>
          <p:cNvPr id="2" name="Title 1"/>
          <p:cNvSpPr>
            <a:spLocks noGrp="1"/>
          </p:cNvSpPr>
          <p:nvPr>
            <p:ph type="title" hasCustomPrompt="1"/>
          </p:nvPr>
        </p:nvSpPr>
        <p:spPr>
          <a:xfrm>
            <a:off x="838200" y="2766060"/>
            <a:ext cx="10515600" cy="1325563"/>
          </a:xfrm>
        </p:spPr>
        <p:txBody>
          <a:bodyPr/>
          <a:lstStyle>
            <a:lvl1pPr algn="ctr">
              <a:defRPr/>
            </a:lvl1pPr>
          </a:lstStyle>
          <a:p>
            <a:r>
              <a:rPr lang="en-US"/>
              <a:t>Click to edit End style</a:t>
            </a:r>
          </a:p>
        </p:txBody>
      </p:sp>
      <p:sp>
        <p:nvSpPr>
          <p:cNvPr id="3" name="Rectangles 2"/>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s 6"/>
          <p:cNvSpPr/>
          <p:nvPr/>
        </p:nvSpPr>
        <p:spPr>
          <a:xfrm>
            <a:off x="0" y="6614160"/>
            <a:ext cx="12191365" cy="235585"/>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Box 7"/>
          <p:cNvSpPr txBox="1"/>
          <p:nvPr/>
        </p:nvSpPr>
        <p:spPr>
          <a:xfrm>
            <a:off x="3966845" y="6098540"/>
            <a:ext cx="4257675" cy="460375"/>
          </a:xfrm>
          <a:prstGeom prst="rect">
            <a:avLst/>
          </a:prstGeom>
          <a:noFill/>
        </p:spPr>
        <p:txBody>
          <a:bodyPr wrap="square" rtlCol="0">
            <a:spAutoFit/>
          </a:bodyPr>
          <a:lstStyle/>
          <a:p>
            <a:pPr algn="ctr"/>
            <a:r>
              <a:rPr lang="en-US" sz="2400">
                <a:solidFill>
                  <a:srgbClr val="903A85"/>
                </a:solidFill>
                <a:latin typeface="Monotype Corsiva" panose="03010101010201010101" charset="0"/>
                <a:cs typeface="Monotype Corsiva" panose="03010101010201010101" charset="0"/>
              </a:rPr>
              <a:t>Quality, Integrity, Entrepreneurship</a:t>
            </a:r>
          </a:p>
        </p:txBody>
      </p:sp>
      <p:pic>
        <p:nvPicPr>
          <p:cNvPr id="10" name="Picture 9" descr="Logo 1"/>
          <p:cNvPicPr>
            <a:picLocks noChangeAspect="1"/>
          </p:cNvPicPr>
          <p:nvPr/>
        </p:nvPicPr>
        <p:blipFill>
          <a:blip r:embed="rId3"/>
          <a:stretch>
            <a:fillRect/>
          </a:stretch>
        </p:blipFill>
        <p:spPr>
          <a:xfrm>
            <a:off x="3548380" y="-76835"/>
            <a:ext cx="5093970" cy="1197610"/>
          </a:xfrm>
          <a:prstGeom prst="rect">
            <a:avLst/>
          </a:prstGeom>
        </p:spPr>
      </p:pic>
      <p:sp>
        <p:nvSpPr>
          <p:cNvPr id="19" name="Rectangles 18"/>
          <p:cNvSpPr/>
          <p:nvPr/>
        </p:nvSpPr>
        <p:spPr>
          <a:xfrm>
            <a:off x="3838575" y="6613525"/>
            <a:ext cx="4514850" cy="23622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1"/>
          <p:cNvSpPr txBox="1"/>
          <p:nvPr/>
        </p:nvSpPr>
        <p:spPr>
          <a:xfrm>
            <a:off x="4498340" y="6547168"/>
            <a:ext cx="3359150" cy="368300"/>
          </a:xfrm>
          <a:prstGeom prst="rect">
            <a:avLst/>
          </a:prstGeom>
          <a:noFill/>
        </p:spPr>
        <p:txBody>
          <a:bodyPr wrap="square" rtlCol="0">
            <a:spAutoFit/>
          </a:bodyPr>
          <a:lstStyle/>
          <a:p>
            <a:pPr algn="ctr"/>
            <a:r>
              <a:rPr lang="en-US">
                <a:solidFill>
                  <a:schemeClr val="tx1">
                    <a:lumMod val="75000"/>
                    <a:lumOff val="25000"/>
                  </a:schemeClr>
                </a:solidFill>
                <a:latin typeface="Century Gothic" panose="020B0502020202020204" charset="0"/>
                <a:cs typeface="Century Gothic" panose="020B0502020202020204" charset="0"/>
              </a:rPr>
              <a:t>stieww.ac.id</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1_Custom Layout">
    <p:bg>
      <p:bgPr>
        <a:no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AE1E0CD6-276A-4850-B033-3179D7CE68A9}"/>
              </a:ext>
            </a:extLst>
          </p:cNvPr>
          <p:cNvGrpSpPr/>
          <p:nvPr/>
        </p:nvGrpSpPr>
        <p:grpSpPr>
          <a:xfrm>
            <a:off x="5872163" y="877570"/>
            <a:ext cx="6319202" cy="5451793"/>
            <a:chOff x="5872163" y="877570"/>
            <a:chExt cx="6319202" cy="5451793"/>
          </a:xfrm>
        </p:grpSpPr>
        <p:pic>
          <p:nvPicPr>
            <p:cNvPr id="13" name="Picture 12">
              <a:extLst>
                <a:ext uri="{FF2B5EF4-FFF2-40B4-BE49-F238E27FC236}">
                  <a16:creationId xmlns:a16="http://schemas.microsoft.com/office/drawing/2014/main" xmlns="" id="{94242D74-982B-4468-88A3-660D3C370AA1}"/>
                </a:ext>
              </a:extLst>
            </p:cNvPr>
            <p:cNvPicPr>
              <a:picLocks noChangeAspect="1"/>
            </p:cNvPicPr>
            <p:nvPr/>
          </p:nvPicPr>
          <p:blipFill rotWithShape="1">
            <a:blip r:embed="rId2">
              <a:extLst>
                <a:ext uri="{28A0092B-C50C-407E-A947-70E740481C1C}">
                  <a14:useLocalDpi xmlns:a14="http://schemas.microsoft.com/office/drawing/2010/main" val="0"/>
                </a:ext>
              </a:extLst>
            </a:blip>
            <a:srcRect r="19415"/>
            <a:stretch/>
          </p:blipFill>
          <p:spPr>
            <a:xfrm>
              <a:off x="6004242" y="1085913"/>
              <a:ext cx="6187123" cy="5096130"/>
            </a:xfrm>
            <a:prstGeom prst="rect">
              <a:avLst/>
            </a:prstGeom>
          </p:spPr>
        </p:pic>
        <p:sp>
          <p:nvSpPr>
            <p:cNvPr id="14" name="Rectangle 13">
              <a:extLst>
                <a:ext uri="{FF2B5EF4-FFF2-40B4-BE49-F238E27FC236}">
                  <a16:creationId xmlns:a16="http://schemas.microsoft.com/office/drawing/2014/main" xmlns="" id="{EFB2082C-B7F6-40D2-BBA1-D9959A080F30}"/>
                </a:ext>
              </a:extLst>
            </p:cNvPr>
            <p:cNvSpPr/>
            <p:nvPr/>
          </p:nvSpPr>
          <p:spPr>
            <a:xfrm>
              <a:off x="5872163" y="877570"/>
              <a:ext cx="6319202" cy="5451793"/>
            </a:xfrm>
            <a:prstGeom prst="rect">
              <a:avLst/>
            </a:prstGeom>
            <a:gradFill>
              <a:gsLst>
                <a:gs pos="17000">
                  <a:schemeClr val="bg1"/>
                </a:gs>
                <a:gs pos="100000">
                  <a:schemeClr val="bg1">
                    <a:alpha val="40000"/>
                  </a:schemeClr>
                </a:gs>
              </a:gsLst>
              <a:lin ang="0" scaled="0"/>
            </a:gra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D"/>
            </a:p>
          </p:txBody>
        </p:sp>
      </p:grpSp>
      <p:sp>
        <p:nvSpPr>
          <p:cNvPr id="2" name="Title 1"/>
          <p:cNvSpPr>
            <a:spLocks noGrp="1"/>
          </p:cNvSpPr>
          <p:nvPr>
            <p:ph type="title" hasCustomPrompt="1"/>
          </p:nvPr>
        </p:nvSpPr>
        <p:spPr>
          <a:xfrm>
            <a:off x="838200" y="2766060"/>
            <a:ext cx="10515600" cy="1325563"/>
          </a:xfrm>
        </p:spPr>
        <p:txBody>
          <a:bodyPr/>
          <a:lstStyle>
            <a:lvl1pPr algn="ctr">
              <a:defRPr/>
            </a:lvl1pPr>
          </a:lstStyle>
          <a:p>
            <a:r>
              <a:rPr lang="en-US"/>
              <a:t>Click to edit End style</a:t>
            </a:r>
          </a:p>
        </p:txBody>
      </p:sp>
      <p:sp>
        <p:nvSpPr>
          <p:cNvPr id="4" name="Rectangles 3"/>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s 6"/>
          <p:cNvSpPr/>
          <p:nvPr/>
        </p:nvSpPr>
        <p:spPr>
          <a:xfrm>
            <a:off x="0" y="6622415"/>
            <a:ext cx="12191365" cy="235585"/>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Box 7"/>
          <p:cNvSpPr txBox="1"/>
          <p:nvPr/>
        </p:nvSpPr>
        <p:spPr>
          <a:xfrm>
            <a:off x="3966527" y="6105207"/>
            <a:ext cx="4257675" cy="460375"/>
          </a:xfrm>
          <a:prstGeom prst="rect">
            <a:avLst/>
          </a:prstGeom>
          <a:noFill/>
        </p:spPr>
        <p:txBody>
          <a:bodyPr wrap="square" rtlCol="0">
            <a:spAutoFit/>
          </a:bodyPr>
          <a:lstStyle/>
          <a:p>
            <a:pPr algn="ctr"/>
            <a:r>
              <a:rPr lang="en-US" sz="2400" dirty="0">
                <a:solidFill>
                  <a:srgbClr val="903A85"/>
                </a:solidFill>
                <a:latin typeface="Monotype Corsiva" panose="03010101010201010101" charset="0"/>
                <a:cs typeface="Monotype Corsiva" panose="03010101010201010101" charset="0"/>
              </a:rPr>
              <a:t>Quality, Integrity, Entrepreneurship</a:t>
            </a:r>
          </a:p>
        </p:txBody>
      </p:sp>
      <p:sp>
        <p:nvSpPr>
          <p:cNvPr id="19" name="Rectangles 18"/>
          <p:cNvSpPr/>
          <p:nvPr/>
        </p:nvSpPr>
        <p:spPr>
          <a:xfrm>
            <a:off x="3837940" y="6622415"/>
            <a:ext cx="4514850" cy="23622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1"/>
          <p:cNvSpPr txBox="1"/>
          <p:nvPr/>
        </p:nvSpPr>
        <p:spPr>
          <a:xfrm>
            <a:off x="4498340" y="6547168"/>
            <a:ext cx="3359150" cy="368300"/>
          </a:xfrm>
          <a:prstGeom prst="rect">
            <a:avLst/>
          </a:prstGeom>
          <a:noFill/>
        </p:spPr>
        <p:txBody>
          <a:bodyPr wrap="square" rtlCol="0">
            <a:spAutoFit/>
          </a:bodyPr>
          <a:lstStyle/>
          <a:p>
            <a:pPr algn="ctr"/>
            <a:r>
              <a:rPr lang="en-US">
                <a:solidFill>
                  <a:schemeClr val="tx1">
                    <a:lumMod val="75000"/>
                    <a:lumOff val="25000"/>
                  </a:schemeClr>
                </a:solidFill>
                <a:latin typeface="Century Gothic" panose="020B0502020202020204" charset="0"/>
                <a:cs typeface="Century Gothic" panose="020B0502020202020204" charset="0"/>
              </a:rPr>
              <a:t>stieww.ac.id</a:t>
            </a:r>
          </a:p>
        </p:txBody>
      </p:sp>
      <p:pic>
        <p:nvPicPr>
          <p:cNvPr id="11" name="Picture 10" descr="Logo 2"/>
          <p:cNvPicPr>
            <a:picLocks noChangeAspect="1"/>
          </p:cNvPicPr>
          <p:nvPr/>
        </p:nvPicPr>
        <p:blipFill>
          <a:blip r:embed="rId3"/>
          <a:stretch>
            <a:fillRect/>
          </a:stretch>
        </p:blipFill>
        <p:spPr>
          <a:xfrm>
            <a:off x="5367020" y="0"/>
            <a:ext cx="1458595" cy="159131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45820"/>
            <a:ext cx="10515600" cy="1023620"/>
          </a:xfrm>
        </p:spPr>
        <p:txBody>
          <a:bodyPr/>
          <a:lstStyle/>
          <a:p>
            <a:r>
              <a:rPr lang="en-US" smtClean="0"/>
              <a:t>Click to edit Master title style</a:t>
            </a:r>
            <a:endParaRPr lang="en-US"/>
          </a:p>
        </p:txBody>
      </p:sp>
      <p:sp>
        <p:nvSpPr>
          <p:cNvPr id="22" name="Text Box 21"/>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Pr>
        <a:noFill/>
        <a:effectLst/>
      </p:bgPr>
    </p:bg>
    <p:spTree>
      <p:nvGrpSpPr>
        <p:cNvPr id="1" name=""/>
        <p:cNvGrpSpPr/>
        <p:nvPr/>
      </p:nvGrpSpPr>
      <p:grpSpPr>
        <a:xfrm>
          <a:off x="0" y="0"/>
          <a:ext cx="0" cy="0"/>
          <a:chOff x="0" y="0"/>
          <a:chExt cx="0" cy="0"/>
        </a:xfrm>
      </p:grpSpPr>
      <p:sp>
        <p:nvSpPr>
          <p:cNvPr id="7" name="Text Box 6"/>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0105" y="845820"/>
            <a:ext cx="3931920" cy="143891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505" y="845820"/>
            <a:ext cx="6172200" cy="50152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105" y="2285365"/>
            <a:ext cx="3931920" cy="35839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0" name="Rectangles 9"/>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Logo 1"/>
          <p:cNvPicPr>
            <a:picLocks noChangeAspect="1"/>
          </p:cNvPicPr>
          <p:nvPr/>
        </p:nvPicPr>
        <p:blipFill>
          <a:blip r:embed="rId2"/>
          <a:stretch>
            <a:fillRect/>
          </a:stretch>
        </p:blipFill>
        <p:spPr>
          <a:xfrm>
            <a:off x="838200" y="0"/>
            <a:ext cx="3597910" cy="845820"/>
          </a:xfrm>
          <a:prstGeom prst="rect">
            <a:avLst/>
          </a:prstGeom>
        </p:spPr>
      </p:pic>
      <p:sp>
        <p:nvSpPr>
          <p:cNvPr id="19" name="Rectangles 18"/>
          <p:cNvSpPr/>
          <p:nvPr/>
        </p:nvSpPr>
        <p:spPr>
          <a:xfrm>
            <a:off x="7677150" y="6508750"/>
            <a:ext cx="4514850" cy="349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lide Number Placeholder 19"/>
          <p:cNvSpPr>
            <a:spLocks noGrp="1"/>
          </p:cNvSpPr>
          <p:nvPr>
            <p:ph type="sldNum" sz="quarter" idx="12"/>
          </p:nvPr>
        </p:nvSpPr>
        <p:spPr>
          <a:xfrm>
            <a:off x="11311890" y="6522085"/>
            <a:ext cx="600075" cy="327660"/>
          </a:xfrm>
          <a:prstGeom prst="round2DiagRect">
            <a:avLst>
              <a:gd name="adj1" fmla="val 50000"/>
              <a:gd name="adj2" fmla="val 0"/>
            </a:avLst>
          </a:prstGeom>
          <a:solidFill>
            <a:srgbClr val="903A85"/>
          </a:solidFill>
          <a:ln w="19050">
            <a:noFill/>
          </a:ln>
        </p:spPr>
        <p:style>
          <a:lnRef idx="2">
            <a:schemeClr val="dk1"/>
          </a:lnRef>
          <a:fillRef idx="1">
            <a:schemeClr val="lt1"/>
          </a:fillRef>
          <a:effectRef idx="0">
            <a:schemeClr val="dk1"/>
          </a:effectRef>
          <a:fontRef idx="none"/>
        </p:style>
        <p:txBody>
          <a:bodyPr/>
          <a:lstStyle>
            <a:lvl1pPr algn="ctr">
              <a:defRPr>
                <a:solidFill>
                  <a:schemeClr val="bg1">
                    <a:lumMod val="95000"/>
                  </a:schemeClr>
                </a:solidFill>
              </a:defRPr>
            </a:lvl1pPr>
          </a:lstStyle>
          <a:p>
            <a:fld id="{9B618960-8005-486C-9A75-10CB2AAC16F9}" type="slidenum">
              <a:rPr lang="en-US" smtClean="0"/>
              <a:t>‹#›</a:t>
            </a:fld>
            <a:endParaRPr lang="en-US"/>
          </a:p>
        </p:txBody>
      </p:sp>
      <p:sp>
        <p:nvSpPr>
          <p:cNvPr id="21" name="Rectangles 20"/>
          <p:cNvSpPr/>
          <p:nvPr/>
        </p:nvSpPr>
        <p:spPr>
          <a:xfrm>
            <a:off x="0" y="6508750"/>
            <a:ext cx="7677785" cy="349250"/>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21"/>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
        <p:nvSpPr>
          <p:cNvPr id="23" name="Text Box 22"/>
          <p:cNvSpPr txBox="1"/>
          <p:nvPr/>
        </p:nvSpPr>
        <p:spPr>
          <a:xfrm>
            <a:off x="7952740" y="6459220"/>
            <a:ext cx="3359150" cy="398780"/>
          </a:xfrm>
          <a:prstGeom prst="rect">
            <a:avLst/>
          </a:prstGeom>
          <a:noFill/>
        </p:spPr>
        <p:txBody>
          <a:bodyPr wrap="square" rtlCol="0">
            <a:spAutoFit/>
          </a:bodyPr>
          <a:lstStyle/>
          <a:p>
            <a:r>
              <a:rPr lang="en-US" sz="2000">
                <a:solidFill>
                  <a:schemeClr val="tx1">
                    <a:lumMod val="75000"/>
                    <a:lumOff val="25000"/>
                  </a:schemeClr>
                </a:solidFill>
                <a:latin typeface="Century Gothic" panose="020B0502020202020204" charset="0"/>
                <a:cs typeface="Century Gothic" panose="020B0502020202020204" charset="0"/>
              </a:rPr>
              <a:t>stieww.ac.id</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s 5">
            <a:extLst>
              <a:ext uri="{FF2B5EF4-FFF2-40B4-BE49-F238E27FC236}">
                <a16:creationId xmlns:a16="http://schemas.microsoft.com/office/drawing/2014/main" xmlns="" id="{D724CB4B-BC44-4EE7-A7ED-D29852A3C883}"/>
              </a:ext>
            </a:extLst>
          </p:cNvPr>
          <p:cNvSpPr/>
          <p:nvPr/>
        </p:nvSpPr>
        <p:spPr>
          <a:xfrm>
            <a:off x="7677150" y="6508750"/>
            <a:ext cx="4514850" cy="349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8">
            <a:extLst>
              <a:ext uri="{FF2B5EF4-FFF2-40B4-BE49-F238E27FC236}">
                <a16:creationId xmlns:a16="http://schemas.microsoft.com/office/drawing/2014/main" xmlns="" id="{A2980FBC-D22F-450D-89CA-9097ED19D2CC}"/>
              </a:ext>
            </a:extLst>
          </p:cNvPr>
          <p:cNvSpPr txBox="1">
            <a:spLocks/>
          </p:cNvSpPr>
          <p:nvPr/>
        </p:nvSpPr>
        <p:spPr>
          <a:xfrm>
            <a:off x="11429457" y="6536373"/>
            <a:ext cx="600075" cy="327660"/>
          </a:xfrm>
          <a:prstGeom prst="round2DiagRect">
            <a:avLst>
              <a:gd name="adj1" fmla="val 50000"/>
              <a:gd name="adj2" fmla="val 0"/>
            </a:avLst>
          </a:prstGeom>
          <a:solidFill>
            <a:srgbClr val="903A85"/>
          </a:solidFill>
          <a:ln w="19050" cap="flat" cmpd="sng" algn="ctr">
            <a:noFill/>
            <a:prstDash val="solid"/>
            <a:miter lim="800000"/>
          </a:ln>
        </p:spPr>
        <p:style>
          <a:lnRef idx="2">
            <a:schemeClr val="dk1"/>
          </a:lnRef>
          <a:fillRef idx="1">
            <a:schemeClr val="lt1"/>
          </a:fillRef>
          <a:effectRef idx="0">
            <a:schemeClr val="dk1"/>
          </a:effectRef>
          <a:fontRef idx="none"/>
        </p:style>
        <p:txBody>
          <a:bodyPr/>
          <a:lstStyle>
            <a:defPPr>
              <a:defRPr lang="en-US"/>
            </a:defPPr>
            <a:lvl1pPr marL="0" algn="ctr" defTabSz="914400" rtl="0" eaLnBrk="1" latinLnBrk="0" hangingPunct="1">
              <a:defRPr sz="1800" kern="1200">
                <a:solidFill>
                  <a:schemeClr val="bg1">
                    <a:lumMod val="9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618960-8005-486C-9A75-10CB2AAC16F9}" type="slidenum">
              <a:rPr lang="en-US" smtClean="0"/>
              <a:pPr/>
              <a:t>‹#›</a:t>
            </a:fld>
            <a:endParaRPr lang="en-US" dirty="0"/>
          </a:p>
        </p:txBody>
      </p:sp>
      <p:sp>
        <p:nvSpPr>
          <p:cNvPr id="8" name="Rectangles 3">
            <a:extLst>
              <a:ext uri="{FF2B5EF4-FFF2-40B4-BE49-F238E27FC236}">
                <a16:creationId xmlns:a16="http://schemas.microsoft.com/office/drawing/2014/main" xmlns="" id="{C555C3B5-C654-4C3E-95EF-A4ABA2B9F33E}"/>
              </a:ext>
            </a:extLst>
          </p:cNvPr>
          <p:cNvSpPr/>
          <p:nvPr/>
        </p:nvSpPr>
        <p:spPr>
          <a:xfrm>
            <a:off x="0" y="6514783"/>
            <a:ext cx="7677785" cy="349250"/>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Box 6">
            <a:extLst>
              <a:ext uri="{FF2B5EF4-FFF2-40B4-BE49-F238E27FC236}">
                <a16:creationId xmlns:a16="http://schemas.microsoft.com/office/drawing/2014/main" xmlns="" id="{D94DED7A-AF6C-4D77-A4E2-C8F99CE05C7B}"/>
              </a:ext>
            </a:extLst>
          </p:cNvPr>
          <p:cNvSpPr txBox="1"/>
          <p:nvPr/>
        </p:nvSpPr>
        <p:spPr>
          <a:xfrm>
            <a:off x="7952740" y="6459220"/>
            <a:ext cx="3359150" cy="398780"/>
          </a:xfrm>
          <a:prstGeom prst="rect">
            <a:avLst/>
          </a:prstGeom>
          <a:noFill/>
        </p:spPr>
        <p:txBody>
          <a:bodyPr wrap="square" rtlCol="0">
            <a:spAutoFit/>
          </a:bodyPr>
          <a:lstStyle/>
          <a:p>
            <a:r>
              <a:rPr lang="en-US" sz="2000">
                <a:solidFill>
                  <a:schemeClr val="tx1">
                    <a:lumMod val="75000"/>
                    <a:lumOff val="25000"/>
                  </a:schemeClr>
                </a:solidFill>
                <a:latin typeface="Century Gothic" panose="020B0502020202020204" charset="0"/>
                <a:cs typeface="Century Gothic" panose="020B0502020202020204" charset="0"/>
              </a:rPr>
              <a:t>stieww.ac.id</a:t>
            </a:r>
          </a:p>
        </p:txBody>
      </p:sp>
      <p:sp>
        <p:nvSpPr>
          <p:cNvPr id="10" name="Rectangles 9">
            <a:extLst>
              <a:ext uri="{FF2B5EF4-FFF2-40B4-BE49-F238E27FC236}">
                <a16:creationId xmlns:a16="http://schemas.microsoft.com/office/drawing/2014/main" xmlns="" id="{4932E410-6777-42C3-A920-8E04FAB58870}"/>
              </a:ext>
            </a:extLst>
          </p:cNvPr>
          <p:cNvSpPr/>
          <p:nvPr/>
        </p:nvSpPr>
        <p:spPr>
          <a:xfrm>
            <a:off x="0" y="0"/>
            <a:ext cx="12191365" cy="19812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Logo 2">
            <a:extLst>
              <a:ext uri="{FF2B5EF4-FFF2-40B4-BE49-F238E27FC236}">
                <a16:creationId xmlns:a16="http://schemas.microsoft.com/office/drawing/2014/main" xmlns="" id="{5CF8E868-1CB1-4B5C-8388-778E3E72169C}"/>
              </a:ext>
            </a:extLst>
          </p:cNvPr>
          <p:cNvPicPr>
            <a:picLocks noChangeAspect="1"/>
          </p:cNvPicPr>
          <p:nvPr/>
        </p:nvPicPr>
        <p:blipFill>
          <a:blip r:embed="rId12"/>
          <a:stretch>
            <a:fillRect/>
          </a:stretch>
        </p:blipFill>
        <p:spPr>
          <a:xfrm>
            <a:off x="10570937" y="0"/>
            <a:ext cx="1458595" cy="159131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Lst>
  <p:txStyles>
    <p:titleStyle>
      <a:lvl1pPr algn="l" defTabSz="914400" rtl="0" eaLnBrk="1" latinLnBrk="0" hangingPunct="1">
        <a:lnSpc>
          <a:spcPct val="90000"/>
        </a:lnSpc>
        <a:spcBef>
          <a:spcPct val="0"/>
        </a:spcBef>
        <a:buNone/>
        <a:defRPr sz="4400" kern="1200">
          <a:solidFill>
            <a:srgbClr val="903A85"/>
          </a:solidFill>
          <a:latin typeface="Century Gothic" panose="020B0502020202020204" charset="0"/>
          <a:ea typeface="+mj-ea"/>
          <a:cs typeface="Century Gothic" panose="020B050202020202020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charset="0"/>
          <a:ea typeface="+mn-ea"/>
          <a:cs typeface="Century Gothic" panose="020B050202020202020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charset="0"/>
          <a:ea typeface="+mn-ea"/>
          <a:cs typeface="Century Gothic" panose="020B050202020202020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charset="0"/>
          <a:ea typeface="+mn-ea"/>
          <a:cs typeface="Century Gothic" panose="020B050202020202020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charset="0"/>
          <a:ea typeface="+mn-ea"/>
          <a:cs typeface="Century Gothic" panose="020B050202020202020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charset="0"/>
          <a:ea typeface="+mn-ea"/>
          <a:cs typeface="Century Gothic" panose="020B050202020202020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b="1" dirty="0"/>
              <a:t>ANALISIS INFORMASI KEUANGAN</a:t>
            </a:r>
            <a:endParaRPr lang="id-ID" dirty="0"/>
          </a:p>
        </p:txBody>
      </p:sp>
      <p:sp>
        <p:nvSpPr>
          <p:cNvPr id="3" name="Subtitle 2"/>
          <p:cNvSpPr>
            <a:spLocks noGrp="1"/>
          </p:cNvSpPr>
          <p:nvPr>
            <p:ph type="subTitle" idx="1"/>
          </p:nvPr>
        </p:nvSpPr>
        <p:spPr/>
        <p:txBody>
          <a:bodyPr/>
          <a:lstStyle/>
          <a:p>
            <a:r>
              <a:rPr lang="id-ID" dirty="0" smtClean="0"/>
              <a:t>MANENDHA M KUNDALA, SE,MM</a:t>
            </a:r>
            <a:endParaRPr lang="id-ID" dirty="0"/>
          </a:p>
        </p:txBody>
      </p:sp>
    </p:spTree>
    <p:extLst>
      <p:ext uri="{BB962C8B-B14F-4D97-AF65-F5344CB8AC3E}">
        <p14:creationId xmlns:p14="http://schemas.microsoft.com/office/powerpoint/2010/main" val="1216442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30026"/>
          </a:xfrm>
        </p:spPr>
        <p:txBody>
          <a:bodyPr>
            <a:normAutofit fontScale="90000"/>
          </a:bodyPr>
          <a:lstStyle/>
          <a:p>
            <a:endParaRPr lang="id-ID" dirty="0"/>
          </a:p>
        </p:txBody>
      </p:sp>
      <p:sp>
        <p:nvSpPr>
          <p:cNvPr id="3" name="Content Placeholder 2"/>
          <p:cNvSpPr>
            <a:spLocks noGrp="1"/>
          </p:cNvSpPr>
          <p:nvPr>
            <p:ph idx="1"/>
          </p:nvPr>
        </p:nvSpPr>
        <p:spPr>
          <a:xfrm>
            <a:off x="609600" y="548681"/>
            <a:ext cx="10972800" cy="5577483"/>
          </a:xfrm>
        </p:spPr>
        <p:txBody>
          <a:bodyPr>
            <a:normAutofit/>
          </a:bodyPr>
          <a:lstStyle/>
          <a:p>
            <a:pPr marL="0" indent="0">
              <a:buNone/>
            </a:pPr>
            <a:r>
              <a:rPr lang="id-ID" dirty="0" smtClean="0"/>
              <a:t>Masing-masing rasio tersebut akan memberikan makna tersendiri dalam mengambarkan kondisi dan posisi keuangan perusahaan. Hal tersebut akan memudahkan manajer untuk mengambil keputusan kedepan. </a:t>
            </a:r>
          </a:p>
          <a:p>
            <a:pPr marL="0" indent="0">
              <a:buNone/>
            </a:pPr>
            <a:r>
              <a:rPr lang="id-ID" dirty="0" smtClean="0"/>
              <a:t>Di bidang keuangan, hasil analisis keuangan akan menjadi tolak ukur kesuksesan manajer apabila telah menggunakan sumber daya perusahaan secara optimal. Sebaliknya bila gagal dalam mencapai target yang telah ditetapkan, hal ini akan menjadi pelajaran bagi manajemen di masa yang akan datang. </a:t>
            </a:r>
          </a:p>
          <a:p>
            <a:pPr marL="0" indent="0">
              <a:buNone/>
            </a:pPr>
            <a:r>
              <a:rPr lang="id-ID" dirty="0" smtClean="0"/>
              <a:t>Tidak hanya di bidang keuangan saja, tapi berpengaruh terhadap keputusan di bidang produksi, pemasaran, dan SDM. </a:t>
            </a:r>
            <a:endParaRPr lang="id-ID" dirty="0"/>
          </a:p>
        </p:txBody>
      </p:sp>
    </p:spTree>
    <p:extLst>
      <p:ext uri="{BB962C8B-B14F-4D97-AF65-F5344CB8AC3E}">
        <p14:creationId xmlns:p14="http://schemas.microsoft.com/office/powerpoint/2010/main" val="196942769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 TUJAN DAN MANFAAT RASIO AKTIVITAS</a:t>
            </a:r>
            <a:endParaRPr lang="id-ID"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id-ID" dirty="0" smtClean="0"/>
              <a:t>Untuk mengukur berapa lama penagihan piutang selama satu periode,</a:t>
            </a:r>
          </a:p>
          <a:p>
            <a:pPr marL="514350" indent="-514350">
              <a:buAutoNum type="arabicPeriod"/>
            </a:pPr>
            <a:r>
              <a:rPr lang="id-ID" dirty="0" smtClean="0"/>
              <a:t>Untuk menghitung hari rata-rata penagihan piutang,</a:t>
            </a:r>
          </a:p>
          <a:p>
            <a:pPr marL="514350" indent="-514350">
              <a:buAutoNum type="arabicPeriod"/>
            </a:pPr>
            <a:r>
              <a:rPr lang="id-ID" dirty="0" smtClean="0"/>
              <a:t>Untuk mengetahui berapa hari rata-rata sediaan tersimpan dalam gudang,</a:t>
            </a:r>
          </a:p>
          <a:p>
            <a:pPr marL="514350" indent="-514350">
              <a:buAutoNum type="arabicPeriod"/>
            </a:pPr>
            <a:r>
              <a:rPr lang="id-ID" dirty="0" smtClean="0"/>
              <a:t>Untuk mengukur berapa kali dana yang ditanamkan dalam modal kerja berputar dalam satu periode,</a:t>
            </a:r>
          </a:p>
          <a:p>
            <a:pPr marL="514350" indent="-514350">
              <a:buFont typeface="Arial" pitchFamily="34" charset="0"/>
              <a:buAutoNum type="arabicPeriod"/>
            </a:pPr>
            <a:r>
              <a:rPr lang="id-ID" dirty="0" smtClean="0"/>
              <a:t>Untuk </a:t>
            </a:r>
            <a:r>
              <a:rPr lang="id-ID" dirty="0"/>
              <a:t>mengukur berapa kali dana yang ditanamkan dalam </a:t>
            </a:r>
            <a:r>
              <a:rPr lang="id-ID" dirty="0" smtClean="0"/>
              <a:t>aktiva tetap berputar </a:t>
            </a:r>
            <a:r>
              <a:rPr lang="id-ID" dirty="0"/>
              <a:t>dalam satu periode</a:t>
            </a:r>
            <a:r>
              <a:rPr lang="id-ID" dirty="0" smtClean="0"/>
              <a:t>,</a:t>
            </a:r>
          </a:p>
          <a:p>
            <a:pPr marL="514350" indent="-514350">
              <a:buFont typeface="Arial" pitchFamily="34" charset="0"/>
              <a:buAutoNum type="arabicPeriod"/>
            </a:pPr>
            <a:r>
              <a:rPr lang="id-ID" dirty="0" smtClean="0"/>
              <a:t>Untuk </a:t>
            </a:r>
            <a:r>
              <a:rPr lang="id-ID" dirty="0"/>
              <a:t>mengukur </a:t>
            </a:r>
            <a:r>
              <a:rPr lang="id-ID" dirty="0" smtClean="0"/>
              <a:t>penjualan terhadap penggunaan semua aktiva perusahaan.</a:t>
            </a:r>
            <a:endParaRPr lang="id-ID" dirty="0"/>
          </a:p>
          <a:p>
            <a:pPr marL="514350" indent="-514350">
              <a:buFont typeface="Arial" pitchFamily="34" charset="0"/>
              <a:buAutoNum type="arabicPeriod"/>
            </a:pPr>
            <a:endParaRPr lang="id-ID" dirty="0"/>
          </a:p>
          <a:p>
            <a:pPr marL="514350" indent="-514350">
              <a:buAutoNum type="arabicPeriod"/>
            </a:pPr>
            <a:endParaRPr lang="id-ID" dirty="0"/>
          </a:p>
        </p:txBody>
      </p:sp>
    </p:spTree>
    <p:extLst>
      <p:ext uri="{BB962C8B-B14F-4D97-AF65-F5344CB8AC3E}">
        <p14:creationId xmlns:p14="http://schemas.microsoft.com/office/powerpoint/2010/main" val="273927797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C. JENIS-JENIS RASIO AKTIVITAS</a:t>
            </a:r>
            <a:endParaRPr lang="id-ID" dirty="0"/>
          </a:p>
        </p:txBody>
      </p:sp>
      <p:sp>
        <p:nvSpPr>
          <p:cNvPr id="3" name="Content Placeholder 2"/>
          <p:cNvSpPr>
            <a:spLocks noGrp="1"/>
          </p:cNvSpPr>
          <p:nvPr>
            <p:ph idx="1"/>
          </p:nvPr>
        </p:nvSpPr>
        <p:spPr/>
        <p:txBody>
          <a:bodyPr>
            <a:normAutofit/>
          </a:bodyPr>
          <a:lstStyle/>
          <a:p>
            <a:pPr marL="514350" indent="-514350">
              <a:buAutoNum type="arabicPeriod"/>
            </a:pPr>
            <a:r>
              <a:rPr lang="id-ID" dirty="0" smtClean="0"/>
              <a:t>Perputaran piutang (</a:t>
            </a:r>
            <a:r>
              <a:rPr lang="id-ID" i="1" dirty="0" smtClean="0"/>
              <a:t>receivable turn over</a:t>
            </a:r>
            <a:r>
              <a:rPr lang="id-ID" dirty="0" smtClean="0"/>
              <a:t>)</a:t>
            </a:r>
          </a:p>
          <a:p>
            <a:pPr marL="514350" indent="-514350">
              <a:buAutoNum type="arabicPeriod"/>
            </a:pPr>
            <a:r>
              <a:rPr lang="id-ID" dirty="0" smtClean="0"/>
              <a:t>Hari rata-rata penagihan piutang (</a:t>
            </a:r>
            <a:r>
              <a:rPr lang="id-ID" i="1" dirty="0" smtClean="0"/>
              <a:t>days of receivable)</a:t>
            </a:r>
            <a:endParaRPr lang="id-ID" dirty="0" smtClean="0"/>
          </a:p>
          <a:p>
            <a:pPr marL="514350" indent="-514350">
              <a:buAutoNum type="arabicPeriod"/>
            </a:pPr>
            <a:r>
              <a:rPr lang="id-ID" dirty="0" smtClean="0"/>
              <a:t>Perputaran sediaan (</a:t>
            </a:r>
            <a:r>
              <a:rPr lang="id-ID" i="1" dirty="0" smtClean="0"/>
              <a:t>inventory turnover</a:t>
            </a:r>
            <a:r>
              <a:rPr lang="id-ID" dirty="0" smtClean="0"/>
              <a:t>)</a:t>
            </a:r>
          </a:p>
          <a:p>
            <a:pPr marL="514350" indent="-514350">
              <a:buAutoNum type="arabicPeriod"/>
            </a:pPr>
            <a:r>
              <a:rPr lang="id-ID" dirty="0" smtClean="0"/>
              <a:t>Hari rata-rata penagihan sediaan (</a:t>
            </a:r>
            <a:r>
              <a:rPr lang="id-ID" i="1" dirty="0" smtClean="0"/>
              <a:t>days of inventory</a:t>
            </a:r>
            <a:r>
              <a:rPr lang="id-ID" dirty="0" smtClean="0"/>
              <a:t>)</a:t>
            </a:r>
          </a:p>
          <a:p>
            <a:pPr marL="514350" indent="-514350">
              <a:buAutoNum type="arabicPeriod"/>
            </a:pPr>
            <a:r>
              <a:rPr lang="id-ID" dirty="0" smtClean="0"/>
              <a:t>Perputaran modal kerja (</a:t>
            </a:r>
            <a:r>
              <a:rPr lang="id-ID" i="1" dirty="0" smtClean="0"/>
              <a:t>working capital turnover</a:t>
            </a:r>
            <a:r>
              <a:rPr lang="id-ID" dirty="0" smtClean="0"/>
              <a:t>)</a:t>
            </a:r>
          </a:p>
          <a:p>
            <a:pPr marL="514350" indent="-514350">
              <a:buAutoNum type="arabicPeriod"/>
            </a:pPr>
            <a:r>
              <a:rPr lang="id-ID" dirty="0" smtClean="0"/>
              <a:t>Perputaran aktiva tetap (</a:t>
            </a:r>
            <a:r>
              <a:rPr lang="id-ID" i="1" dirty="0" smtClean="0"/>
              <a:t>fixed assets turn over</a:t>
            </a:r>
            <a:r>
              <a:rPr lang="id-ID" dirty="0" smtClean="0"/>
              <a:t>)</a:t>
            </a:r>
          </a:p>
          <a:p>
            <a:pPr marL="514350" indent="-514350">
              <a:buAutoNum type="arabicPeriod"/>
            </a:pPr>
            <a:r>
              <a:rPr lang="id-ID" dirty="0" smtClean="0"/>
              <a:t>Perputaran aktiva (</a:t>
            </a:r>
            <a:r>
              <a:rPr lang="id-ID" i="1" dirty="0" smtClean="0"/>
              <a:t>assets turn over</a:t>
            </a:r>
            <a:r>
              <a:rPr lang="id-ID" dirty="0" smtClean="0"/>
              <a:t>)</a:t>
            </a:r>
          </a:p>
        </p:txBody>
      </p:sp>
    </p:spTree>
    <p:extLst>
      <p:ext uri="{BB962C8B-B14F-4D97-AF65-F5344CB8AC3E}">
        <p14:creationId xmlns:p14="http://schemas.microsoft.com/office/powerpoint/2010/main" val="90014546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1. Perputaran </a:t>
            </a:r>
            <a:r>
              <a:rPr lang="id-ID" dirty="0"/>
              <a:t>piutang (</a:t>
            </a:r>
            <a:r>
              <a:rPr lang="id-ID" i="1" dirty="0"/>
              <a:t>receivable turn over</a:t>
            </a:r>
            <a:r>
              <a:rPr lang="id-ID" dirty="0" smtClean="0"/>
              <a:t>)</a:t>
            </a:r>
            <a:endParaRPr lang="id-ID" dirty="0"/>
          </a:p>
        </p:txBody>
      </p:sp>
      <p:sp>
        <p:nvSpPr>
          <p:cNvPr id="3" name="Content Placeholder 2"/>
          <p:cNvSpPr>
            <a:spLocks noGrp="1"/>
          </p:cNvSpPr>
          <p:nvPr>
            <p:ph idx="1"/>
          </p:nvPr>
        </p:nvSpPr>
        <p:spPr/>
        <p:txBody>
          <a:bodyPr/>
          <a:lstStyle/>
          <a:p>
            <a:pPr marL="0" indent="0">
              <a:buNone/>
            </a:pPr>
            <a:r>
              <a:rPr lang="id-ID" dirty="0" smtClean="0"/>
              <a:t>Merupakan rasio yang digunakan untuk mengukur berapa lama penagihan piutang selama satu periode, atau berapa kali dana yang ditanam dalam piutang ini berputar dalam satu periode.</a:t>
            </a:r>
          </a:p>
          <a:p>
            <a:pPr marL="0" indent="0">
              <a:buNone/>
            </a:pPr>
            <a:r>
              <a:rPr lang="id-ID" dirty="0" smtClean="0"/>
              <a:t>Rumus :</a:t>
            </a:r>
          </a:p>
          <a:p>
            <a:pPr marL="0" indent="0">
              <a:buNone/>
            </a:pPr>
            <a:r>
              <a:rPr lang="id-ID" i="1" dirty="0"/>
              <a:t>receivable turn </a:t>
            </a:r>
            <a:r>
              <a:rPr lang="id-ID" i="1" dirty="0" smtClean="0"/>
              <a:t>over = </a:t>
            </a:r>
            <a:r>
              <a:rPr lang="id-ID" u="sng" dirty="0" smtClean="0"/>
              <a:t>Penjualan kredit</a:t>
            </a:r>
          </a:p>
          <a:p>
            <a:pPr marL="0" indent="0">
              <a:buNone/>
            </a:pPr>
            <a:r>
              <a:rPr lang="id-ID" dirty="0"/>
              <a:t>	</a:t>
            </a:r>
            <a:r>
              <a:rPr lang="id-ID" dirty="0" smtClean="0"/>
              <a:t>			       Piutang</a:t>
            </a:r>
            <a:endParaRPr lang="id-ID" dirty="0"/>
          </a:p>
        </p:txBody>
      </p:sp>
    </p:spTree>
    <p:extLst>
      <p:ext uri="{BB962C8B-B14F-4D97-AF65-F5344CB8AC3E}">
        <p14:creationId xmlns:p14="http://schemas.microsoft.com/office/powerpoint/2010/main" val="17257305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2. </a:t>
            </a:r>
            <a:r>
              <a:rPr lang="id-ID" dirty="0"/>
              <a:t>Hari rata-rata penagihan piutang (</a:t>
            </a:r>
            <a:r>
              <a:rPr lang="id-ID" i="1" dirty="0"/>
              <a:t>days of receivable</a:t>
            </a:r>
            <a:r>
              <a:rPr lang="id-ID" i="1" dirty="0" smtClean="0"/>
              <a:t>)</a:t>
            </a:r>
            <a:endParaRPr lang="id-ID" dirty="0"/>
          </a:p>
        </p:txBody>
      </p:sp>
      <p:sp>
        <p:nvSpPr>
          <p:cNvPr id="3" name="Content Placeholder 2"/>
          <p:cNvSpPr>
            <a:spLocks noGrp="1"/>
          </p:cNvSpPr>
          <p:nvPr>
            <p:ph idx="1"/>
          </p:nvPr>
        </p:nvSpPr>
        <p:spPr/>
        <p:txBody>
          <a:bodyPr/>
          <a:lstStyle/>
          <a:p>
            <a:pPr marL="0" indent="0">
              <a:buNone/>
            </a:pPr>
            <a:r>
              <a:rPr lang="id-ID" dirty="0" smtClean="0"/>
              <a:t>Rumus </a:t>
            </a:r>
            <a:r>
              <a:rPr lang="id-ID" i="1" dirty="0"/>
              <a:t>days of </a:t>
            </a:r>
            <a:r>
              <a:rPr lang="id-ID" i="1" dirty="0" smtClean="0"/>
              <a:t>receivable:</a:t>
            </a:r>
          </a:p>
          <a:p>
            <a:pPr marL="0" indent="0">
              <a:buNone/>
            </a:pPr>
            <a:r>
              <a:rPr lang="id-ID" i="1" dirty="0"/>
              <a:t>days of </a:t>
            </a:r>
            <a:r>
              <a:rPr lang="id-ID" i="1" dirty="0" smtClean="0"/>
              <a:t>receivable </a:t>
            </a:r>
            <a:r>
              <a:rPr lang="id-ID" dirty="0" smtClean="0"/>
              <a:t>= </a:t>
            </a:r>
            <a:r>
              <a:rPr lang="id-ID" u="sng" dirty="0" smtClean="0"/>
              <a:t>Jumlah hari dalam 1 tahun</a:t>
            </a:r>
          </a:p>
          <a:p>
            <a:pPr marL="0" indent="0">
              <a:buNone/>
            </a:pPr>
            <a:r>
              <a:rPr lang="id-ID" dirty="0"/>
              <a:t>	</a:t>
            </a:r>
            <a:r>
              <a:rPr lang="id-ID" dirty="0" smtClean="0"/>
              <a:t>			Perputaran piutang</a:t>
            </a:r>
            <a:endParaRPr lang="id-ID" dirty="0"/>
          </a:p>
        </p:txBody>
      </p:sp>
    </p:spTree>
    <p:extLst>
      <p:ext uri="{BB962C8B-B14F-4D97-AF65-F5344CB8AC3E}">
        <p14:creationId xmlns:p14="http://schemas.microsoft.com/office/powerpoint/2010/main" val="177935195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3. </a:t>
            </a:r>
            <a:r>
              <a:rPr lang="id-ID" dirty="0"/>
              <a:t>Perputaran sediaan (</a:t>
            </a:r>
            <a:r>
              <a:rPr lang="id-ID" i="1" dirty="0"/>
              <a:t>inventory turnover</a:t>
            </a:r>
            <a:r>
              <a:rPr lang="id-ID" dirty="0" smtClean="0"/>
              <a:t>)</a:t>
            </a:r>
            <a:endParaRPr lang="id-ID" dirty="0"/>
          </a:p>
        </p:txBody>
      </p:sp>
      <p:sp>
        <p:nvSpPr>
          <p:cNvPr id="3" name="Content Placeholder 2"/>
          <p:cNvSpPr>
            <a:spLocks noGrp="1"/>
          </p:cNvSpPr>
          <p:nvPr>
            <p:ph idx="1"/>
          </p:nvPr>
        </p:nvSpPr>
        <p:spPr/>
        <p:txBody>
          <a:bodyPr/>
          <a:lstStyle/>
          <a:p>
            <a:pPr marL="0" indent="0">
              <a:buNone/>
            </a:pPr>
            <a:r>
              <a:rPr lang="id-ID" dirty="0" smtClean="0"/>
              <a:t>Merupakan rasio yang digunakan untuk mengukur berapa kali dana yang ditanamkan dalam persediaan berputar dalam satu periode.</a:t>
            </a:r>
          </a:p>
          <a:p>
            <a:pPr marL="0" indent="0">
              <a:buNone/>
            </a:pPr>
            <a:r>
              <a:rPr lang="id-ID" dirty="0" smtClean="0"/>
              <a:t>Rumus </a:t>
            </a:r>
            <a:r>
              <a:rPr lang="id-ID" i="1" dirty="0"/>
              <a:t>inventory </a:t>
            </a:r>
            <a:r>
              <a:rPr lang="id-ID" i="1" dirty="0" smtClean="0"/>
              <a:t>turnover:</a:t>
            </a:r>
          </a:p>
          <a:p>
            <a:pPr marL="0" indent="0">
              <a:buNone/>
            </a:pPr>
            <a:r>
              <a:rPr lang="id-ID" i="1" dirty="0"/>
              <a:t>inventory </a:t>
            </a:r>
            <a:r>
              <a:rPr lang="id-ID" i="1" dirty="0" smtClean="0"/>
              <a:t>turnover </a:t>
            </a:r>
            <a:r>
              <a:rPr lang="id-ID" dirty="0" smtClean="0"/>
              <a:t>= </a:t>
            </a:r>
            <a:r>
              <a:rPr lang="id-ID" u="sng" dirty="0" smtClean="0"/>
              <a:t>Penjualan</a:t>
            </a:r>
          </a:p>
          <a:p>
            <a:pPr marL="0" indent="0">
              <a:buNone/>
            </a:pPr>
            <a:r>
              <a:rPr lang="id-ID" dirty="0"/>
              <a:t>	</a:t>
            </a:r>
            <a:r>
              <a:rPr lang="id-ID" dirty="0" smtClean="0"/>
              <a:t>			Sediaan </a:t>
            </a:r>
            <a:endParaRPr lang="id-ID" dirty="0"/>
          </a:p>
        </p:txBody>
      </p:sp>
    </p:spTree>
    <p:extLst>
      <p:ext uri="{BB962C8B-B14F-4D97-AF65-F5344CB8AC3E}">
        <p14:creationId xmlns:p14="http://schemas.microsoft.com/office/powerpoint/2010/main" val="208508175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4. </a:t>
            </a:r>
            <a:r>
              <a:rPr lang="id-ID" dirty="0"/>
              <a:t>Hari rata-rata </a:t>
            </a:r>
            <a:r>
              <a:rPr lang="id-ID" dirty="0" smtClean="0"/>
              <a:t>sediaan tersimpan di gudang (</a:t>
            </a:r>
            <a:r>
              <a:rPr lang="id-ID" i="1" dirty="0" smtClean="0"/>
              <a:t>days </a:t>
            </a:r>
            <a:r>
              <a:rPr lang="id-ID" i="1" dirty="0"/>
              <a:t>of inventory</a:t>
            </a:r>
            <a:r>
              <a:rPr lang="id-ID" dirty="0" smtClean="0"/>
              <a:t>)</a:t>
            </a:r>
            <a:endParaRPr lang="id-ID" dirty="0"/>
          </a:p>
        </p:txBody>
      </p:sp>
      <p:sp>
        <p:nvSpPr>
          <p:cNvPr id="3" name="Content Placeholder 2"/>
          <p:cNvSpPr>
            <a:spLocks noGrp="1"/>
          </p:cNvSpPr>
          <p:nvPr>
            <p:ph idx="1"/>
          </p:nvPr>
        </p:nvSpPr>
        <p:spPr/>
        <p:txBody>
          <a:bodyPr/>
          <a:lstStyle/>
          <a:p>
            <a:pPr marL="0" indent="0">
              <a:buNone/>
            </a:pPr>
            <a:r>
              <a:rPr lang="id-ID" dirty="0"/>
              <a:t>Rumus </a:t>
            </a:r>
            <a:r>
              <a:rPr lang="id-ID" i="1" dirty="0"/>
              <a:t>days of </a:t>
            </a:r>
            <a:r>
              <a:rPr lang="id-ID" i="1" dirty="0" smtClean="0"/>
              <a:t>inventory:</a:t>
            </a:r>
            <a:endParaRPr lang="id-ID" i="1" dirty="0"/>
          </a:p>
          <a:p>
            <a:pPr marL="0" indent="0">
              <a:buNone/>
            </a:pPr>
            <a:r>
              <a:rPr lang="id-ID" i="1" dirty="0"/>
              <a:t>days of </a:t>
            </a:r>
            <a:r>
              <a:rPr lang="id-ID" i="1" dirty="0" smtClean="0"/>
              <a:t>inventory </a:t>
            </a:r>
            <a:r>
              <a:rPr lang="id-ID" dirty="0"/>
              <a:t>= </a:t>
            </a:r>
            <a:r>
              <a:rPr lang="id-ID" u="sng" dirty="0"/>
              <a:t>Jumlah hari dalam 1 tahun</a:t>
            </a:r>
          </a:p>
          <a:p>
            <a:pPr marL="0" indent="0">
              <a:buNone/>
            </a:pPr>
            <a:r>
              <a:rPr lang="id-ID" dirty="0"/>
              <a:t>				Perputaran </a:t>
            </a:r>
            <a:r>
              <a:rPr lang="id-ID" dirty="0" smtClean="0"/>
              <a:t>sediaan</a:t>
            </a:r>
            <a:endParaRPr lang="id-ID" dirty="0"/>
          </a:p>
          <a:p>
            <a:pPr marL="0" indent="0">
              <a:buNone/>
            </a:pPr>
            <a:endParaRPr lang="id-ID" dirty="0"/>
          </a:p>
        </p:txBody>
      </p:sp>
    </p:spTree>
    <p:extLst>
      <p:ext uri="{BB962C8B-B14F-4D97-AF65-F5344CB8AC3E}">
        <p14:creationId xmlns:p14="http://schemas.microsoft.com/office/powerpoint/2010/main" val="235182586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5. </a:t>
            </a:r>
            <a:r>
              <a:rPr lang="id-ID" dirty="0"/>
              <a:t>Perputaran modal kerja (</a:t>
            </a:r>
            <a:r>
              <a:rPr lang="id-ID" i="1" dirty="0"/>
              <a:t>working capital turnover</a:t>
            </a:r>
            <a:r>
              <a:rPr lang="id-ID" dirty="0" smtClean="0"/>
              <a:t>)</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Merupakan rasio yang digunakan untuk mengukur berapa kali dana yang ditanamkan dalam modal kerja berputar dalam satu periode atau berapa penjualan yang dapat dicapai oleh perusahaan dalam setiap modal kerja yang digunakan.</a:t>
            </a:r>
          </a:p>
          <a:p>
            <a:pPr marL="0" indent="0">
              <a:buNone/>
            </a:pPr>
            <a:r>
              <a:rPr lang="id-ID" dirty="0" smtClean="0"/>
              <a:t>Rumus </a:t>
            </a:r>
            <a:r>
              <a:rPr lang="id-ID" i="1" dirty="0"/>
              <a:t>working capital </a:t>
            </a:r>
            <a:r>
              <a:rPr lang="id-ID" i="1" dirty="0" smtClean="0"/>
              <a:t>turnover:</a:t>
            </a:r>
          </a:p>
          <a:p>
            <a:pPr marL="0" indent="0">
              <a:buNone/>
            </a:pPr>
            <a:r>
              <a:rPr lang="id-ID" i="1" dirty="0"/>
              <a:t>working capital </a:t>
            </a:r>
            <a:r>
              <a:rPr lang="id-ID" i="1" dirty="0" smtClean="0"/>
              <a:t>turnover =  </a:t>
            </a:r>
            <a:r>
              <a:rPr lang="id-ID" u="sng" dirty="0" smtClean="0"/>
              <a:t>Penjualan</a:t>
            </a:r>
            <a:r>
              <a:rPr lang="id-ID" dirty="0" smtClean="0"/>
              <a:t> </a:t>
            </a:r>
          </a:p>
          <a:p>
            <a:pPr marL="0" indent="0">
              <a:buNone/>
            </a:pPr>
            <a:r>
              <a:rPr lang="id-ID" dirty="0"/>
              <a:t>	</a:t>
            </a:r>
            <a:r>
              <a:rPr lang="id-ID" dirty="0" smtClean="0"/>
              <a:t>			        Modal kerja</a:t>
            </a:r>
            <a:endParaRPr lang="id-ID" dirty="0"/>
          </a:p>
        </p:txBody>
      </p:sp>
    </p:spTree>
    <p:extLst>
      <p:ext uri="{BB962C8B-B14F-4D97-AF65-F5344CB8AC3E}">
        <p14:creationId xmlns:p14="http://schemas.microsoft.com/office/powerpoint/2010/main" val="326390812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6. </a:t>
            </a:r>
            <a:r>
              <a:rPr lang="id-ID" dirty="0"/>
              <a:t>Perputaran aktiva tetap (</a:t>
            </a:r>
            <a:r>
              <a:rPr lang="id-ID" i="1" dirty="0"/>
              <a:t>fixed assets turn over</a:t>
            </a:r>
            <a:r>
              <a:rPr lang="id-ID" dirty="0" smtClean="0"/>
              <a:t>)</a:t>
            </a:r>
            <a:endParaRPr lang="id-ID" dirty="0"/>
          </a:p>
        </p:txBody>
      </p:sp>
      <p:sp>
        <p:nvSpPr>
          <p:cNvPr id="3" name="Content Placeholder 2"/>
          <p:cNvSpPr>
            <a:spLocks noGrp="1"/>
          </p:cNvSpPr>
          <p:nvPr>
            <p:ph idx="1"/>
          </p:nvPr>
        </p:nvSpPr>
        <p:spPr/>
        <p:txBody>
          <a:bodyPr/>
          <a:lstStyle/>
          <a:p>
            <a:pPr marL="0" indent="0">
              <a:buNone/>
            </a:pPr>
            <a:r>
              <a:rPr lang="id-ID" dirty="0" smtClean="0"/>
              <a:t>Merupakan rasio yang digunakan untuk mengukur berapa kali dana yang ditanamkan dalam aktiva tetap berputar dalam satu periode.</a:t>
            </a:r>
          </a:p>
          <a:p>
            <a:pPr marL="0" indent="0">
              <a:buNone/>
            </a:pPr>
            <a:r>
              <a:rPr lang="id-ID" dirty="0" smtClean="0"/>
              <a:t>Rumus </a:t>
            </a:r>
            <a:r>
              <a:rPr lang="id-ID" i="1" dirty="0"/>
              <a:t>fixed assets turn </a:t>
            </a:r>
            <a:r>
              <a:rPr lang="id-ID" i="1" dirty="0" smtClean="0"/>
              <a:t>over:</a:t>
            </a:r>
          </a:p>
          <a:p>
            <a:pPr marL="0" indent="0">
              <a:buNone/>
            </a:pPr>
            <a:r>
              <a:rPr lang="id-ID" i="1" dirty="0"/>
              <a:t>fixed assets turn </a:t>
            </a:r>
            <a:r>
              <a:rPr lang="id-ID" i="1" dirty="0" smtClean="0"/>
              <a:t>over = 	</a:t>
            </a:r>
            <a:r>
              <a:rPr lang="id-ID" u="sng" dirty="0" smtClean="0"/>
              <a:t>Penjualan</a:t>
            </a:r>
          </a:p>
          <a:p>
            <a:pPr marL="0" indent="0">
              <a:buNone/>
            </a:pPr>
            <a:r>
              <a:rPr lang="id-ID" dirty="0"/>
              <a:t>	</a:t>
            </a:r>
            <a:r>
              <a:rPr lang="id-ID" dirty="0" smtClean="0"/>
              <a:t>			  Total Aktiva Tetap</a:t>
            </a:r>
            <a:endParaRPr lang="id-ID" dirty="0"/>
          </a:p>
        </p:txBody>
      </p:sp>
    </p:spTree>
    <p:extLst>
      <p:ext uri="{BB962C8B-B14F-4D97-AF65-F5344CB8AC3E}">
        <p14:creationId xmlns:p14="http://schemas.microsoft.com/office/powerpoint/2010/main" val="233280825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7. </a:t>
            </a:r>
            <a:r>
              <a:rPr lang="id-ID" dirty="0"/>
              <a:t>Perputaran aktiva (</a:t>
            </a:r>
            <a:r>
              <a:rPr lang="id-ID" i="1" dirty="0"/>
              <a:t>assets turn over</a:t>
            </a:r>
            <a:r>
              <a:rPr lang="id-ID" dirty="0" smtClean="0"/>
              <a:t>)</a:t>
            </a:r>
            <a:endParaRPr lang="id-ID" dirty="0"/>
          </a:p>
        </p:txBody>
      </p:sp>
      <p:sp>
        <p:nvSpPr>
          <p:cNvPr id="3" name="Content Placeholder 2"/>
          <p:cNvSpPr>
            <a:spLocks noGrp="1"/>
          </p:cNvSpPr>
          <p:nvPr>
            <p:ph idx="1"/>
          </p:nvPr>
        </p:nvSpPr>
        <p:spPr/>
        <p:txBody>
          <a:bodyPr/>
          <a:lstStyle/>
          <a:p>
            <a:pPr marL="0" indent="0">
              <a:buNone/>
            </a:pPr>
            <a:r>
              <a:rPr lang="id-ID" dirty="0" smtClean="0"/>
              <a:t>Merupakan rasio yang digunakan untuk mengukur penggunaan semua aktiva perusahaan dan jumlah penjualan yang diperoleh dari tiap rupiah aktiva.</a:t>
            </a:r>
          </a:p>
          <a:p>
            <a:pPr marL="0" indent="0">
              <a:buNone/>
            </a:pPr>
            <a:r>
              <a:rPr lang="id-ID" dirty="0" smtClean="0"/>
              <a:t>Rumus </a:t>
            </a:r>
            <a:r>
              <a:rPr lang="id-ID" i="1" dirty="0"/>
              <a:t>assets turn </a:t>
            </a:r>
            <a:r>
              <a:rPr lang="id-ID" i="1" dirty="0" smtClean="0"/>
              <a:t>over:</a:t>
            </a:r>
          </a:p>
          <a:p>
            <a:pPr marL="0" indent="0">
              <a:buNone/>
            </a:pPr>
            <a:r>
              <a:rPr lang="id-ID" i="1" dirty="0"/>
              <a:t>assets turn </a:t>
            </a:r>
            <a:r>
              <a:rPr lang="id-ID" i="1" dirty="0" smtClean="0"/>
              <a:t>over = </a:t>
            </a:r>
            <a:r>
              <a:rPr lang="id-ID" u="sng" dirty="0" smtClean="0"/>
              <a:t>Penjualan</a:t>
            </a:r>
          </a:p>
          <a:p>
            <a:pPr marL="0" indent="0">
              <a:buNone/>
            </a:pPr>
            <a:r>
              <a:rPr lang="id-ID" dirty="0"/>
              <a:t>	</a:t>
            </a:r>
            <a:r>
              <a:rPr lang="id-ID" dirty="0" smtClean="0"/>
              <a:t>		Total Aktiva</a:t>
            </a:r>
            <a:endParaRPr lang="id-ID" dirty="0"/>
          </a:p>
        </p:txBody>
      </p:sp>
    </p:spTree>
    <p:extLst>
      <p:ext uri="{BB962C8B-B14F-4D97-AF65-F5344CB8AC3E}">
        <p14:creationId xmlns:p14="http://schemas.microsoft.com/office/powerpoint/2010/main" val="349338144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8018"/>
          </a:xfrm>
        </p:spPr>
        <p:txBody>
          <a:bodyPr>
            <a:normAutofit fontScale="90000"/>
          </a:bodyPr>
          <a:lstStyle/>
          <a:p>
            <a:endParaRPr lang="id-ID" dirty="0"/>
          </a:p>
        </p:txBody>
      </p:sp>
      <p:sp>
        <p:nvSpPr>
          <p:cNvPr id="3" name="Content Placeholder 2"/>
          <p:cNvSpPr>
            <a:spLocks noGrp="1"/>
          </p:cNvSpPr>
          <p:nvPr>
            <p:ph idx="1"/>
          </p:nvPr>
        </p:nvSpPr>
        <p:spPr>
          <a:xfrm>
            <a:off x="609600" y="476673"/>
            <a:ext cx="10972800" cy="5649491"/>
          </a:xfrm>
        </p:spPr>
        <p:txBody>
          <a:bodyPr>
            <a:normAutofit fontScale="55000" lnSpcReduction="20000"/>
          </a:bodyPr>
          <a:lstStyle/>
          <a:p>
            <a:pPr marL="0" indent="0">
              <a:buNone/>
            </a:pPr>
            <a:r>
              <a:rPr lang="id-ID" sz="3600" b="1" dirty="0"/>
              <a:t>LATIHAN SOAL: </a:t>
            </a:r>
          </a:p>
          <a:p>
            <a:pPr marL="0" indent="0">
              <a:buNone/>
            </a:pPr>
            <a:endParaRPr lang="id-ID" sz="3600" b="1" dirty="0"/>
          </a:p>
          <a:p>
            <a:pPr marL="0" indent="0">
              <a:buNone/>
            </a:pPr>
            <a:r>
              <a:rPr lang="id-ID" dirty="0"/>
              <a:t>Dengan menggunakan Laporan keuangan PT. YUMEKO MAHARANI, tentukanlah rasio-rasio dibawah ini:</a:t>
            </a:r>
          </a:p>
          <a:p>
            <a:pPr marL="514350" indent="-514350">
              <a:buAutoNum type="arabicPeriod"/>
            </a:pPr>
            <a:r>
              <a:rPr lang="id-ID" dirty="0"/>
              <a:t>Perputaran piutang (</a:t>
            </a:r>
            <a:r>
              <a:rPr lang="id-ID" i="1" dirty="0"/>
              <a:t>receivable turn over</a:t>
            </a:r>
            <a:r>
              <a:rPr lang="id-ID" dirty="0"/>
              <a:t>)</a:t>
            </a:r>
          </a:p>
          <a:p>
            <a:pPr marL="514350" indent="-514350">
              <a:buAutoNum type="arabicPeriod"/>
            </a:pPr>
            <a:r>
              <a:rPr lang="id-ID" dirty="0"/>
              <a:t>Hari rata-rata penagihan piutang (</a:t>
            </a:r>
            <a:r>
              <a:rPr lang="id-ID" i="1" dirty="0"/>
              <a:t>days of receivable)</a:t>
            </a:r>
            <a:endParaRPr lang="id-ID" dirty="0"/>
          </a:p>
          <a:p>
            <a:pPr marL="514350" indent="-514350">
              <a:buAutoNum type="arabicPeriod"/>
            </a:pPr>
            <a:r>
              <a:rPr lang="id-ID" dirty="0"/>
              <a:t>Perputaran sediaan (</a:t>
            </a:r>
            <a:r>
              <a:rPr lang="id-ID" i="1" dirty="0"/>
              <a:t>inventory turnover</a:t>
            </a:r>
            <a:r>
              <a:rPr lang="id-ID" dirty="0"/>
              <a:t>)</a:t>
            </a:r>
          </a:p>
          <a:p>
            <a:pPr marL="514350" indent="-514350">
              <a:buAutoNum type="arabicPeriod"/>
            </a:pPr>
            <a:r>
              <a:rPr lang="id-ID" dirty="0"/>
              <a:t>Hari rata-rata penagihan sediaan (</a:t>
            </a:r>
            <a:r>
              <a:rPr lang="id-ID" i="1" dirty="0"/>
              <a:t>days of inventory</a:t>
            </a:r>
            <a:r>
              <a:rPr lang="id-ID" dirty="0"/>
              <a:t>)</a:t>
            </a:r>
          </a:p>
          <a:p>
            <a:pPr marL="514350" indent="-514350">
              <a:buAutoNum type="arabicPeriod"/>
            </a:pPr>
            <a:r>
              <a:rPr lang="id-ID" dirty="0"/>
              <a:t>Perputaran modal kerja (</a:t>
            </a:r>
            <a:r>
              <a:rPr lang="id-ID" i="1" dirty="0"/>
              <a:t>working capital turnover</a:t>
            </a:r>
            <a:r>
              <a:rPr lang="id-ID" dirty="0"/>
              <a:t>)</a:t>
            </a:r>
          </a:p>
          <a:p>
            <a:pPr marL="514350" indent="-514350">
              <a:buAutoNum type="arabicPeriod"/>
            </a:pPr>
            <a:r>
              <a:rPr lang="id-ID" dirty="0"/>
              <a:t>Perputaran aktiva tetap (</a:t>
            </a:r>
            <a:r>
              <a:rPr lang="id-ID" i="1" dirty="0"/>
              <a:t>fixed assets turn over</a:t>
            </a:r>
            <a:r>
              <a:rPr lang="id-ID" dirty="0"/>
              <a:t>)</a:t>
            </a:r>
          </a:p>
          <a:p>
            <a:pPr marL="514350" indent="-514350">
              <a:buAutoNum type="arabicPeriod"/>
            </a:pPr>
            <a:r>
              <a:rPr lang="id-ID" dirty="0"/>
              <a:t>Perputaran aktiva (</a:t>
            </a:r>
            <a:r>
              <a:rPr lang="id-ID" i="1" dirty="0"/>
              <a:t>assets turn over</a:t>
            </a:r>
            <a:r>
              <a:rPr lang="id-ID" dirty="0"/>
              <a:t>)</a:t>
            </a:r>
          </a:p>
          <a:p>
            <a:pPr marL="0" indent="0">
              <a:buNone/>
            </a:pPr>
            <a:endParaRPr lang="id-ID" dirty="0"/>
          </a:p>
          <a:p>
            <a:pPr marL="0" indent="0">
              <a:buNone/>
            </a:pPr>
            <a:r>
              <a:rPr lang="id-ID" dirty="0"/>
              <a:t>Dan berikan komentar anda jika standar industrinya:</a:t>
            </a:r>
          </a:p>
          <a:p>
            <a:pPr marL="514350" indent="-514350">
              <a:buAutoNum type="arabicPeriod"/>
            </a:pPr>
            <a:r>
              <a:rPr lang="id-ID" dirty="0"/>
              <a:t>Perputaran piutang (</a:t>
            </a:r>
            <a:r>
              <a:rPr lang="id-ID" i="1" dirty="0"/>
              <a:t>receivable turn over</a:t>
            </a:r>
            <a:r>
              <a:rPr lang="id-ID" dirty="0" smtClean="0"/>
              <a:t>) = 15X</a:t>
            </a:r>
            <a:endParaRPr lang="id-ID" dirty="0"/>
          </a:p>
          <a:p>
            <a:pPr marL="514350" indent="-514350">
              <a:buAutoNum type="arabicPeriod"/>
            </a:pPr>
            <a:r>
              <a:rPr lang="id-ID" dirty="0"/>
              <a:t>Hari rata-rata penagihan piutang (</a:t>
            </a:r>
            <a:r>
              <a:rPr lang="id-ID" i="1" dirty="0"/>
              <a:t>days of receivable</a:t>
            </a:r>
            <a:r>
              <a:rPr lang="id-ID" i="1" dirty="0" smtClean="0"/>
              <a:t>) = 25hari</a:t>
            </a:r>
            <a:endParaRPr lang="id-ID" dirty="0"/>
          </a:p>
          <a:p>
            <a:pPr marL="514350" indent="-514350">
              <a:buAutoNum type="arabicPeriod"/>
            </a:pPr>
            <a:r>
              <a:rPr lang="id-ID" dirty="0"/>
              <a:t>Perputaran sediaan (</a:t>
            </a:r>
            <a:r>
              <a:rPr lang="id-ID" i="1" dirty="0"/>
              <a:t>inventory turnover</a:t>
            </a:r>
            <a:r>
              <a:rPr lang="id-ID" dirty="0" smtClean="0"/>
              <a:t>) = 20X</a:t>
            </a:r>
            <a:endParaRPr lang="id-ID" dirty="0"/>
          </a:p>
          <a:p>
            <a:pPr marL="514350" indent="-514350">
              <a:buAutoNum type="arabicPeriod"/>
            </a:pPr>
            <a:r>
              <a:rPr lang="id-ID" dirty="0"/>
              <a:t>Hari rata-rata penagihan sediaan (</a:t>
            </a:r>
            <a:r>
              <a:rPr lang="id-ID" i="1" dirty="0"/>
              <a:t>days of inventory</a:t>
            </a:r>
            <a:r>
              <a:rPr lang="id-ID" dirty="0" smtClean="0"/>
              <a:t>) = 19 hari</a:t>
            </a:r>
            <a:endParaRPr lang="id-ID" dirty="0"/>
          </a:p>
          <a:p>
            <a:pPr marL="514350" indent="-514350">
              <a:buAutoNum type="arabicPeriod"/>
            </a:pPr>
            <a:r>
              <a:rPr lang="id-ID" dirty="0"/>
              <a:t>Perputaran modal kerja (</a:t>
            </a:r>
            <a:r>
              <a:rPr lang="id-ID" i="1" dirty="0"/>
              <a:t>working capital turnover</a:t>
            </a:r>
            <a:r>
              <a:rPr lang="id-ID" dirty="0" smtClean="0"/>
              <a:t>) = 6x</a:t>
            </a:r>
            <a:endParaRPr lang="id-ID" dirty="0"/>
          </a:p>
          <a:p>
            <a:pPr marL="514350" indent="-514350">
              <a:buAutoNum type="arabicPeriod"/>
            </a:pPr>
            <a:r>
              <a:rPr lang="id-ID" dirty="0"/>
              <a:t>Perputaran aktiva tetap (</a:t>
            </a:r>
            <a:r>
              <a:rPr lang="id-ID" i="1" dirty="0"/>
              <a:t>fixed assets turn over</a:t>
            </a:r>
            <a:r>
              <a:rPr lang="id-ID" dirty="0" smtClean="0"/>
              <a:t>) = 5x</a:t>
            </a:r>
            <a:endParaRPr lang="id-ID" dirty="0"/>
          </a:p>
          <a:p>
            <a:pPr marL="514350" indent="-514350">
              <a:buAutoNum type="arabicPeriod"/>
            </a:pPr>
            <a:r>
              <a:rPr lang="id-ID" dirty="0"/>
              <a:t>Perputaran aktiva (</a:t>
            </a:r>
            <a:r>
              <a:rPr lang="id-ID" i="1" dirty="0"/>
              <a:t>assets turn over</a:t>
            </a:r>
            <a:r>
              <a:rPr lang="id-ID" dirty="0" smtClean="0"/>
              <a:t>) = 2x</a:t>
            </a:r>
            <a:endParaRPr lang="id-ID" dirty="0"/>
          </a:p>
          <a:p>
            <a:pPr marL="0" indent="0">
              <a:buNone/>
            </a:pPr>
            <a:endParaRPr lang="id-ID" dirty="0"/>
          </a:p>
        </p:txBody>
      </p:sp>
    </p:spTree>
    <p:extLst>
      <p:ext uri="{BB962C8B-B14F-4D97-AF65-F5344CB8AC3E}">
        <p14:creationId xmlns:p14="http://schemas.microsoft.com/office/powerpoint/2010/main" val="3302371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 PENGERTIAN LAPORAN KEUANGAN</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Bagi suatu perusahaan penyajian laporan keuangan secara khusus merupakan tanggung jawab manajer keuangan. Hal ini sesuai dengan fungsi manajer keuangan yaitu:</a:t>
            </a:r>
          </a:p>
          <a:p>
            <a:pPr marL="514350" indent="-514350">
              <a:buAutoNum type="arabicPeriod"/>
            </a:pPr>
            <a:r>
              <a:rPr lang="id-ID" dirty="0" smtClean="0"/>
              <a:t>Merencanakan</a:t>
            </a:r>
          </a:p>
          <a:p>
            <a:pPr marL="514350" indent="-514350">
              <a:buAutoNum type="arabicPeriod"/>
            </a:pPr>
            <a:r>
              <a:rPr lang="id-ID" dirty="0" smtClean="0"/>
              <a:t>Mencari</a:t>
            </a:r>
          </a:p>
          <a:p>
            <a:pPr marL="514350" indent="-514350">
              <a:buAutoNum type="arabicPeriod"/>
            </a:pPr>
            <a:r>
              <a:rPr lang="id-ID" dirty="0" smtClean="0"/>
              <a:t>Memanfaatkan dana perusahaan</a:t>
            </a:r>
          </a:p>
          <a:p>
            <a:pPr marL="514350" indent="-514350">
              <a:buAutoNum type="arabicPeriod"/>
            </a:pPr>
            <a:r>
              <a:rPr lang="id-ID" dirty="0" smtClean="0"/>
              <a:t>Memaksimalkan nilai perusahaan</a:t>
            </a:r>
          </a:p>
        </p:txBody>
      </p:sp>
    </p:spTree>
    <p:extLst>
      <p:ext uri="{BB962C8B-B14F-4D97-AF65-F5344CB8AC3E}">
        <p14:creationId xmlns:p14="http://schemas.microsoft.com/office/powerpoint/2010/main" val="251880156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dirty="0" smtClean="0"/>
              <a:t>RASIO PROFITABILITAS</a:t>
            </a:r>
            <a:endParaRPr lang="id-ID" dirty="0"/>
          </a:p>
        </p:txBody>
      </p:sp>
      <p:sp>
        <p:nvSpPr>
          <p:cNvPr id="5" name="Subtitle 4"/>
          <p:cNvSpPr>
            <a:spLocks noGrp="1"/>
          </p:cNvSpPr>
          <p:nvPr>
            <p:ph type="subTitle" idx="1"/>
          </p:nvPr>
        </p:nvSpPr>
        <p:spPr/>
        <p:txBody>
          <a:bodyPr/>
          <a:lstStyle/>
          <a:p>
            <a:r>
              <a:rPr lang="id-ID" dirty="0" smtClean="0"/>
              <a:t>MATERI 7d</a:t>
            </a:r>
            <a:endParaRPr lang="id-ID" dirty="0"/>
          </a:p>
        </p:txBody>
      </p:sp>
    </p:spTree>
    <p:extLst>
      <p:ext uri="{BB962C8B-B14F-4D97-AF65-F5344CB8AC3E}">
        <p14:creationId xmlns:p14="http://schemas.microsoft.com/office/powerpoint/2010/main" val="689977316"/>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 PENGERTIAN RASIO PROFITABILITAS</a:t>
            </a:r>
            <a:endParaRPr lang="id-ID" dirty="0"/>
          </a:p>
        </p:txBody>
      </p:sp>
      <p:sp>
        <p:nvSpPr>
          <p:cNvPr id="3" name="Content Placeholder 2"/>
          <p:cNvSpPr>
            <a:spLocks noGrp="1"/>
          </p:cNvSpPr>
          <p:nvPr>
            <p:ph idx="1"/>
          </p:nvPr>
        </p:nvSpPr>
        <p:spPr/>
        <p:txBody>
          <a:bodyPr/>
          <a:lstStyle/>
          <a:p>
            <a:pPr marL="0" indent="0">
              <a:buNone/>
            </a:pPr>
            <a:r>
              <a:rPr lang="id-ID" dirty="0" smtClean="0"/>
              <a:t>Rasio profitabilitas merupakan rasio untuk menilai kemampuan perusahaan dalam mencari keuntungan, rasio ini juga memberikan ukuran tingkat efektivitas manajemen suatu perusahaan.</a:t>
            </a:r>
            <a:endParaRPr lang="id-ID" dirty="0"/>
          </a:p>
        </p:txBody>
      </p:sp>
    </p:spTree>
    <p:extLst>
      <p:ext uri="{BB962C8B-B14F-4D97-AF65-F5344CB8AC3E}">
        <p14:creationId xmlns:p14="http://schemas.microsoft.com/office/powerpoint/2010/main" val="338427416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 TUJUAN RASIO PROFITABILITAS</a:t>
            </a:r>
            <a:endParaRPr lang="id-ID"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id-ID" dirty="0" smtClean="0"/>
              <a:t>Mengukur atau menghitung laba yang dihasilkan,</a:t>
            </a:r>
          </a:p>
          <a:p>
            <a:pPr marL="514350" indent="-514350">
              <a:buAutoNum type="arabicPeriod"/>
            </a:pPr>
            <a:r>
              <a:rPr lang="id-ID" dirty="0" smtClean="0"/>
              <a:t>Menilai perkembangan laba dari waktu ke waktu,</a:t>
            </a:r>
          </a:p>
          <a:p>
            <a:pPr marL="514350" indent="-514350">
              <a:buAutoNum type="arabicPeriod"/>
            </a:pPr>
            <a:r>
              <a:rPr lang="id-ID" dirty="0" smtClean="0"/>
              <a:t>Menilai besarnya laba bersih sesudah pajak dengan modal sendiri,</a:t>
            </a:r>
          </a:p>
          <a:p>
            <a:pPr marL="514350" indent="-514350">
              <a:buAutoNum type="arabicPeriod"/>
            </a:pPr>
            <a:r>
              <a:rPr lang="id-ID" dirty="0" smtClean="0"/>
              <a:t>Mengukur produktivitas perusahaan dariseluruh dana perusahaan yang digunakan baik modal pinjaman maupun modal sendiri.</a:t>
            </a:r>
            <a:endParaRPr lang="id-ID" dirty="0"/>
          </a:p>
        </p:txBody>
      </p:sp>
    </p:spTree>
    <p:extLst>
      <p:ext uri="{BB962C8B-B14F-4D97-AF65-F5344CB8AC3E}">
        <p14:creationId xmlns:p14="http://schemas.microsoft.com/office/powerpoint/2010/main" val="225916174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 MANFAAT RASIO PROFITABILITAS</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Mengetahui besarnya tingkat laba,</a:t>
            </a:r>
          </a:p>
          <a:p>
            <a:pPr marL="514350" indent="-514350">
              <a:buAutoNum type="arabicPeriod"/>
            </a:pPr>
            <a:r>
              <a:rPr lang="id-ID" dirty="0" smtClean="0"/>
              <a:t>Mengetahui perkembangan laba dari wkatu ke waktu,</a:t>
            </a:r>
          </a:p>
          <a:p>
            <a:pPr marL="514350" indent="-514350">
              <a:buAutoNum type="arabicPeriod"/>
            </a:pPr>
            <a:r>
              <a:rPr lang="id-ID" dirty="0" smtClean="0"/>
              <a:t>Mengetahui besarnya laba bersih sesudah pajak dengan modal sendiri,</a:t>
            </a:r>
          </a:p>
          <a:p>
            <a:pPr marL="514350" indent="-514350">
              <a:buAutoNum type="arabicPeriod"/>
            </a:pPr>
            <a:r>
              <a:rPr lang="id-ID" dirty="0" smtClean="0"/>
              <a:t>Mengetahui produktivitas dari seluruh dana perusahaan yang digunakan, baik modal pinjaman maupun modal sendiri.</a:t>
            </a:r>
            <a:endParaRPr lang="id-ID" dirty="0"/>
          </a:p>
        </p:txBody>
      </p:sp>
    </p:spTree>
    <p:extLst>
      <p:ext uri="{BB962C8B-B14F-4D97-AF65-F5344CB8AC3E}">
        <p14:creationId xmlns:p14="http://schemas.microsoft.com/office/powerpoint/2010/main" val="407302180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 JENIS –JENIS RASIO PROFITABILITAS</a:t>
            </a:r>
            <a:endParaRPr lang="id-ID" dirty="0"/>
          </a:p>
        </p:txBody>
      </p:sp>
      <p:sp>
        <p:nvSpPr>
          <p:cNvPr id="3" name="Content Placeholder 2"/>
          <p:cNvSpPr>
            <a:spLocks noGrp="1"/>
          </p:cNvSpPr>
          <p:nvPr>
            <p:ph idx="1"/>
          </p:nvPr>
        </p:nvSpPr>
        <p:spPr/>
        <p:txBody>
          <a:bodyPr/>
          <a:lstStyle/>
          <a:p>
            <a:pPr marL="514350" indent="-514350">
              <a:buAutoNum type="arabicPeriod"/>
            </a:pPr>
            <a:r>
              <a:rPr lang="id-ID" i="1" dirty="0" smtClean="0"/>
              <a:t>Profit margin ( Profit margin on sales)</a:t>
            </a:r>
          </a:p>
          <a:p>
            <a:pPr marL="514350" indent="-514350">
              <a:buAutoNum type="arabicPeriod"/>
            </a:pPr>
            <a:r>
              <a:rPr lang="id-ID" i="1" dirty="0" smtClean="0"/>
              <a:t>Return on Investement (ROI)</a:t>
            </a:r>
          </a:p>
          <a:p>
            <a:pPr marL="514350" indent="-514350">
              <a:buAutoNum type="arabicPeriod"/>
            </a:pPr>
            <a:r>
              <a:rPr lang="id-ID" i="1" dirty="0" smtClean="0"/>
              <a:t>Return on Equity (ROE)</a:t>
            </a:r>
          </a:p>
          <a:p>
            <a:pPr marL="514350" indent="-514350">
              <a:buAutoNum type="arabicPeriod"/>
            </a:pPr>
            <a:r>
              <a:rPr lang="id-ID" i="1" dirty="0" smtClean="0"/>
              <a:t>Earning per share of common stock</a:t>
            </a:r>
            <a:endParaRPr lang="id-ID" i="1" dirty="0"/>
          </a:p>
        </p:txBody>
      </p:sp>
    </p:spTree>
    <p:extLst>
      <p:ext uri="{BB962C8B-B14F-4D97-AF65-F5344CB8AC3E}">
        <p14:creationId xmlns:p14="http://schemas.microsoft.com/office/powerpoint/2010/main" val="210824595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1. </a:t>
            </a:r>
            <a:r>
              <a:rPr lang="id-ID" i="1" dirty="0"/>
              <a:t>Profit margin ( Profit margin on sales</a:t>
            </a:r>
            <a:r>
              <a:rPr lang="id-ID" i="1" dirty="0" smtClean="0"/>
              <a:t>)</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Rasio Profit margin digunakan untuk menghitung margin laba atas penjualan pada suatu periode tertentu atau beberapa periode.</a:t>
            </a:r>
          </a:p>
          <a:p>
            <a:pPr marL="0" indent="0">
              <a:buNone/>
            </a:pPr>
            <a:r>
              <a:rPr lang="id-ID" dirty="0" smtClean="0"/>
              <a:t>Terdapat dua rumus untuk menghitung </a:t>
            </a:r>
            <a:r>
              <a:rPr lang="id-ID" i="1" dirty="0"/>
              <a:t>Profit </a:t>
            </a:r>
            <a:r>
              <a:rPr lang="id-ID" i="1" dirty="0" smtClean="0"/>
              <a:t>margin:</a:t>
            </a:r>
          </a:p>
          <a:p>
            <a:pPr marL="514350" indent="-514350">
              <a:buAutoNum type="alphaLcParenR"/>
            </a:pPr>
            <a:r>
              <a:rPr lang="id-ID" dirty="0" smtClean="0"/>
              <a:t>Untuk margin laba kotor, dengan rumus:</a:t>
            </a:r>
          </a:p>
          <a:p>
            <a:pPr marL="0" indent="0">
              <a:buNone/>
            </a:pPr>
            <a:r>
              <a:rPr lang="id-ID" i="1" dirty="0"/>
              <a:t>Profit </a:t>
            </a:r>
            <a:r>
              <a:rPr lang="id-ID" i="1" dirty="0" smtClean="0"/>
              <a:t>margin = </a:t>
            </a:r>
            <a:r>
              <a:rPr lang="id-ID" u="sng" dirty="0" smtClean="0"/>
              <a:t>Penjualan Bersih – HPP</a:t>
            </a:r>
          </a:p>
          <a:p>
            <a:pPr marL="0" indent="0">
              <a:buNone/>
            </a:pPr>
            <a:r>
              <a:rPr lang="id-ID" dirty="0"/>
              <a:t>	</a:t>
            </a:r>
            <a:r>
              <a:rPr lang="id-ID" dirty="0" smtClean="0"/>
              <a:t>	   	    Penjualan </a:t>
            </a:r>
          </a:p>
          <a:p>
            <a:pPr marL="514350" indent="-514350">
              <a:buFont typeface="+mj-lt"/>
              <a:buAutoNum type="alphaLcParenR" startAt="2"/>
            </a:pPr>
            <a:r>
              <a:rPr lang="id-ID" dirty="0"/>
              <a:t>Untuk margin laba kotor, dengan rumus</a:t>
            </a:r>
            <a:r>
              <a:rPr lang="id-ID" dirty="0" smtClean="0"/>
              <a:t>:</a:t>
            </a:r>
          </a:p>
          <a:p>
            <a:pPr marL="0" indent="0">
              <a:buNone/>
            </a:pPr>
            <a:r>
              <a:rPr lang="id-ID" i="1" dirty="0" smtClean="0"/>
              <a:t>Net </a:t>
            </a:r>
            <a:r>
              <a:rPr lang="id-ID" i="1" dirty="0"/>
              <a:t>Profit </a:t>
            </a:r>
            <a:r>
              <a:rPr lang="id-ID" i="1" dirty="0" smtClean="0"/>
              <a:t>margin </a:t>
            </a:r>
            <a:r>
              <a:rPr lang="id-ID" dirty="0" smtClean="0"/>
              <a:t>=      </a:t>
            </a:r>
            <a:r>
              <a:rPr lang="id-ID" u="sng" dirty="0" smtClean="0"/>
              <a:t>EAIT</a:t>
            </a:r>
          </a:p>
          <a:p>
            <a:pPr marL="0" indent="0">
              <a:buNone/>
            </a:pPr>
            <a:r>
              <a:rPr lang="id-ID" i="1" dirty="0"/>
              <a:t>	</a:t>
            </a:r>
            <a:r>
              <a:rPr lang="id-ID" i="1" dirty="0" smtClean="0"/>
              <a:t>		</a:t>
            </a:r>
            <a:r>
              <a:rPr lang="id-ID" dirty="0" smtClean="0"/>
              <a:t>Penjualan</a:t>
            </a:r>
            <a:endParaRPr lang="id-ID" i="1" dirty="0"/>
          </a:p>
          <a:p>
            <a:pPr marL="0" indent="0">
              <a:buNone/>
            </a:pPr>
            <a:endParaRPr lang="id-ID" dirty="0" smtClean="0"/>
          </a:p>
          <a:p>
            <a:pPr marL="514350" indent="-514350">
              <a:buAutoNum type="alphaLcParenR"/>
            </a:pPr>
            <a:endParaRPr lang="id-ID" dirty="0"/>
          </a:p>
        </p:txBody>
      </p:sp>
    </p:spTree>
    <p:extLst>
      <p:ext uri="{BB962C8B-B14F-4D97-AF65-F5344CB8AC3E}">
        <p14:creationId xmlns:p14="http://schemas.microsoft.com/office/powerpoint/2010/main" val="206367914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dirty="0" smtClean="0"/>
              <a:t>2. </a:t>
            </a:r>
            <a:r>
              <a:rPr lang="id-ID" i="1" dirty="0"/>
              <a:t>Return on Investement (ROI</a:t>
            </a:r>
            <a:r>
              <a:rPr lang="id-ID" i="1" dirty="0" smtClean="0"/>
              <a:t>)</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Merupakan rasio yang menunjukkan hasil (</a:t>
            </a:r>
            <a:r>
              <a:rPr lang="id-ID" i="1" dirty="0" smtClean="0"/>
              <a:t>return</a:t>
            </a:r>
            <a:r>
              <a:rPr lang="id-ID" dirty="0" smtClean="0"/>
              <a:t>) atas jumlah aktiva yang digunakan dalam perusahaan atau suatu ukuran tentang aktivitas manajemen.</a:t>
            </a:r>
          </a:p>
          <a:p>
            <a:pPr marL="0" indent="0">
              <a:buNone/>
            </a:pPr>
            <a:r>
              <a:rPr lang="id-ID" dirty="0"/>
              <a:t>Terdapat dua rumus untuk </a:t>
            </a:r>
            <a:r>
              <a:rPr lang="id-ID" dirty="0" smtClean="0"/>
              <a:t>menghitung </a:t>
            </a:r>
            <a:r>
              <a:rPr lang="id-ID" i="1" dirty="0"/>
              <a:t>Return on </a:t>
            </a:r>
            <a:r>
              <a:rPr lang="id-ID" i="1" dirty="0" smtClean="0"/>
              <a:t>Investement:</a:t>
            </a:r>
          </a:p>
          <a:p>
            <a:pPr marL="0" indent="0">
              <a:buNone/>
            </a:pPr>
            <a:r>
              <a:rPr lang="id-ID" dirty="0" smtClean="0"/>
              <a:t>a) </a:t>
            </a:r>
            <a:r>
              <a:rPr lang="id-ID" i="1" dirty="0"/>
              <a:t>Return on Investement </a:t>
            </a:r>
            <a:r>
              <a:rPr lang="id-ID" dirty="0" smtClean="0"/>
              <a:t>= 	      </a:t>
            </a:r>
            <a:r>
              <a:rPr lang="id-ID" u="sng" dirty="0" smtClean="0"/>
              <a:t>EAIT</a:t>
            </a:r>
          </a:p>
          <a:p>
            <a:pPr marL="0" indent="0">
              <a:buNone/>
            </a:pPr>
            <a:r>
              <a:rPr lang="id-ID" dirty="0"/>
              <a:t>	</a:t>
            </a:r>
            <a:r>
              <a:rPr lang="id-ID" dirty="0" smtClean="0"/>
              <a:t>				Total Aktiva</a:t>
            </a:r>
          </a:p>
          <a:p>
            <a:pPr marL="0" indent="0">
              <a:buNone/>
            </a:pPr>
            <a:r>
              <a:rPr lang="id-ID" dirty="0" smtClean="0"/>
              <a:t>b) Menggunakan pendekatan Du Pont </a:t>
            </a:r>
          </a:p>
          <a:p>
            <a:pPr marL="0" indent="0">
              <a:buNone/>
            </a:pPr>
            <a:r>
              <a:rPr lang="id-ID" dirty="0"/>
              <a:t> </a:t>
            </a:r>
            <a:r>
              <a:rPr lang="id-ID" i="1" dirty="0" smtClean="0"/>
              <a:t>ROI </a:t>
            </a:r>
            <a:r>
              <a:rPr lang="id-ID" dirty="0" smtClean="0"/>
              <a:t>= Margin laba bersih  X Perputaran Total aktiva</a:t>
            </a:r>
            <a:endParaRPr lang="id-ID" dirty="0"/>
          </a:p>
        </p:txBody>
      </p:sp>
    </p:spTree>
    <p:extLst>
      <p:ext uri="{BB962C8B-B14F-4D97-AF65-F5344CB8AC3E}">
        <p14:creationId xmlns:p14="http://schemas.microsoft.com/office/powerpoint/2010/main" val="119742114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dirty="0" smtClean="0"/>
              <a:t>3. </a:t>
            </a:r>
            <a:r>
              <a:rPr lang="id-ID" i="1" dirty="0"/>
              <a:t>Return on Equity (ROE</a:t>
            </a:r>
            <a:r>
              <a:rPr lang="id-ID" i="1" dirty="0" smtClean="0"/>
              <a:t>)</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ROE atau disebut rentabilitas modal sendiri merupakan rasio untuk mengukur laba bersih sesudah pajak dengan ekuitas.</a:t>
            </a:r>
          </a:p>
          <a:p>
            <a:pPr marL="0" indent="0">
              <a:buNone/>
            </a:pPr>
            <a:r>
              <a:rPr lang="id-ID" dirty="0"/>
              <a:t>Terdapat dua rumus untuk menghitung </a:t>
            </a:r>
            <a:r>
              <a:rPr lang="id-ID" i="1" dirty="0"/>
              <a:t>Return on </a:t>
            </a:r>
            <a:r>
              <a:rPr lang="id-ID" i="1" dirty="0" smtClean="0"/>
              <a:t>Equity:</a:t>
            </a:r>
            <a:endParaRPr lang="id-ID" i="1" dirty="0"/>
          </a:p>
          <a:p>
            <a:pPr marL="0" indent="0">
              <a:buNone/>
            </a:pPr>
            <a:r>
              <a:rPr lang="id-ID" dirty="0"/>
              <a:t>a) </a:t>
            </a:r>
            <a:r>
              <a:rPr lang="id-ID" i="1" dirty="0"/>
              <a:t>Return on </a:t>
            </a:r>
            <a:r>
              <a:rPr lang="id-ID" i="1" dirty="0" smtClean="0"/>
              <a:t>Equity </a:t>
            </a:r>
            <a:r>
              <a:rPr lang="id-ID" dirty="0"/>
              <a:t>=</a:t>
            </a:r>
            <a:r>
              <a:rPr lang="id-ID" dirty="0" smtClean="0"/>
              <a:t>      </a:t>
            </a:r>
            <a:r>
              <a:rPr lang="id-ID" u="sng" dirty="0"/>
              <a:t>EAIT</a:t>
            </a:r>
          </a:p>
          <a:p>
            <a:pPr marL="0" indent="0">
              <a:buNone/>
            </a:pPr>
            <a:r>
              <a:rPr lang="id-ID" dirty="0"/>
              <a:t>	</a:t>
            </a:r>
            <a:r>
              <a:rPr lang="id-ID" dirty="0" smtClean="0"/>
              <a:t>	</a:t>
            </a:r>
            <a:r>
              <a:rPr lang="id-ID" dirty="0"/>
              <a:t>	</a:t>
            </a:r>
            <a:r>
              <a:rPr lang="id-ID" dirty="0" smtClean="0"/>
              <a:t>     Total Ekuitas</a:t>
            </a:r>
            <a:endParaRPr lang="id-ID" dirty="0"/>
          </a:p>
          <a:p>
            <a:pPr marL="0" indent="0">
              <a:buNone/>
            </a:pPr>
            <a:r>
              <a:rPr lang="id-ID" dirty="0"/>
              <a:t>b) Menggunakan pendekatan Du Pont </a:t>
            </a:r>
          </a:p>
          <a:p>
            <a:pPr marL="0" indent="0">
              <a:buNone/>
            </a:pPr>
            <a:r>
              <a:rPr lang="id-ID" dirty="0"/>
              <a:t> </a:t>
            </a:r>
            <a:r>
              <a:rPr lang="id-ID" i="1" dirty="0" smtClean="0"/>
              <a:t>ROE </a:t>
            </a:r>
            <a:r>
              <a:rPr lang="id-ID" dirty="0" smtClean="0"/>
              <a:t>= </a:t>
            </a:r>
            <a:r>
              <a:rPr lang="id-ID" dirty="0"/>
              <a:t>Margin laba bersih </a:t>
            </a:r>
            <a:r>
              <a:rPr lang="id-ID" dirty="0" smtClean="0"/>
              <a:t>XPerputaran </a:t>
            </a:r>
            <a:r>
              <a:rPr lang="id-ID" dirty="0"/>
              <a:t>Total </a:t>
            </a:r>
            <a:r>
              <a:rPr lang="id-ID" dirty="0" smtClean="0"/>
              <a:t>aktivaX</a:t>
            </a:r>
          </a:p>
          <a:p>
            <a:pPr marL="0" indent="0" algn="ctr">
              <a:buNone/>
            </a:pPr>
            <a:r>
              <a:rPr lang="id-ID" dirty="0" smtClean="0"/>
              <a:t>Pengganda Ekuitas</a:t>
            </a:r>
          </a:p>
          <a:p>
            <a:pPr marL="0" indent="0">
              <a:buNone/>
            </a:pPr>
            <a:r>
              <a:rPr lang="id-ID" dirty="0" smtClean="0"/>
              <a:t>Rumus pengganda ekuitas =  Totak aktiva : Ekuitas</a:t>
            </a:r>
            <a:endParaRPr lang="id-ID" dirty="0"/>
          </a:p>
          <a:p>
            <a:pPr marL="0" indent="0">
              <a:buNone/>
            </a:pPr>
            <a:endParaRPr lang="id-ID" dirty="0"/>
          </a:p>
        </p:txBody>
      </p:sp>
    </p:spTree>
    <p:extLst>
      <p:ext uri="{BB962C8B-B14F-4D97-AF65-F5344CB8AC3E}">
        <p14:creationId xmlns:p14="http://schemas.microsoft.com/office/powerpoint/2010/main" val="308453412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4. </a:t>
            </a:r>
            <a:r>
              <a:rPr lang="id-ID" i="1" dirty="0"/>
              <a:t>Earning per share of common </a:t>
            </a:r>
            <a:r>
              <a:rPr lang="id-ID" i="1" dirty="0" smtClean="0"/>
              <a:t>stock</a:t>
            </a:r>
            <a:endParaRPr lang="id-ID" dirty="0"/>
          </a:p>
        </p:txBody>
      </p:sp>
      <p:sp>
        <p:nvSpPr>
          <p:cNvPr id="3" name="Content Placeholder 2"/>
          <p:cNvSpPr>
            <a:spLocks noGrp="1"/>
          </p:cNvSpPr>
          <p:nvPr>
            <p:ph idx="1"/>
          </p:nvPr>
        </p:nvSpPr>
        <p:spPr/>
        <p:txBody>
          <a:bodyPr/>
          <a:lstStyle/>
          <a:p>
            <a:pPr marL="0" indent="0">
              <a:buNone/>
            </a:pPr>
            <a:r>
              <a:rPr lang="id-ID" i="1" dirty="0"/>
              <a:t>Earning per share of common </a:t>
            </a:r>
            <a:r>
              <a:rPr lang="id-ID" i="1" dirty="0" smtClean="0"/>
              <a:t>stock </a:t>
            </a:r>
            <a:r>
              <a:rPr lang="id-ID" dirty="0" smtClean="0"/>
              <a:t> atau disebut juga rasio nilai buku merupakan rasio untuk mengukur keberhasilan manajemen dalam mencapai keuntungan bagi pemegang saham.</a:t>
            </a:r>
          </a:p>
          <a:p>
            <a:pPr marL="0" indent="0">
              <a:buNone/>
            </a:pPr>
            <a:r>
              <a:rPr lang="id-ID" dirty="0" smtClean="0"/>
              <a:t>Rumus </a:t>
            </a:r>
            <a:r>
              <a:rPr lang="id-ID" i="1" dirty="0"/>
              <a:t>Earning per share of common </a:t>
            </a:r>
            <a:r>
              <a:rPr lang="id-ID" i="1" dirty="0" smtClean="0"/>
              <a:t>stock:</a:t>
            </a:r>
          </a:p>
          <a:p>
            <a:pPr marL="0" indent="0">
              <a:buNone/>
            </a:pPr>
            <a:r>
              <a:rPr lang="id-ID" dirty="0" smtClean="0"/>
              <a:t>Laba per lembar saham = </a:t>
            </a:r>
            <a:r>
              <a:rPr lang="id-ID" u="sng" dirty="0" smtClean="0"/>
              <a:t>Laba saham biasa</a:t>
            </a:r>
          </a:p>
          <a:p>
            <a:pPr marL="0" indent="0">
              <a:buNone/>
            </a:pPr>
            <a:r>
              <a:rPr lang="id-ID" dirty="0"/>
              <a:t>	</a:t>
            </a:r>
            <a:r>
              <a:rPr lang="id-ID" dirty="0" smtClean="0"/>
              <a:t>			saham biasa yang beredar </a:t>
            </a:r>
            <a:endParaRPr lang="id-ID" dirty="0"/>
          </a:p>
        </p:txBody>
      </p:sp>
    </p:spTree>
    <p:extLst>
      <p:ext uri="{BB962C8B-B14F-4D97-AF65-F5344CB8AC3E}">
        <p14:creationId xmlns:p14="http://schemas.microsoft.com/office/powerpoint/2010/main" val="13682476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30026"/>
          </a:xfrm>
        </p:spPr>
        <p:txBody>
          <a:bodyPr>
            <a:normAutofit fontScale="90000"/>
          </a:bodyPr>
          <a:lstStyle/>
          <a:p>
            <a:endParaRPr lang="id-ID" dirty="0"/>
          </a:p>
        </p:txBody>
      </p:sp>
      <p:sp>
        <p:nvSpPr>
          <p:cNvPr id="3" name="Content Placeholder 2"/>
          <p:cNvSpPr>
            <a:spLocks noGrp="1"/>
          </p:cNvSpPr>
          <p:nvPr>
            <p:ph idx="1"/>
          </p:nvPr>
        </p:nvSpPr>
        <p:spPr>
          <a:xfrm>
            <a:off x="609600" y="620689"/>
            <a:ext cx="10972800" cy="5505475"/>
          </a:xfrm>
        </p:spPr>
        <p:txBody>
          <a:bodyPr>
            <a:normAutofit fontScale="85000" lnSpcReduction="20000"/>
          </a:bodyPr>
          <a:lstStyle/>
          <a:p>
            <a:pPr marL="0" indent="0">
              <a:buNone/>
            </a:pPr>
            <a:r>
              <a:rPr lang="id-ID" sz="3600" b="1" dirty="0"/>
              <a:t>LATIHAN SOAL: </a:t>
            </a:r>
          </a:p>
          <a:p>
            <a:pPr marL="0" indent="0">
              <a:buNone/>
            </a:pPr>
            <a:endParaRPr lang="id-ID" sz="3600" b="1" dirty="0"/>
          </a:p>
          <a:p>
            <a:pPr marL="0" indent="0">
              <a:buNone/>
            </a:pPr>
            <a:r>
              <a:rPr lang="id-ID" dirty="0"/>
              <a:t>Dengan menggunakan Laporan keuangan PT. YUMEKO MAHARANI, tentukanlah rasio-rasio dibawah ini:</a:t>
            </a:r>
          </a:p>
          <a:p>
            <a:pPr marL="514350" indent="-514350">
              <a:buAutoNum type="arabicPeriod"/>
            </a:pPr>
            <a:r>
              <a:rPr lang="id-ID" i="1" dirty="0"/>
              <a:t>Profit margin ( Profit margin on sales)</a:t>
            </a:r>
          </a:p>
          <a:p>
            <a:pPr marL="514350" indent="-514350">
              <a:buAutoNum type="arabicPeriod"/>
            </a:pPr>
            <a:r>
              <a:rPr lang="id-ID" i="1" dirty="0"/>
              <a:t>Return on Investement (ROI</a:t>
            </a:r>
            <a:r>
              <a:rPr lang="id-ID" i="1" dirty="0" smtClean="0"/>
              <a:t>) dengan dua metode</a:t>
            </a:r>
            <a:endParaRPr lang="id-ID" i="1" dirty="0"/>
          </a:p>
          <a:p>
            <a:pPr marL="514350" indent="-514350">
              <a:buAutoNum type="arabicPeriod"/>
            </a:pPr>
            <a:r>
              <a:rPr lang="id-ID" i="1" dirty="0"/>
              <a:t>Return on Equity (ROE</a:t>
            </a:r>
            <a:r>
              <a:rPr lang="id-ID" i="1" dirty="0" smtClean="0"/>
              <a:t>) dengan dua metode</a:t>
            </a:r>
            <a:endParaRPr lang="id-ID" i="1" dirty="0"/>
          </a:p>
          <a:p>
            <a:pPr marL="514350" indent="-514350">
              <a:buAutoNum type="arabicPeriod"/>
            </a:pPr>
            <a:r>
              <a:rPr lang="id-ID" i="1" dirty="0"/>
              <a:t>Earning per share of common stock</a:t>
            </a:r>
          </a:p>
          <a:p>
            <a:pPr marL="0" indent="0">
              <a:buNone/>
            </a:pPr>
            <a:endParaRPr lang="id-ID" dirty="0"/>
          </a:p>
          <a:p>
            <a:pPr marL="0" indent="0">
              <a:buNone/>
            </a:pPr>
            <a:r>
              <a:rPr lang="id-ID" dirty="0"/>
              <a:t>Dan berikan komentar anda jika standar industrinya:</a:t>
            </a:r>
          </a:p>
          <a:p>
            <a:pPr marL="514350" indent="-514350">
              <a:buAutoNum type="arabicPeriod"/>
            </a:pPr>
            <a:r>
              <a:rPr lang="id-ID" i="1" dirty="0"/>
              <a:t>Profit margin ( Profit margin on sales</a:t>
            </a:r>
            <a:r>
              <a:rPr lang="id-ID" i="1" dirty="0" smtClean="0"/>
              <a:t>) = 20%</a:t>
            </a:r>
            <a:endParaRPr lang="id-ID" i="1" dirty="0"/>
          </a:p>
          <a:p>
            <a:pPr marL="514350" indent="-514350">
              <a:buAutoNum type="arabicPeriod"/>
            </a:pPr>
            <a:r>
              <a:rPr lang="id-ID" i="1" dirty="0"/>
              <a:t>Return on Investement (ROI</a:t>
            </a:r>
            <a:r>
              <a:rPr lang="id-ID" i="1" dirty="0" smtClean="0"/>
              <a:t>) = 30%</a:t>
            </a:r>
            <a:endParaRPr lang="id-ID" i="1" dirty="0"/>
          </a:p>
          <a:p>
            <a:pPr marL="514350" indent="-514350">
              <a:buAutoNum type="arabicPeriod"/>
            </a:pPr>
            <a:r>
              <a:rPr lang="id-ID" i="1" dirty="0"/>
              <a:t>Return on Equity (</a:t>
            </a:r>
            <a:r>
              <a:rPr lang="id-ID" i="1"/>
              <a:t>ROE</a:t>
            </a:r>
            <a:r>
              <a:rPr lang="id-ID" i="1" smtClean="0"/>
              <a:t>) = 40%</a:t>
            </a:r>
            <a:endParaRPr lang="id-ID" i="1" dirty="0"/>
          </a:p>
          <a:p>
            <a:pPr marL="514350" indent="-514350">
              <a:buAutoNum type="arabicPeriod"/>
            </a:pPr>
            <a:r>
              <a:rPr lang="id-ID" i="1" dirty="0"/>
              <a:t>Earning per share of common stock</a:t>
            </a:r>
          </a:p>
          <a:p>
            <a:pPr marL="0" indent="0">
              <a:buNone/>
            </a:pPr>
            <a:endParaRPr lang="id-ID" dirty="0"/>
          </a:p>
        </p:txBody>
      </p:sp>
    </p:spTree>
    <p:extLst>
      <p:ext uri="{BB962C8B-B14F-4D97-AF65-F5344CB8AC3E}">
        <p14:creationId xmlns:p14="http://schemas.microsoft.com/office/powerpoint/2010/main" val="3107294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202034"/>
          </a:xfrm>
        </p:spPr>
        <p:txBody>
          <a:bodyPr>
            <a:normAutofit fontScale="90000"/>
          </a:bodyPr>
          <a:lstStyle/>
          <a:p>
            <a:endParaRPr lang="id-ID" dirty="0"/>
          </a:p>
        </p:txBody>
      </p:sp>
      <p:sp>
        <p:nvSpPr>
          <p:cNvPr id="3" name="Content Placeholder 2"/>
          <p:cNvSpPr>
            <a:spLocks noGrp="1"/>
          </p:cNvSpPr>
          <p:nvPr>
            <p:ph idx="1"/>
          </p:nvPr>
        </p:nvSpPr>
        <p:spPr>
          <a:xfrm>
            <a:off x="609600" y="692697"/>
            <a:ext cx="10972800" cy="5433467"/>
          </a:xfrm>
        </p:spPr>
        <p:txBody>
          <a:bodyPr>
            <a:normAutofit lnSpcReduction="10000"/>
          </a:bodyPr>
          <a:lstStyle/>
          <a:p>
            <a:pPr marL="0" indent="0">
              <a:buNone/>
            </a:pPr>
            <a:r>
              <a:rPr lang="id-ID" dirty="0" smtClean="0"/>
              <a:t>Laporan keuangan merupakan laporan yang menunjukkan kondisi perusahaan pada saat ini atau dalam suatu periode tertentu.</a:t>
            </a:r>
          </a:p>
          <a:p>
            <a:pPr marL="0" indent="0">
              <a:buNone/>
            </a:pPr>
            <a:r>
              <a:rPr lang="id-ID" dirty="0" smtClean="0"/>
              <a:t>laporan keuangan menggambarkan pos-pos keuangan perusahaan yang diperoleh dalam suatu periode. Dalam praktiknya dikenal beberapa macam laporan keuangan seperti:</a:t>
            </a:r>
          </a:p>
          <a:p>
            <a:pPr marL="514350" indent="-514350">
              <a:buAutoNum type="arabicPeriod"/>
            </a:pPr>
            <a:r>
              <a:rPr lang="id-ID" dirty="0" smtClean="0"/>
              <a:t>Neraca</a:t>
            </a:r>
          </a:p>
          <a:p>
            <a:pPr marL="514350" indent="-514350">
              <a:buAutoNum type="arabicPeriod"/>
            </a:pPr>
            <a:r>
              <a:rPr lang="id-ID" dirty="0" smtClean="0"/>
              <a:t>Laporan laba rugi</a:t>
            </a:r>
          </a:p>
          <a:p>
            <a:pPr marL="514350" indent="-514350">
              <a:buAutoNum type="arabicPeriod"/>
            </a:pPr>
            <a:r>
              <a:rPr lang="id-ID" dirty="0" smtClean="0"/>
              <a:t>Laporan perubahan modal</a:t>
            </a:r>
          </a:p>
          <a:p>
            <a:pPr marL="514350" indent="-514350">
              <a:buAutoNum type="arabicPeriod"/>
            </a:pPr>
            <a:r>
              <a:rPr lang="id-ID" dirty="0" smtClean="0"/>
              <a:t>Laporan catatan atas laporan keuangan</a:t>
            </a:r>
          </a:p>
          <a:p>
            <a:pPr marL="514350" indent="-514350">
              <a:buAutoNum type="arabicPeriod"/>
            </a:pPr>
            <a:r>
              <a:rPr lang="id-ID" dirty="0" smtClean="0"/>
              <a:t>Laporan kas </a:t>
            </a:r>
            <a:endParaRPr lang="id-ID" dirty="0"/>
          </a:p>
        </p:txBody>
      </p:sp>
    </p:spTree>
    <p:extLst>
      <p:ext uri="{BB962C8B-B14F-4D97-AF65-F5344CB8AC3E}">
        <p14:creationId xmlns:p14="http://schemas.microsoft.com/office/powerpoint/2010/main" val="396330928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5520" y="1340768"/>
            <a:ext cx="8630920" cy="1080120"/>
          </a:xfrm>
        </p:spPr>
        <p:txBody>
          <a:bodyPr>
            <a:normAutofit/>
          </a:bodyPr>
          <a:lstStyle/>
          <a:p>
            <a:r>
              <a:rPr lang="id-ID" sz="3100" b="1" dirty="0"/>
              <a:t>ANALISIS INFORMASI </a:t>
            </a:r>
            <a:r>
              <a:rPr lang="id-ID" sz="3100" b="1" dirty="0" smtClean="0"/>
              <a:t>KEUANGAN</a:t>
            </a:r>
            <a:br>
              <a:rPr lang="id-ID" sz="3100" b="1" dirty="0" smtClean="0"/>
            </a:br>
            <a:r>
              <a:rPr lang="id-ID" sz="1800" dirty="0"/>
              <a:t>MANENDHA M KUNDALA, SE,MM</a:t>
            </a:r>
            <a:br>
              <a:rPr lang="id-ID" sz="1800" dirty="0"/>
            </a:br>
            <a:endParaRPr lang="id-ID" sz="1800" dirty="0"/>
          </a:p>
        </p:txBody>
      </p:sp>
      <p:sp>
        <p:nvSpPr>
          <p:cNvPr id="3" name="Subtitle 2"/>
          <p:cNvSpPr>
            <a:spLocks noGrp="1"/>
          </p:cNvSpPr>
          <p:nvPr>
            <p:ph type="subTitle" idx="1"/>
          </p:nvPr>
        </p:nvSpPr>
        <p:spPr>
          <a:xfrm>
            <a:off x="1780540" y="2708921"/>
            <a:ext cx="8630920" cy="2673975"/>
          </a:xfrm>
        </p:spPr>
        <p:txBody>
          <a:bodyPr/>
          <a:lstStyle/>
          <a:p>
            <a:r>
              <a:rPr lang="id-ID" sz="4400" b="1" dirty="0" smtClean="0"/>
              <a:t>ANALISIS RASIO KEUANGAN BANK</a:t>
            </a:r>
          </a:p>
          <a:p>
            <a:r>
              <a:rPr lang="id-ID" b="1" dirty="0" smtClean="0"/>
              <a:t>MATERI 8</a:t>
            </a:r>
            <a:endParaRPr lang="id-ID" dirty="0"/>
          </a:p>
        </p:txBody>
      </p:sp>
    </p:spTree>
    <p:extLst>
      <p:ext uri="{BB962C8B-B14F-4D97-AF65-F5344CB8AC3E}">
        <p14:creationId xmlns:p14="http://schemas.microsoft.com/office/powerpoint/2010/main" val="214467206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 PENGERTIAN</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Sama seperti perusahaan nonbank, untuk mengetahui komposisi keuangan suatu bank dapat dilihat laporan keuangan yang disajikan oleh suatu bank secara periodik. Laporan ini sekaligus menggambarkan kinerja bank selama periode tersebut. </a:t>
            </a:r>
          </a:p>
          <a:p>
            <a:pPr marL="0" indent="0">
              <a:buNone/>
            </a:pPr>
            <a:r>
              <a:rPr lang="id-ID" dirty="0" smtClean="0"/>
              <a:t>Laporan ini sangat berguna terutama bagi pemilik, manajemen, pemerintah, dan masyarakat sebagai nasabah guna mengetahui kondisi bank tersebut pada waktu tertentu.</a:t>
            </a:r>
            <a:endParaRPr lang="id-ID" dirty="0"/>
          </a:p>
        </p:txBody>
      </p:sp>
    </p:spTree>
    <p:extLst>
      <p:ext uri="{BB962C8B-B14F-4D97-AF65-F5344CB8AC3E}">
        <p14:creationId xmlns:p14="http://schemas.microsoft.com/office/powerpoint/2010/main" val="1374893179"/>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B. JENIS RASIO KEUANGAN BANK</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RASIO LIKUIDITAS, mengukur seberapa likuid suatu bank dalam melayani nasabahnya.</a:t>
            </a:r>
          </a:p>
          <a:p>
            <a:pPr marL="514350" indent="-514350">
              <a:buAutoNum type="arabicPeriod"/>
            </a:pPr>
            <a:r>
              <a:rPr lang="id-ID" dirty="0" smtClean="0"/>
              <a:t>RASIO SOLVABILITAS, mengukur efektivitas bank dalam mencapai tujuannya.</a:t>
            </a:r>
          </a:p>
          <a:p>
            <a:pPr marL="514350" indent="-514350">
              <a:buAutoNum type="arabicPeriod"/>
            </a:pPr>
            <a:r>
              <a:rPr lang="id-ID" dirty="0" smtClean="0"/>
              <a:t>RASIO RENTABILITAS, mengukur tingkat efisiensi usaha dan profitabilitas yang dicapai oleh bank dalam suatu periode tertentu.</a:t>
            </a:r>
            <a:endParaRPr lang="id-ID" dirty="0"/>
          </a:p>
        </p:txBody>
      </p:sp>
    </p:spTree>
    <p:extLst>
      <p:ext uri="{BB962C8B-B14F-4D97-AF65-F5344CB8AC3E}">
        <p14:creationId xmlns:p14="http://schemas.microsoft.com/office/powerpoint/2010/main" val="728255987"/>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dirty="0" smtClean="0"/>
              <a:t>RASIO LIKUIDITAS BANK</a:t>
            </a:r>
            <a:endParaRPr lang="id-ID" dirty="0"/>
          </a:p>
        </p:txBody>
      </p:sp>
      <p:sp>
        <p:nvSpPr>
          <p:cNvPr id="5" name="Subtitle 4"/>
          <p:cNvSpPr>
            <a:spLocks noGrp="1"/>
          </p:cNvSpPr>
          <p:nvPr>
            <p:ph type="subTitle" idx="1"/>
          </p:nvPr>
        </p:nvSpPr>
        <p:spPr/>
        <p:txBody>
          <a:bodyPr/>
          <a:lstStyle/>
          <a:p>
            <a:r>
              <a:rPr lang="id-ID" dirty="0" smtClean="0"/>
              <a:t>MATERI 8a</a:t>
            </a:r>
            <a:endParaRPr lang="id-ID" dirty="0"/>
          </a:p>
        </p:txBody>
      </p:sp>
    </p:spTree>
    <p:extLst>
      <p:ext uri="{BB962C8B-B14F-4D97-AF65-F5344CB8AC3E}">
        <p14:creationId xmlns:p14="http://schemas.microsoft.com/office/powerpoint/2010/main" val="56996852"/>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 PENGERTIAN RASIO LIKUIDITAS BANK</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Rasio likuiditas bank merupakan rasio yang digunakan untuk mengukur kemampuan bank dalam memenuhi kebutuhan jangka pendeknya pada saat ditagih. Atau dengan kata lain, bank dapat membayar kembali pencairan dana para deposannya pada saat ditagih serta dapat mencukupi permintaan kredit yang telah diajukan. </a:t>
            </a:r>
          </a:p>
          <a:p>
            <a:pPr marL="0" indent="0">
              <a:buNone/>
            </a:pPr>
            <a:r>
              <a:rPr lang="id-ID" dirty="0" smtClean="0"/>
              <a:t>Makin besar raiso ini maka semakin likuid.</a:t>
            </a:r>
            <a:endParaRPr lang="id-ID" dirty="0"/>
          </a:p>
        </p:txBody>
      </p:sp>
    </p:spTree>
    <p:extLst>
      <p:ext uri="{BB962C8B-B14F-4D97-AF65-F5344CB8AC3E}">
        <p14:creationId xmlns:p14="http://schemas.microsoft.com/office/powerpoint/2010/main" val="4247896564"/>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B. JENIS RASIO LIKUIDITAS BANK</a:t>
            </a:r>
            <a:endParaRPr lang="id-ID" dirty="0"/>
          </a:p>
        </p:txBody>
      </p:sp>
      <p:sp>
        <p:nvSpPr>
          <p:cNvPr id="3" name="Content Placeholder 2"/>
          <p:cNvSpPr>
            <a:spLocks noGrp="1"/>
          </p:cNvSpPr>
          <p:nvPr>
            <p:ph idx="1"/>
          </p:nvPr>
        </p:nvSpPr>
        <p:spPr/>
        <p:txBody>
          <a:bodyPr>
            <a:normAutofit fontScale="70000" lnSpcReduction="20000"/>
          </a:bodyPr>
          <a:lstStyle/>
          <a:p>
            <a:pPr marL="514350" indent="-514350">
              <a:buAutoNum type="arabicPeriod"/>
            </a:pPr>
            <a:r>
              <a:rPr lang="id-ID" sz="3400" i="1" dirty="0" smtClean="0"/>
              <a:t>Quick Ratio</a:t>
            </a:r>
          </a:p>
          <a:p>
            <a:pPr marL="514350" indent="-514350">
              <a:buAutoNum type="arabicPeriod"/>
            </a:pPr>
            <a:r>
              <a:rPr lang="id-ID" sz="3400" i="1" dirty="0" smtClean="0"/>
              <a:t>Investing Policy Ratio</a:t>
            </a:r>
          </a:p>
          <a:p>
            <a:pPr marL="514350" indent="-514350">
              <a:buAutoNum type="arabicPeriod"/>
            </a:pPr>
            <a:r>
              <a:rPr lang="id-ID" sz="3400" i="1" dirty="0" smtClean="0"/>
              <a:t>Banking Ratio</a:t>
            </a:r>
          </a:p>
          <a:p>
            <a:pPr marL="514350" indent="-514350">
              <a:buAutoNum type="arabicPeriod"/>
            </a:pPr>
            <a:r>
              <a:rPr lang="id-ID" sz="3400" i="1" dirty="0" smtClean="0"/>
              <a:t>Assets to Loan Ratio</a:t>
            </a:r>
          </a:p>
          <a:p>
            <a:pPr marL="514350" indent="-514350">
              <a:buAutoNum type="arabicPeriod"/>
            </a:pPr>
            <a:r>
              <a:rPr lang="id-ID" sz="3400" i="1" dirty="0" smtClean="0"/>
              <a:t>Investment Portfolio Ratio</a:t>
            </a:r>
          </a:p>
          <a:p>
            <a:pPr marL="514350" indent="-514350">
              <a:buAutoNum type="arabicPeriod"/>
            </a:pPr>
            <a:r>
              <a:rPr lang="id-ID" sz="3400" i="1" dirty="0" smtClean="0"/>
              <a:t>Cash Ratio</a:t>
            </a:r>
          </a:p>
          <a:p>
            <a:pPr marL="514350" indent="-514350">
              <a:buAutoNum type="arabicPeriod"/>
            </a:pPr>
            <a:r>
              <a:rPr lang="id-ID" sz="3400" i="1" dirty="0" smtClean="0"/>
              <a:t>Loan to Deposit Ratio (LDR)</a:t>
            </a:r>
          </a:p>
          <a:p>
            <a:pPr marL="514350" indent="-514350">
              <a:buAutoNum type="arabicPeriod"/>
            </a:pPr>
            <a:r>
              <a:rPr lang="id-ID" sz="3400" dirty="0" smtClean="0"/>
              <a:t>Pengukuran Resiko</a:t>
            </a:r>
          </a:p>
          <a:p>
            <a:pPr marL="0" indent="0">
              <a:buNone/>
            </a:pPr>
            <a:r>
              <a:rPr lang="id-ID" sz="3400" dirty="0" smtClean="0"/>
              <a:t>	a) </a:t>
            </a:r>
            <a:r>
              <a:rPr lang="id-ID" sz="3400" i="1" dirty="0" smtClean="0"/>
              <a:t>Investment Risk Ratio</a:t>
            </a:r>
          </a:p>
          <a:p>
            <a:pPr marL="0" indent="0">
              <a:buNone/>
            </a:pPr>
            <a:r>
              <a:rPr lang="id-ID" sz="3400" i="1" dirty="0"/>
              <a:t>	</a:t>
            </a:r>
            <a:r>
              <a:rPr lang="id-ID" sz="3400" i="1" dirty="0" smtClean="0"/>
              <a:t>b) Liquidity Risk</a:t>
            </a:r>
          </a:p>
          <a:p>
            <a:pPr marL="0" indent="0">
              <a:buNone/>
            </a:pPr>
            <a:r>
              <a:rPr lang="id-ID" sz="3400" i="1" dirty="0"/>
              <a:t>	</a:t>
            </a:r>
            <a:r>
              <a:rPr lang="id-ID" sz="3400" i="1" dirty="0" smtClean="0"/>
              <a:t>c) Credit Risk Ratio</a:t>
            </a:r>
          </a:p>
          <a:p>
            <a:pPr marL="0" indent="0">
              <a:buNone/>
            </a:pPr>
            <a:r>
              <a:rPr lang="id-ID" sz="3400" i="1" dirty="0"/>
              <a:t>	</a:t>
            </a:r>
            <a:r>
              <a:rPr lang="id-ID" sz="3400" i="1" dirty="0" smtClean="0"/>
              <a:t>d) Deposit Risk Ratio</a:t>
            </a:r>
          </a:p>
          <a:p>
            <a:pPr marL="0" indent="0">
              <a:buNone/>
            </a:pPr>
            <a:endParaRPr lang="id-ID" dirty="0" smtClean="0"/>
          </a:p>
          <a:p>
            <a:pPr marL="514350" indent="-514350">
              <a:buFont typeface="+mj-lt"/>
              <a:buAutoNum type="alphaLcParenR"/>
            </a:pPr>
            <a:endParaRPr lang="id-ID" dirty="0" smtClean="0"/>
          </a:p>
          <a:p>
            <a:pPr marL="514350" indent="-514350">
              <a:buAutoNum type="arabicPeriod"/>
            </a:pPr>
            <a:endParaRPr lang="id-ID" dirty="0"/>
          </a:p>
        </p:txBody>
      </p:sp>
    </p:spTree>
    <p:extLst>
      <p:ext uri="{BB962C8B-B14F-4D97-AF65-F5344CB8AC3E}">
        <p14:creationId xmlns:p14="http://schemas.microsoft.com/office/powerpoint/2010/main" val="284433670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b="1" i="1" dirty="0" smtClean="0"/>
              <a:t>1. Quick Ratio</a:t>
            </a:r>
            <a:endParaRPr lang="id-ID" b="1" i="1" dirty="0"/>
          </a:p>
        </p:txBody>
      </p:sp>
      <p:sp>
        <p:nvSpPr>
          <p:cNvPr id="3" name="Content Placeholder 2"/>
          <p:cNvSpPr>
            <a:spLocks noGrp="1"/>
          </p:cNvSpPr>
          <p:nvPr>
            <p:ph idx="1"/>
          </p:nvPr>
        </p:nvSpPr>
        <p:spPr/>
        <p:txBody>
          <a:bodyPr/>
          <a:lstStyle/>
          <a:p>
            <a:pPr marL="0" indent="0">
              <a:buNone/>
            </a:pPr>
            <a:r>
              <a:rPr lang="id-ID" dirty="0" smtClean="0"/>
              <a:t>Merupakan rasio yang digunakan untuk mengukur kemampuan bank dalam memenuhi kewajiban terhadap para deposan (pemilik simpanan giro, tabungan, dan deposito) dengan harta yang paling likuid yang dimiliki oleh bank.</a:t>
            </a:r>
          </a:p>
          <a:p>
            <a:pPr marL="0" indent="0">
              <a:buNone/>
            </a:pPr>
            <a:r>
              <a:rPr lang="id-ID" dirty="0" smtClean="0"/>
              <a:t>Rumus </a:t>
            </a:r>
            <a:r>
              <a:rPr lang="id-ID" i="1" dirty="0" smtClean="0"/>
              <a:t>Quick Ratio</a:t>
            </a:r>
            <a:r>
              <a:rPr lang="id-ID" dirty="0" smtClean="0"/>
              <a:t>:</a:t>
            </a:r>
          </a:p>
          <a:p>
            <a:pPr marL="0" indent="0">
              <a:buNone/>
            </a:pPr>
            <a:r>
              <a:rPr lang="id-ID" i="1" dirty="0" smtClean="0"/>
              <a:t>Quick Ratio </a:t>
            </a:r>
            <a:r>
              <a:rPr lang="id-ID" dirty="0" smtClean="0"/>
              <a:t>= </a:t>
            </a:r>
            <a:r>
              <a:rPr lang="id-ID" i="1" u="sng" dirty="0" smtClean="0"/>
              <a:t>Cash Assets</a:t>
            </a:r>
            <a:r>
              <a:rPr lang="id-ID" u="sng" dirty="0" smtClean="0"/>
              <a:t> </a:t>
            </a:r>
            <a:r>
              <a:rPr lang="id-ID" dirty="0" smtClean="0"/>
              <a:t>X 100%</a:t>
            </a:r>
            <a:endParaRPr lang="id-ID" u="sng" dirty="0" smtClean="0"/>
          </a:p>
          <a:p>
            <a:pPr marL="0" indent="0">
              <a:buNone/>
            </a:pPr>
            <a:r>
              <a:rPr lang="id-ID" dirty="0"/>
              <a:t>	</a:t>
            </a:r>
            <a:r>
              <a:rPr lang="id-ID" dirty="0" smtClean="0"/>
              <a:t>	</a:t>
            </a:r>
            <a:r>
              <a:rPr lang="id-ID" i="1" dirty="0" smtClean="0"/>
              <a:t>     Total Deposit</a:t>
            </a:r>
            <a:endParaRPr lang="id-ID" i="1" dirty="0"/>
          </a:p>
        </p:txBody>
      </p:sp>
    </p:spTree>
    <p:extLst>
      <p:ext uri="{BB962C8B-B14F-4D97-AF65-F5344CB8AC3E}">
        <p14:creationId xmlns:p14="http://schemas.microsoft.com/office/powerpoint/2010/main" val="390750856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i="1" dirty="0" smtClean="0"/>
              <a:t>2. Investing Policy Ratio</a:t>
            </a:r>
            <a:endParaRPr lang="id-ID" b="1" i="1" dirty="0"/>
          </a:p>
        </p:txBody>
      </p:sp>
      <p:sp>
        <p:nvSpPr>
          <p:cNvPr id="3" name="Content Placeholder 2"/>
          <p:cNvSpPr>
            <a:spLocks noGrp="1"/>
          </p:cNvSpPr>
          <p:nvPr>
            <p:ph idx="1"/>
          </p:nvPr>
        </p:nvSpPr>
        <p:spPr>
          <a:xfrm>
            <a:off x="719403" y="1628800"/>
            <a:ext cx="10972800" cy="4525963"/>
          </a:xfrm>
        </p:spPr>
        <p:txBody>
          <a:bodyPr/>
          <a:lstStyle/>
          <a:p>
            <a:pPr marL="0" indent="0">
              <a:buNone/>
            </a:pPr>
            <a:r>
              <a:rPr lang="id-ID" dirty="0" smtClean="0"/>
              <a:t>Merupakan rasio yang digunakan untuk mengukur kemampuan bank dalam melunasi kewajibannya kepada para deposannya dengan cara melikuidasi surat-surat berharga yang dimilikinya.</a:t>
            </a:r>
          </a:p>
          <a:p>
            <a:pPr marL="0" indent="0">
              <a:buNone/>
            </a:pPr>
            <a:r>
              <a:rPr lang="id-ID" dirty="0" smtClean="0"/>
              <a:t>Rumusnya:</a:t>
            </a:r>
          </a:p>
          <a:p>
            <a:pPr marL="0" indent="0">
              <a:buNone/>
            </a:pPr>
            <a:r>
              <a:rPr lang="id-ID" dirty="0"/>
              <a:t>Investing Policy </a:t>
            </a:r>
            <a:r>
              <a:rPr lang="id-ID" dirty="0" smtClean="0"/>
              <a:t>Ratio = </a:t>
            </a:r>
            <a:r>
              <a:rPr lang="id-ID" u="sng" dirty="0" smtClean="0"/>
              <a:t>Securities</a:t>
            </a:r>
            <a:r>
              <a:rPr lang="id-ID" dirty="0" smtClean="0"/>
              <a:t> X </a:t>
            </a:r>
            <a:r>
              <a:rPr lang="id-ID" dirty="0"/>
              <a:t>100%</a:t>
            </a:r>
            <a:endParaRPr lang="id-ID" u="sng" dirty="0"/>
          </a:p>
          <a:p>
            <a:pPr marL="0" indent="0">
              <a:buNone/>
            </a:pPr>
            <a:r>
              <a:rPr lang="id-ID" dirty="0"/>
              <a:t>		</a:t>
            </a:r>
            <a:r>
              <a:rPr lang="id-ID" dirty="0" smtClean="0"/>
              <a:t>	     	Total </a:t>
            </a:r>
            <a:r>
              <a:rPr lang="id-ID" dirty="0"/>
              <a:t>Deposit</a:t>
            </a:r>
          </a:p>
          <a:p>
            <a:pPr marL="0" indent="0">
              <a:buNone/>
            </a:pPr>
            <a:endParaRPr lang="id-ID" dirty="0"/>
          </a:p>
        </p:txBody>
      </p:sp>
    </p:spTree>
    <p:extLst>
      <p:ext uri="{BB962C8B-B14F-4D97-AF65-F5344CB8AC3E}">
        <p14:creationId xmlns:p14="http://schemas.microsoft.com/office/powerpoint/2010/main" val="2040527900"/>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i="1" dirty="0" smtClean="0"/>
              <a:t>3. Banking Ratio</a:t>
            </a:r>
            <a:endParaRPr lang="id-ID" b="1" i="1" dirty="0"/>
          </a:p>
        </p:txBody>
      </p:sp>
      <p:sp>
        <p:nvSpPr>
          <p:cNvPr id="3" name="Content Placeholder 2"/>
          <p:cNvSpPr>
            <a:spLocks noGrp="1"/>
          </p:cNvSpPr>
          <p:nvPr>
            <p:ph idx="1"/>
          </p:nvPr>
        </p:nvSpPr>
        <p:spPr/>
        <p:txBody>
          <a:bodyPr>
            <a:normAutofit/>
          </a:bodyPr>
          <a:lstStyle/>
          <a:p>
            <a:pPr marL="0" indent="0">
              <a:buNone/>
            </a:pPr>
            <a:r>
              <a:rPr lang="id-ID" dirty="0" smtClean="0"/>
              <a:t>Merupakan rasio yang digunakan untuk mengukur tingkat likuiditas bank dengan membandingkan jumlah kredit yang disalurkan dengan jumlah deposit yang dimiliki. </a:t>
            </a:r>
          </a:p>
          <a:p>
            <a:pPr marL="0" indent="0">
              <a:buNone/>
            </a:pPr>
            <a:r>
              <a:rPr lang="id-ID" dirty="0" smtClean="0"/>
              <a:t>Makin tinggi rasio ini maka tingkat likuiditas bank semakin rendah. Karena dana yang digunakan untuk membiayai kredit semakin kecil.</a:t>
            </a:r>
          </a:p>
          <a:p>
            <a:pPr marL="0" indent="0">
              <a:buNone/>
            </a:pPr>
            <a:r>
              <a:rPr lang="id-ID" dirty="0" smtClean="0"/>
              <a:t>Rumusnya:</a:t>
            </a:r>
          </a:p>
          <a:p>
            <a:pPr marL="0" indent="0">
              <a:buNone/>
            </a:pPr>
            <a:r>
              <a:rPr lang="id-ID" dirty="0" smtClean="0"/>
              <a:t>Banking Ratio = </a:t>
            </a:r>
            <a:r>
              <a:rPr lang="id-ID" u="sng" dirty="0" smtClean="0"/>
              <a:t>Total Loans</a:t>
            </a:r>
            <a:r>
              <a:rPr lang="id-ID" dirty="0" smtClean="0"/>
              <a:t> </a:t>
            </a:r>
            <a:r>
              <a:rPr lang="id-ID" dirty="0"/>
              <a:t>X 100%</a:t>
            </a:r>
            <a:endParaRPr lang="id-ID" u="sng" dirty="0"/>
          </a:p>
          <a:p>
            <a:pPr marL="0" indent="0">
              <a:buNone/>
            </a:pPr>
            <a:r>
              <a:rPr lang="id-ID" dirty="0"/>
              <a:t>	</a:t>
            </a:r>
            <a:r>
              <a:rPr lang="id-ID" dirty="0" smtClean="0"/>
              <a:t>	      Total </a:t>
            </a:r>
            <a:r>
              <a:rPr lang="id-ID" dirty="0"/>
              <a:t>Deposit</a:t>
            </a:r>
          </a:p>
          <a:p>
            <a:pPr marL="0" indent="0">
              <a:buNone/>
            </a:pPr>
            <a:endParaRPr lang="id-ID" dirty="0"/>
          </a:p>
        </p:txBody>
      </p:sp>
    </p:spTree>
    <p:extLst>
      <p:ext uri="{BB962C8B-B14F-4D97-AF65-F5344CB8AC3E}">
        <p14:creationId xmlns:p14="http://schemas.microsoft.com/office/powerpoint/2010/main" val="600009120"/>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i="1" dirty="0" smtClean="0"/>
              <a:t>4. Assets to Loan Ratio</a:t>
            </a:r>
            <a:endParaRPr lang="id-ID" b="1" i="1" dirty="0"/>
          </a:p>
        </p:txBody>
      </p:sp>
      <p:sp>
        <p:nvSpPr>
          <p:cNvPr id="3" name="Content Placeholder 2"/>
          <p:cNvSpPr>
            <a:spLocks noGrp="1"/>
          </p:cNvSpPr>
          <p:nvPr>
            <p:ph idx="1"/>
          </p:nvPr>
        </p:nvSpPr>
        <p:spPr/>
        <p:txBody>
          <a:bodyPr/>
          <a:lstStyle/>
          <a:p>
            <a:pPr marL="0" indent="0">
              <a:buNone/>
            </a:pPr>
            <a:r>
              <a:rPr lang="id-ID" dirty="0" smtClean="0"/>
              <a:t>Merupakan rasio yang digunakan untuk mengukur jumlah kredit yang disalurkan dengan jumlah harta yang dimiliki bank.</a:t>
            </a:r>
          </a:p>
          <a:p>
            <a:pPr marL="0" indent="0">
              <a:buNone/>
            </a:pPr>
            <a:r>
              <a:rPr lang="id-ID" dirty="0" smtClean="0"/>
              <a:t>Semakin tinggi tingkat rasio, menunjukkan makin rendahnya tingkat likuiditas bank.</a:t>
            </a:r>
          </a:p>
          <a:p>
            <a:pPr marL="0" indent="0">
              <a:buNone/>
            </a:pPr>
            <a:r>
              <a:rPr lang="id-ID" dirty="0" smtClean="0"/>
              <a:t>Rumusnya:</a:t>
            </a:r>
          </a:p>
          <a:p>
            <a:pPr marL="0" indent="0">
              <a:buNone/>
            </a:pPr>
            <a:r>
              <a:rPr lang="id-ID" dirty="0"/>
              <a:t>Assets to Loan </a:t>
            </a:r>
            <a:r>
              <a:rPr lang="id-ID" dirty="0" smtClean="0"/>
              <a:t>Ratio = </a:t>
            </a:r>
            <a:r>
              <a:rPr lang="id-ID" u="sng" dirty="0"/>
              <a:t>Total Loans</a:t>
            </a:r>
            <a:r>
              <a:rPr lang="id-ID" dirty="0"/>
              <a:t> X 100%</a:t>
            </a:r>
            <a:endParaRPr lang="id-ID" u="sng" dirty="0"/>
          </a:p>
          <a:p>
            <a:pPr marL="0" indent="0">
              <a:buNone/>
            </a:pPr>
            <a:r>
              <a:rPr lang="id-ID" dirty="0"/>
              <a:t>		     </a:t>
            </a:r>
            <a:r>
              <a:rPr lang="id-ID" dirty="0" smtClean="0"/>
              <a:t>		Total Assets</a:t>
            </a:r>
            <a:endParaRPr lang="id-ID" dirty="0"/>
          </a:p>
          <a:p>
            <a:pPr marL="0" indent="0">
              <a:buNone/>
            </a:pPr>
            <a:endParaRPr lang="id-ID" dirty="0"/>
          </a:p>
        </p:txBody>
      </p:sp>
    </p:spTree>
    <p:extLst>
      <p:ext uri="{BB962C8B-B14F-4D97-AF65-F5344CB8AC3E}">
        <p14:creationId xmlns:p14="http://schemas.microsoft.com/office/powerpoint/2010/main" val="1495505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202034"/>
          </a:xfrm>
        </p:spPr>
        <p:txBody>
          <a:bodyPr>
            <a:normAutofit fontScale="90000"/>
          </a:bodyPr>
          <a:lstStyle/>
          <a:p>
            <a:endParaRPr lang="id-ID" dirty="0"/>
          </a:p>
        </p:txBody>
      </p:sp>
      <p:sp>
        <p:nvSpPr>
          <p:cNvPr id="3" name="Content Placeholder 2"/>
          <p:cNvSpPr>
            <a:spLocks noGrp="1"/>
          </p:cNvSpPr>
          <p:nvPr>
            <p:ph idx="1"/>
          </p:nvPr>
        </p:nvSpPr>
        <p:spPr>
          <a:xfrm>
            <a:off x="609600" y="692697"/>
            <a:ext cx="10972800" cy="5433467"/>
          </a:xfrm>
        </p:spPr>
        <p:txBody>
          <a:bodyPr>
            <a:normAutofit/>
          </a:bodyPr>
          <a:lstStyle/>
          <a:p>
            <a:pPr marL="0" indent="0">
              <a:buNone/>
            </a:pPr>
            <a:r>
              <a:rPr lang="id-ID" dirty="0" smtClean="0"/>
              <a:t>NERACA – merupakan laporan yang menunjukkan jumlah aktiva (harta), kewajiban (hutang), dan modal perusahaan (ekuitas) perusahaan pada saat tertentu (tahunan).</a:t>
            </a:r>
          </a:p>
          <a:p>
            <a:pPr marL="0" indent="0">
              <a:buNone/>
            </a:pPr>
            <a:r>
              <a:rPr lang="id-ID" dirty="0" smtClean="0"/>
              <a:t>Informasi yang disajikan dalam neraca meliputi:</a:t>
            </a:r>
          </a:p>
          <a:p>
            <a:pPr marL="514350" indent="-514350">
              <a:buAutoNum type="arabicPeriod"/>
            </a:pPr>
            <a:r>
              <a:rPr lang="id-ID" dirty="0"/>
              <a:t>J</a:t>
            </a:r>
            <a:r>
              <a:rPr lang="id-ID" dirty="0" smtClean="0"/>
              <a:t>enis-jenis aktiva atau harta yang dimiliki</a:t>
            </a:r>
          </a:p>
          <a:p>
            <a:pPr marL="514350" indent="-514350">
              <a:buAutoNum type="arabicPeriod"/>
            </a:pPr>
            <a:r>
              <a:rPr lang="id-ID" dirty="0" smtClean="0"/>
              <a:t>Jumlah rupiah masing-masing jenis aktiva</a:t>
            </a:r>
          </a:p>
          <a:p>
            <a:pPr marL="514350" indent="-514350">
              <a:buFont typeface="Arial" pitchFamily="34" charset="0"/>
              <a:buAutoNum type="arabicPeriod"/>
            </a:pPr>
            <a:r>
              <a:rPr lang="id-ID" dirty="0" smtClean="0"/>
              <a:t>Jenis-jenis pasiva atau hutang yang dimiliki</a:t>
            </a:r>
          </a:p>
          <a:p>
            <a:pPr marL="514350" indent="-514350">
              <a:buFont typeface="Arial" pitchFamily="34" charset="0"/>
              <a:buAutoNum type="arabicPeriod"/>
            </a:pPr>
            <a:r>
              <a:rPr lang="id-ID" dirty="0" smtClean="0"/>
              <a:t>Jumlah rupiah masing-masing jenis kewajiban</a:t>
            </a:r>
          </a:p>
          <a:p>
            <a:pPr marL="514350" indent="-514350">
              <a:buFont typeface="Arial" pitchFamily="34" charset="0"/>
              <a:buAutoNum type="arabicPeriod"/>
            </a:pPr>
            <a:r>
              <a:rPr lang="id-ID" dirty="0" smtClean="0"/>
              <a:t>Jenis-jenis modal (ekuitas)</a:t>
            </a:r>
          </a:p>
          <a:p>
            <a:pPr marL="514350" indent="-514350">
              <a:buFont typeface="Arial" pitchFamily="34" charset="0"/>
              <a:buAutoNum type="arabicPeriod"/>
            </a:pPr>
            <a:r>
              <a:rPr lang="id-ID" dirty="0" smtClean="0"/>
              <a:t>Jumlah rupiah masing-masing jenis modal</a:t>
            </a:r>
          </a:p>
          <a:p>
            <a:pPr marL="514350" indent="-514350">
              <a:buAutoNum type="arabicPeriod"/>
            </a:pPr>
            <a:endParaRPr lang="id-ID" dirty="0" smtClean="0"/>
          </a:p>
          <a:p>
            <a:pPr marL="514350" indent="-514350">
              <a:buAutoNum type="arabicPeriod"/>
            </a:pPr>
            <a:endParaRPr lang="id-ID" dirty="0" smtClean="0"/>
          </a:p>
          <a:p>
            <a:pPr marL="514350" indent="-514350">
              <a:buAutoNum type="arabicPeriod"/>
            </a:pPr>
            <a:endParaRPr lang="id-ID" dirty="0" smtClean="0"/>
          </a:p>
          <a:p>
            <a:pPr marL="0" indent="0">
              <a:buNone/>
            </a:pPr>
            <a:endParaRPr lang="id-ID" dirty="0"/>
          </a:p>
        </p:txBody>
      </p:sp>
    </p:spTree>
    <p:extLst>
      <p:ext uri="{BB962C8B-B14F-4D97-AF65-F5344CB8AC3E}">
        <p14:creationId xmlns:p14="http://schemas.microsoft.com/office/powerpoint/2010/main" val="3229366568"/>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i="1" dirty="0" smtClean="0"/>
              <a:t>5. Investment Portfolio Ratio</a:t>
            </a:r>
            <a:endParaRPr lang="id-ID" b="1" i="1" dirty="0"/>
          </a:p>
        </p:txBody>
      </p:sp>
      <p:sp>
        <p:nvSpPr>
          <p:cNvPr id="3" name="Content Placeholder 2"/>
          <p:cNvSpPr>
            <a:spLocks noGrp="1"/>
          </p:cNvSpPr>
          <p:nvPr>
            <p:ph idx="1"/>
          </p:nvPr>
        </p:nvSpPr>
        <p:spPr/>
        <p:txBody>
          <a:bodyPr/>
          <a:lstStyle/>
          <a:p>
            <a:pPr marL="0" indent="0">
              <a:buNone/>
            </a:pPr>
            <a:r>
              <a:rPr lang="id-ID" dirty="0" smtClean="0"/>
              <a:t>Merupakan rasio yang digunakan untuk mengukur tingkat likuiditas dalam investasi pada surat-surat berharga. Untuk menghitung rasio ini, harus diketahui terlebih dahulu surat berharga yang jangka waktunya kurang dari satu tahun, yang digunakan untuk menjamin deposito nasabah jika ada.</a:t>
            </a:r>
            <a:endParaRPr lang="id-ID" dirty="0"/>
          </a:p>
        </p:txBody>
      </p:sp>
    </p:spTree>
    <p:extLst>
      <p:ext uri="{BB962C8B-B14F-4D97-AF65-F5344CB8AC3E}">
        <p14:creationId xmlns:p14="http://schemas.microsoft.com/office/powerpoint/2010/main" val="4191445668"/>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i="1" dirty="0" smtClean="0"/>
              <a:t>6. Cash Ratio</a:t>
            </a:r>
            <a:endParaRPr lang="id-ID" b="1" i="1" dirty="0"/>
          </a:p>
        </p:txBody>
      </p:sp>
      <p:sp>
        <p:nvSpPr>
          <p:cNvPr id="3" name="Content Placeholder 2"/>
          <p:cNvSpPr>
            <a:spLocks noGrp="1"/>
          </p:cNvSpPr>
          <p:nvPr>
            <p:ph idx="1"/>
          </p:nvPr>
        </p:nvSpPr>
        <p:spPr/>
        <p:txBody>
          <a:bodyPr/>
          <a:lstStyle/>
          <a:p>
            <a:pPr marL="0" indent="0">
              <a:buNone/>
            </a:pPr>
            <a:r>
              <a:rPr lang="id-ID" dirty="0" smtClean="0"/>
              <a:t>Merupakan rasio yang digunakan untuk mengukur memampuan bank dalam melunasi kewajiban yang harus segera dibayar dengan harta likuid yang dimiliki bank tersebut.</a:t>
            </a:r>
          </a:p>
          <a:p>
            <a:pPr marL="0" indent="0">
              <a:buNone/>
            </a:pPr>
            <a:r>
              <a:rPr lang="id-ID" dirty="0" smtClean="0"/>
              <a:t>Rumusnya:</a:t>
            </a:r>
          </a:p>
          <a:p>
            <a:pPr marL="0" indent="0">
              <a:buNone/>
            </a:pPr>
            <a:r>
              <a:rPr lang="id-ID" dirty="0" smtClean="0"/>
              <a:t>Cash Ratio = </a:t>
            </a:r>
            <a:r>
              <a:rPr lang="id-ID" u="sng" dirty="0" smtClean="0"/>
              <a:t>Liquid Assets</a:t>
            </a:r>
            <a:r>
              <a:rPr lang="id-ID" dirty="0" smtClean="0"/>
              <a:t> </a:t>
            </a:r>
            <a:r>
              <a:rPr lang="id-ID" dirty="0"/>
              <a:t>X 100%</a:t>
            </a:r>
            <a:endParaRPr lang="id-ID" u="sng" dirty="0"/>
          </a:p>
          <a:p>
            <a:pPr marL="0" indent="0">
              <a:buNone/>
            </a:pPr>
            <a:r>
              <a:rPr lang="id-ID" dirty="0" smtClean="0"/>
              <a:t>   </a:t>
            </a:r>
            <a:r>
              <a:rPr lang="id-ID" dirty="0"/>
              <a:t>		</a:t>
            </a:r>
            <a:r>
              <a:rPr lang="id-ID" dirty="0" smtClean="0"/>
              <a:t>Short Term Borrowing</a:t>
            </a:r>
            <a:endParaRPr lang="id-ID" dirty="0"/>
          </a:p>
          <a:p>
            <a:pPr marL="0" indent="0">
              <a:buNone/>
            </a:pPr>
            <a:endParaRPr lang="id-ID" dirty="0"/>
          </a:p>
        </p:txBody>
      </p:sp>
    </p:spTree>
    <p:extLst>
      <p:ext uri="{BB962C8B-B14F-4D97-AF65-F5344CB8AC3E}">
        <p14:creationId xmlns:p14="http://schemas.microsoft.com/office/powerpoint/2010/main" val="3340170739"/>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b="1" i="1" dirty="0" smtClean="0"/>
              <a:t>7. Loan to Deposit Ratio (LDR)</a:t>
            </a:r>
            <a:endParaRPr lang="id-ID" b="1" i="1" dirty="0"/>
          </a:p>
        </p:txBody>
      </p:sp>
      <p:sp>
        <p:nvSpPr>
          <p:cNvPr id="3" name="Content Placeholder 2"/>
          <p:cNvSpPr>
            <a:spLocks noGrp="1"/>
          </p:cNvSpPr>
          <p:nvPr>
            <p:ph idx="1"/>
          </p:nvPr>
        </p:nvSpPr>
        <p:spPr/>
        <p:txBody>
          <a:bodyPr>
            <a:normAutofit/>
          </a:bodyPr>
          <a:lstStyle/>
          <a:p>
            <a:pPr marL="0" indent="0">
              <a:buNone/>
            </a:pPr>
            <a:r>
              <a:rPr lang="id-ID" dirty="0" smtClean="0"/>
              <a:t>Merupakan rasio yang digunakan untuk mengukur komposisi jumlah kredit yang diberikan dibandingkan dengan jumlah dana masyarakat dan modal sendiri yang digunakan. </a:t>
            </a:r>
          </a:p>
          <a:p>
            <a:pPr marL="0" indent="0">
              <a:buNone/>
            </a:pPr>
            <a:r>
              <a:rPr lang="id-ID" dirty="0" smtClean="0"/>
              <a:t>Besarnya LDR menurut peraturan pemerintah maximum adalah 110%</a:t>
            </a:r>
          </a:p>
          <a:p>
            <a:pPr marL="0" indent="0">
              <a:buNone/>
            </a:pPr>
            <a:r>
              <a:rPr lang="id-ID" dirty="0" smtClean="0"/>
              <a:t>Rumusnya:</a:t>
            </a:r>
          </a:p>
          <a:p>
            <a:pPr marL="0" indent="0">
              <a:buNone/>
            </a:pPr>
            <a:r>
              <a:rPr lang="id-ID" dirty="0" smtClean="0"/>
              <a:t>LDR = 	</a:t>
            </a:r>
            <a:r>
              <a:rPr lang="id-ID" u="sng" dirty="0" smtClean="0"/>
              <a:t>Total Loan</a:t>
            </a:r>
            <a:r>
              <a:rPr lang="id-ID" dirty="0" smtClean="0"/>
              <a:t> 	X </a:t>
            </a:r>
            <a:r>
              <a:rPr lang="id-ID" dirty="0"/>
              <a:t>100%</a:t>
            </a:r>
            <a:endParaRPr lang="id-ID" u="sng" dirty="0"/>
          </a:p>
          <a:p>
            <a:pPr marL="0" indent="0">
              <a:buNone/>
            </a:pPr>
            <a:r>
              <a:rPr lang="id-ID" dirty="0"/>
              <a:t>   	</a:t>
            </a:r>
            <a:r>
              <a:rPr lang="id-ID" dirty="0" smtClean="0"/>
              <a:t>Total Deposit + Equity</a:t>
            </a:r>
            <a:endParaRPr lang="id-ID" dirty="0"/>
          </a:p>
          <a:p>
            <a:pPr marL="0" indent="0">
              <a:buNone/>
            </a:pPr>
            <a:endParaRPr lang="id-ID" dirty="0"/>
          </a:p>
        </p:txBody>
      </p:sp>
    </p:spTree>
    <p:extLst>
      <p:ext uri="{BB962C8B-B14F-4D97-AF65-F5344CB8AC3E}">
        <p14:creationId xmlns:p14="http://schemas.microsoft.com/office/powerpoint/2010/main" val="419507227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8. Pengukuran Rasiko </a:t>
            </a:r>
            <a:br>
              <a:rPr lang="id-ID" dirty="0" smtClean="0"/>
            </a:br>
            <a:r>
              <a:rPr lang="id-ID" b="1" i="1" dirty="0" smtClean="0"/>
              <a:t>a) Investment Risk Ratio</a:t>
            </a:r>
            <a:endParaRPr lang="id-ID" b="1" i="1" dirty="0"/>
          </a:p>
        </p:txBody>
      </p:sp>
      <p:sp>
        <p:nvSpPr>
          <p:cNvPr id="3" name="Content Placeholder 2"/>
          <p:cNvSpPr>
            <a:spLocks noGrp="1"/>
          </p:cNvSpPr>
          <p:nvPr>
            <p:ph idx="1"/>
          </p:nvPr>
        </p:nvSpPr>
        <p:spPr/>
        <p:txBody>
          <a:bodyPr>
            <a:normAutofit/>
          </a:bodyPr>
          <a:lstStyle/>
          <a:p>
            <a:pPr marL="0" indent="0">
              <a:buNone/>
            </a:pPr>
            <a:r>
              <a:rPr lang="id-ID" dirty="0" smtClean="0"/>
              <a:t>Investment Risk Ratio merupakan rasio yang digunakan untuk mengukur resiko yang terjadi dalam investasi surat-surat berharga, yaitu dengan membandingkan harga pasar surat berharga dengan harga nominalnya. Makin tinggi rasio ini berarti semakin besar kemampuan bank dalam menyediakan alat-alat likuid. </a:t>
            </a:r>
          </a:p>
          <a:p>
            <a:pPr marL="0" indent="0">
              <a:buNone/>
            </a:pPr>
            <a:r>
              <a:rPr lang="id-ID" dirty="0" smtClean="0"/>
              <a:t>Untuk mengetahui rasio ini harus terlebih dahulu mengetahui harga pasar surat berharga yang dibeli serta harga nominalnya. </a:t>
            </a:r>
          </a:p>
          <a:p>
            <a:pPr marL="0" indent="0">
              <a:buNone/>
            </a:pPr>
            <a:r>
              <a:rPr lang="id-ID" dirty="0" smtClean="0"/>
              <a:t>Rumusnya:</a:t>
            </a:r>
          </a:p>
          <a:p>
            <a:pPr marL="0" indent="0">
              <a:buNone/>
            </a:pPr>
            <a:r>
              <a:rPr lang="id-ID" dirty="0" smtClean="0"/>
              <a:t> </a:t>
            </a:r>
            <a:r>
              <a:rPr lang="id-ID" dirty="0"/>
              <a:t>Investment Risk </a:t>
            </a:r>
            <a:r>
              <a:rPr lang="id-ID" dirty="0" smtClean="0"/>
              <a:t>Ratio = </a:t>
            </a:r>
            <a:r>
              <a:rPr lang="id-ID" u="sng" dirty="0" smtClean="0"/>
              <a:t>Market Value of Securities</a:t>
            </a:r>
            <a:r>
              <a:rPr lang="id-ID" dirty="0" smtClean="0"/>
              <a:t>X </a:t>
            </a:r>
            <a:r>
              <a:rPr lang="id-ID" dirty="0"/>
              <a:t>100%</a:t>
            </a:r>
            <a:endParaRPr lang="id-ID" u="sng" dirty="0"/>
          </a:p>
          <a:p>
            <a:pPr marL="0" indent="0">
              <a:buNone/>
            </a:pPr>
            <a:r>
              <a:rPr lang="id-ID" dirty="0"/>
              <a:t>   	</a:t>
            </a:r>
            <a:r>
              <a:rPr lang="id-ID" dirty="0" smtClean="0"/>
              <a:t>		   Statement Value of Securities</a:t>
            </a:r>
            <a:endParaRPr lang="id-ID" dirty="0"/>
          </a:p>
          <a:p>
            <a:pPr marL="0" indent="0">
              <a:buNone/>
            </a:pPr>
            <a:endParaRPr lang="id-ID" dirty="0"/>
          </a:p>
        </p:txBody>
      </p:sp>
    </p:spTree>
    <p:extLst>
      <p:ext uri="{BB962C8B-B14F-4D97-AF65-F5344CB8AC3E}">
        <p14:creationId xmlns:p14="http://schemas.microsoft.com/office/powerpoint/2010/main" val="287350522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b="1" i="1" dirty="0" smtClean="0"/>
              <a:t>b) Liquidity Risk Ratio</a:t>
            </a:r>
            <a:endParaRPr lang="id-ID" b="1" i="1" dirty="0"/>
          </a:p>
        </p:txBody>
      </p:sp>
      <p:sp>
        <p:nvSpPr>
          <p:cNvPr id="3" name="Content Placeholder 2"/>
          <p:cNvSpPr>
            <a:spLocks noGrp="1"/>
          </p:cNvSpPr>
          <p:nvPr>
            <p:ph idx="1"/>
          </p:nvPr>
        </p:nvSpPr>
        <p:spPr/>
        <p:txBody>
          <a:bodyPr>
            <a:normAutofit/>
          </a:bodyPr>
          <a:lstStyle/>
          <a:p>
            <a:pPr marL="0" indent="0">
              <a:buNone/>
            </a:pPr>
            <a:r>
              <a:rPr lang="id-ID" dirty="0" smtClean="0"/>
              <a:t>Merupakan rasio yang digunakan untuk mengukur resiko yang akan dihadapi bank apabila gagal untuk memenuhi kewajiban terhadap para deposannya dengan harta likuid yang dimilikinya.</a:t>
            </a:r>
          </a:p>
          <a:p>
            <a:pPr marL="0" indent="0">
              <a:buNone/>
            </a:pPr>
            <a:r>
              <a:rPr lang="id-ID" dirty="0" smtClean="0"/>
              <a:t>Rumusnya:</a:t>
            </a:r>
          </a:p>
          <a:p>
            <a:pPr marL="0" indent="0">
              <a:buNone/>
            </a:pPr>
            <a:r>
              <a:rPr lang="id-ID" sz="2400" dirty="0"/>
              <a:t>Liquidity Risk </a:t>
            </a:r>
            <a:r>
              <a:rPr lang="id-ID" sz="2400" dirty="0" smtClean="0"/>
              <a:t> = </a:t>
            </a:r>
            <a:r>
              <a:rPr lang="id-ID" sz="2400" u="sng" dirty="0" smtClean="0"/>
              <a:t>Liquid Assets – Short Term Borrowing</a:t>
            </a:r>
            <a:r>
              <a:rPr lang="id-ID" sz="2400" dirty="0"/>
              <a:t> </a:t>
            </a:r>
            <a:r>
              <a:rPr lang="id-ID" sz="2400" dirty="0" smtClean="0"/>
              <a:t>X </a:t>
            </a:r>
            <a:r>
              <a:rPr lang="id-ID" sz="2400" dirty="0"/>
              <a:t>100%</a:t>
            </a:r>
            <a:endParaRPr lang="id-ID" sz="2400" u="sng" dirty="0"/>
          </a:p>
          <a:p>
            <a:pPr marL="0" indent="0">
              <a:buNone/>
            </a:pPr>
            <a:r>
              <a:rPr lang="id-ID" sz="2400" dirty="0"/>
              <a:t>   	</a:t>
            </a:r>
            <a:r>
              <a:rPr lang="id-ID" sz="2400" dirty="0" smtClean="0"/>
              <a:t>			Total Deposit	</a:t>
            </a:r>
            <a:endParaRPr lang="id-ID" sz="2400" dirty="0"/>
          </a:p>
          <a:p>
            <a:pPr marL="0" indent="0">
              <a:buNone/>
            </a:pPr>
            <a:endParaRPr lang="id-ID" dirty="0"/>
          </a:p>
        </p:txBody>
      </p:sp>
    </p:spTree>
    <p:extLst>
      <p:ext uri="{BB962C8B-B14F-4D97-AF65-F5344CB8AC3E}">
        <p14:creationId xmlns:p14="http://schemas.microsoft.com/office/powerpoint/2010/main" val="4011236724"/>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i="1" dirty="0" smtClean="0"/>
              <a:t>c) Credit Risk Ratio</a:t>
            </a:r>
            <a:endParaRPr lang="id-ID" b="1" i="1" dirty="0"/>
          </a:p>
        </p:txBody>
      </p:sp>
      <p:sp>
        <p:nvSpPr>
          <p:cNvPr id="3" name="Content Placeholder 2"/>
          <p:cNvSpPr>
            <a:spLocks noGrp="1"/>
          </p:cNvSpPr>
          <p:nvPr>
            <p:ph idx="1"/>
          </p:nvPr>
        </p:nvSpPr>
        <p:spPr/>
        <p:txBody>
          <a:bodyPr>
            <a:normAutofit/>
          </a:bodyPr>
          <a:lstStyle/>
          <a:p>
            <a:pPr marL="0" indent="0">
              <a:buNone/>
            </a:pPr>
            <a:r>
              <a:rPr lang="id-ID" dirty="0" smtClean="0"/>
              <a:t>Merupakan rasio yang digunakan untuk mengukur resiko terhadap kredit yang disalurkan dengan membandingkan kredit macet dengan jumlah kredit yang disalurkan.</a:t>
            </a:r>
          </a:p>
          <a:p>
            <a:pPr marL="0" indent="0">
              <a:buNone/>
            </a:pPr>
            <a:r>
              <a:rPr lang="id-ID" dirty="0" smtClean="0"/>
              <a:t>Rumusnya:</a:t>
            </a:r>
          </a:p>
          <a:p>
            <a:pPr marL="0" indent="0">
              <a:buNone/>
            </a:pPr>
            <a:r>
              <a:rPr lang="id-ID" dirty="0"/>
              <a:t>Credit Risk </a:t>
            </a:r>
            <a:r>
              <a:rPr lang="id-ID" dirty="0" smtClean="0"/>
              <a:t>Ratio = </a:t>
            </a:r>
            <a:r>
              <a:rPr lang="id-ID" u="sng" dirty="0" smtClean="0"/>
              <a:t>Bed Debts </a:t>
            </a:r>
            <a:r>
              <a:rPr lang="id-ID" dirty="0" smtClean="0"/>
              <a:t>X </a:t>
            </a:r>
            <a:r>
              <a:rPr lang="id-ID" dirty="0"/>
              <a:t>100%</a:t>
            </a:r>
            <a:endParaRPr lang="id-ID" u="sng" dirty="0"/>
          </a:p>
          <a:p>
            <a:pPr marL="0" indent="0">
              <a:buNone/>
            </a:pPr>
            <a:r>
              <a:rPr lang="id-ID" dirty="0"/>
              <a:t>		     </a:t>
            </a:r>
            <a:r>
              <a:rPr lang="id-ID" dirty="0" smtClean="0"/>
              <a:t>	    Total Loans </a:t>
            </a:r>
            <a:endParaRPr lang="id-ID" dirty="0"/>
          </a:p>
          <a:p>
            <a:pPr marL="0" indent="0">
              <a:buNone/>
            </a:pPr>
            <a:r>
              <a:rPr lang="id-ID" dirty="0" smtClean="0"/>
              <a:t>Untuk perhitungan rasio ini diperlukan data tentang jumlah bed debts.</a:t>
            </a:r>
            <a:endParaRPr lang="id-ID" dirty="0"/>
          </a:p>
        </p:txBody>
      </p:sp>
    </p:spTree>
    <p:extLst>
      <p:ext uri="{BB962C8B-B14F-4D97-AF65-F5344CB8AC3E}">
        <p14:creationId xmlns:p14="http://schemas.microsoft.com/office/powerpoint/2010/main" val="2218770919"/>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i="1" dirty="0" smtClean="0"/>
              <a:t>d) Deposit Risk Ratio</a:t>
            </a:r>
            <a:endParaRPr lang="id-ID" b="1" i="1" dirty="0"/>
          </a:p>
        </p:txBody>
      </p:sp>
      <p:sp>
        <p:nvSpPr>
          <p:cNvPr id="3" name="Content Placeholder 2"/>
          <p:cNvSpPr>
            <a:spLocks noGrp="1"/>
          </p:cNvSpPr>
          <p:nvPr>
            <p:ph idx="1"/>
          </p:nvPr>
        </p:nvSpPr>
        <p:spPr/>
        <p:txBody>
          <a:bodyPr/>
          <a:lstStyle/>
          <a:p>
            <a:pPr marL="0" indent="0">
              <a:buNone/>
            </a:pPr>
            <a:r>
              <a:rPr lang="id-ID" dirty="0" smtClean="0"/>
              <a:t>Rasio ini digunakan untuk mengukur resiko kegagalan bank dalam membayar kembali deposannya.</a:t>
            </a:r>
          </a:p>
          <a:p>
            <a:pPr marL="0" indent="0">
              <a:buNone/>
            </a:pPr>
            <a:r>
              <a:rPr lang="id-ID" dirty="0" smtClean="0"/>
              <a:t>Rumusnya:</a:t>
            </a:r>
          </a:p>
          <a:p>
            <a:pPr marL="0" indent="0">
              <a:buNone/>
            </a:pPr>
            <a:r>
              <a:rPr lang="id-ID" dirty="0"/>
              <a:t>Deposit Risk </a:t>
            </a:r>
            <a:r>
              <a:rPr lang="id-ID" dirty="0" smtClean="0"/>
              <a:t>Ratio = </a:t>
            </a:r>
            <a:r>
              <a:rPr lang="id-ID" u="sng" dirty="0" smtClean="0"/>
              <a:t>Equity Deposit</a:t>
            </a:r>
            <a:r>
              <a:rPr lang="id-ID" dirty="0" smtClean="0"/>
              <a:t> X </a:t>
            </a:r>
            <a:r>
              <a:rPr lang="id-ID" dirty="0"/>
              <a:t>100%</a:t>
            </a:r>
            <a:endParaRPr lang="id-ID" u="sng" dirty="0"/>
          </a:p>
          <a:p>
            <a:pPr marL="0" indent="0">
              <a:buNone/>
            </a:pPr>
            <a:r>
              <a:rPr lang="id-ID" dirty="0"/>
              <a:t>		     	     </a:t>
            </a:r>
            <a:r>
              <a:rPr lang="id-ID" dirty="0" smtClean="0"/>
              <a:t>   Total Deposit</a:t>
            </a:r>
            <a:endParaRPr lang="id-ID" dirty="0"/>
          </a:p>
          <a:p>
            <a:pPr marL="0" indent="0">
              <a:buNone/>
            </a:pPr>
            <a:endParaRPr lang="id-ID" dirty="0"/>
          </a:p>
        </p:txBody>
      </p:sp>
    </p:spTree>
    <p:extLst>
      <p:ext uri="{BB962C8B-B14F-4D97-AF65-F5344CB8AC3E}">
        <p14:creationId xmlns:p14="http://schemas.microsoft.com/office/powerpoint/2010/main" val="1395407253"/>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smtClean="0"/>
              <a:t>HITUNGLAH RASIO LIKUIDITAS BANK PADA LAPORAN KEUANGAN BANK DEPATI AMIR!!</a:t>
            </a:r>
            <a:endParaRPr lang="id-ID" dirty="0"/>
          </a:p>
        </p:txBody>
      </p:sp>
    </p:spTree>
    <p:extLst>
      <p:ext uri="{BB962C8B-B14F-4D97-AF65-F5344CB8AC3E}">
        <p14:creationId xmlns:p14="http://schemas.microsoft.com/office/powerpoint/2010/main" val="232719876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id-ID" dirty="0" smtClean="0"/>
              <a:t>RASIO SOLVABILITAS BANK</a:t>
            </a:r>
            <a:endParaRPr lang="id-ID" dirty="0"/>
          </a:p>
        </p:txBody>
      </p:sp>
      <p:sp>
        <p:nvSpPr>
          <p:cNvPr id="5" name="Subtitle 4"/>
          <p:cNvSpPr>
            <a:spLocks noGrp="1"/>
          </p:cNvSpPr>
          <p:nvPr>
            <p:ph type="subTitle" idx="1"/>
          </p:nvPr>
        </p:nvSpPr>
        <p:spPr/>
        <p:txBody>
          <a:bodyPr/>
          <a:lstStyle/>
          <a:p>
            <a:r>
              <a:rPr lang="id-ID" dirty="0" smtClean="0"/>
              <a:t>MATERI 8b</a:t>
            </a:r>
            <a:endParaRPr lang="id-ID" dirty="0"/>
          </a:p>
        </p:txBody>
      </p:sp>
    </p:spTree>
    <p:extLst>
      <p:ext uri="{BB962C8B-B14F-4D97-AF65-F5344CB8AC3E}">
        <p14:creationId xmlns:p14="http://schemas.microsoft.com/office/powerpoint/2010/main" val="2184966466"/>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A. PENGERTIAN RASIO </a:t>
            </a:r>
            <a:r>
              <a:rPr lang="id-ID" dirty="0" smtClean="0"/>
              <a:t>SOLVABILITAS </a:t>
            </a:r>
            <a:r>
              <a:rPr lang="id-ID" dirty="0"/>
              <a:t>BANK</a:t>
            </a:r>
          </a:p>
        </p:txBody>
      </p:sp>
      <p:sp>
        <p:nvSpPr>
          <p:cNvPr id="3" name="Content Placeholder 2"/>
          <p:cNvSpPr>
            <a:spLocks noGrp="1"/>
          </p:cNvSpPr>
          <p:nvPr>
            <p:ph idx="1"/>
          </p:nvPr>
        </p:nvSpPr>
        <p:spPr/>
        <p:txBody>
          <a:bodyPr/>
          <a:lstStyle/>
          <a:p>
            <a:pPr marL="0" indent="0">
              <a:buNone/>
            </a:pPr>
            <a:r>
              <a:rPr lang="id-ID" dirty="0" smtClean="0"/>
              <a:t>Rasio solvabilitas bank merupakan ukuran kemampuan bank dalam mencari sumber dana untuk membiayai kegiatannya. Atau dengan kata lain, rasio ini merupakan alat ukur untuk melihat kekayaan bank untuk menilai efisiensi bagi pihak bank tersebut. </a:t>
            </a:r>
            <a:endParaRPr lang="id-ID" dirty="0"/>
          </a:p>
        </p:txBody>
      </p:sp>
    </p:spTree>
    <p:extLst>
      <p:ext uri="{BB962C8B-B14F-4D97-AF65-F5344CB8AC3E}">
        <p14:creationId xmlns:p14="http://schemas.microsoft.com/office/powerpoint/2010/main" val="29973705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202034"/>
          </a:xfrm>
        </p:spPr>
        <p:txBody>
          <a:bodyPr>
            <a:normAutofit fontScale="90000"/>
          </a:bodyPr>
          <a:lstStyle/>
          <a:p>
            <a:endParaRPr lang="id-ID" dirty="0"/>
          </a:p>
        </p:txBody>
      </p:sp>
      <p:sp>
        <p:nvSpPr>
          <p:cNvPr id="3" name="Content Placeholder 2"/>
          <p:cNvSpPr>
            <a:spLocks noGrp="1"/>
          </p:cNvSpPr>
          <p:nvPr>
            <p:ph idx="1"/>
          </p:nvPr>
        </p:nvSpPr>
        <p:spPr>
          <a:xfrm>
            <a:off x="609600" y="620689"/>
            <a:ext cx="10972800" cy="5505475"/>
          </a:xfrm>
        </p:spPr>
        <p:txBody>
          <a:bodyPr>
            <a:normAutofit fontScale="92500"/>
          </a:bodyPr>
          <a:lstStyle/>
          <a:p>
            <a:pPr marL="0" indent="0">
              <a:buNone/>
            </a:pPr>
            <a:r>
              <a:rPr lang="id-ID" dirty="0" smtClean="0"/>
              <a:t>LAPORAN LABA RUGI- menunjukkan kondisi usaha dalam suatu periode tertentu.</a:t>
            </a:r>
          </a:p>
          <a:p>
            <a:pPr marL="0" indent="0">
              <a:buNone/>
            </a:pPr>
            <a:r>
              <a:rPr lang="id-ID" dirty="0" smtClean="0"/>
              <a:t>Informasi yang disajikan dalam laporan laba rugi meliputi:</a:t>
            </a:r>
          </a:p>
          <a:p>
            <a:pPr marL="514350" indent="-514350">
              <a:buAutoNum type="arabicPeriod"/>
            </a:pPr>
            <a:r>
              <a:rPr lang="id-ID" dirty="0" smtClean="0"/>
              <a:t>Jenis-jenis pendapatan yang diperoleh dalam suatu periode</a:t>
            </a:r>
          </a:p>
          <a:p>
            <a:pPr marL="514350" indent="-514350">
              <a:buAutoNum type="arabicPeriod"/>
            </a:pPr>
            <a:r>
              <a:rPr lang="id-ID" dirty="0" smtClean="0"/>
              <a:t>Jumlah rupiah masing-masing jenis pendapatan</a:t>
            </a:r>
          </a:p>
          <a:p>
            <a:pPr marL="514350" indent="-514350">
              <a:buAutoNum type="arabicPeriod"/>
            </a:pPr>
            <a:r>
              <a:rPr lang="id-ID" dirty="0" smtClean="0"/>
              <a:t>Jumlah keseluruhan pendapatan</a:t>
            </a:r>
          </a:p>
          <a:p>
            <a:pPr marL="514350" indent="-514350">
              <a:buFont typeface="Arial" pitchFamily="34" charset="0"/>
              <a:buAutoNum type="arabicPeriod"/>
            </a:pPr>
            <a:r>
              <a:rPr lang="id-ID" dirty="0" smtClean="0"/>
              <a:t>Jenis-jenis biaya atau beban dalam suatu periode</a:t>
            </a:r>
          </a:p>
          <a:p>
            <a:pPr marL="514350" indent="-514350">
              <a:buFont typeface="Arial" pitchFamily="34" charset="0"/>
              <a:buAutoNum type="arabicPeriod"/>
            </a:pPr>
            <a:r>
              <a:rPr lang="id-ID" dirty="0" smtClean="0"/>
              <a:t>Jumlah rupiah masing-masing biaya atau beban yang dikeluarkan</a:t>
            </a:r>
          </a:p>
          <a:p>
            <a:pPr marL="514350" indent="-514350">
              <a:buFont typeface="Arial" pitchFamily="34" charset="0"/>
              <a:buAutoNum type="arabicPeriod"/>
            </a:pPr>
            <a:r>
              <a:rPr lang="id-ID" dirty="0" smtClean="0"/>
              <a:t>Jumlah keseluruhan biaya yang dikeluarkan</a:t>
            </a:r>
          </a:p>
          <a:p>
            <a:pPr marL="514350" indent="-514350">
              <a:buFont typeface="Arial" pitchFamily="34" charset="0"/>
              <a:buAutoNum type="arabicPeriod"/>
            </a:pPr>
            <a:r>
              <a:rPr lang="id-ID" dirty="0" smtClean="0"/>
              <a:t>Hasil usaha yang diperoleh dengan mengurangi jumlah pendapatan dan biaya. Selisih ini disebut laba atau rugi.</a:t>
            </a:r>
          </a:p>
          <a:p>
            <a:pPr marL="0" indent="0">
              <a:buNone/>
            </a:pPr>
            <a:endParaRPr lang="id-ID" dirty="0"/>
          </a:p>
        </p:txBody>
      </p:sp>
    </p:spTree>
    <p:extLst>
      <p:ext uri="{BB962C8B-B14F-4D97-AF65-F5344CB8AC3E}">
        <p14:creationId xmlns:p14="http://schemas.microsoft.com/office/powerpoint/2010/main" val="3545433798"/>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B. JENIS RASIO SOLVABILITAS BANK</a:t>
            </a:r>
            <a:endParaRPr lang="id-ID" dirty="0"/>
          </a:p>
        </p:txBody>
      </p:sp>
      <p:sp>
        <p:nvSpPr>
          <p:cNvPr id="3" name="Content Placeholder 2"/>
          <p:cNvSpPr>
            <a:spLocks noGrp="1"/>
          </p:cNvSpPr>
          <p:nvPr>
            <p:ph idx="1"/>
          </p:nvPr>
        </p:nvSpPr>
        <p:spPr/>
        <p:txBody>
          <a:bodyPr/>
          <a:lstStyle/>
          <a:p>
            <a:pPr marL="514350" indent="-514350">
              <a:buAutoNum type="arabicPeriod"/>
            </a:pPr>
            <a:r>
              <a:rPr lang="id-ID" b="1" i="1" dirty="0" smtClean="0"/>
              <a:t>Primary Ratio</a:t>
            </a:r>
          </a:p>
          <a:p>
            <a:pPr marL="514350" indent="-514350">
              <a:buAutoNum type="arabicPeriod"/>
            </a:pPr>
            <a:r>
              <a:rPr lang="id-ID" b="1" i="1" dirty="0" smtClean="0"/>
              <a:t>Risk Assets Ratio</a:t>
            </a:r>
          </a:p>
          <a:p>
            <a:pPr marL="514350" indent="-514350">
              <a:buAutoNum type="arabicPeriod"/>
            </a:pPr>
            <a:r>
              <a:rPr lang="id-ID" b="1" i="1" dirty="0" smtClean="0"/>
              <a:t>Secondary rick Ratio</a:t>
            </a:r>
          </a:p>
          <a:p>
            <a:pPr marL="514350" indent="-514350">
              <a:buAutoNum type="arabicPeriod"/>
            </a:pPr>
            <a:r>
              <a:rPr lang="id-ID" b="1" i="1" dirty="0" smtClean="0"/>
              <a:t>Capital Ratio</a:t>
            </a:r>
          </a:p>
          <a:p>
            <a:pPr marL="514350" indent="-514350">
              <a:buAutoNum type="arabicPeriod"/>
            </a:pPr>
            <a:r>
              <a:rPr lang="id-ID" b="1" i="1" dirty="0" smtClean="0"/>
              <a:t>Capital Adequacy Ratio</a:t>
            </a:r>
          </a:p>
        </p:txBody>
      </p:sp>
    </p:spTree>
    <p:extLst>
      <p:ext uri="{BB962C8B-B14F-4D97-AF65-F5344CB8AC3E}">
        <p14:creationId xmlns:p14="http://schemas.microsoft.com/office/powerpoint/2010/main" val="4148748723"/>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i="1" dirty="0" smtClean="0"/>
              <a:t>1. Primary Ratio </a:t>
            </a:r>
            <a:endParaRPr lang="id-ID" b="1" i="1" dirty="0"/>
          </a:p>
        </p:txBody>
      </p:sp>
      <p:sp>
        <p:nvSpPr>
          <p:cNvPr id="3" name="Content Placeholder 2"/>
          <p:cNvSpPr>
            <a:spLocks noGrp="1"/>
          </p:cNvSpPr>
          <p:nvPr>
            <p:ph idx="1"/>
          </p:nvPr>
        </p:nvSpPr>
        <p:spPr/>
        <p:txBody>
          <a:bodyPr/>
          <a:lstStyle/>
          <a:p>
            <a:pPr marL="0" indent="0">
              <a:buNone/>
            </a:pPr>
            <a:r>
              <a:rPr lang="id-ID" dirty="0" smtClean="0"/>
              <a:t>Merupakan rasio yang digunakan untuk mengukur apakah permodalan yang dimiliki sudah memadai atau sejauh mana penurunan yang terjadi dalam total aset masuk dapat ditutupi oleh capital equity.</a:t>
            </a:r>
          </a:p>
          <a:p>
            <a:pPr marL="0" indent="0">
              <a:buNone/>
            </a:pPr>
            <a:r>
              <a:rPr lang="id-ID" dirty="0" smtClean="0"/>
              <a:t>Rumusnya:</a:t>
            </a:r>
          </a:p>
          <a:p>
            <a:pPr marL="0" indent="0">
              <a:buNone/>
            </a:pPr>
            <a:r>
              <a:rPr lang="id-ID" dirty="0" smtClean="0"/>
              <a:t>Primary Ratio = </a:t>
            </a:r>
            <a:r>
              <a:rPr lang="id-ID" u="sng" dirty="0"/>
              <a:t>Equity </a:t>
            </a:r>
            <a:r>
              <a:rPr lang="id-ID" u="sng" dirty="0" smtClean="0"/>
              <a:t>Capital</a:t>
            </a:r>
            <a:r>
              <a:rPr lang="id-ID" dirty="0" smtClean="0"/>
              <a:t> </a:t>
            </a:r>
            <a:r>
              <a:rPr lang="id-ID" dirty="0"/>
              <a:t>X 100%</a:t>
            </a:r>
            <a:endParaRPr lang="id-ID" u="sng" dirty="0"/>
          </a:p>
          <a:p>
            <a:pPr marL="0" indent="0">
              <a:buNone/>
            </a:pPr>
            <a:r>
              <a:rPr lang="id-ID" dirty="0"/>
              <a:t>		     </a:t>
            </a:r>
            <a:r>
              <a:rPr lang="id-ID" dirty="0" smtClean="0"/>
              <a:t>     Total Assets</a:t>
            </a:r>
            <a:endParaRPr lang="id-ID" dirty="0"/>
          </a:p>
          <a:p>
            <a:pPr marL="0" indent="0">
              <a:buNone/>
            </a:pPr>
            <a:endParaRPr lang="id-ID" dirty="0"/>
          </a:p>
        </p:txBody>
      </p:sp>
    </p:spTree>
    <p:extLst>
      <p:ext uri="{BB962C8B-B14F-4D97-AF65-F5344CB8AC3E}">
        <p14:creationId xmlns:p14="http://schemas.microsoft.com/office/powerpoint/2010/main" val="3158763136"/>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i="1" dirty="0" smtClean="0"/>
              <a:t>2. Risk Assets Ratio</a:t>
            </a:r>
            <a:endParaRPr lang="id-ID" b="1" i="1" dirty="0"/>
          </a:p>
        </p:txBody>
      </p:sp>
      <p:sp>
        <p:nvSpPr>
          <p:cNvPr id="3" name="Content Placeholder 2"/>
          <p:cNvSpPr>
            <a:spLocks noGrp="1"/>
          </p:cNvSpPr>
          <p:nvPr>
            <p:ph idx="1"/>
          </p:nvPr>
        </p:nvSpPr>
        <p:spPr/>
        <p:txBody>
          <a:bodyPr/>
          <a:lstStyle/>
          <a:p>
            <a:pPr marL="0" indent="0">
              <a:buNone/>
            </a:pPr>
            <a:r>
              <a:rPr lang="id-ID" dirty="0" smtClean="0"/>
              <a:t>Merupakan rasio yang digunakan untuk mengukur kemungkinan penurunan risk assets. </a:t>
            </a:r>
          </a:p>
          <a:p>
            <a:pPr marL="0" indent="0">
              <a:buNone/>
            </a:pPr>
            <a:r>
              <a:rPr lang="id-ID" dirty="0" smtClean="0"/>
              <a:t>Rumusnya:</a:t>
            </a:r>
          </a:p>
          <a:p>
            <a:pPr marL="0" indent="0">
              <a:buNone/>
            </a:pPr>
            <a:r>
              <a:rPr lang="id-ID" sz="2400" dirty="0"/>
              <a:t>Risk Assets </a:t>
            </a:r>
            <a:r>
              <a:rPr lang="id-ID" sz="2400" dirty="0" smtClean="0"/>
              <a:t>Ratio =	 	</a:t>
            </a:r>
            <a:r>
              <a:rPr lang="id-ID" sz="2400" u="sng" dirty="0" smtClean="0"/>
              <a:t>Equity </a:t>
            </a:r>
            <a:r>
              <a:rPr lang="id-ID" sz="2400" u="sng" dirty="0"/>
              <a:t>Capital</a:t>
            </a:r>
            <a:r>
              <a:rPr lang="id-ID" sz="2400" dirty="0"/>
              <a:t> </a:t>
            </a:r>
            <a:r>
              <a:rPr lang="id-ID" sz="2400" dirty="0" smtClean="0"/>
              <a:t> 	X </a:t>
            </a:r>
            <a:r>
              <a:rPr lang="id-ID" sz="2400" dirty="0"/>
              <a:t>100%</a:t>
            </a:r>
            <a:endParaRPr lang="id-ID" sz="2400" u="sng" dirty="0"/>
          </a:p>
          <a:p>
            <a:pPr marL="0" indent="0">
              <a:buNone/>
            </a:pPr>
            <a:r>
              <a:rPr lang="id-ID" sz="2400" dirty="0"/>
              <a:t>		   </a:t>
            </a:r>
            <a:r>
              <a:rPr lang="id-ID" sz="2400" dirty="0" smtClean="0"/>
              <a:t>Total Assets- Cash Assets- Securities</a:t>
            </a:r>
            <a:endParaRPr lang="id-ID" sz="2400" dirty="0"/>
          </a:p>
          <a:p>
            <a:pPr marL="0" indent="0">
              <a:buNone/>
            </a:pPr>
            <a:endParaRPr lang="id-ID" dirty="0"/>
          </a:p>
        </p:txBody>
      </p:sp>
    </p:spTree>
    <p:extLst>
      <p:ext uri="{BB962C8B-B14F-4D97-AF65-F5344CB8AC3E}">
        <p14:creationId xmlns:p14="http://schemas.microsoft.com/office/powerpoint/2010/main" val="9910442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i="1" dirty="0" smtClean="0"/>
              <a:t>3. Secondary Risk Ratio</a:t>
            </a:r>
            <a:endParaRPr lang="id-ID" b="1" i="1" dirty="0"/>
          </a:p>
        </p:txBody>
      </p:sp>
      <p:sp>
        <p:nvSpPr>
          <p:cNvPr id="3" name="Content Placeholder 2"/>
          <p:cNvSpPr>
            <a:spLocks noGrp="1"/>
          </p:cNvSpPr>
          <p:nvPr>
            <p:ph idx="1"/>
          </p:nvPr>
        </p:nvSpPr>
        <p:spPr/>
        <p:txBody>
          <a:bodyPr/>
          <a:lstStyle/>
          <a:p>
            <a:pPr marL="0" indent="0">
              <a:buNone/>
            </a:pPr>
            <a:r>
              <a:rPr lang="id-ID" dirty="0" smtClean="0"/>
              <a:t>Merupakan rasio yang digunkan untuk mengukur penurunan aset yang mempunyai resiko lebih tinggi.</a:t>
            </a:r>
          </a:p>
          <a:p>
            <a:pPr marL="0" indent="0">
              <a:buNone/>
            </a:pPr>
            <a:r>
              <a:rPr lang="id-ID" dirty="0" smtClean="0"/>
              <a:t>Rumusnya:</a:t>
            </a:r>
          </a:p>
          <a:p>
            <a:pPr marL="0" indent="0">
              <a:buNone/>
            </a:pPr>
            <a:r>
              <a:rPr lang="id-ID" dirty="0"/>
              <a:t>Secondary Risk </a:t>
            </a:r>
            <a:r>
              <a:rPr lang="id-ID" dirty="0" smtClean="0"/>
              <a:t>Ratio = </a:t>
            </a:r>
            <a:r>
              <a:rPr lang="id-ID" u="sng" dirty="0"/>
              <a:t>Equity Capital</a:t>
            </a:r>
            <a:r>
              <a:rPr lang="id-ID" dirty="0"/>
              <a:t> X 100%</a:t>
            </a:r>
            <a:endParaRPr lang="id-ID" u="sng" dirty="0"/>
          </a:p>
          <a:p>
            <a:pPr marL="0" indent="0">
              <a:buNone/>
            </a:pPr>
            <a:r>
              <a:rPr lang="id-ID" dirty="0"/>
              <a:t>		         </a:t>
            </a:r>
            <a:r>
              <a:rPr lang="id-ID" dirty="0" smtClean="0"/>
              <a:t>	    Secondary Risk Assets</a:t>
            </a:r>
            <a:endParaRPr lang="id-ID" dirty="0"/>
          </a:p>
          <a:p>
            <a:pPr marL="0" indent="0">
              <a:buNone/>
            </a:pPr>
            <a:endParaRPr lang="id-ID" dirty="0"/>
          </a:p>
        </p:txBody>
      </p:sp>
    </p:spTree>
    <p:extLst>
      <p:ext uri="{BB962C8B-B14F-4D97-AF65-F5344CB8AC3E}">
        <p14:creationId xmlns:p14="http://schemas.microsoft.com/office/powerpoint/2010/main" val="519589668"/>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i="1" dirty="0" smtClean="0"/>
              <a:t>4. Capital Ratio</a:t>
            </a:r>
            <a:endParaRPr lang="id-ID" b="1" i="1" dirty="0"/>
          </a:p>
        </p:txBody>
      </p:sp>
      <p:sp>
        <p:nvSpPr>
          <p:cNvPr id="3" name="Content Placeholder 2"/>
          <p:cNvSpPr>
            <a:spLocks noGrp="1"/>
          </p:cNvSpPr>
          <p:nvPr>
            <p:ph idx="1"/>
          </p:nvPr>
        </p:nvSpPr>
        <p:spPr/>
        <p:txBody>
          <a:bodyPr/>
          <a:lstStyle/>
          <a:p>
            <a:pPr marL="0" indent="0">
              <a:buNone/>
            </a:pPr>
            <a:r>
              <a:rPr lang="id-ID" dirty="0" smtClean="0"/>
              <a:t>Merupakan rasio yang digunakan untuk mengukur permodalan dan cadangan penghapusan dalam perkreditan, terutama resiko yang terjadi karena bunga gagal ditagih.</a:t>
            </a:r>
          </a:p>
          <a:p>
            <a:pPr marL="0" indent="0">
              <a:buNone/>
            </a:pPr>
            <a:r>
              <a:rPr lang="id-ID" dirty="0" smtClean="0"/>
              <a:t>Rumusnya:</a:t>
            </a:r>
          </a:p>
          <a:p>
            <a:pPr marL="0" indent="0">
              <a:buNone/>
            </a:pPr>
            <a:r>
              <a:rPr lang="id-ID" sz="2400" dirty="0" smtClean="0"/>
              <a:t>Capital Ratio = </a:t>
            </a:r>
            <a:r>
              <a:rPr lang="id-ID" sz="2400" u="sng" dirty="0" smtClean="0"/>
              <a:t>Equity Capital+ Reserve for loan loses</a:t>
            </a:r>
            <a:r>
              <a:rPr lang="id-ID" sz="2400" dirty="0" smtClean="0"/>
              <a:t>  X </a:t>
            </a:r>
            <a:r>
              <a:rPr lang="id-ID" sz="2400" dirty="0"/>
              <a:t>100%</a:t>
            </a:r>
            <a:endParaRPr lang="id-ID" sz="2400" u="sng" dirty="0"/>
          </a:p>
          <a:p>
            <a:pPr marL="0" indent="0">
              <a:buNone/>
            </a:pPr>
            <a:r>
              <a:rPr lang="id-ID" sz="2400" dirty="0"/>
              <a:t>		   </a:t>
            </a:r>
            <a:r>
              <a:rPr lang="id-ID" sz="2400" dirty="0" smtClean="0"/>
              <a:t>		Total Loans</a:t>
            </a:r>
            <a:endParaRPr lang="id-ID" sz="2400" dirty="0"/>
          </a:p>
          <a:p>
            <a:pPr marL="0" indent="0">
              <a:buNone/>
            </a:pPr>
            <a:endParaRPr lang="id-ID" dirty="0"/>
          </a:p>
        </p:txBody>
      </p:sp>
    </p:spTree>
    <p:extLst>
      <p:ext uri="{BB962C8B-B14F-4D97-AF65-F5344CB8AC3E}">
        <p14:creationId xmlns:p14="http://schemas.microsoft.com/office/powerpoint/2010/main" val="3833025165"/>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i="1" dirty="0" smtClean="0"/>
              <a:t>5. Capital Adequacy Ratio </a:t>
            </a:r>
            <a:endParaRPr lang="id-ID" b="1" i="1" dirty="0"/>
          </a:p>
        </p:txBody>
      </p:sp>
      <p:sp>
        <p:nvSpPr>
          <p:cNvPr id="3" name="Content Placeholder 2"/>
          <p:cNvSpPr>
            <a:spLocks noGrp="1"/>
          </p:cNvSpPr>
          <p:nvPr>
            <p:ph idx="1"/>
          </p:nvPr>
        </p:nvSpPr>
        <p:spPr/>
        <p:txBody>
          <a:bodyPr/>
          <a:lstStyle/>
          <a:p>
            <a:pPr marL="0" indent="0">
              <a:buNone/>
            </a:pPr>
            <a:r>
              <a:rPr lang="id-ID" dirty="0" smtClean="0"/>
              <a:t>Merupakan rasio yang mengukur kecukupan modal yang berfungsi menampung resiko kerugian yang mungkin dihadapi oleh bank. </a:t>
            </a:r>
          </a:p>
          <a:p>
            <a:pPr marL="0" indent="0">
              <a:buNone/>
            </a:pPr>
            <a:r>
              <a:rPr lang="id-ID" dirty="0" smtClean="0"/>
              <a:t>Rumusnya:</a:t>
            </a:r>
          </a:p>
          <a:p>
            <a:pPr marL="0" indent="0">
              <a:buNone/>
            </a:pPr>
            <a:r>
              <a:rPr lang="id-ID" dirty="0" smtClean="0"/>
              <a:t>CAR = 	</a:t>
            </a:r>
            <a:r>
              <a:rPr lang="id-ID" u="sng" dirty="0" smtClean="0"/>
              <a:t>Equity Capital</a:t>
            </a:r>
            <a:r>
              <a:rPr lang="id-ID" dirty="0" smtClean="0"/>
              <a:t>       X </a:t>
            </a:r>
            <a:r>
              <a:rPr lang="id-ID" dirty="0"/>
              <a:t>100</a:t>
            </a:r>
            <a:r>
              <a:rPr lang="id-ID" dirty="0" smtClean="0"/>
              <a:t>%</a:t>
            </a:r>
          </a:p>
          <a:p>
            <a:pPr marL="0" indent="0">
              <a:buNone/>
            </a:pPr>
            <a:r>
              <a:rPr lang="id-ID" dirty="0"/>
              <a:t>	</a:t>
            </a:r>
            <a:r>
              <a:rPr lang="id-ID" dirty="0" smtClean="0"/>
              <a:t>Total Loans+ Securities</a:t>
            </a:r>
            <a:endParaRPr lang="id-ID" dirty="0"/>
          </a:p>
          <a:p>
            <a:pPr marL="0" indent="0">
              <a:buNone/>
            </a:pPr>
            <a:endParaRPr lang="id-ID" dirty="0"/>
          </a:p>
        </p:txBody>
      </p:sp>
    </p:spTree>
    <p:extLst>
      <p:ext uri="{BB962C8B-B14F-4D97-AF65-F5344CB8AC3E}">
        <p14:creationId xmlns:p14="http://schemas.microsoft.com/office/powerpoint/2010/main" val="2142554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HITUNGLAH RASIO </a:t>
            </a:r>
            <a:r>
              <a:rPr lang="id-ID" dirty="0" smtClean="0"/>
              <a:t>SOLVABILITAS </a:t>
            </a:r>
            <a:r>
              <a:rPr lang="id-ID" dirty="0"/>
              <a:t>BANK PADA LAPORAN KEUANGAN BANK DEPATI AMIR!!</a:t>
            </a:r>
          </a:p>
          <a:p>
            <a:endParaRPr lang="id-ID" dirty="0"/>
          </a:p>
        </p:txBody>
      </p:sp>
    </p:spTree>
    <p:extLst>
      <p:ext uri="{BB962C8B-B14F-4D97-AF65-F5344CB8AC3E}">
        <p14:creationId xmlns:p14="http://schemas.microsoft.com/office/powerpoint/2010/main" val="315679130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id-ID" dirty="0" smtClean="0"/>
              <a:t>RASIO RENTABILITAS BANK</a:t>
            </a:r>
            <a:endParaRPr lang="id-ID" dirty="0"/>
          </a:p>
        </p:txBody>
      </p:sp>
      <p:sp>
        <p:nvSpPr>
          <p:cNvPr id="5" name="Subtitle 4"/>
          <p:cNvSpPr>
            <a:spLocks noGrp="1"/>
          </p:cNvSpPr>
          <p:nvPr>
            <p:ph type="subTitle" idx="1"/>
          </p:nvPr>
        </p:nvSpPr>
        <p:spPr/>
        <p:txBody>
          <a:bodyPr/>
          <a:lstStyle/>
          <a:p>
            <a:r>
              <a:rPr lang="id-ID" dirty="0" smtClean="0"/>
              <a:t>MATERI 8c</a:t>
            </a:r>
            <a:endParaRPr lang="id-ID" dirty="0"/>
          </a:p>
        </p:txBody>
      </p:sp>
    </p:spTree>
    <p:extLst>
      <p:ext uri="{BB962C8B-B14F-4D97-AF65-F5344CB8AC3E}">
        <p14:creationId xmlns:p14="http://schemas.microsoft.com/office/powerpoint/2010/main" val="2461013620"/>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 PENGERTIAN RASIO RENTABILITAS BANK</a:t>
            </a:r>
            <a:endParaRPr lang="id-ID" dirty="0"/>
          </a:p>
        </p:txBody>
      </p:sp>
      <p:sp>
        <p:nvSpPr>
          <p:cNvPr id="3" name="Content Placeholder 2"/>
          <p:cNvSpPr>
            <a:spLocks noGrp="1"/>
          </p:cNvSpPr>
          <p:nvPr>
            <p:ph idx="1"/>
          </p:nvPr>
        </p:nvSpPr>
        <p:spPr/>
        <p:txBody>
          <a:bodyPr/>
          <a:lstStyle/>
          <a:p>
            <a:pPr marL="0" indent="0">
              <a:buNone/>
            </a:pPr>
            <a:r>
              <a:rPr lang="id-ID" dirty="0" smtClean="0"/>
              <a:t>Rasio rentabilitas atau sering disebut dengan profitabilitas usaha adalah rasio yang digunkan untuk mengukur tingkat efisiensi usaha dan profitabilitas yang dicapai oleh bank yang bersangkutan.</a:t>
            </a:r>
            <a:endParaRPr lang="id-ID" dirty="0"/>
          </a:p>
        </p:txBody>
      </p:sp>
    </p:spTree>
    <p:extLst>
      <p:ext uri="{BB962C8B-B14F-4D97-AF65-F5344CB8AC3E}">
        <p14:creationId xmlns:p14="http://schemas.microsoft.com/office/powerpoint/2010/main" val="1456336374"/>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 JENIS RASIO RENTABILITAS BANK</a:t>
            </a:r>
            <a:endParaRPr lang="id-ID" dirty="0"/>
          </a:p>
        </p:txBody>
      </p:sp>
      <p:sp>
        <p:nvSpPr>
          <p:cNvPr id="3" name="Content Placeholder 2"/>
          <p:cNvSpPr>
            <a:spLocks noGrp="1"/>
          </p:cNvSpPr>
          <p:nvPr>
            <p:ph idx="1"/>
          </p:nvPr>
        </p:nvSpPr>
        <p:spPr>
          <a:xfrm>
            <a:off x="609600" y="1196753"/>
            <a:ext cx="10972800" cy="4929411"/>
          </a:xfrm>
        </p:spPr>
        <p:txBody>
          <a:bodyPr>
            <a:noAutofit/>
          </a:bodyPr>
          <a:lstStyle/>
          <a:p>
            <a:pPr marL="514350" indent="-514350">
              <a:buAutoNum type="arabicPeriod"/>
            </a:pPr>
            <a:r>
              <a:rPr lang="id-ID" sz="1800" i="1" dirty="0" smtClean="0"/>
              <a:t>Gross Profit Margin</a:t>
            </a:r>
          </a:p>
          <a:p>
            <a:pPr marL="514350" indent="-514350">
              <a:buAutoNum type="arabicPeriod"/>
            </a:pPr>
            <a:r>
              <a:rPr lang="id-ID" sz="1800" i="1" dirty="0" smtClean="0"/>
              <a:t>Net Profit Margin</a:t>
            </a:r>
          </a:p>
          <a:p>
            <a:pPr marL="514350" indent="-514350">
              <a:buAutoNum type="arabicPeriod"/>
            </a:pPr>
            <a:r>
              <a:rPr lang="id-ID" sz="1800" i="1" dirty="0" smtClean="0"/>
              <a:t>Return on Equity Capital (ROU)</a:t>
            </a:r>
          </a:p>
          <a:p>
            <a:pPr marL="514350" indent="-514350">
              <a:buAutoNum type="arabicPeriod"/>
            </a:pPr>
            <a:r>
              <a:rPr lang="id-ID" sz="1800" i="1" dirty="0" smtClean="0"/>
              <a:t>Return on Total Assets  ( Gross Yield on Total Assets dan Net Income Total Assets)</a:t>
            </a:r>
          </a:p>
          <a:p>
            <a:pPr marL="514350" indent="-514350">
              <a:buAutoNum type="arabicPeriod"/>
            </a:pPr>
            <a:r>
              <a:rPr lang="id-ID" sz="1800" i="1" dirty="0" smtClean="0"/>
              <a:t>Rate Return on Loans</a:t>
            </a:r>
          </a:p>
          <a:p>
            <a:pPr marL="514350" indent="-514350">
              <a:buAutoNum type="arabicPeriod"/>
            </a:pPr>
            <a:r>
              <a:rPr lang="id-ID" sz="1800" i="1" dirty="0" smtClean="0"/>
              <a:t>Interest margin on Earning Assets</a:t>
            </a:r>
          </a:p>
          <a:p>
            <a:pPr marL="514350" indent="-514350">
              <a:buAutoNum type="arabicPeriod"/>
            </a:pPr>
            <a:r>
              <a:rPr lang="id-ID" sz="1800" i="1" dirty="0" smtClean="0"/>
              <a:t>Interest Margin on Loans</a:t>
            </a:r>
          </a:p>
          <a:p>
            <a:pPr marL="514350" indent="-514350">
              <a:buAutoNum type="arabicPeriod"/>
            </a:pPr>
            <a:r>
              <a:rPr lang="id-ID" sz="1800" i="1" dirty="0" smtClean="0"/>
              <a:t>Leverage Multiplier</a:t>
            </a:r>
          </a:p>
          <a:p>
            <a:pPr marL="514350" indent="-514350">
              <a:buAutoNum type="arabicPeriod"/>
            </a:pPr>
            <a:r>
              <a:rPr lang="id-ID" sz="1800" i="1" dirty="0" smtClean="0"/>
              <a:t>Assets Utilization</a:t>
            </a:r>
          </a:p>
          <a:p>
            <a:pPr marL="514350" indent="-514350">
              <a:buAutoNum type="arabicPeriod"/>
            </a:pPr>
            <a:r>
              <a:rPr lang="id-ID" sz="1800" i="1" dirty="0" smtClean="0"/>
              <a:t>Interest Expense Ratio</a:t>
            </a:r>
          </a:p>
          <a:p>
            <a:pPr marL="514350" indent="-514350">
              <a:buAutoNum type="arabicPeriod"/>
            </a:pPr>
            <a:r>
              <a:rPr lang="id-ID" sz="1800" i="1" dirty="0" smtClean="0"/>
              <a:t>Cost of Fund</a:t>
            </a:r>
          </a:p>
          <a:p>
            <a:pPr marL="514350" indent="-514350">
              <a:buAutoNum type="arabicPeriod"/>
            </a:pPr>
            <a:r>
              <a:rPr lang="id-ID" sz="1800" i="1" dirty="0" smtClean="0"/>
              <a:t>Cost of Money</a:t>
            </a:r>
          </a:p>
          <a:p>
            <a:pPr marL="514350" indent="-514350">
              <a:buAutoNum type="arabicPeriod"/>
            </a:pPr>
            <a:r>
              <a:rPr lang="id-ID" sz="1800" i="1" dirty="0" smtClean="0"/>
              <a:t>Cost of Loanable Fund</a:t>
            </a:r>
          </a:p>
          <a:p>
            <a:pPr marL="514350" indent="-514350">
              <a:buAutoNum type="arabicPeriod"/>
            </a:pPr>
            <a:r>
              <a:rPr lang="id-ID" sz="1800" i="1" dirty="0" smtClean="0"/>
              <a:t>Cost of Operable Fund</a:t>
            </a:r>
          </a:p>
          <a:p>
            <a:pPr marL="514350" indent="-514350">
              <a:buAutoNum type="arabicPeriod"/>
            </a:pPr>
            <a:r>
              <a:rPr lang="id-ID" sz="1800" i="1" dirty="0" smtClean="0"/>
              <a:t>Cost of Efficiency</a:t>
            </a:r>
            <a:endParaRPr lang="id-ID" sz="1800" i="1" dirty="0"/>
          </a:p>
        </p:txBody>
      </p:sp>
    </p:spTree>
    <p:extLst>
      <p:ext uri="{BB962C8B-B14F-4D97-AF65-F5344CB8AC3E}">
        <p14:creationId xmlns:p14="http://schemas.microsoft.com/office/powerpoint/2010/main" val="27585419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202034"/>
          </a:xfrm>
        </p:spPr>
        <p:txBody>
          <a:bodyPr>
            <a:normAutofit fontScale="90000"/>
          </a:bodyPr>
          <a:lstStyle/>
          <a:p>
            <a:endParaRPr lang="id-ID" dirty="0"/>
          </a:p>
        </p:txBody>
      </p:sp>
      <p:sp>
        <p:nvSpPr>
          <p:cNvPr id="3" name="Content Placeholder 2"/>
          <p:cNvSpPr>
            <a:spLocks noGrp="1"/>
          </p:cNvSpPr>
          <p:nvPr>
            <p:ph idx="1"/>
          </p:nvPr>
        </p:nvSpPr>
        <p:spPr>
          <a:xfrm>
            <a:off x="609600" y="620689"/>
            <a:ext cx="10972800" cy="5505475"/>
          </a:xfrm>
        </p:spPr>
        <p:txBody>
          <a:bodyPr>
            <a:normAutofit/>
          </a:bodyPr>
          <a:lstStyle/>
          <a:p>
            <a:pPr marL="0" indent="0">
              <a:buNone/>
            </a:pPr>
            <a:r>
              <a:rPr lang="id-ID" dirty="0" smtClean="0"/>
              <a:t>LAPORAN PERUBAHAN MODAL – menggambarkan jumlah modal yang dimiliki perusahaan saat ini.</a:t>
            </a:r>
          </a:p>
          <a:p>
            <a:pPr marL="0" indent="0">
              <a:buNone/>
            </a:pPr>
            <a:r>
              <a:rPr lang="id-ID" dirty="0" smtClean="0"/>
              <a:t>Informasi yang diberikan dalam laporan perubahan modal:</a:t>
            </a:r>
          </a:p>
          <a:p>
            <a:pPr marL="514350" indent="-514350">
              <a:buAutoNum type="arabicPeriod"/>
            </a:pPr>
            <a:r>
              <a:rPr lang="id-ID" dirty="0"/>
              <a:t>J</a:t>
            </a:r>
            <a:r>
              <a:rPr lang="id-ID" dirty="0" smtClean="0"/>
              <a:t>enis-jenis dan jumlah modal yang ada saat ini.</a:t>
            </a:r>
          </a:p>
          <a:p>
            <a:pPr marL="514350" indent="-514350">
              <a:buAutoNum type="arabicPeriod"/>
            </a:pPr>
            <a:r>
              <a:rPr lang="id-ID" dirty="0" smtClean="0"/>
              <a:t>Jumlah rupiah tiap jenis modal</a:t>
            </a:r>
          </a:p>
          <a:p>
            <a:pPr marL="514350" indent="-514350">
              <a:buAutoNum type="arabicPeriod"/>
            </a:pPr>
            <a:r>
              <a:rPr lang="id-ID" dirty="0" smtClean="0"/>
              <a:t>Jumlah rupiah modal yang berubah</a:t>
            </a:r>
          </a:p>
          <a:p>
            <a:pPr marL="514350" indent="-514350">
              <a:buAutoNum type="arabicPeriod"/>
            </a:pPr>
            <a:r>
              <a:rPr lang="id-ID" dirty="0" smtClean="0"/>
              <a:t>Sebab-sebab berubahnya modal</a:t>
            </a:r>
          </a:p>
          <a:p>
            <a:pPr marL="514350" indent="-514350">
              <a:buAutoNum type="arabicPeriod"/>
            </a:pPr>
            <a:r>
              <a:rPr lang="id-ID" dirty="0" smtClean="0"/>
              <a:t>Jumlah rupiah modal sesudah perubahan</a:t>
            </a:r>
            <a:endParaRPr lang="id-ID" dirty="0"/>
          </a:p>
        </p:txBody>
      </p:sp>
    </p:spTree>
    <p:extLst>
      <p:ext uri="{BB962C8B-B14F-4D97-AF65-F5344CB8AC3E}">
        <p14:creationId xmlns:p14="http://schemas.microsoft.com/office/powerpoint/2010/main" val="288684639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b="1" i="1" dirty="0" smtClean="0"/>
              <a:t>1. Gross </a:t>
            </a:r>
            <a:r>
              <a:rPr lang="id-ID" b="1" i="1" dirty="0"/>
              <a:t>Profit </a:t>
            </a:r>
            <a:r>
              <a:rPr lang="id-ID" b="1" i="1" dirty="0" smtClean="0"/>
              <a:t>Margin</a:t>
            </a:r>
            <a:endParaRPr lang="id-ID" b="1" i="1" dirty="0"/>
          </a:p>
        </p:txBody>
      </p:sp>
      <p:sp>
        <p:nvSpPr>
          <p:cNvPr id="3" name="Content Placeholder 2"/>
          <p:cNvSpPr>
            <a:spLocks noGrp="1"/>
          </p:cNvSpPr>
          <p:nvPr>
            <p:ph idx="1"/>
          </p:nvPr>
        </p:nvSpPr>
        <p:spPr/>
        <p:txBody>
          <a:bodyPr/>
          <a:lstStyle/>
          <a:p>
            <a:pPr marL="0" indent="0">
              <a:buNone/>
            </a:pPr>
            <a:r>
              <a:rPr lang="id-ID" dirty="0" smtClean="0"/>
              <a:t>Rasio ini digunakan untuk mengetahui presentasi laba dari kegiatan usaha murni dari bank yang bersangkutan setelah dikurangi biaya- biaya.</a:t>
            </a:r>
          </a:p>
          <a:p>
            <a:pPr marL="0" indent="0">
              <a:buNone/>
            </a:pPr>
            <a:r>
              <a:rPr lang="id-ID" dirty="0" smtClean="0"/>
              <a:t>Rumusnya:</a:t>
            </a:r>
          </a:p>
          <a:p>
            <a:pPr marL="0" indent="0">
              <a:buNone/>
            </a:pPr>
            <a:r>
              <a:rPr lang="id-ID" sz="2000" dirty="0" smtClean="0"/>
              <a:t>Gross Profit Margin = </a:t>
            </a:r>
            <a:r>
              <a:rPr lang="id-ID" sz="2000" u="sng" dirty="0" smtClean="0"/>
              <a:t>Operating Income – Operating Expense</a:t>
            </a:r>
            <a:r>
              <a:rPr lang="id-ID" sz="2000" dirty="0" smtClean="0"/>
              <a:t> x100%</a:t>
            </a:r>
          </a:p>
          <a:p>
            <a:pPr marL="0" indent="0">
              <a:buNone/>
            </a:pPr>
            <a:r>
              <a:rPr lang="id-ID" sz="2000" dirty="0"/>
              <a:t>	</a:t>
            </a:r>
            <a:r>
              <a:rPr lang="id-ID" sz="2000" dirty="0" smtClean="0"/>
              <a:t>			Operating Income</a:t>
            </a:r>
            <a:endParaRPr lang="id-ID" sz="2000" dirty="0"/>
          </a:p>
        </p:txBody>
      </p:sp>
    </p:spTree>
    <p:extLst>
      <p:ext uri="{BB962C8B-B14F-4D97-AF65-F5344CB8AC3E}">
        <p14:creationId xmlns:p14="http://schemas.microsoft.com/office/powerpoint/2010/main" val="1195375895"/>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b="1" i="1" dirty="0" smtClean="0"/>
              <a:t>2. Net </a:t>
            </a:r>
            <a:r>
              <a:rPr lang="id-ID" b="1" i="1" dirty="0"/>
              <a:t>Profit </a:t>
            </a:r>
            <a:r>
              <a:rPr lang="id-ID" b="1" i="1" dirty="0" smtClean="0"/>
              <a:t>Margin</a:t>
            </a:r>
            <a:endParaRPr lang="id-ID" b="1" i="1" dirty="0"/>
          </a:p>
        </p:txBody>
      </p:sp>
      <p:sp>
        <p:nvSpPr>
          <p:cNvPr id="3" name="Content Placeholder 2"/>
          <p:cNvSpPr>
            <a:spLocks noGrp="1"/>
          </p:cNvSpPr>
          <p:nvPr>
            <p:ph idx="1"/>
          </p:nvPr>
        </p:nvSpPr>
        <p:spPr/>
        <p:txBody>
          <a:bodyPr/>
          <a:lstStyle/>
          <a:p>
            <a:pPr marL="0" indent="0">
              <a:buNone/>
            </a:pPr>
            <a:r>
              <a:rPr lang="id-ID" dirty="0" smtClean="0"/>
              <a:t>Merupakan rasio yang digunakan untuk mengukur kemampuan bank dalam menghasilkan net income dari kegiatan operasi pokoknya.</a:t>
            </a:r>
          </a:p>
          <a:p>
            <a:pPr marL="0" indent="0">
              <a:buNone/>
            </a:pPr>
            <a:r>
              <a:rPr lang="id-ID" dirty="0" smtClean="0"/>
              <a:t>Rumusnya: </a:t>
            </a:r>
          </a:p>
          <a:p>
            <a:pPr marL="0" indent="0">
              <a:buNone/>
            </a:pPr>
            <a:r>
              <a:rPr lang="id-ID" dirty="0"/>
              <a:t>Net Profit </a:t>
            </a:r>
            <a:r>
              <a:rPr lang="id-ID" dirty="0" smtClean="0"/>
              <a:t>Margin = </a:t>
            </a:r>
            <a:r>
              <a:rPr lang="id-ID" u="sng" dirty="0" smtClean="0"/>
              <a:t>Net Income </a:t>
            </a:r>
            <a:r>
              <a:rPr lang="id-ID" dirty="0" smtClean="0"/>
              <a:t>x 100%</a:t>
            </a:r>
          </a:p>
          <a:p>
            <a:pPr marL="0" indent="0">
              <a:buNone/>
            </a:pPr>
            <a:r>
              <a:rPr lang="id-ID" dirty="0"/>
              <a:t>	</a:t>
            </a:r>
            <a:r>
              <a:rPr lang="id-ID" dirty="0" smtClean="0"/>
              <a:t>		Operating Income</a:t>
            </a:r>
            <a:endParaRPr lang="id-ID" dirty="0"/>
          </a:p>
        </p:txBody>
      </p:sp>
    </p:spTree>
    <p:extLst>
      <p:ext uri="{BB962C8B-B14F-4D97-AF65-F5344CB8AC3E}">
        <p14:creationId xmlns:p14="http://schemas.microsoft.com/office/powerpoint/2010/main" val="370842237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b="1" i="1" dirty="0" smtClean="0"/>
              <a:t>3. Return </a:t>
            </a:r>
            <a:r>
              <a:rPr lang="id-ID" b="1" i="1" dirty="0"/>
              <a:t>on Equity Capital (ROU</a:t>
            </a:r>
            <a:r>
              <a:rPr lang="id-ID" dirty="0" smtClean="0"/>
              <a:t>)</a:t>
            </a:r>
            <a:endParaRPr lang="id-ID" dirty="0"/>
          </a:p>
        </p:txBody>
      </p:sp>
      <p:sp>
        <p:nvSpPr>
          <p:cNvPr id="3" name="Content Placeholder 2"/>
          <p:cNvSpPr>
            <a:spLocks noGrp="1"/>
          </p:cNvSpPr>
          <p:nvPr>
            <p:ph idx="1"/>
          </p:nvPr>
        </p:nvSpPr>
        <p:spPr/>
        <p:txBody>
          <a:bodyPr/>
          <a:lstStyle/>
          <a:p>
            <a:pPr marL="0" indent="0">
              <a:buNone/>
            </a:pPr>
            <a:r>
              <a:rPr lang="id-ID" dirty="0" smtClean="0"/>
              <a:t>Merupakan rasio yang digunakan untuk mengukur kemampuan manajemen bank dalam mengelola capital yang ada untuk mendapatkan net income.</a:t>
            </a:r>
          </a:p>
          <a:p>
            <a:pPr marL="0" indent="0">
              <a:buNone/>
            </a:pPr>
            <a:r>
              <a:rPr lang="id-ID" dirty="0" smtClean="0"/>
              <a:t>Rumusnya:</a:t>
            </a:r>
          </a:p>
          <a:p>
            <a:pPr marL="0" indent="0">
              <a:buNone/>
            </a:pPr>
            <a:r>
              <a:rPr lang="id-ID" dirty="0"/>
              <a:t>Return on Equity </a:t>
            </a:r>
            <a:r>
              <a:rPr lang="id-ID" dirty="0" smtClean="0"/>
              <a:t>Capital = </a:t>
            </a:r>
            <a:r>
              <a:rPr lang="id-ID" u="sng" dirty="0"/>
              <a:t>Net Income </a:t>
            </a:r>
            <a:r>
              <a:rPr lang="id-ID" dirty="0"/>
              <a:t>x 100%</a:t>
            </a:r>
          </a:p>
          <a:p>
            <a:pPr marL="0" indent="0">
              <a:buNone/>
            </a:pPr>
            <a:r>
              <a:rPr lang="id-ID" dirty="0"/>
              <a:t>			</a:t>
            </a:r>
            <a:r>
              <a:rPr lang="id-ID" dirty="0" smtClean="0"/>
              <a:t>	       Equity Capital</a:t>
            </a:r>
            <a:endParaRPr lang="id-ID" dirty="0"/>
          </a:p>
          <a:p>
            <a:pPr marL="0" indent="0">
              <a:buNone/>
            </a:pPr>
            <a:endParaRPr lang="id-ID" dirty="0"/>
          </a:p>
        </p:txBody>
      </p:sp>
    </p:spTree>
    <p:extLst>
      <p:ext uri="{BB962C8B-B14F-4D97-AF65-F5344CB8AC3E}">
        <p14:creationId xmlns:p14="http://schemas.microsoft.com/office/powerpoint/2010/main" val="250626119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b="1" i="1" dirty="0" smtClean="0"/>
              <a:t>4. Return </a:t>
            </a:r>
            <a:r>
              <a:rPr lang="id-ID" b="1" i="1" dirty="0"/>
              <a:t>on Total Assets  </a:t>
            </a:r>
            <a:r>
              <a:rPr lang="id-ID" b="1" i="1" dirty="0" smtClean="0"/>
              <a:t/>
            </a:r>
            <a:br>
              <a:rPr lang="id-ID" b="1" i="1" dirty="0" smtClean="0"/>
            </a:br>
            <a:r>
              <a:rPr lang="id-ID" b="1" i="1" dirty="0" smtClean="0"/>
              <a:t>a) Gross </a:t>
            </a:r>
            <a:r>
              <a:rPr lang="id-ID" b="1" i="1" dirty="0"/>
              <a:t>Yield on Total </a:t>
            </a:r>
            <a:r>
              <a:rPr lang="id-ID" b="1" i="1" dirty="0" smtClean="0"/>
              <a:t>Assets</a:t>
            </a:r>
            <a:endParaRPr lang="id-ID" b="1" i="1" dirty="0"/>
          </a:p>
        </p:txBody>
      </p:sp>
      <p:sp>
        <p:nvSpPr>
          <p:cNvPr id="3" name="Content Placeholder 2"/>
          <p:cNvSpPr>
            <a:spLocks noGrp="1"/>
          </p:cNvSpPr>
          <p:nvPr>
            <p:ph idx="1"/>
          </p:nvPr>
        </p:nvSpPr>
        <p:spPr/>
        <p:txBody>
          <a:bodyPr/>
          <a:lstStyle/>
          <a:p>
            <a:pPr marL="0" indent="0">
              <a:buNone/>
            </a:pPr>
            <a:r>
              <a:rPr lang="id-ID" dirty="0" smtClean="0"/>
              <a:t>Merupakan rasio yang digunakan untuk mengukur kemampuan manajemen menghasilkan income dari pengelolaan aset.</a:t>
            </a:r>
          </a:p>
          <a:p>
            <a:pPr marL="0" indent="0">
              <a:buNone/>
            </a:pPr>
            <a:r>
              <a:rPr lang="id-ID" dirty="0" smtClean="0"/>
              <a:t>Rumusnya:</a:t>
            </a:r>
          </a:p>
          <a:p>
            <a:pPr marL="0" indent="0">
              <a:buNone/>
            </a:pPr>
            <a:r>
              <a:rPr lang="id-ID" sz="2800" dirty="0"/>
              <a:t>Gross Yield on Total </a:t>
            </a:r>
            <a:r>
              <a:rPr lang="id-ID" sz="2800" dirty="0" smtClean="0"/>
              <a:t>Assets = </a:t>
            </a:r>
            <a:r>
              <a:rPr lang="id-ID" sz="2800" u="sng" dirty="0" smtClean="0"/>
              <a:t>Operating </a:t>
            </a:r>
            <a:r>
              <a:rPr lang="id-ID" sz="2800" u="sng" dirty="0"/>
              <a:t>Income </a:t>
            </a:r>
            <a:r>
              <a:rPr lang="id-ID" sz="2800" dirty="0"/>
              <a:t>x 100%</a:t>
            </a:r>
          </a:p>
          <a:p>
            <a:pPr marL="0" indent="0">
              <a:buNone/>
            </a:pPr>
            <a:r>
              <a:rPr lang="id-ID" sz="2800" dirty="0"/>
              <a:t>			</a:t>
            </a:r>
            <a:r>
              <a:rPr lang="id-ID" sz="2800" dirty="0" smtClean="0"/>
              <a:t>		Total Assets</a:t>
            </a:r>
            <a:endParaRPr lang="id-ID" sz="2800" dirty="0"/>
          </a:p>
          <a:p>
            <a:pPr marL="0" indent="0">
              <a:buNone/>
            </a:pPr>
            <a:endParaRPr lang="id-ID" dirty="0"/>
          </a:p>
        </p:txBody>
      </p:sp>
    </p:spTree>
    <p:extLst>
      <p:ext uri="{BB962C8B-B14F-4D97-AF65-F5344CB8AC3E}">
        <p14:creationId xmlns:p14="http://schemas.microsoft.com/office/powerpoint/2010/main" val="1851257977"/>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i="1" dirty="0" smtClean="0"/>
              <a:t>b) Net </a:t>
            </a:r>
            <a:r>
              <a:rPr lang="id-ID" b="1" i="1" dirty="0"/>
              <a:t>Income Total Assets</a:t>
            </a:r>
          </a:p>
        </p:txBody>
      </p:sp>
      <p:sp>
        <p:nvSpPr>
          <p:cNvPr id="3" name="Content Placeholder 2"/>
          <p:cNvSpPr>
            <a:spLocks noGrp="1"/>
          </p:cNvSpPr>
          <p:nvPr>
            <p:ph idx="1"/>
          </p:nvPr>
        </p:nvSpPr>
        <p:spPr/>
        <p:txBody>
          <a:bodyPr/>
          <a:lstStyle/>
          <a:p>
            <a:pPr marL="0" indent="0">
              <a:buNone/>
            </a:pPr>
            <a:r>
              <a:rPr lang="id-ID" dirty="0"/>
              <a:t>Net Income Total Assets Digunakan </a:t>
            </a:r>
            <a:r>
              <a:rPr lang="id-ID" dirty="0" smtClean="0"/>
              <a:t>untuk mengukur kemampuan manajemen dalam memperoleh profitabilitas dan manajerial efisiensi secara keseluruhan.</a:t>
            </a:r>
          </a:p>
          <a:p>
            <a:pPr marL="0" indent="0">
              <a:buNone/>
            </a:pPr>
            <a:r>
              <a:rPr lang="id-ID" dirty="0" smtClean="0"/>
              <a:t>Rumusnya:</a:t>
            </a:r>
          </a:p>
          <a:p>
            <a:pPr marL="0" indent="0">
              <a:buNone/>
            </a:pPr>
            <a:r>
              <a:rPr lang="id-ID" sz="2800" dirty="0"/>
              <a:t>Net Income Total </a:t>
            </a:r>
            <a:r>
              <a:rPr lang="id-ID" sz="2800" dirty="0" smtClean="0"/>
              <a:t>Assets = </a:t>
            </a:r>
            <a:r>
              <a:rPr lang="id-ID" sz="2800" u="sng" dirty="0" smtClean="0"/>
              <a:t>Net </a:t>
            </a:r>
            <a:r>
              <a:rPr lang="id-ID" sz="2800" u="sng" dirty="0"/>
              <a:t>Income </a:t>
            </a:r>
            <a:r>
              <a:rPr lang="id-ID" sz="2800" dirty="0"/>
              <a:t>x 100%</a:t>
            </a:r>
          </a:p>
          <a:p>
            <a:pPr marL="0" indent="0">
              <a:buNone/>
            </a:pPr>
            <a:r>
              <a:rPr lang="id-ID" sz="2800" dirty="0"/>
              <a:t>				</a:t>
            </a:r>
            <a:r>
              <a:rPr lang="id-ID" sz="2800" dirty="0" smtClean="0"/>
              <a:t>  Total </a:t>
            </a:r>
            <a:r>
              <a:rPr lang="id-ID" sz="2800" dirty="0"/>
              <a:t>Assets</a:t>
            </a:r>
          </a:p>
          <a:p>
            <a:pPr marL="0" indent="0">
              <a:buNone/>
            </a:pPr>
            <a:endParaRPr lang="id-ID" dirty="0"/>
          </a:p>
        </p:txBody>
      </p:sp>
    </p:spTree>
    <p:extLst>
      <p:ext uri="{BB962C8B-B14F-4D97-AF65-F5344CB8AC3E}">
        <p14:creationId xmlns:p14="http://schemas.microsoft.com/office/powerpoint/2010/main" val="1850648576"/>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b="1" i="1" dirty="0" smtClean="0"/>
              <a:t>5. Rate </a:t>
            </a:r>
            <a:r>
              <a:rPr lang="id-ID" b="1" i="1" dirty="0"/>
              <a:t>Return on </a:t>
            </a:r>
            <a:r>
              <a:rPr lang="id-ID" b="1" i="1" dirty="0" smtClean="0"/>
              <a:t>Loans</a:t>
            </a:r>
            <a:endParaRPr lang="id-ID" b="1" i="1" dirty="0"/>
          </a:p>
        </p:txBody>
      </p:sp>
      <p:sp>
        <p:nvSpPr>
          <p:cNvPr id="3" name="Content Placeholder 2"/>
          <p:cNvSpPr>
            <a:spLocks noGrp="1"/>
          </p:cNvSpPr>
          <p:nvPr>
            <p:ph idx="1"/>
          </p:nvPr>
        </p:nvSpPr>
        <p:spPr/>
        <p:txBody>
          <a:bodyPr/>
          <a:lstStyle/>
          <a:p>
            <a:pPr marL="0" indent="0">
              <a:buNone/>
            </a:pPr>
            <a:r>
              <a:rPr lang="id-ID" dirty="0" smtClean="0"/>
              <a:t>Analisis ini digunakan untuk mengukur kemampuan manajemen dalam mengelola kegiatan perkreditannya.</a:t>
            </a:r>
          </a:p>
          <a:p>
            <a:pPr marL="0" indent="0">
              <a:buNone/>
            </a:pPr>
            <a:r>
              <a:rPr lang="id-ID" dirty="0" smtClean="0"/>
              <a:t>Rumusnya:</a:t>
            </a:r>
          </a:p>
          <a:p>
            <a:pPr marL="0" indent="0">
              <a:buNone/>
            </a:pPr>
            <a:r>
              <a:rPr lang="id-ID" dirty="0"/>
              <a:t>Rate Return on </a:t>
            </a:r>
            <a:r>
              <a:rPr lang="id-ID" dirty="0" smtClean="0"/>
              <a:t>Loans = </a:t>
            </a:r>
            <a:r>
              <a:rPr lang="id-ID" u="sng" dirty="0" smtClean="0"/>
              <a:t>Interest </a:t>
            </a:r>
            <a:r>
              <a:rPr lang="id-ID" u="sng" dirty="0"/>
              <a:t>Income </a:t>
            </a:r>
            <a:r>
              <a:rPr lang="id-ID" dirty="0"/>
              <a:t>x 100%</a:t>
            </a:r>
          </a:p>
          <a:p>
            <a:pPr marL="0" indent="0">
              <a:buNone/>
            </a:pPr>
            <a:r>
              <a:rPr lang="id-ID" dirty="0"/>
              <a:t>				  </a:t>
            </a:r>
            <a:r>
              <a:rPr lang="id-ID" dirty="0" smtClean="0"/>
              <a:t>     </a:t>
            </a:r>
            <a:r>
              <a:rPr lang="id-ID" dirty="0"/>
              <a:t>Total </a:t>
            </a:r>
            <a:r>
              <a:rPr lang="id-ID" dirty="0" smtClean="0"/>
              <a:t>Loans</a:t>
            </a:r>
            <a:endParaRPr lang="id-ID" dirty="0"/>
          </a:p>
          <a:p>
            <a:pPr marL="0" indent="0">
              <a:buNone/>
            </a:pPr>
            <a:endParaRPr lang="id-ID" dirty="0"/>
          </a:p>
        </p:txBody>
      </p:sp>
    </p:spTree>
    <p:extLst>
      <p:ext uri="{BB962C8B-B14F-4D97-AF65-F5344CB8AC3E}">
        <p14:creationId xmlns:p14="http://schemas.microsoft.com/office/powerpoint/2010/main" val="393640602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b="1" i="1" dirty="0" smtClean="0"/>
              <a:t>6. Interest </a:t>
            </a:r>
            <a:r>
              <a:rPr lang="id-ID" b="1" i="1" dirty="0"/>
              <a:t>margin on Earning </a:t>
            </a:r>
            <a:r>
              <a:rPr lang="id-ID" b="1" i="1" dirty="0" smtClean="0"/>
              <a:t>Assets</a:t>
            </a:r>
            <a:endParaRPr lang="id-ID" b="1" i="1" dirty="0"/>
          </a:p>
        </p:txBody>
      </p:sp>
      <p:sp>
        <p:nvSpPr>
          <p:cNvPr id="3" name="Content Placeholder 2"/>
          <p:cNvSpPr>
            <a:spLocks noGrp="1"/>
          </p:cNvSpPr>
          <p:nvPr>
            <p:ph idx="1"/>
          </p:nvPr>
        </p:nvSpPr>
        <p:spPr/>
        <p:txBody>
          <a:bodyPr/>
          <a:lstStyle/>
          <a:p>
            <a:pPr marL="0" indent="0">
              <a:buNone/>
            </a:pPr>
            <a:r>
              <a:rPr lang="id-ID" dirty="0" smtClean="0"/>
              <a:t>Merupakan rasio yang digunakan untuk mengukur kemampuan manajemen dalam mengendalikan biaya- biaya.</a:t>
            </a:r>
          </a:p>
          <a:p>
            <a:pPr marL="0" indent="0">
              <a:buNone/>
            </a:pPr>
            <a:r>
              <a:rPr lang="id-ID" dirty="0" smtClean="0"/>
              <a:t>Rumusnya:</a:t>
            </a:r>
          </a:p>
          <a:p>
            <a:pPr marL="0" indent="0">
              <a:buNone/>
            </a:pPr>
            <a:r>
              <a:rPr lang="id-ID" sz="1800" dirty="0"/>
              <a:t>Interest margin on Earning </a:t>
            </a:r>
            <a:r>
              <a:rPr lang="id-ID" sz="1800" dirty="0" smtClean="0"/>
              <a:t>Assets =  </a:t>
            </a:r>
            <a:r>
              <a:rPr lang="id-ID" sz="1800" u="sng" dirty="0" smtClean="0"/>
              <a:t>Interest </a:t>
            </a:r>
            <a:r>
              <a:rPr lang="id-ID" sz="1800" u="sng" dirty="0"/>
              <a:t>Income – </a:t>
            </a:r>
            <a:r>
              <a:rPr lang="id-ID" sz="1800" u="sng" dirty="0" smtClean="0"/>
              <a:t>Interest Expense</a:t>
            </a:r>
            <a:r>
              <a:rPr lang="id-ID" sz="1800" dirty="0" smtClean="0"/>
              <a:t> </a:t>
            </a:r>
            <a:r>
              <a:rPr lang="id-ID" sz="1800" dirty="0"/>
              <a:t>x100%</a:t>
            </a:r>
          </a:p>
          <a:p>
            <a:pPr marL="0" indent="0">
              <a:buNone/>
            </a:pPr>
            <a:r>
              <a:rPr lang="id-ID" sz="1800" dirty="0"/>
              <a:t>				</a:t>
            </a:r>
            <a:r>
              <a:rPr lang="id-ID" sz="1800" dirty="0" smtClean="0"/>
              <a:t>	Earning Assets</a:t>
            </a:r>
            <a:endParaRPr lang="id-ID" sz="1800" dirty="0"/>
          </a:p>
          <a:p>
            <a:pPr marL="0" indent="0">
              <a:buNone/>
            </a:pPr>
            <a:endParaRPr lang="id-ID" sz="1800" dirty="0"/>
          </a:p>
        </p:txBody>
      </p:sp>
    </p:spTree>
    <p:extLst>
      <p:ext uri="{BB962C8B-B14F-4D97-AF65-F5344CB8AC3E}">
        <p14:creationId xmlns:p14="http://schemas.microsoft.com/office/powerpoint/2010/main" val="48304486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lgn="l"/>
            <a:r>
              <a:rPr lang="id-ID" b="1" i="1" dirty="0" smtClean="0"/>
              <a:t>7. Interest </a:t>
            </a:r>
            <a:r>
              <a:rPr lang="id-ID" b="1" i="1" dirty="0"/>
              <a:t>Margin on </a:t>
            </a:r>
            <a:r>
              <a:rPr lang="id-ID" b="1" i="1" dirty="0" smtClean="0"/>
              <a:t>Loans</a:t>
            </a:r>
            <a:endParaRPr lang="id-ID" b="1" i="1" dirty="0"/>
          </a:p>
        </p:txBody>
      </p:sp>
      <p:sp>
        <p:nvSpPr>
          <p:cNvPr id="3" name="Content Placeholder 2"/>
          <p:cNvSpPr>
            <a:spLocks noGrp="1"/>
          </p:cNvSpPr>
          <p:nvPr>
            <p:ph idx="1"/>
          </p:nvPr>
        </p:nvSpPr>
        <p:spPr/>
        <p:txBody>
          <a:bodyPr/>
          <a:lstStyle/>
          <a:p>
            <a:pPr marL="0" indent="0">
              <a:buNone/>
            </a:pPr>
            <a:r>
              <a:rPr lang="id-ID" dirty="0" smtClean="0"/>
              <a:t>Rumusnya:</a:t>
            </a:r>
          </a:p>
          <a:p>
            <a:pPr marL="0" indent="0">
              <a:buNone/>
            </a:pPr>
            <a:r>
              <a:rPr lang="id-ID" sz="2000" dirty="0" smtClean="0"/>
              <a:t>Interest </a:t>
            </a:r>
            <a:r>
              <a:rPr lang="id-ID" sz="2000" dirty="0"/>
              <a:t>Margin on </a:t>
            </a:r>
            <a:r>
              <a:rPr lang="id-ID" sz="2000" dirty="0" smtClean="0"/>
              <a:t>Loans = </a:t>
            </a:r>
            <a:r>
              <a:rPr lang="id-ID" sz="2000" u="sng" dirty="0" smtClean="0"/>
              <a:t>Interest </a:t>
            </a:r>
            <a:r>
              <a:rPr lang="id-ID" sz="2000" u="sng" dirty="0"/>
              <a:t>Income – Interest Expense</a:t>
            </a:r>
            <a:r>
              <a:rPr lang="id-ID" sz="2000" dirty="0"/>
              <a:t> x100%</a:t>
            </a:r>
          </a:p>
          <a:p>
            <a:pPr marL="0" indent="0">
              <a:buNone/>
            </a:pPr>
            <a:r>
              <a:rPr lang="id-ID" sz="2000" dirty="0"/>
              <a:t>					Total Loans</a:t>
            </a:r>
          </a:p>
          <a:p>
            <a:pPr marL="0" indent="0">
              <a:buNone/>
            </a:pPr>
            <a:endParaRPr lang="id-ID" dirty="0"/>
          </a:p>
        </p:txBody>
      </p:sp>
    </p:spTree>
    <p:extLst>
      <p:ext uri="{BB962C8B-B14F-4D97-AF65-F5344CB8AC3E}">
        <p14:creationId xmlns:p14="http://schemas.microsoft.com/office/powerpoint/2010/main" val="2065019044"/>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b="1" i="1" dirty="0" smtClean="0"/>
              <a:t>8. Leverage Multiplier</a:t>
            </a:r>
            <a:endParaRPr lang="id-ID" b="1" i="1" dirty="0"/>
          </a:p>
        </p:txBody>
      </p:sp>
      <p:sp>
        <p:nvSpPr>
          <p:cNvPr id="3" name="Content Placeholder 2"/>
          <p:cNvSpPr>
            <a:spLocks noGrp="1"/>
          </p:cNvSpPr>
          <p:nvPr>
            <p:ph idx="1"/>
          </p:nvPr>
        </p:nvSpPr>
        <p:spPr/>
        <p:txBody>
          <a:bodyPr/>
          <a:lstStyle/>
          <a:p>
            <a:pPr marL="0" indent="0">
              <a:buNone/>
            </a:pPr>
            <a:r>
              <a:rPr lang="id-ID" dirty="0" smtClean="0"/>
              <a:t>Merupakan alat untuk mengukur kemampuan manajemen dalam mengelola asetnya karena adanya biaya yang harus dikeluarkan akibat penggunaan aktiva.</a:t>
            </a:r>
          </a:p>
          <a:p>
            <a:pPr marL="0" indent="0">
              <a:buNone/>
            </a:pPr>
            <a:r>
              <a:rPr lang="id-ID" dirty="0" smtClean="0"/>
              <a:t>Rumusnya:</a:t>
            </a:r>
          </a:p>
          <a:p>
            <a:pPr marL="0" indent="0">
              <a:buNone/>
            </a:pPr>
            <a:r>
              <a:rPr lang="id-ID" dirty="0"/>
              <a:t>Leverage </a:t>
            </a:r>
            <a:r>
              <a:rPr lang="id-ID" dirty="0" smtClean="0"/>
              <a:t>Multiplier=   </a:t>
            </a:r>
            <a:r>
              <a:rPr lang="id-ID" u="sng" dirty="0" smtClean="0"/>
              <a:t>Total Assets</a:t>
            </a:r>
          </a:p>
          <a:p>
            <a:pPr marL="0" indent="0">
              <a:buNone/>
            </a:pPr>
            <a:r>
              <a:rPr lang="id-ID" dirty="0" smtClean="0"/>
              <a:t>				Total Equity</a:t>
            </a:r>
            <a:endParaRPr lang="id-ID" dirty="0"/>
          </a:p>
        </p:txBody>
      </p:sp>
    </p:spTree>
    <p:extLst>
      <p:ext uri="{BB962C8B-B14F-4D97-AF65-F5344CB8AC3E}">
        <p14:creationId xmlns:p14="http://schemas.microsoft.com/office/powerpoint/2010/main" val="160931153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b="1" i="1" dirty="0" smtClean="0"/>
              <a:t>9. Assets Utilization</a:t>
            </a:r>
            <a:endParaRPr lang="id-ID" b="1" i="1" dirty="0"/>
          </a:p>
        </p:txBody>
      </p:sp>
      <p:sp>
        <p:nvSpPr>
          <p:cNvPr id="3" name="Content Placeholder 2"/>
          <p:cNvSpPr>
            <a:spLocks noGrp="1"/>
          </p:cNvSpPr>
          <p:nvPr>
            <p:ph idx="1"/>
          </p:nvPr>
        </p:nvSpPr>
        <p:spPr/>
        <p:txBody>
          <a:bodyPr/>
          <a:lstStyle/>
          <a:p>
            <a:pPr marL="0" indent="0">
              <a:buNone/>
            </a:pPr>
            <a:r>
              <a:rPr lang="id-ID" dirty="0" smtClean="0"/>
              <a:t>Rasio ini digunakan untuk mengetahui sejauh mana kemampuan manajemen suatu bank dalam mengelola aset dalam rangka menghasilkan operating income dan non operating income.</a:t>
            </a:r>
          </a:p>
          <a:p>
            <a:pPr marL="0" indent="0">
              <a:buNone/>
            </a:pPr>
            <a:r>
              <a:rPr lang="id-ID" dirty="0" smtClean="0"/>
              <a:t>Rumusnya:</a:t>
            </a:r>
          </a:p>
          <a:p>
            <a:pPr marL="0" indent="0">
              <a:buNone/>
            </a:pPr>
            <a:r>
              <a:rPr lang="id-ID" sz="2000" dirty="0" smtClean="0"/>
              <a:t>Assets Utilization = </a:t>
            </a:r>
            <a:r>
              <a:rPr lang="id-ID" sz="2000" u="sng" dirty="0" smtClean="0"/>
              <a:t>Operating Income + Non operating Income </a:t>
            </a:r>
            <a:r>
              <a:rPr lang="id-ID" sz="2000" dirty="0" smtClean="0"/>
              <a:t>x 100%</a:t>
            </a:r>
          </a:p>
          <a:p>
            <a:pPr marL="0" indent="0">
              <a:buNone/>
            </a:pPr>
            <a:r>
              <a:rPr lang="id-ID" sz="2000" dirty="0"/>
              <a:t>	</a:t>
            </a:r>
            <a:r>
              <a:rPr lang="id-ID" sz="2000" dirty="0" smtClean="0"/>
              <a:t>			Total Assets</a:t>
            </a:r>
            <a:endParaRPr lang="id-ID" sz="2000" dirty="0"/>
          </a:p>
        </p:txBody>
      </p:sp>
    </p:spTree>
    <p:extLst>
      <p:ext uri="{BB962C8B-B14F-4D97-AF65-F5344CB8AC3E}">
        <p14:creationId xmlns:p14="http://schemas.microsoft.com/office/powerpoint/2010/main" val="286913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202034"/>
          </a:xfrm>
        </p:spPr>
        <p:txBody>
          <a:bodyPr>
            <a:normAutofit fontScale="90000"/>
          </a:bodyPr>
          <a:lstStyle/>
          <a:p>
            <a:endParaRPr lang="id-ID" dirty="0"/>
          </a:p>
        </p:txBody>
      </p:sp>
      <p:sp>
        <p:nvSpPr>
          <p:cNvPr id="3" name="Content Placeholder 2"/>
          <p:cNvSpPr>
            <a:spLocks noGrp="1"/>
          </p:cNvSpPr>
          <p:nvPr>
            <p:ph idx="1"/>
          </p:nvPr>
        </p:nvSpPr>
        <p:spPr>
          <a:xfrm>
            <a:off x="609600" y="692697"/>
            <a:ext cx="10972800" cy="5433467"/>
          </a:xfrm>
        </p:spPr>
        <p:txBody>
          <a:bodyPr>
            <a:normAutofit/>
          </a:bodyPr>
          <a:lstStyle/>
          <a:p>
            <a:pPr marL="0" indent="0">
              <a:buNone/>
            </a:pPr>
            <a:r>
              <a:rPr lang="id-ID" dirty="0" smtClean="0"/>
              <a:t>LAPORAN CATATAN ATAS LAPORAN KEUANGAN– merupakan laporan yang dibuat berkaitan dengan laporan keuangan yang disajikan. Laporan ini memberikan informasi tentang penjelasan yang dianggap perlu atas laporan keuangan yang ada sehingga menjadi jelas sebab penyebabnya. Tujuannya adalah agar pengguna laporan keuangan dapat memahami jelas data yang disajikan.</a:t>
            </a:r>
          </a:p>
          <a:p>
            <a:pPr marL="0" indent="0">
              <a:buNone/>
            </a:pPr>
            <a:r>
              <a:rPr lang="id-ID" dirty="0" smtClean="0"/>
              <a:t>LAPORAN ARUS KAS – merupakan laporan yang menunjukkan arus kas masuk dan arus kas keluar perusahaan yang dibuat dalam periode tertentu. Arus kas masuk berupa pendapatan atau pinjaman dari pihak lain, sedangkan arus kas keluar merupakan biaya yang telah dikeluarkan perusahaan. </a:t>
            </a:r>
            <a:endParaRPr lang="id-ID" dirty="0"/>
          </a:p>
        </p:txBody>
      </p:sp>
    </p:spTree>
    <p:extLst>
      <p:ext uri="{BB962C8B-B14F-4D97-AF65-F5344CB8AC3E}">
        <p14:creationId xmlns:p14="http://schemas.microsoft.com/office/powerpoint/2010/main" val="2369323708"/>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i="1" dirty="0" smtClean="0"/>
              <a:t>10. Interest </a:t>
            </a:r>
            <a:r>
              <a:rPr lang="id-ID" b="1" i="1" dirty="0"/>
              <a:t>Expense Ratio</a:t>
            </a:r>
          </a:p>
        </p:txBody>
      </p:sp>
      <p:sp>
        <p:nvSpPr>
          <p:cNvPr id="3" name="Content Placeholder 2"/>
          <p:cNvSpPr>
            <a:spLocks noGrp="1"/>
          </p:cNvSpPr>
          <p:nvPr>
            <p:ph idx="1"/>
          </p:nvPr>
        </p:nvSpPr>
        <p:spPr/>
        <p:txBody>
          <a:bodyPr>
            <a:normAutofit/>
          </a:bodyPr>
          <a:lstStyle/>
          <a:p>
            <a:pPr marL="0" indent="0">
              <a:buNone/>
            </a:pPr>
            <a:r>
              <a:rPr lang="id-ID" dirty="0"/>
              <a:t>Interest Expense </a:t>
            </a:r>
            <a:r>
              <a:rPr lang="id-ID" dirty="0" smtClean="0"/>
              <a:t>Ratio merupakan rasio yang digunakan untuk mengukur besarnya persentase antara bunga yang dibayar kepada para deposannya dengan total deposito yang ada di bank.</a:t>
            </a:r>
          </a:p>
          <a:p>
            <a:pPr marL="0" indent="0">
              <a:buNone/>
            </a:pPr>
            <a:r>
              <a:rPr lang="id-ID" dirty="0" smtClean="0"/>
              <a:t>Rumusnya:</a:t>
            </a:r>
          </a:p>
          <a:p>
            <a:pPr marL="0" indent="0">
              <a:buNone/>
            </a:pPr>
            <a:r>
              <a:rPr lang="id-ID" sz="2800" dirty="0"/>
              <a:t>Interest Expense </a:t>
            </a:r>
            <a:r>
              <a:rPr lang="id-ID" sz="2800" dirty="0" smtClean="0"/>
              <a:t>Ratio = </a:t>
            </a:r>
            <a:r>
              <a:rPr lang="id-ID" sz="2800" u="sng" dirty="0" smtClean="0"/>
              <a:t>Interest Expense </a:t>
            </a:r>
            <a:r>
              <a:rPr lang="id-ID" sz="2800" dirty="0" smtClean="0"/>
              <a:t>x 100%</a:t>
            </a:r>
          </a:p>
          <a:p>
            <a:pPr marL="0" indent="0">
              <a:buNone/>
            </a:pPr>
            <a:r>
              <a:rPr lang="id-ID" sz="2800" dirty="0"/>
              <a:t>	</a:t>
            </a:r>
            <a:r>
              <a:rPr lang="id-ID" sz="2800" dirty="0" smtClean="0"/>
              <a:t>			  Total Deposit</a:t>
            </a:r>
            <a:endParaRPr lang="id-ID" sz="2800" dirty="0"/>
          </a:p>
        </p:txBody>
      </p:sp>
    </p:spTree>
    <p:extLst>
      <p:ext uri="{BB962C8B-B14F-4D97-AF65-F5344CB8AC3E}">
        <p14:creationId xmlns:p14="http://schemas.microsoft.com/office/powerpoint/2010/main" val="3930139024"/>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lgn="l"/>
            <a:r>
              <a:rPr lang="id-ID" b="1" i="1" dirty="0" smtClean="0"/>
              <a:t>11. Cost </a:t>
            </a:r>
            <a:r>
              <a:rPr lang="id-ID" b="1" i="1" dirty="0"/>
              <a:t>of </a:t>
            </a:r>
            <a:r>
              <a:rPr lang="id-ID" b="1" i="1" dirty="0" smtClean="0"/>
              <a:t>Fund</a:t>
            </a:r>
            <a:endParaRPr lang="id-ID" b="1" i="1" dirty="0"/>
          </a:p>
        </p:txBody>
      </p:sp>
      <p:sp>
        <p:nvSpPr>
          <p:cNvPr id="3" name="Content Placeholder 2"/>
          <p:cNvSpPr>
            <a:spLocks noGrp="1"/>
          </p:cNvSpPr>
          <p:nvPr>
            <p:ph idx="1"/>
          </p:nvPr>
        </p:nvSpPr>
        <p:spPr/>
        <p:txBody>
          <a:bodyPr/>
          <a:lstStyle/>
          <a:p>
            <a:pPr marL="0" indent="0">
              <a:buNone/>
            </a:pPr>
            <a:r>
              <a:rPr lang="id-ID" dirty="0"/>
              <a:t>Cost of </a:t>
            </a:r>
            <a:r>
              <a:rPr lang="id-ID" dirty="0" smtClean="0"/>
              <a:t>Fund merupakan rasio yang digunakan untuk mengukur besarnya biaya yang dikeluarkan untuk sejumlah deposit yang ada di bank tersebut.</a:t>
            </a:r>
          </a:p>
          <a:p>
            <a:pPr marL="0" indent="0">
              <a:buNone/>
            </a:pPr>
            <a:r>
              <a:rPr lang="id-ID" dirty="0" smtClean="0"/>
              <a:t>Rumusnya:</a:t>
            </a:r>
          </a:p>
          <a:p>
            <a:pPr marL="0" indent="0">
              <a:buNone/>
            </a:pPr>
            <a:r>
              <a:rPr lang="id-ID" sz="2800" dirty="0"/>
              <a:t>Cost of </a:t>
            </a:r>
            <a:r>
              <a:rPr lang="id-ID" sz="2800" dirty="0" smtClean="0"/>
              <a:t>Fund = </a:t>
            </a:r>
            <a:r>
              <a:rPr lang="id-ID" sz="2800" u="sng" dirty="0" smtClean="0"/>
              <a:t>Interest Expense </a:t>
            </a:r>
            <a:r>
              <a:rPr lang="id-ID" sz="2800" dirty="0" smtClean="0"/>
              <a:t>x 100%</a:t>
            </a:r>
          </a:p>
          <a:p>
            <a:pPr marL="0" indent="0">
              <a:buNone/>
            </a:pPr>
            <a:r>
              <a:rPr lang="id-ID" sz="2800" dirty="0"/>
              <a:t>	</a:t>
            </a:r>
            <a:r>
              <a:rPr lang="id-ID" sz="2800" dirty="0" smtClean="0"/>
              <a:t>		Total Dana</a:t>
            </a:r>
            <a:endParaRPr lang="id-ID" sz="2800" dirty="0"/>
          </a:p>
        </p:txBody>
      </p:sp>
    </p:spTree>
    <p:extLst>
      <p:ext uri="{BB962C8B-B14F-4D97-AF65-F5344CB8AC3E}">
        <p14:creationId xmlns:p14="http://schemas.microsoft.com/office/powerpoint/2010/main" val="3958523066"/>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b="1" i="1" dirty="0" smtClean="0"/>
              <a:t>12. Cost </a:t>
            </a:r>
            <a:r>
              <a:rPr lang="id-ID" b="1" i="1" dirty="0"/>
              <a:t>of </a:t>
            </a:r>
            <a:r>
              <a:rPr lang="id-ID" b="1" i="1" dirty="0" smtClean="0"/>
              <a:t>Money</a:t>
            </a:r>
            <a:endParaRPr lang="id-ID" b="1" i="1" dirty="0"/>
          </a:p>
        </p:txBody>
      </p:sp>
      <p:sp>
        <p:nvSpPr>
          <p:cNvPr id="3" name="Content Placeholder 2"/>
          <p:cNvSpPr>
            <a:spLocks noGrp="1"/>
          </p:cNvSpPr>
          <p:nvPr>
            <p:ph idx="1"/>
          </p:nvPr>
        </p:nvSpPr>
        <p:spPr/>
        <p:txBody>
          <a:bodyPr/>
          <a:lstStyle/>
          <a:p>
            <a:pPr marL="0" indent="0">
              <a:buNone/>
            </a:pPr>
            <a:r>
              <a:rPr lang="id-ID" dirty="0" smtClean="0"/>
              <a:t>Rumus untuk mencari Cost of Money:</a:t>
            </a:r>
          </a:p>
          <a:p>
            <a:pPr marL="0" indent="0">
              <a:buNone/>
            </a:pPr>
            <a:r>
              <a:rPr lang="id-ID" sz="2800" dirty="0"/>
              <a:t>Cost of </a:t>
            </a:r>
            <a:r>
              <a:rPr lang="id-ID" sz="2800" dirty="0" smtClean="0"/>
              <a:t>Money </a:t>
            </a:r>
            <a:r>
              <a:rPr lang="id-ID" sz="2800" dirty="0"/>
              <a:t>= </a:t>
            </a:r>
            <a:r>
              <a:rPr lang="id-ID" sz="2800" u="sng" dirty="0"/>
              <a:t>Biaya Dana + Biaya Overhead </a:t>
            </a:r>
            <a:r>
              <a:rPr lang="id-ID" sz="2800" dirty="0"/>
              <a:t>x 100%</a:t>
            </a:r>
          </a:p>
          <a:p>
            <a:pPr marL="0" indent="0">
              <a:buNone/>
            </a:pPr>
            <a:r>
              <a:rPr lang="id-ID" sz="2800" dirty="0"/>
              <a:t>				Total Dana</a:t>
            </a:r>
          </a:p>
          <a:p>
            <a:pPr marL="0" indent="0">
              <a:buNone/>
            </a:pPr>
            <a:endParaRPr lang="id-ID" sz="2800" dirty="0"/>
          </a:p>
        </p:txBody>
      </p:sp>
    </p:spTree>
    <p:extLst>
      <p:ext uri="{BB962C8B-B14F-4D97-AF65-F5344CB8AC3E}">
        <p14:creationId xmlns:p14="http://schemas.microsoft.com/office/powerpoint/2010/main" val="320078825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b="1" i="1" dirty="0" smtClean="0"/>
              <a:t>13. Cost </a:t>
            </a:r>
            <a:r>
              <a:rPr lang="id-ID" b="1" i="1" dirty="0"/>
              <a:t>of Loanable </a:t>
            </a:r>
            <a:r>
              <a:rPr lang="id-ID" b="1" i="1" dirty="0" smtClean="0"/>
              <a:t>Fund</a:t>
            </a:r>
            <a:endParaRPr lang="id-ID" b="1" i="1" dirty="0"/>
          </a:p>
        </p:txBody>
      </p:sp>
      <p:sp>
        <p:nvSpPr>
          <p:cNvPr id="3" name="Content Placeholder 2"/>
          <p:cNvSpPr>
            <a:spLocks noGrp="1"/>
          </p:cNvSpPr>
          <p:nvPr>
            <p:ph idx="1"/>
          </p:nvPr>
        </p:nvSpPr>
        <p:spPr/>
        <p:txBody>
          <a:bodyPr>
            <a:normAutofit/>
          </a:bodyPr>
          <a:lstStyle/>
          <a:p>
            <a:pPr marL="0" indent="0">
              <a:buNone/>
            </a:pPr>
            <a:r>
              <a:rPr lang="id-ID" sz="2400" dirty="0"/>
              <a:t>Cost of Loanable </a:t>
            </a:r>
            <a:r>
              <a:rPr lang="id-ID" sz="2400" dirty="0" smtClean="0"/>
              <a:t>Fund = 	</a:t>
            </a:r>
            <a:r>
              <a:rPr lang="id-ID" sz="2400" u="sng" dirty="0" smtClean="0"/>
              <a:t>Biaya Dana</a:t>
            </a:r>
            <a:r>
              <a:rPr lang="id-ID" sz="2400" dirty="0" smtClean="0"/>
              <a:t>		x 100%</a:t>
            </a:r>
          </a:p>
          <a:p>
            <a:pPr marL="0" indent="0">
              <a:buNone/>
            </a:pPr>
            <a:r>
              <a:rPr lang="id-ID" sz="2400" dirty="0"/>
              <a:t>	</a:t>
            </a:r>
            <a:r>
              <a:rPr lang="id-ID" sz="2400" dirty="0" smtClean="0"/>
              <a:t>		Total Dana – Unloanable Fund</a:t>
            </a:r>
            <a:endParaRPr lang="id-ID" sz="2400" dirty="0"/>
          </a:p>
        </p:txBody>
      </p:sp>
    </p:spTree>
    <p:extLst>
      <p:ext uri="{BB962C8B-B14F-4D97-AF65-F5344CB8AC3E}">
        <p14:creationId xmlns:p14="http://schemas.microsoft.com/office/powerpoint/2010/main" val="603008870"/>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b="1" i="1" dirty="0" smtClean="0"/>
              <a:t>14. Cost </a:t>
            </a:r>
            <a:r>
              <a:rPr lang="id-ID" b="1" i="1" dirty="0"/>
              <a:t>of Operable </a:t>
            </a:r>
            <a:r>
              <a:rPr lang="id-ID" b="1" i="1" dirty="0" smtClean="0"/>
              <a:t>Fund</a:t>
            </a:r>
            <a:endParaRPr lang="id-ID" b="1" i="1" dirty="0"/>
          </a:p>
        </p:txBody>
      </p:sp>
      <p:sp>
        <p:nvSpPr>
          <p:cNvPr id="3" name="Content Placeholder 2"/>
          <p:cNvSpPr>
            <a:spLocks noGrp="1"/>
          </p:cNvSpPr>
          <p:nvPr>
            <p:ph idx="1"/>
          </p:nvPr>
        </p:nvSpPr>
        <p:spPr/>
        <p:txBody>
          <a:bodyPr>
            <a:normAutofit/>
          </a:bodyPr>
          <a:lstStyle/>
          <a:p>
            <a:pPr marL="0" indent="0">
              <a:buNone/>
            </a:pPr>
            <a:r>
              <a:rPr lang="id-ID" sz="2000" dirty="0"/>
              <a:t>Cost of Operable </a:t>
            </a:r>
            <a:r>
              <a:rPr lang="id-ID" sz="2000" dirty="0" smtClean="0"/>
              <a:t>Fund =</a:t>
            </a:r>
            <a:r>
              <a:rPr lang="id-ID" sz="2000" dirty="0"/>
              <a:t>	</a:t>
            </a:r>
            <a:r>
              <a:rPr lang="id-ID" sz="2000" u="sng" dirty="0"/>
              <a:t>Biaya </a:t>
            </a:r>
            <a:r>
              <a:rPr lang="id-ID" sz="2000" u="sng" dirty="0" smtClean="0"/>
              <a:t>Dana + Biaya Overhead</a:t>
            </a:r>
            <a:r>
              <a:rPr lang="id-ID" sz="2000" dirty="0" smtClean="0"/>
              <a:t> x </a:t>
            </a:r>
            <a:r>
              <a:rPr lang="id-ID" sz="2000" dirty="0"/>
              <a:t>100%</a:t>
            </a:r>
          </a:p>
          <a:p>
            <a:pPr marL="0" indent="0">
              <a:buNone/>
            </a:pPr>
            <a:r>
              <a:rPr lang="id-ID" sz="2000" dirty="0"/>
              <a:t>			Total Dana – Unloanable Fund</a:t>
            </a:r>
          </a:p>
          <a:p>
            <a:pPr marL="0" indent="0">
              <a:buNone/>
            </a:pPr>
            <a:r>
              <a:rPr lang="id-ID" sz="2000" dirty="0" smtClean="0"/>
              <a:t> </a:t>
            </a:r>
            <a:endParaRPr lang="id-ID" sz="2000" dirty="0"/>
          </a:p>
        </p:txBody>
      </p:sp>
    </p:spTree>
    <p:extLst>
      <p:ext uri="{BB962C8B-B14F-4D97-AF65-F5344CB8AC3E}">
        <p14:creationId xmlns:p14="http://schemas.microsoft.com/office/powerpoint/2010/main" val="3354813048"/>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b="1" i="1" dirty="0" smtClean="0"/>
              <a:t>15. Cost </a:t>
            </a:r>
            <a:r>
              <a:rPr lang="id-ID" b="1" i="1" dirty="0"/>
              <a:t>of </a:t>
            </a:r>
            <a:r>
              <a:rPr lang="id-ID" b="1" i="1" dirty="0" smtClean="0"/>
              <a:t>Efficiency</a:t>
            </a:r>
            <a:endParaRPr lang="id-ID" b="1" i="1" dirty="0"/>
          </a:p>
        </p:txBody>
      </p:sp>
      <p:sp>
        <p:nvSpPr>
          <p:cNvPr id="3" name="Content Placeholder 2"/>
          <p:cNvSpPr>
            <a:spLocks noGrp="1"/>
          </p:cNvSpPr>
          <p:nvPr>
            <p:ph idx="1"/>
          </p:nvPr>
        </p:nvSpPr>
        <p:spPr/>
        <p:txBody>
          <a:bodyPr/>
          <a:lstStyle/>
          <a:p>
            <a:pPr marL="0" indent="0">
              <a:buNone/>
            </a:pPr>
            <a:r>
              <a:rPr lang="id-ID" dirty="0"/>
              <a:t>Cost of </a:t>
            </a:r>
            <a:r>
              <a:rPr lang="id-ID" dirty="0" smtClean="0"/>
              <a:t>Efficiency merupakan rasio yang digunakan untuk mengukur efisiensi usaha yang dilakukan oleh bank atau untuk mengukur besarnya biaya bank yang digunakan untuk memperoleh earning assets.</a:t>
            </a:r>
          </a:p>
          <a:p>
            <a:pPr marL="0" indent="0">
              <a:buNone/>
            </a:pPr>
            <a:r>
              <a:rPr lang="id-ID" dirty="0"/>
              <a:t>Cost of </a:t>
            </a:r>
            <a:r>
              <a:rPr lang="id-ID" dirty="0" smtClean="0"/>
              <a:t>Efficiency = </a:t>
            </a:r>
            <a:r>
              <a:rPr lang="id-ID" u="sng" dirty="0" smtClean="0"/>
              <a:t>Total Expense </a:t>
            </a:r>
            <a:r>
              <a:rPr lang="id-ID" dirty="0" smtClean="0"/>
              <a:t>x 100%</a:t>
            </a:r>
          </a:p>
          <a:p>
            <a:pPr marL="0" indent="0">
              <a:buNone/>
            </a:pPr>
            <a:r>
              <a:rPr lang="id-ID" dirty="0"/>
              <a:t>	</a:t>
            </a:r>
            <a:r>
              <a:rPr lang="id-ID" dirty="0" smtClean="0"/>
              <a:t>		Total Earning Assets</a:t>
            </a:r>
            <a:endParaRPr lang="id-ID" dirty="0"/>
          </a:p>
        </p:txBody>
      </p:sp>
    </p:spTree>
    <p:extLst>
      <p:ext uri="{BB962C8B-B14F-4D97-AF65-F5344CB8AC3E}">
        <p14:creationId xmlns:p14="http://schemas.microsoft.com/office/powerpoint/2010/main" val="1202858507"/>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HITUNGLAH </a:t>
            </a:r>
            <a:r>
              <a:rPr lang="id-ID" smtClean="0"/>
              <a:t>RASIO RENTABILITAS </a:t>
            </a:r>
            <a:r>
              <a:rPr lang="id-ID" dirty="0" smtClean="0"/>
              <a:t>BANK PADA LAPORAN KEUANGAN BANK DEPATI AMIR!!</a:t>
            </a:r>
            <a:endParaRPr lang="id-ID" dirty="0"/>
          </a:p>
        </p:txBody>
      </p:sp>
    </p:spTree>
    <p:extLst>
      <p:ext uri="{BB962C8B-B14F-4D97-AF65-F5344CB8AC3E}">
        <p14:creationId xmlns:p14="http://schemas.microsoft.com/office/powerpoint/2010/main" val="3596330832"/>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5520" y="1340768"/>
            <a:ext cx="8630920" cy="1080120"/>
          </a:xfrm>
        </p:spPr>
        <p:txBody>
          <a:bodyPr>
            <a:normAutofit/>
          </a:bodyPr>
          <a:lstStyle/>
          <a:p>
            <a:r>
              <a:rPr lang="id-ID" sz="3100" b="1" dirty="0"/>
              <a:t>ANALISIS INFORMASI </a:t>
            </a:r>
            <a:r>
              <a:rPr lang="id-ID" sz="3100" b="1" dirty="0" smtClean="0"/>
              <a:t>KEUANGAN</a:t>
            </a:r>
            <a:br>
              <a:rPr lang="id-ID" sz="3100" b="1" dirty="0" smtClean="0"/>
            </a:br>
            <a:r>
              <a:rPr lang="id-ID" sz="1800" dirty="0"/>
              <a:t>MANENDHA M KUNDALA, SE,MM</a:t>
            </a:r>
            <a:br>
              <a:rPr lang="id-ID" sz="1800" dirty="0"/>
            </a:br>
            <a:endParaRPr lang="id-ID" sz="1800" dirty="0"/>
          </a:p>
        </p:txBody>
      </p:sp>
      <p:sp>
        <p:nvSpPr>
          <p:cNvPr id="3" name="Subtitle 2"/>
          <p:cNvSpPr>
            <a:spLocks noGrp="1"/>
          </p:cNvSpPr>
          <p:nvPr>
            <p:ph type="subTitle" idx="1"/>
          </p:nvPr>
        </p:nvSpPr>
        <p:spPr>
          <a:xfrm>
            <a:off x="1780540" y="2708921"/>
            <a:ext cx="8630920" cy="2673975"/>
          </a:xfrm>
        </p:spPr>
        <p:txBody>
          <a:bodyPr/>
          <a:lstStyle/>
          <a:p>
            <a:r>
              <a:rPr lang="id-ID" sz="4400" b="1" dirty="0"/>
              <a:t>ANALISIS SUMBER DAN PENGGUNAAN MODAL </a:t>
            </a:r>
            <a:r>
              <a:rPr lang="id-ID" sz="4400" b="1" dirty="0" smtClean="0"/>
              <a:t>KERJA</a:t>
            </a:r>
          </a:p>
          <a:p>
            <a:r>
              <a:rPr lang="id-ID" b="1" dirty="0" smtClean="0"/>
              <a:t>MATERI </a:t>
            </a:r>
            <a:r>
              <a:rPr lang="id-ID" b="1" dirty="0"/>
              <a:t>9</a:t>
            </a:r>
            <a:endParaRPr lang="id-ID" dirty="0"/>
          </a:p>
        </p:txBody>
      </p:sp>
    </p:spTree>
    <p:extLst>
      <p:ext uri="{BB962C8B-B14F-4D97-AF65-F5344CB8AC3E}">
        <p14:creationId xmlns:p14="http://schemas.microsoft.com/office/powerpoint/2010/main" val="1691806224"/>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 PENGERTIAN DANA DAN MODAL KERJA</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DANA yang dimiliki perusahaan (dana pinjaman maupun modal sendiri) digunakan untuk dua hal:</a:t>
            </a:r>
          </a:p>
          <a:p>
            <a:pPr marL="514350" indent="-514350">
              <a:buAutoNum type="arabicPeriod"/>
            </a:pPr>
            <a:r>
              <a:rPr lang="id-ID" dirty="0" smtClean="0"/>
              <a:t>Digunakan untuk keperluan investasi- digunakan untuk membiayai atau membeli aktiva tetap yang bersifat jangka panjang dan dapat digunakan secara berulang.</a:t>
            </a:r>
          </a:p>
          <a:p>
            <a:pPr marL="514350" indent="-514350">
              <a:buAutoNum type="arabicPeriod"/>
            </a:pPr>
            <a:r>
              <a:rPr lang="id-ID" dirty="0" smtClean="0"/>
              <a:t>Digunakan untuk membiayai modal kerja- digunakan untuk pembiayaan jangka pendek, seperti pembelian bahan baku, membayar gaji dan upah, dan biaya operasional lainnya. </a:t>
            </a:r>
            <a:endParaRPr lang="id-ID" dirty="0"/>
          </a:p>
        </p:txBody>
      </p:sp>
    </p:spTree>
    <p:extLst>
      <p:ext uri="{BB962C8B-B14F-4D97-AF65-F5344CB8AC3E}">
        <p14:creationId xmlns:p14="http://schemas.microsoft.com/office/powerpoint/2010/main" val="381129138"/>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Analisis sumber dan penggunaan modal kerja merupakan analisis yang berhubungan dengan sumber-sumber dana dan penggunaan dana yang berkaitan dengan modal kerja perusahaan. Artinya dari mana saja perusahaan memperoleh dana guna membiayai kegiatannya, kemudian dana yang sudah diperoleh tersebut untuk kegiatan apa saja.</a:t>
            </a:r>
          </a:p>
        </p:txBody>
      </p:sp>
    </p:spTree>
    <p:extLst>
      <p:ext uri="{BB962C8B-B14F-4D97-AF65-F5344CB8AC3E}">
        <p14:creationId xmlns:p14="http://schemas.microsoft.com/office/powerpoint/2010/main" val="4090393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C. TUJUAN LAPORAN KEUANGAN</a:t>
            </a:r>
            <a:endParaRPr lang="id-ID" dirty="0"/>
          </a:p>
        </p:txBody>
      </p:sp>
      <p:sp>
        <p:nvSpPr>
          <p:cNvPr id="3" name="Content Placeholder 2"/>
          <p:cNvSpPr>
            <a:spLocks noGrp="1"/>
          </p:cNvSpPr>
          <p:nvPr>
            <p:ph idx="1"/>
          </p:nvPr>
        </p:nvSpPr>
        <p:spPr/>
        <p:txBody>
          <a:bodyPr>
            <a:normAutofit fontScale="85000" lnSpcReduction="20000"/>
          </a:bodyPr>
          <a:lstStyle/>
          <a:p>
            <a:pPr marL="514350" indent="-514350">
              <a:buAutoNum type="arabicPeriod"/>
            </a:pPr>
            <a:r>
              <a:rPr lang="id-ID" dirty="0" smtClean="0"/>
              <a:t>Memberikan informasi tentang jenis dan jumlah aktiva yang dimiliki perusahaan pada saat ini.</a:t>
            </a:r>
          </a:p>
          <a:p>
            <a:pPr marL="514350" indent="-514350">
              <a:buFont typeface="Arial" pitchFamily="34" charset="0"/>
              <a:buAutoNum type="arabicPeriod"/>
            </a:pPr>
            <a:r>
              <a:rPr lang="id-ID" dirty="0" smtClean="0"/>
              <a:t>Memberikan informasi tentang jenis dan jumlah kewajiban dan modal yang dimiliki perusahaan pada saat ini.</a:t>
            </a:r>
          </a:p>
          <a:p>
            <a:pPr marL="514350" indent="-514350">
              <a:buFont typeface="Arial" pitchFamily="34" charset="0"/>
              <a:buAutoNum type="arabicPeriod"/>
            </a:pPr>
            <a:r>
              <a:rPr lang="id-ID" dirty="0" smtClean="0"/>
              <a:t>Memberikan informasi tentang jenis dan jumlah pendapatan yang diperoleh pada suatu periode tertentu.</a:t>
            </a:r>
          </a:p>
          <a:p>
            <a:pPr marL="514350" indent="-514350">
              <a:buFont typeface="Arial" pitchFamily="34" charset="0"/>
              <a:buAutoNum type="arabicPeriod"/>
            </a:pPr>
            <a:r>
              <a:rPr lang="id-ID" dirty="0" smtClean="0"/>
              <a:t>Memberikan informasi tentang jenis dan jumlah biaya yang dikeluarkan pada suatu periode tertentu.</a:t>
            </a:r>
          </a:p>
          <a:p>
            <a:pPr marL="514350" indent="-514350">
              <a:buFont typeface="Arial" pitchFamily="34" charset="0"/>
              <a:buAutoNum type="arabicPeriod"/>
            </a:pPr>
            <a:r>
              <a:rPr lang="id-ID" dirty="0" smtClean="0"/>
              <a:t>Memberikan informasi tentang perubahan-perubahan yang terjadi terhadap aktiva, pasiva, dan modal perusahaan.</a:t>
            </a:r>
          </a:p>
          <a:p>
            <a:pPr marL="514350" indent="-514350">
              <a:buFont typeface="Arial" pitchFamily="34" charset="0"/>
              <a:buAutoNum type="arabicPeriod"/>
            </a:pPr>
            <a:r>
              <a:rPr lang="id-ID" dirty="0" smtClean="0"/>
              <a:t>Memberikan informasi tentang kinerja manaj perusahaan dalam suatu periode.</a:t>
            </a:r>
          </a:p>
          <a:p>
            <a:pPr marL="514350" indent="-514350">
              <a:buFont typeface="Arial" pitchFamily="34" charset="0"/>
              <a:buAutoNum type="arabicPeriod"/>
            </a:pPr>
            <a:r>
              <a:rPr lang="id-ID" dirty="0" smtClean="0"/>
              <a:t>Memberikan informasi tentang catatan-catatan atas laporan keuangan.</a:t>
            </a:r>
          </a:p>
          <a:p>
            <a:pPr marL="514350" indent="-514350">
              <a:buFont typeface="Arial" pitchFamily="34" charset="0"/>
              <a:buAutoNum type="arabicPeriod"/>
            </a:pPr>
            <a:endParaRPr lang="id-ID" dirty="0" smtClean="0"/>
          </a:p>
          <a:p>
            <a:pPr marL="514350" indent="-514350">
              <a:buFont typeface="Arial" pitchFamily="34" charset="0"/>
              <a:buAutoNum type="arabicPeriod"/>
            </a:pPr>
            <a:endParaRPr lang="id-ID" dirty="0" smtClean="0"/>
          </a:p>
          <a:p>
            <a:pPr marL="514350" indent="-514350">
              <a:buFont typeface="Arial" pitchFamily="34" charset="0"/>
              <a:buAutoNum type="arabicPeriod"/>
            </a:pPr>
            <a:endParaRPr lang="id-ID" dirty="0" smtClean="0"/>
          </a:p>
          <a:p>
            <a:pPr marL="514350" indent="-514350">
              <a:buFont typeface="Arial" pitchFamily="34" charset="0"/>
              <a:buAutoNum type="arabicPeriod"/>
            </a:pPr>
            <a:endParaRPr lang="id-ID" dirty="0" smtClean="0"/>
          </a:p>
          <a:p>
            <a:pPr marL="514350" indent="-514350">
              <a:buFont typeface="Arial" pitchFamily="34" charset="0"/>
              <a:buAutoNum type="arabicPeriod"/>
            </a:pPr>
            <a:endParaRPr lang="id-ID" dirty="0" smtClean="0"/>
          </a:p>
          <a:p>
            <a:pPr marL="514350" indent="-514350">
              <a:buAutoNum type="arabicPeriod"/>
            </a:pPr>
            <a:endParaRPr lang="id-ID" dirty="0" smtClean="0"/>
          </a:p>
        </p:txBody>
      </p:sp>
    </p:spTree>
    <p:extLst>
      <p:ext uri="{BB962C8B-B14F-4D97-AF65-F5344CB8AC3E}">
        <p14:creationId xmlns:p14="http://schemas.microsoft.com/office/powerpoint/2010/main" val="1900994206"/>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Dana (fund) dibagi dalam beberapa pengertian sebagai berikut:</a:t>
            </a:r>
          </a:p>
          <a:p>
            <a:pPr marL="514350" indent="-514350">
              <a:buAutoNum type="arabicPeriod"/>
            </a:pPr>
            <a:r>
              <a:rPr lang="id-ID" dirty="0" smtClean="0"/>
              <a:t>Dana dianggap sebagai kas (uang tunai).</a:t>
            </a:r>
          </a:p>
          <a:p>
            <a:pPr marL="514350" indent="-514350">
              <a:buAutoNum type="arabicPeriod"/>
            </a:pPr>
            <a:r>
              <a:rPr lang="id-ID" dirty="0" smtClean="0"/>
              <a:t>Dana dianggap sebagai uang yang disimpan di bank dalam bentuk giro atau tabungan.</a:t>
            </a:r>
          </a:p>
          <a:p>
            <a:pPr marL="514350" indent="-514350">
              <a:buAutoNum type="arabicPeriod"/>
            </a:pPr>
            <a:r>
              <a:rPr lang="id-ID" dirty="0" smtClean="0"/>
              <a:t>Dana dianggap sebagai modal kerja.</a:t>
            </a:r>
          </a:p>
          <a:p>
            <a:pPr marL="514350" indent="-514350">
              <a:buAutoNum type="arabicPeriod"/>
            </a:pPr>
            <a:r>
              <a:rPr lang="id-ID" dirty="0" smtClean="0"/>
              <a:t>Dana dianggap sebagai seluruh aktiva yang dimiliki perusahaan.</a:t>
            </a:r>
          </a:p>
          <a:p>
            <a:pPr marL="514350" indent="-514350">
              <a:buAutoNum type="arabicPeriod"/>
            </a:pPr>
            <a:r>
              <a:rPr lang="id-ID" dirty="0" smtClean="0"/>
              <a:t>Dana dianggap sebagai aktiva yang memiliki sifat sama dengan kas.</a:t>
            </a:r>
            <a:endParaRPr lang="id-ID" dirty="0"/>
          </a:p>
        </p:txBody>
      </p:sp>
    </p:spTree>
    <p:extLst>
      <p:ext uri="{BB962C8B-B14F-4D97-AF65-F5344CB8AC3E}">
        <p14:creationId xmlns:p14="http://schemas.microsoft.com/office/powerpoint/2010/main" val="4207287368"/>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Modal kerja merupakan modal yang digunakan untuk melakukan kegiatan operasi perusahaan. </a:t>
            </a:r>
          </a:p>
          <a:p>
            <a:r>
              <a:rPr lang="id-ID" dirty="0" smtClean="0"/>
              <a:t>Modal kerja diartikan sebagai investasi yang ditanamkan dalam aktiva lancar atau aktiva jangka pendek.</a:t>
            </a:r>
            <a:endParaRPr lang="id-ID" dirty="0"/>
          </a:p>
        </p:txBody>
      </p:sp>
    </p:spTree>
    <p:extLst>
      <p:ext uri="{BB962C8B-B14F-4D97-AF65-F5344CB8AC3E}">
        <p14:creationId xmlns:p14="http://schemas.microsoft.com/office/powerpoint/2010/main" val="46652153"/>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 KONSEP MODAL KERJA</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KONSEP KUANTITATIF</a:t>
            </a:r>
          </a:p>
          <a:p>
            <a:pPr marL="514350" indent="-514350">
              <a:buAutoNum type="arabicPeriod"/>
            </a:pPr>
            <a:r>
              <a:rPr lang="id-ID" dirty="0" smtClean="0"/>
              <a:t>KONSEP KUALITATIF</a:t>
            </a:r>
          </a:p>
          <a:p>
            <a:pPr marL="514350" indent="-514350">
              <a:buAutoNum type="arabicPeriod"/>
            </a:pPr>
            <a:r>
              <a:rPr lang="id-ID" dirty="0" smtClean="0"/>
              <a:t>KONSEP FUNGSIONAL</a:t>
            </a:r>
          </a:p>
          <a:p>
            <a:pPr marL="0" indent="0">
              <a:buNone/>
            </a:pPr>
            <a:endParaRPr lang="id-ID" dirty="0"/>
          </a:p>
        </p:txBody>
      </p:sp>
    </p:spTree>
    <p:extLst>
      <p:ext uri="{BB962C8B-B14F-4D97-AF65-F5344CB8AC3E}">
        <p14:creationId xmlns:p14="http://schemas.microsoft.com/office/powerpoint/2010/main" val="1891749497"/>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1. KONSEP KUANTITATIF</a:t>
            </a:r>
            <a:endParaRPr lang="id-ID" dirty="0"/>
          </a:p>
        </p:txBody>
      </p:sp>
      <p:sp>
        <p:nvSpPr>
          <p:cNvPr id="3" name="Content Placeholder 2"/>
          <p:cNvSpPr>
            <a:spLocks noGrp="1"/>
          </p:cNvSpPr>
          <p:nvPr>
            <p:ph idx="1"/>
          </p:nvPr>
        </p:nvSpPr>
        <p:spPr/>
        <p:txBody>
          <a:bodyPr>
            <a:normAutofit/>
          </a:bodyPr>
          <a:lstStyle/>
          <a:p>
            <a:r>
              <a:rPr lang="id-ID" dirty="0" smtClean="0"/>
              <a:t>Konsep kuantitatif menyebutkan bahwa modal kerja adalah seluruh aktiva lancar. Dalam konsep ini adalah bagaimana mencukupi kebutuhan dana untuk membiayai operasi perusahaan jangka pendek. Konaep ini sering disebut dengan modal kerja kotor (</a:t>
            </a:r>
            <a:r>
              <a:rPr lang="id-ID" i="1" dirty="0" smtClean="0"/>
              <a:t>gross working capital</a:t>
            </a:r>
            <a:r>
              <a:rPr lang="id-ID" dirty="0" smtClean="0"/>
              <a:t>)</a:t>
            </a:r>
          </a:p>
          <a:p>
            <a:r>
              <a:rPr lang="id-ID" dirty="0" smtClean="0"/>
              <a:t>Kelemahan konsep ini: tidak mencerminkan tingkat likuiditas perusahaan, konsep ini tidak mementingkan kualitas apakah modal kerja dibiayai oleh utang jangka atau jangka pendek atau oleh pemilik modal.</a:t>
            </a:r>
            <a:endParaRPr lang="id-ID" dirty="0"/>
          </a:p>
        </p:txBody>
      </p:sp>
    </p:spTree>
    <p:extLst>
      <p:ext uri="{BB962C8B-B14F-4D97-AF65-F5344CB8AC3E}">
        <p14:creationId xmlns:p14="http://schemas.microsoft.com/office/powerpoint/2010/main" val="186263077"/>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2. KONSEP KUALITATIF</a:t>
            </a:r>
            <a:endParaRPr lang="id-ID" dirty="0"/>
          </a:p>
        </p:txBody>
      </p:sp>
      <p:sp>
        <p:nvSpPr>
          <p:cNvPr id="3" name="Content Placeholder 2"/>
          <p:cNvSpPr>
            <a:spLocks noGrp="1"/>
          </p:cNvSpPr>
          <p:nvPr>
            <p:ph idx="1"/>
          </p:nvPr>
        </p:nvSpPr>
        <p:spPr/>
        <p:txBody>
          <a:bodyPr/>
          <a:lstStyle/>
          <a:p>
            <a:r>
              <a:rPr lang="id-ID" dirty="0" smtClean="0"/>
              <a:t>Konsep kualitatif merupakan konsep yang menitik beratkan pada kualitas modal kerja. Konsep ini melihat selisih antara jumlah aktiva lancar dengan kewajiban lancar. Kosep ini sering disebut sebagi modal kerja bersih (</a:t>
            </a:r>
            <a:r>
              <a:rPr lang="id-ID" i="1" dirty="0" smtClean="0"/>
              <a:t>net working capital</a:t>
            </a:r>
            <a:r>
              <a:rPr lang="id-ID" dirty="0" smtClean="0"/>
              <a:t>).</a:t>
            </a:r>
          </a:p>
          <a:p>
            <a:r>
              <a:rPr lang="id-ID" dirty="0" smtClean="0"/>
              <a:t>Keuntungan konsep ini adalah terlihatnya tingkat likuiditas perusahaan.</a:t>
            </a:r>
            <a:endParaRPr lang="id-ID" dirty="0"/>
          </a:p>
        </p:txBody>
      </p:sp>
    </p:spTree>
    <p:extLst>
      <p:ext uri="{BB962C8B-B14F-4D97-AF65-F5344CB8AC3E}">
        <p14:creationId xmlns:p14="http://schemas.microsoft.com/office/powerpoint/2010/main" val="142853574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3. KONSEP FUNGSIONAL</a:t>
            </a:r>
            <a:endParaRPr lang="id-ID" dirty="0"/>
          </a:p>
        </p:txBody>
      </p:sp>
      <p:sp>
        <p:nvSpPr>
          <p:cNvPr id="3" name="Content Placeholder 2"/>
          <p:cNvSpPr>
            <a:spLocks noGrp="1"/>
          </p:cNvSpPr>
          <p:nvPr>
            <p:ph idx="1"/>
          </p:nvPr>
        </p:nvSpPr>
        <p:spPr/>
        <p:txBody>
          <a:bodyPr/>
          <a:lstStyle/>
          <a:p>
            <a:r>
              <a:rPr lang="id-ID" dirty="0" smtClean="0"/>
              <a:t>Konsep fungsional menekankan kepada fungsi dana yang dimiliki perusahaan dalam memperoleh laba. Artinya sejumlah dana yang dimiliki dan digunakan perusahaan untuk meningkatkan laba perusahaan. Semakin banyak dana yang digunakan sebagai modal kerja seharusnya dapat meningkatkan perolehan laba.</a:t>
            </a:r>
            <a:endParaRPr lang="id-ID" dirty="0"/>
          </a:p>
        </p:txBody>
      </p:sp>
    </p:spTree>
    <p:extLst>
      <p:ext uri="{BB962C8B-B14F-4D97-AF65-F5344CB8AC3E}">
        <p14:creationId xmlns:p14="http://schemas.microsoft.com/office/powerpoint/2010/main" val="1552571165"/>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 TUJUAN MANAJEMEN MODAL KERJA</a:t>
            </a:r>
            <a:endParaRPr lang="id-ID" dirty="0"/>
          </a:p>
        </p:txBody>
      </p:sp>
      <p:sp>
        <p:nvSpPr>
          <p:cNvPr id="3" name="Content Placeholder 2"/>
          <p:cNvSpPr>
            <a:spLocks noGrp="1"/>
          </p:cNvSpPr>
          <p:nvPr>
            <p:ph idx="1"/>
          </p:nvPr>
        </p:nvSpPr>
        <p:spPr>
          <a:xfrm>
            <a:off x="609600" y="1600201"/>
            <a:ext cx="10972800" cy="4883727"/>
          </a:xfrm>
        </p:spPr>
        <p:txBody>
          <a:bodyPr>
            <a:normAutofit fontScale="55000" lnSpcReduction="20000"/>
          </a:bodyPr>
          <a:lstStyle/>
          <a:p>
            <a:pPr marL="514350" indent="-514350">
              <a:buAutoNum type="arabicPeriod"/>
            </a:pPr>
            <a:r>
              <a:rPr lang="id-ID" sz="3800" dirty="0" smtClean="0"/>
              <a:t>Guna memenuhi kebutuhan likuiditas perusahaan,</a:t>
            </a:r>
          </a:p>
          <a:p>
            <a:pPr marL="514350" indent="-514350">
              <a:buAutoNum type="arabicPeriod"/>
            </a:pPr>
            <a:r>
              <a:rPr lang="id-ID" sz="3800" dirty="0" smtClean="0"/>
              <a:t>Dengan modal kerja yang cukup perusahaan memiliki kemampuan untuk mememnuhi kewajiban pada waktunya,</a:t>
            </a:r>
          </a:p>
          <a:p>
            <a:pPr marL="514350" indent="-514350">
              <a:buAutoNum type="arabicPeriod"/>
            </a:pPr>
            <a:r>
              <a:rPr lang="id-ID" sz="3800" dirty="0" smtClean="0"/>
              <a:t>Memungkinkan perusahaan untuk memiliki sediaan yang cukup dalam rangka memenuhi kebutuhan pelanggannya,</a:t>
            </a:r>
          </a:p>
          <a:p>
            <a:pPr marL="514350" indent="-514350">
              <a:buAutoNum type="arabicPeriod"/>
            </a:pPr>
            <a:r>
              <a:rPr lang="id-ID" sz="3800" dirty="0" smtClean="0"/>
              <a:t>Memungkinkan perusahaan untuk memperoleh tambahan dana dari para kreditor apabila rasio keuangannya memenuhi syarat,</a:t>
            </a:r>
          </a:p>
          <a:p>
            <a:pPr marL="514350" indent="-514350">
              <a:buAutoNum type="arabicPeriod"/>
            </a:pPr>
            <a:r>
              <a:rPr lang="id-ID" sz="3800" dirty="0" smtClean="0"/>
              <a:t>Memungkinkan perusahaan memberikan syarat kredit yang menarik pelanggan dengan kemampuan yang dimilikinya,</a:t>
            </a:r>
          </a:p>
          <a:p>
            <a:pPr marL="514350" indent="-514350">
              <a:buAutoNum type="arabicPeriod"/>
            </a:pPr>
            <a:r>
              <a:rPr lang="id-ID" sz="3800" dirty="0" smtClean="0"/>
              <a:t>Guna memaksimalkan penggunaan aktiva lancar untuk meningkatkan penjualan dan laba,</a:t>
            </a:r>
          </a:p>
          <a:p>
            <a:pPr marL="514350" indent="-514350">
              <a:buAutoNum type="arabicPeriod"/>
            </a:pPr>
            <a:r>
              <a:rPr lang="id-ID" sz="3800" dirty="0" smtClean="0"/>
              <a:t>Melindungi diri apabila terjadi krisis modal kerja akibat turunnya nilai aktiva lancar.</a:t>
            </a:r>
          </a:p>
          <a:p>
            <a:pPr marL="514350" indent="-514350">
              <a:buAutoNum type="arabicPeriod"/>
            </a:pPr>
            <a:endParaRPr lang="id-ID" dirty="0"/>
          </a:p>
        </p:txBody>
      </p:sp>
    </p:spTree>
    <p:extLst>
      <p:ext uri="{BB962C8B-B14F-4D97-AF65-F5344CB8AC3E}">
        <p14:creationId xmlns:p14="http://schemas.microsoft.com/office/powerpoint/2010/main" val="3563665592"/>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 SUMBER MODAL KERJA</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Hasil operasi perusahaan,</a:t>
            </a:r>
          </a:p>
          <a:p>
            <a:pPr marL="514350" indent="-514350">
              <a:buAutoNum type="arabicPeriod"/>
            </a:pPr>
            <a:r>
              <a:rPr lang="id-ID" dirty="0" smtClean="0"/>
              <a:t>Keuntungan penjualan surat-surat berharga,</a:t>
            </a:r>
          </a:p>
          <a:p>
            <a:pPr marL="514350" indent="-514350">
              <a:buAutoNum type="arabicPeriod"/>
            </a:pPr>
            <a:r>
              <a:rPr lang="id-ID" dirty="0" smtClean="0"/>
              <a:t>Penjualan saham,</a:t>
            </a:r>
          </a:p>
          <a:p>
            <a:pPr marL="514350" indent="-514350">
              <a:buAutoNum type="arabicPeriod"/>
            </a:pPr>
            <a:r>
              <a:rPr lang="id-ID" dirty="0" smtClean="0"/>
              <a:t>Penjualan aktiva tetap,</a:t>
            </a:r>
          </a:p>
          <a:p>
            <a:pPr marL="514350" indent="-514350">
              <a:buAutoNum type="arabicPeriod"/>
            </a:pPr>
            <a:r>
              <a:rPr lang="id-ID" dirty="0" smtClean="0"/>
              <a:t>Penjualan obligasi,</a:t>
            </a:r>
          </a:p>
          <a:p>
            <a:pPr marL="514350" indent="-514350">
              <a:buAutoNum type="arabicPeriod"/>
            </a:pPr>
            <a:r>
              <a:rPr lang="id-ID" dirty="0" smtClean="0"/>
              <a:t>Memperoleh dana pinjaman,</a:t>
            </a:r>
          </a:p>
          <a:p>
            <a:pPr marL="514350" indent="-514350">
              <a:buAutoNum type="arabicPeriod"/>
            </a:pPr>
            <a:r>
              <a:rPr lang="id-ID" dirty="0" smtClean="0"/>
              <a:t>Dana hibah.</a:t>
            </a:r>
            <a:endParaRPr lang="id-ID" dirty="0"/>
          </a:p>
        </p:txBody>
      </p:sp>
    </p:spTree>
    <p:extLst>
      <p:ext uri="{BB962C8B-B14F-4D97-AF65-F5344CB8AC3E}">
        <p14:creationId xmlns:p14="http://schemas.microsoft.com/office/powerpoint/2010/main" val="2475091177"/>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marL="0" indent="0">
              <a:buNone/>
            </a:pPr>
            <a:r>
              <a:rPr lang="id-ID" dirty="0" smtClean="0"/>
              <a:t>Secara umum, kenaikan dan penurunan modal kerja disebabkan:</a:t>
            </a:r>
          </a:p>
          <a:p>
            <a:pPr marL="514350" indent="-514350">
              <a:buAutoNum type="arabicPeriod"/>
            </a:pPr>
            <a:r>
              <a:rPr lang="id-ID" dirty="0" smtClean="0"/>
              <a:t>Adanya kenaikan modal (penambahan modal pemilik atau laba),</a:t>
            </a:r>
          </a:p>
          <a:p>
            <a:pPr marL="514350" indent="-514350">
              <a:buAutoNum type="arabicPeriod"/>
            </a:pPr>
            <a:r>
              <a:rPr lang="id-ID" dirty="0" smtClean="0"/>
              <a:t>Adanya pengurangan aktiva tetap (penjualan aktiva tetap),</a:t>
            </a:r>
          </a:p>
          <a:p>
            <a:pPr marL="514350" indent="-514350">
              <a:buAutoNum type="arabicPeriod"/>
            </a:pPr>
            <a:r>
              <a:rPr lang="id-ID" dirty="0" smtClean="0"/>
              <a:t>Adanya penambahan utang.</a:t>
            </a:r>
            <a:endParaRPr lang="id-ID" dirty="0"/>
          </a:p>
        </p:txBody>
      </p:sp>
    </p:spTree>
    <p:extLst>
      <p:ext uri="{BB962C8B-B14F-4D97-AF65-F5344CB8AC3E}">
        <p14:creationId xmlns:p14="http://schemas.microsoft.com/office/powerpoint/2010/main" val="1821014512"/>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E. PENGGUNAAN MODAL KERJA</a:t>
            </a:r>
            <a:endParaRPr lang="id-ID" dirty="0"/>
          </a:p>
        </p:txBody>
      </p:sp>
      <p:sp>
        <p:nvSpPr>
          <p:cNvPr id="3" name="Content Placeholder 2"/>
          <p:cNvSpPr>
            <a:spLocks noGrp="1"/>
          </p:cNvSpPr>
          <p:nvPr>
            <p:ph idx="1"/>
          </p:nvPr>
        </p:nvSpPr>
        <p:spPr/>
        <p:txBody>
          <a:bodyPr>
            <a:normAutofit fontScale="92500"/>
          </a:bodyPr>
          <a:lstStyle/>
          <a:p>
            <a:pPr marL="514350" indent="-514350">
              <a:buAutoNum type="arabicPeriod"/>
            </a:pPr>
            <a:r>
              <a:rPr lang="id-ID" dirty="0" smtClean="0"/>
              <a:t>Pengeluaran untuk gaji, upah, biaya operasi perusahaan lainnya,</a:t>
            </a:r>
          </a:p>
          <a:p>
            <a:pPr marL="514350" indent="-514350">
              <a:buAutoNum type="arabicPeriod"/>
            </a:pPr>
            <a:r>
              <a:rPr lang="id-ID" dirty="0" smtClean="0"/>
              <a:t>Pengeluaran untuk membeli bahan baku atau barang dagangan,</a:t>
            </a:r>
          </a:p>
          <a:p>
            <a:pPr marL="514350" indent="-514350">
              <a:buAutoNum type="arabicPeriod"/>
            </a:pPr>
            <a:r>
              <a:rPr lang="id-ID" dirty="0" smtClean="0"/>
              <a:t>Menutupi kerugian akibat penjualan surat berharga,</a:t>
            </a:r>
          </a:p>
          <a:p>
            <a:pPr marL="514350" indent="-514350">
              <a:buAutoNum type="arabicPeriod"/>
            </a:pPr>
            <a:r>
              <a:rPr lang="id-ID" dirty="0" smtClean="0"/>
              <a:t>Pembentukan dana,</a:t>
            </a:r>
          </a:p>
          <a:p>
            <a:pPr marL="514350" indent="-514350">
              <a:buAutoNum type="arabicPeriod"/>
            </a:pPr>
            <a:r>
              <a:rPr lang="id-ID" dirty="0" smtClean="0"/>
              <a:t>Pembelian aktiva tetap,</a:t>
            </a:r>
          </a:p>
          <a:p>
            <a:pPr marL="514350" indent="-514350">
              <a:buAutoNum type="arabicPeriod"/>
            </a:pPr>
            <a:r>
              <a:rPr lang="id-ID" dirty="0" smtClean="0"/>
              <a:t>Pembayaran hutang jangka panjang (obligasi, hipotek, utang bank jangka panjang),</a:t>
            </a:r>
          </a:p>
          <a:p>
            <a:pPr marL="514350" indent="-514350">
              <a:buAutoNum type="arabicPeriod"/>
            </a:pPr>
            <a:r>
              <a:rPr lang="id-ID" dirty="0" smtClean="0"/>
              <a:t>Pembelian atau penarikan kembali saham yang beredar,</a:t>
            </a:r>
          </a:p>
          <a:p>
            <a:pPr marL="514350" indent="-514350">
              <a:buAutoNum type="arabicPeriod"/>
            </a:pPr>
            <a:r>
              <a:rPr lang="id-ID" dirty="0" smtClean="0"/>
              <a:t>Pengambilan uang atau barang untuk kepentingan pribadi.</a:t>
            </a:r>
            <a:endParaRPr lang="id-ID" dirty="0"/>
          </a:p>
        </p:txBody>
      </p:sp>
    </p:spTree>
    <p:extLst>
      <p:ext uri="{BB962C8B-B14F-4D97-AF65-F5344CB8AC3E}">
        <p14:creationId xmlns:p14="http://schemas.microsoft.com/office/powerpoint/2010/main" val="3795902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D. SIFAT LAPORAN KEUANGAN</a:t>
            </a:r>
            <a:endParaRPr lang="id-ID" dirty="0"/>
          </a:p>
        </p:txBody>
      </p:sp>
      <p:sp>
        <p:nvSpPr>
          <p:cNvPr id="3" name="Content Placeholder 2"/>
          <p:cNvSpPr>
            <a:spLocks noGrp="1"/>
          </p:cNvSpPr>
          <p:nvPr>
            <p:ph idx="1"/>
          </p:nvPr>
        </p:nvSpPr>
        <p:spPr/>
        <p:txBody>
          <a:bodyPr>
            <a:normAutofit/>
          </a:bodyPr>
          <a:lstStyle/>
          <a:p>
            <a:pPr marL="514350" indent="-514350">
              <a:buAutoNum type="arabicPeriod"/>
            </a:pPr>
            <a:r>
              <a:rPr lang="id-ID" dirty="0" smtClean="0"/>
              <a:t>Bersifat historis – bahwa laporan keuangan dibuat dan disusun dari data masa lalu atau masa yang sudah lewat. </a:t>
            </a:r>
          </a:p>
          <a:p>
            <a:pPr marL="514350" indent="-514350">
              <a:buAutoNum type="arabicPeriod"/>
            </a:pPr>
            <a:r>
              <a:rPr lang="id-ID" dirty="0" smtClean="0"/>
              <a:t>Bersifat menyeluruh – laporan keuangan dibuat selengkap mungkin.</a:t>
            </a:r>
          </a:p>
          <a:p>
            <a:pPr marL="0" indent="0">
              <a:buNone/>
            </a:pPr>
            <a:r>
              <a:rPr lang="id-ID" dirty="0"/>
              <a:t> D</a:t>
            </a:r>
            <a:r>
              <a:rPr lang="id-ID" dirty="0" smtClean="0"/>
              <a:t>ata masa lalu perusahaan yang ditampilkan dalam laporan keuangan merupakan kombinasi dari:</a:t>
            </a:r>
          </a:p>
          <a:p>
            <a:pPr marL="514350" indent="-514350">
              <a:buAutoNum type="alphaLcPeriod"/>
            </a:pPr>
            <a:r>
              <a:rPr lang="id-ID" dirty="0" smtClean="0"/>
              <a:t>Fakta yang telah dicatat</a:t>
            </a:r>
          </a:p>
          <a:p>
            <a:pPr marL="514350" indent="-514350">
              <a:buAutoNum type="alphaLcPeriod"/>
            </a:pPr>
            <a:r>
              <a:rPr lang="id-ID" dirty="0" smtClean="0"/>
              <a:t>Prinsip-prinsip dan kebiasaan dalam akuntansi</a:t>
            </a:r>
          </a:p>
          <a:p>
            <a:pPr marL="514350" indent="-514350">
              <a:buAutoNum type="alphaLcPeriod"/>
            </a:pPr>
            <a:r>
              <a:rPr lang="id-ID" dirty="0" smtClean="0"/>
              <a:t>Pendapat pribadi</a:t>
            </a:r>
            <a:endParaRPr lang="id-ID" dirty="0"/>
          </a:p>
        </p:txBody>
      </p:sp>
    </p:spTree>
    <p:extLst>
      <p:ext uri="{BB962C8B-B14F-4D97-AF65-F5344CB8AC3E}">
        <p14:creationId xmlns:p14="http://schemas.microsoft.com/office/powerpoint/2010/main" val="3029155143"/>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 PROSEDUR ANALISIS SUMBER DAN PENGGUNAAN MODAL KERJA</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Menentukan besarnya perubahan modal kerja.</a:t>
            </a:r>
          </a:p>
          <a:p>
            <a:pPr marL="514350" indent="-514350">
              <a:buAutoNum type="arabicPeriod"/>
            </a:pPr>
            <a:r>
              <a:rPr lang="id-ID" dirty="0" smtClean="0"/>
              <a:t>Mengidentifikasi dan menentukan besarnya sumber modal kerja.</a:t>
            </a:r>
          </a:p>
          <a:p>
            <a:pPr marL="514350" indent="-514350">
              <a:buFont typeface="Arial" pitchFamily="34" charset="0"/>
              <a:buAutoNum type="arabicPeriod"/>
            </a:pPr>
            <a:r>
              <a:rPr lang="id-ID" dirty="0"/>
              <a:t>Mengidentifikasi dan menentukan besarnya </a:t>
            </a:r>
            <a:r>
              <a:rPr lang="id-ID" dirty="0" smtClean="0"/>
              <a:t>penggunaan </a:t>
            </a:r>
            <a:r>
              <a:rPr lang="id-ID" dirty="0"/>
              <a:t>modal kerja</a:t>
            </a:r>
            <a:r>
              <a:rPr lang="id-ID" dirty="0" smtClean="0"/>
              <a:t>.</a:t>
            </a:r>
          </a:p>
          <a:p>
            <a:pPr marL="514350" indent="-514350">
              <a:buFont typeface="Arial" pitchFamily="34" charset="0"/>
              <a:buAutoNum type="arabicPeriod"/>
            </a:pPr>
            <a:r>
              <a:rPr lang="id-ID" dirty="0" smtClean="0"/>
              <a:t>Membuat LAPORAN SUMBER DAN PENGGUNAAN MODAL KERJA.</a:t>
            </a:r>
            <a:endParaRPr lang="id-ID" dirty="0"/>
          </a:p>
          <a:p>
            <a:pPr marL="514350" indent="-514350">
              <a:buAutoNum type="arabicPeriod"/>
            </a:pPr>
            <a:endParaRPr lang="id-ID" dirty="0"/>
          </a:p>
        </p:txBody>
      </p:sp>
    </p:spTree>
    <p:extLst>
      <p:ext uri="{BB962C8B-B14F-4D97-AF65-F5344CB8AC3E}">
        <p14:creationId xmlns:p14="http://schemas.microsoft.com/office/powerpoint/2010/main" val="1503455265"/>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SOAL LATIHAN</a:t>
            </a:r>
            <a:endParaRPr lang="id-ID" dirty="0"/>
          </a:p>
        </p:txBody>
      </p:sp>
      <p:sp>
        <p:nvSpPr>
          <p:cNvPr id="3" name="Content Placeholder 2"/>
          <p:cNvSpPr>
            <a:spLocks noGrp="1"/>
          </p:cNvSpPr>
          <p:nvPr>
            <p:ph idx="1"/>
          </p:nvPr>
        </p:nvSpPr>
        <p:spPr/>
        <p:txBody>
          <a:bodyPr/>
          <a:lstStyle/>
          <a:p>
            <a:pPr marL="0" indent="0">
              <a:buNone/>
            </a:pPr>
            <a:r>
              <a:rPr lang="id-ID" dirty="0" smtClean="0"/>
              <a:t>Buatlah LAPORAN SUMBER DAN PENGGUNAAN MODAL KERJA PT. SWASEMBADA!</a:t>
            </a:r>
            <a:endParaRPr lang="id-ID" dirty="0"/>
          </a:p>
        </p:txBody>
      </p:sp>
    </p:spTree>
    <p:extLst>
      <p:ext uri="{BB962C8B-B14F-4D97-AF65-F5344CB8AC3E}">
        <p14:creationId xmlns:p14="http://schemas.microsoft.com/office/powerpoint/2010/main" val="1845961084"/>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5520" y="1340768"/>
            <a:ext cx="8630920" cy="1080120"/>
          </a:xfrm>
        </p:spPr>
        <p:txBody>
          <a:bodyPr>
            <a:normAutofit/>
          </a:bodyPr>
          <a:lstStyle/>
          <a:p>
            <a:r>
              <a:rPr lang="id-ID" sz="3100" b="1" dirty="0"/>
              <a:t>ANALISIS INFORMASI </a:t>
            </a:r>
            <a:r>
              <a:rPr lang="id-ID" sz="3100" b="1" dirty="0" smtClean="0"/>
              <a:t>KEUANGAN</a:t>
            </a:r>
            <a:br>
              <a:rPr lang="id-ID" sz="3100" b="1" dirty="0" smtClean="0"/>
            </a:br>
            <a:r>
              <a:rPr lang="id-ID" sz="1800" dirty="0"/>
              <a:t>MANENDHA M KUNDALA, SE,MM</a:t>
            </a:r>
            <a:br>
              <a:rPr lang="id-ID" sz="1800" dirty="0"/>
            </a:br>
            <a:endParaRPr lang="id-ID" sz="1800" dirty="0"/>
          </a:p>
        </p:txBody>
      </p:sp>
      <p:sp>
        <p:nvSpPr>
          <p:cNvPr id="3" name="Subtitle 2"/>
          <p:cNvSpPr>
            <a:spLocks noGrp="1"/>
          </p:cNvSpPr>
          <p:nvPr>
            <p:ph type="subTitle" idx="1"/>
          </p:nvPr>
        </p:nvSpPr>
        <p:spPr>
          <a:xfrm>
            <a:off x="1780540" y="2708921"/>
            <a:ext cx="8630920" cy="2673975"/>
          </a:xfrm>
        </p:spPr>
        <p:txBody>
          <a:bodyPr/>
          <a:lstStyle/>
          <a:p>
            <a:r>
              <a:rPr lang="id-ID" sz="4400" b="1" dirty="0"/>
              <a:t>ANALISIS SUMBER DAN PENGGUNAAN </a:t>
            </a:r>
            <a:r>
              <a:rPr lang="id-ID" sz="4400" b="1" dirty="0" smtClean="0"/>
              <a:t>KAS</a:t>
            </a:r>
          </a:p>
          <a:p>
            <a:r>
              <a:rPr lang="id-ID" b="1" smtClean="0"/>
              <a:t>MATERI 10</a:t>
            </a:r>
            <a:endParaRPr lang="id-ID" dirty="0"/>
          </a:p>
        </p:txBody>
      </p:sp>
    </p:spTree>
    <p:extLst>
      <p:ext uri="{BB962C8B-B14F-4D97-AF65-F5344CB8AC3E}">
        <p14:creationId xmlns:p14="http://schemas.microsoft.com/office/powerpoint/2010/main" val="307819622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 PENGERTIAN ANALISIS SUMBER DAN PENGGUNAAN KAS</a:t>
            </a:r>
            <a:endParaRPr lang="id-ID" dirty="0"/>
          </a:p>
        </p:txBody>
      </p:sp>
      <p:sp>
        <p:nvSpPr>
          <p:cNvPr id="3" name="Content Placeholder 2"/>
          <p:cNvSpPr>
            <a:spLocks noGrp="1"/>
          </p:cNvSpPr>
          <p:nvPr>
            <p:ph idx="1"/>
          </p:nvPr>
        </p:nvSpPr>
        <p:spPr/>
        <p:txBody>
          <a:bodyPr>
            <a:normAutofit/>
          </a:bodyPr>
          <a:lstStyle/>
          <a:p>
            <a:r>
              <a:rPr lang="id-ID" dirty="0" smtClean="0"/>
              <a:t>Analisis sumber dan penggunaan kas adalah analisis laporan keuangan yang bertujuan untuk mendapatkan informasi tentang perubahan uang kas perusahaan serta sebab-sebab perubahan tersebut dalam satu periode.</a:t>
            </a:r>
          </a:p>
          <a:p>
            <a:r>
              <a:rPr lang="id-ID" dirty="0" smtClean="0"/>
              <a:t>Informasi ini penting untuk menilai kemampuan perusahaan dalam mengelola uang kas untuk membiayai operasi perusahaan.</a:t>
            </a:r>
          </a:p>
          <a:p>
            <a:r>
              <a:rPr lang="id-ID" dirty="0"/>
              <a:t>Uang kas adalah aktiva yang paling likuid. Sediaan uang kas yang terlalu over sangat tidak efisien dan sediaan uang kas yang terlalu under sangat menganggu kelancaran operasi perusahaan.</a:t>
            </a:r>
          </a:p>
          <a:p>
            <a:endParaRPr lang="id-ID" dirty="0" smtClean="0"/>
          </a:p>
          <a:p>
            <a:pPr marL="0" indent="0">
              <a:buNone/>
            </a:pPr>
            <a:endParaRPr lang="id-ID" dirty="0"/>
          </a:p>
        </p:txBody>
      </p:sp>
    </p:spTree>
    <p:extLst>
      <p:ext uri="{BB962C8B-B14F-4D97-AF65-F5344CB8AC3E}">
        <p14:creationId xmlns:p14="http://schemas.microsoft.com/office/powerpoint/2010/main" val="2281777876"/>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 TUJUAN ANALISIS SUMBER DAN PENGGUNAAN KAS</a:t>
            </a:r>
            <a:endParaRPr lang="id-ID" dirty="0"/>
          </a:p>
        </p:txBody>
      </p:sp>
      <p:sp>
        <p:nvSpPr>
          <p:cNvPr id="3" name="Content Placeholder 2"/>
          <p:cNvSpPr>
            <a:spLocks noGrp="1"/>
          </p:cNvSpPr>
          <p:nvPr>
            <p:ph idx="1"/>
          </p:nvPr>
        </p:nvSpPr>
        <p:spPr/>
        <p:txBody>
          <a:bodyPr/>
          <a:lstStyle/>
          <a:p>
            <a:r>
              <a:rPr lang="id-ID" dirty="0" smtClean="0"/>
              <a:t>Tujuannya adalah untuk menunjukkan perubahan kas selama satu periode dan memberikan alasan mengenai perubahan kas dengan menunjukkan dari mana sumber-sumber kas dan untuk apa saja penggunaannya.</a:t>
            </a:r>
            <a:endParaRPr lang="id-ID" dirty="0"/>
          </a:p>
        </p:txBody>
      </p:sp>
    </p:spTree>
    <p:extLst>
      <p:ext uri="{BB962C8B-B14F-4D97-AF65-F5344CB8AC3E}">
        <p14:creationId xmlns:p14="http://schemas.microsoft.com/office/powerpoint/2010/main" val="332832476"/>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 SIFAT LAPORAN SUMBER DAN PENGGUNAAN KAS</a:t>
            </a:r>
            <a:endParaRPr lang="id-ID" dirty="0"/>
          </a:p>
        </p:txBody>
      </p:sp>
      <p:sp>
        <p:nvSpPr>
          <p:cNvPr id="3" name="Content Placeholder 2"/>
          <p:cNvSpPr>
            <a:spLocks noGrp="1"/>
          </p:cNvSpPr>
          <p:nvPr>
            <p:ph idx="1"/>
          </p:nvPr>
        </p:nvSpPr>
        <p:spPr/>
        <p:txBody>
          <a:bodyPr>
            <a:normAutofit/>
          </a:bodyPr>
          <a:lstStyle/>
          <a:p>
            <a:r>
              <a:rPr lang="id-ID" dirty="0" smtClean="0"/>
              <a:t>Laporan sumber dan penggunaan kas dapat digunakan sebagai dasar dalam menaksir kebutuhan kas di masa yang akan datang dan kemungkinan sumber-sumber  yang ada, sebagai dasar perencanaan dan peramalan kebutuhan kas atau cash flow di masa yang akan datang.</a:t>
            </a:r>
          </a:p>
          <a:p>
            <a:r>
              <a:rPr lang="id-ID" dirty="0" smtClean="0"/>
              <a:t>Sedangkan bagi kreditor atau bank, untuk menilai kemampuan perusahaan dalam membayar bunga dan mengembalikan pinjamannya.</a:t>
            </a:r>
            <a:endParaRPr lang="id-ID" dirty="0"/>
          </a:p>
        </p:txBody>
      </p:sp>
    </p:spTree>
    <p:extLst>
      <p:ext uri="{BB962C8B-B14F-4D97-AF65-F5344CB8AC3E}">
        <p14:creationId xmlns:p14="http://schemas.microsoft.com/office/powerpoint/2010/main" val="3961106740"/>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D. SUMBER PENERIMAAN KAS</a:t>
            </a:r>
            <a:endParaRPr lang="id-ID"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id-ID" dirty="0" smtClean="0"/>
              <a:t>Hasil penjualan investasi jangka panjang dan aktiva tetap dengan tunai.</a:t>
            </a:r>
          </a:p>
          <a:p>
            <a:pPr marL="514350" indent="-514350">
              <a:buAutoNum type="arabicPeriod"/>
            </a:pPr>
            <a:r>
              <a:rPr lang="id-ID" dirty="0" smtClean="0"/>
              <a:t>Penjualan emisi saham perusahaan dengan tunai.</a:t>
            </a:r>
          </a:p>
          <a:p>
            <a:pPr marL="514350" indent="-514350">
              <a:buAutoNum type="arabicPeriod"/>
            </a:pPr>
            <a:r>
              <a:rPr lang="id-ID" dirty="0" smtClean="0"/>
              <a:t>Penerimaan pinjaman, baik jangka pendek (wesel) maupun jangka panjang (obligasi dan hipotek).</a:t>
            </a:r>
          </a:p>
          <a:p>
            <a:pPr marL="514350" indent="-514350">
              <a:buAutoNum type="arabicPeriod"/>
            </a:pPr>
            <a:r>
              <a:rPr lang="id-ID" dirty="0" smtClean="0"/>
              <a:t>Penjualan tunai surat-surat berharga.</a:t>
            </a:r>
          </a:p>
          <a:p>
            <a:pPr marL="514350" indent="-514350">
              <a:buAutoNum type="arabicPeriod"/>
            </a:pPr>
            <a:r>
              <a:rPr lang="id-ID" dirty="0" smtClean="0"/>
              <a:t>Penerimaan piutang, baik piutang dagang maupun piutang wesel.</a:t>
            </a:r>
          </a:p>
          <a:p>
            <a:pPr marL="514350" indent="-514350">
              <a:buAutoNum type="arabicPeriod"/>
            </a:pPr>
            <a:r>
              <a:rPr lang="id-ID" dirty="0" smtClean="0"/>
              <a:t>Penerimaan lain-lain: pendapatan sewa, pendapatan bungan, penerimaan hadiah, dll.</a:t>
            </a:r>
          </a:p>
          <a:p>
            <a:pPr marL="514350" indent="-514350">
              <a:buAutoNum type="arabicPeriod"/>
            </a:pPr>
            <a:r>
              <a:rPr lang="id-ID" dirty="0" smtClean="0"/>
              <a:t>Kuntungan operasi perusahaan.</a:t>
            </a:r>
            <a:endParaRPr lang="id-ID" dirty="0"/>
          </a:p>
        </p:txBody>
      </p:sp>
    </p:spTree>
    <p:extLst>
      <p:ext uri="{BB962C8B-B14F-4D97-AF65-F5344CB8AC3E}">
        <p14:creationId xmlns:p14="http://schemas.microsoft.com/office/powerpoint/2010/main" val="1998775262"/>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 PENGGUNAAN KAS</a:t>
            </a:r>
            <a:endParaRPr lang="id-ID" dirty="0"/>
          </a:p>
        </p:txBody>
      </p:sp>
      <p:sp>
        <p:nvSpPr>
          <p:cNvPr id="3" name="Content Placeholder 2"/>
          <p:cNvSpPr>
            <a:spLocks noGrp="1"/>
          </p:cNvSpPr>
          <p:nvPr>
            <p:ph idx="1"/>
          </p:nvPr>
        </p:nvSpPr>
        <p:spPr/>
        <p:txBody>
          <a:bodyPr>
            <a:normAutofit/>
          </a:bodyPr>
          <a:lstStyle/>
          <a:p>
            <a:pPr marL="514350" indent="-514350">
              <a:buAutoNum type="arabicPeriod"/>
            </a:pPr>
            <a:r>
              <a:rPr lang="id-ID" dirty="0" smtClean="0"/>
              <a:t>Pembelian tunai saham atau obligasi untuk investasi jangka pendek dan jangka panjang.</a:t>
            </a:r>
          </a:p>
          <a:p>
            <a:pPr marL="514350" indent="-514350">
              <a:buAutoNum type="arabicPeriod"/>
            </a:pPr>
            <a:r>
              <a:rPr lang="id-ID" dirty="0" smtClean="0"/>
              <a:t>Pembelian tunai aktiva tetap </a:t>
            </a:r>
          </a:p>
          <a:p>
            <a:pPr marL="514350" indent="-514350">
              <a:buAutoNum type="arabicPeriod"/>
            </a:pPr>
            <a:r>
              <a:rPr lang="id-ID" dirty="0" smtClean="0"/>
              <a:t>Pembelian tunai (penarikan) saham yang beredar kembali.</a:t>
            </a:r>
          </a:p>
          <a:p>
            <a:pPr marL="514350" indent="-514350">
              <a:buAutoNum type="arabicPeriod"/>
            </a:pPr>
            <a:r>
              <a:rPr lang="id-ID" dirty="0" smtClean="0"/>
              <a:t>Pembelian tunai barang dagangan (sediaan).</a:t>
            </a:r>
          </a:p>
          <a:p>
            <a:pPr marL="514350" indent="-514350">
              <a:buAutoNum type="arabicPeriod"/>
            </a:pPr>
            <a:r>
              <a:rPr lang="id-ID" dirty="0" smtClean="0"/>
              <a:t>Pembayaran biaya operasi seperti upah dan gaji, bunga, premi asuransi,dll</a:t>
            </a:r>
          </a:p>
          <a:p>
            <a:pPr marL="514350" indent="-514350">
              <a:buAutoNum type="arabicPeriod"/>
            </a:pPr>
            <a:r>
              <a:rPr lang="id-ID" dirty="0" smtClean="0"/>
              <a:t>Pembayaran deviden, pajak, denda, dll.</a:t>
            </a:r>
          </a:p>
          <a:p>
            <a:pPr marL="514350" indent="-514350">
              <a:buAutoNum type="arabicPeriod"/>
            </a:pPr>
            <a:r>
              <a:rPr lang="id-ID" dirty="0" smtClean="0"/>
              <a:t>Kerugian operasi perusahaan.</a:t>
            </a:r>
            <a:endParaRPr lang="id-ID" dirty="0"/>
          </a:p>
        </p:txBody>
      </p:sp>
    </p:spTree>
    <p:extLst>
      <p:ext uri="{BB962C8B-B14F-4D97-AF65-F5344CB8AC3E}">
        <p14:creationId xmlns:p14="http://schemas.microsoft.com/office/powerpoint/2010/main" val="3908831835"/>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 PROSEDUR ANALISIS SUMBER DAN PENGGUNAAN KAS</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Menentukan besarnya perubahan uang kas.</a:t>
            </a:r>
          </a:p>
          <a:p>
            <a:pPr marL="514350" indent="-514350">
              <a:buAutoNum type="arabicPeriod"/>
            </a:pPr>
            <a:r>
              <a:rPr lang="id-ID" dirty="0" smtClean="0"/>
              <a:t>Mengindetifikasi dan menentukan besarnya sumber kas.</a:t>
            </a:r>
          </a:p>
          <a:p>
            <a:pPr marL="514350" indent="-514350">
              <a:buAutoNum type="arabicPeriod"/>
            </a:pPr>
            <a:r>
              <a:rPr lang="id-ID" dirty="0" smtClean="0"/>
              <a:t>Mengidentifikasi dan menentukan besarnya penggunaan kas.</a:t>
            </a:r>
          </a:p>
          <a:p>
            <a:pPr marL="514350" indent="-514350">
              <a:buAutoNum type="arabicPeriod"/>
            </a:pPr>
            <a:r>
              <a:rPr lang="id-ID" dirty="0" smtClean="0"/>
              <a:t>Membuat LAPORAN SUMBER </a:t>
            </a:r>
            <a:r>
              <a:rPr lang="id-ID" dirty="0"/>
              <a:t>DAN PENGGUNAAN </a:t>
            </a:r>
            <a:r>
              <a:rPr lang="id-ID" dirty="0" smtClean="0"/>
              <a:t>KAS.</a:t>
            </a:r>
            <a:endParaRPr lang="id-ID" dirty="0"/>
          </a:p>
        </p:txBody>
      </p:sp>
    </p:spTree>
    <p:extLst>
      <p:ext uri="{BB962C8B-B14F-4D97-AF65-F5344CB8AC3E}">
        <p14:creationId xmlns:p14="http://schemas.microsoft.com/office/powerpoint/2010/main" val="1299912218"/>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SOAL LATIHAN</a:t>
            </a:r>
            <a:endParaRPr lang="id-ID" dirty="0"/>
          </a:p>
        </p:txBody>
      </p:sp>
      <p:sp>
        <p:nvSpPr>
          <p:cNvPr id="3" name="Content Placeholder 2"/>
          <p:cNvSpPr>
            <a:spLocks noGrp="1"/>
          </p:cNvSpPr>
          <p:nvPr>
            <p:ph idx="1"/>
          </p:nvPr>
        </p:nvSpPr>
        <p:spPr/>
        <p:txBody>
          <a:bodyPr/>
          <a:lstStyle/>
          <a:p>
            <a:r>
              <a:rPr lang="id-ID" dirty="0"/>
              <a:t>Buatlah LAPORAN SUMBER DAN PENGGUNAAN </a:t>
            </a:r>
            <a:r>
              <a:rPr lang="id-ID" dirty="0" smtClean="0"/>
              <a:t>KAS PT</a:t>
            </a:r>
            <a:r>
              <a:rPr lang="id-ID" dirty="0"/>
              <a:t>. SWASEMBADA!</a:t>
            </a:r>
          </a:p>
          <a:p>
            <a:endParaRPr lang="id-ID" dirty="0"/>
          </a:p>
        </p:txBody>
      </p:sp>
    </p:spTree>
    <p:extLst>
      <p:ext uri="{BB962C8B-B14F-4D97-AF65-F5344CB8AC3E}">
        <p14:creationId xmlns:p14="http://schemas.microsoft.com/office/powerpoint/2010/main" val="37951636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 KETERBATASAN LAPORAN KEUANGAN</a:t>
            </a:r>
            <a:endParaRPr lang="id-ID" dirty="0"/>
          </a:p>
        </p:txBody>
      </p:sp>
      <p:sp>
        <p:nvSpPr>
          <p:cNvPr id="3" name="Content Placeholder 2"/>
          <p:cNvSpPr>
            <a:spLocks noGrp="1"/>
          </p:cNvSpPr>
          <p:nvPr>
            <p:ph idx="1"/>
          </p:nvPr>
        </p:nvSpPr>
        <p:spPr/>
        <p:txBody>
          <a:bodyPr>
            <a:normAutofit fontScale="92500"/>
          </a:bodyPr>
          <a:lstStyle/>
          <a:p>
            <a:pPr marL="514350" indent="-514350">
              <a:buAutoNum type="arabicPeriod"/>
            </a:pPr>
            <a:r>
              <a:rPr lang="id-ID" dirty="0" smtClean="0"/>
              <a:t>Pembuatan laporan keuangan disusun berdasarkan sejarah (historis), dimana data yang diambil berasal dari data masa lalu.</a:t>
            </a:r>
          </a:p>
          <a:p>
            <a:pPr marL="514350" indent="-514350">
              <a:buAutoNum type="arabicPeriod"/>
            </a:pPr>
            <a:r>
              <a:rPr lang="id-ID" dirty="0"/>
              <a:t>L</a:t>
            </a:r>
            <a:r>
              <a:rPr lang="id-ID" dirty="0" smtClean="0"/>
              <a:t>aporan keuangan dibuat umum, artinya untuk semua orang bukan hanya untuk pihak tertentu saja.</a:t>
            </a:r>
          </a:p>
          <a:p>
            <a:pPr marL="514350" indent="-514350">
              <a:buAutoNum type="arabicPeriod"/>
            </a:pPr>
            <a:r>
              <a:rPr lang="id-ID" dirty="0" smtClean="0"/>
              <a:t>Proses penyusunan tidak terlepas dari taksiran-taksiran dan pertimbangan-pertimbangan tertentu.</a:t>
            </a:r>
          </a:p>
          <a:p>
            <a:pPr marL="514350" indent="-514350">
              <a:buAutoNum type="arabicPeriod"/>
            </a:pPr>
            <a:r>
              <a:rPr lang="id-ID" dirty="0" smtClean="0"/>
              <a:t>laporan keuangan bersifat konservatif dalam menghadapi situasi ketidakpastian. </a:t>
            </a:r>
          </a:p>
          <a:p>
            <a:pPr marL="514350" indent="-514350">
              <a:buAutoNum type="arabicPeriod"/>
            </a:pPr>
            <a:r>
              <a:rPr lang="id-ID" dirty="0" smtClean="0"/>
              <a:t>laporan keuangan selalu berpegang teguh kepada sudut pandang ekonomi dalam memandang peristiwa-peristiwa yang terjadi bukan kepada sifat formalnya.</a:t>
            </a:r>
            <a:endParaRPr lang="id-ID" dirty="0"/>
          </a:p>
        </p:txBody>
      </p:sp>
    </p:spTree>
    <p:extLst>
      <p:ext uri="{BB962C8B-B14F-4D97-AF65-F5344CB8AC3E}">
        <p14:creationId xmlns:p14="http://schemas.microsoft.com/office/powerpoint/2010/main" val="3792341967"/>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5520" y="1340768"/>
            <a:ext cx="8630920" cy="1080120"/>
          </a:xfrm>
        </p:spPr>
        <p:txBody>
          <a:bodyPr>
            <a:normAutofit/>
          </a:bodyPr>
          <a:lstStyle/>
          <a:p>
            <a:r>
              <a:rPr lang="id-ID" sz="3100" b="1" dirty="0"/>
              <a:t>ANALISIS INFORMASI </a:t>
            </a:r>
            <a:r>
              <a:rPr lang="id-ID" sz="3100" b="1" dirty="0" smtClean="0"/>
              <a:t>KEUANGAN</a:t>
            </a:r>
            <a:br>
              <a:rPr lang="id-ID" sz="3100" b="1" dirty="0" smtClean="0"/>
            </a:br>
            <a:r>
              <a:rPr lang="id-ID" sz="1800" dirty="0"/>
              <a:t>MANENDHA M KUNDALA, SE,MM</a:t>
            </a:r>
            <a:br>
              <a:rPr lang="id-ID" sz="1800" dirty="0"/>
            </a:br>
            <a:endParaRPr lang="id-ID" sz="1800" dirty="0"/>
          </a:p>
        </p:txBody>
      </p:sp>
      <p:sp>
        <p:nvSpPr>
          <p:cNvPr id="3" name="Subtitle 2"/>
          <p:cNvSpPr>
            <a:spLocks noGrp="1"/>
          </p:cNvSpPr>
          <p:nvPr>
            <p:ph type="subTitle" idx="1"/>
          </p:nvPr>
        </p:nvSpPr>
        <p:spPr>
          <a:xfrm>
            <a:off x="1780540" y="2708921"/>
            <a:ext cx="8630920" cy="2673975"/>
          </a:xfrm>
        </p:spPr>
        <p:txBody>
          <a:bodyPr/>
          <a:lstStyle/>
          <a:p>
            <a:r>
              <a:rPr lang="id-ID" sz="4400" b="1" dirty="0"/>
              <a:t>ANALISIS </a:t>
            </a:r>
            <a:r>
              <a:rPr lang="id-ID" sz="4400" b="1" dirty="0" smtClean="0"/>
              <a:t>PERKREDITAN</a:t>
            </a:r>
          </a:p>
          <a:p>
            <a:r>
              <a:rPr lang="id-ID" b="1" dirty="0" smtClean="0"/>
              <a:t>MATERI 11</a:t>
            </a:r>
            <a:endParaRPr lang="id-ID" dirty="0"/>
          </a:p>
        </p:txBody>
      </p:sp>
    </p:spTree>
    <p:extLst>
      <p:ext uri="{BB962C8B-B14F-4D97-AF65-F5344CB8AC3E}">
        <p14:creationId xmlns:p14="http://schemas.microsoft.com/office/powerpoint/2010/main" val="2765398077"/>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 LATAR BELAKANG</a:t>
            </a:r>
            <a:endParaRPr lang="id-ID" dirty="0"/>
          </a:p>
        </p:txBody>
      </p:sp>
      <p:sp>
        <p:nvSpPr>
          <p:cNvPr id="3" name="Content Placeholder 2"/>
          <p:cNvSpPr>
            <a:spLocks noGrp="1"/>
          </p:cNvSpPr>
          <p:nvPr>
            <p:ph idx="1"/>
          </p:nvPr>
        </p:nvSpPr>
        <p:spPr/>
        <p:txBody>
          <a:bodyPr>
            <a:normAutofit/>
          </a:bodyPr>
          <a:lstStyle/>
          <a:p>
            <a:r>
              <a:rPr lang="id-ID" dirty="0" smtClean="0"/>
              <a:t>Untuk menjalankan kegiatan operasional perusahaan. Kebutuhan atas dana harus tersedia agar kegiatan perusahaan dapat berjalan dengan lancar. </a:t>
            </a:r>
          </a:p>
          <a:p>
            <a:r>
              <a:rPr lang="id-ID" dirty="0" smtClean="0"/>
              <a:t>Dana dibutuhkan oleh perusahaan untuk: keperluan modal kerja dan investasi.</a:t>
            </a:r>
          </a:p>
          <a:p>
            <a:r>
              <a:rPr lang="id-ID" dirty="0" smtClean="0"/>
              <a:t>Dana diperoleh dari bebbagai sumber diantaranya: dari pemilik itu sendiri (setoran modal) dan dari pinjaman.</a:t>
            </a:r>
            <a:endParaRPr lang="id-ID" dirty="0"/>
          </a:p>
        </p:txBody>
      </p:sp>
    </p:spTree>
    <p:extLst>
      <p:ext uri="{BB962C8B-B14F-4D97-AF65-F5344CB8AC3E}">
        <p14:creationId xmlns:p14="http://schemas.microsoft.com/office/powerpoint/2010/main" val="290114229"/>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30026"/>
          </a:xfrm>
        </p:spPr>
        <p:txBody>
          <a:bodyPr>
            <a:normAutofit fontScale="90000"/>
          </a:bodyPr>
          <a:lstStyle/>
          <a:p>
            <a:endParaRPr lang="id-ID" dirty="0"/>
          </a:p>
        </p:txBody>
      </p:sp>
      <p:sp>
        <p:nvSpPr>
          <p:cNvPr id="3" name="Content Placeholder 2"/>
          <p:cNvSpPr>
            <a:spLocks noGrp="1"/>
          </p:cNvSpPr>
          <p:nvPr>
            <p:ph idx="1"/>
          </p:nvPr>
        </p:nvSpPr>
        <p:spPr>
          <a:xfrm>
            <a:off x="609600" y="548681"/>
            <a:ext cx="10972800" cy="5577483"/>
          </a:xfrm>
        </p:spPr>
        <p:txBody>
          <a:bodyPr>
            <a:normAutofit/>
          </a:bodyPr>
          <a:lstStyle/>
          <a:p>
            <a:r>
              <a:rPr lang="id-ID" dirty="0" smtClean="0"/>
              <a:t>Apabila kebutuhan dana besar, sementara dana yang dibutuhkan tidak tersedia maka dibutuhkan pemenuhan dana melalui dana pinjaman dari lembaga keuangan seperti Bank.</a:t>
            </a:r>
          </a:p>
          <a:p>
            <a:r>
              <a:rPr lang="id-ID" dirty="0" smtClean="0"/>
              <a:t>Hal yang perlu dipertimbangkan sebelum mengajukan dana pinjaman ke Bank:</a:t>
            </a:r>
          </a:p>
          <a:p>
            <a:pPr marL="514350" indent="-514350">
              <a:buFont typeface="+mj-lt"/>
              <a:buAutoNum type="arabicPeriod"/>
            </a:pPr>
            <a:r>
              <a:rPr lang="id-ID" dirty="0" smtClean="0"/>
              <a:t>Beban biaya bunga yang harus ditanggung,</a:t>
            </a:r>
          </a:p>
          <a:p>
            <a:pPr marL="514350" indent="-514350">
              <a:buFont typeface="+mj-lt"/>
              <a:buAutoNum type="arabicPeriod"/>
            </a:pPr>
            <a:r>
              <a:rPr lang="id-ID" dirty="0" smtClean="0"/>
              <a:t>Persyaratan memperoleh pinjaman tersebut,</a:t>
            </a:r>
          </a:p>
          <a:p>
            <a:pPr marL="514350" indent="-514350">
              <a:buFont typeface="+mj-lt"/>
              <a:buAutoNum type="arabicPeriod"/>
            </a:pPr>
            <a:r>
              <a:rPr lang="id-ID" dirty="0" smtClean="0"/>
              <a:t>jumlah dana yang dibutuhkan,</a:t>
            </a:r>
          </a:p>
          <a:p>
            <a:pPr marL="514350" indent="-514350">
              <a:buFont typeface="+mj-lt"/>
              <a:buAutoNum type="arabicPeriod"/>
            </a:pPr>
            <a:r>
              <a:rPr lang="id-ID" dirty="0" smtClean="0"/>
              <a:t>Jangka waktu dana dibutuhkan,</a:t>
            </a:r>
          </a:p>
          <a:p>
            <a:pPr marL="514350" indent="-514350">
              <a:buFont typeface="+mj-lt"/>
              <a:buAutoNum type="arabicPeriod"/>
            </a:pPr>
            <a:r>
              <a:rPr lang="id-ID" dirty="0" smtClean="0"/>
              <a:t>Jaminan yang diberikan.</a:t>
            </a:r>
            <a:endParaRPr lang="id-ID" dirty="0"/>
          </a:p>
        </p:txBody>
      </p:sp>
    </p:spTree>
    <p:extLst>
      <p:ext uri="{BB962C8B-B14F-4D97-AF65-F5344CB8AC3E}">
        <p14:creationId xmlns:p14="http://schemas.microsoft.com/office/powerpoint/2010/main" val="3083230296"/>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274042"/>
          </a:xfrm>
        </p:spPr>
        <p:txBody>
          <a:bodyPr>
            <a:normAutofit fontScale="90000"/>
          </a:bodyPr>
          <a:lstStyle/>
          <a:p>
            <a:endParaRPr lang="id-ID" dirty="0"/>
          </a:p>
        </p:txBody>
      </p:sp>
      <p:sp>
        <p:nvSpPr>
          <p:cNvPr id="3" name="Content Placeholder 2"/>
          <p:cNvSpPr>
            <a:spLocks noGrp="1"/>
          </p:cNvSpPr>
          <p:nvPr>
            <p:ph idx="1"/>
          </p:nvPr>
        </p:nvSpPr>
        <p:spPr>
          <a:xfrm>
            <a:off x="609600" y="836712"/>
            <a:ext cx="10972800" cy="5289451"/>
          </a:xfrm>
        </p:spPr>
        <p:txBody>
          <a:bodyPr>
            <a:normAutofit/>
          </a:bodyPr>
          <a:lstStyle/>
          <a:p>
            <a:r>
              <a:rPr lang="id-ID" dirty="0" smtClean="0"/>
              <a:t>Dalam menyalurkan dananya, pihak bank (kreditor) memiliki syarat tertentu yang harus dipenuhi, yakni:</a:t>
            </a:r>
          </a:p>
          <a:p>
            <a:pPr marL="514350" indent="-514350">
              <a:buFont typeface="+mj-lt"/>
              <a:buAutoNum type="arabicPeriod"/>
            </a:pPr>
            <a:r>
              <a:rPr lang="id-ID" dirty="0" smtClean="0"/>
              <a:t>Jenis kredit yang dibutuhkan,</a:t>
            </a:r>
          </a:p>
          <a:p>
            <a:pPr marL="514350" indent="-514350">
              <a:buFont typeface="+mj-lt"/>
              <a:buAutoNum type="arabicPeriod"/>
            </a:pPr>
            <a:r>
              <a:rPr lang="id-ID" dirty="0" smtClean="0"/>
              <a:t>Jumlah dana yang dibutuhkan,</a:t>
            </a:r>
          </a:p>
          <a:p>
            <a:pPr marL="514350" indent="-514350">
              <a:buFont typeface="+mj-lt"/>
              <a:buAutoNum type="arabicPeriod"/>
            </a:pPr>
            <a:r>
              <a:rPr lang="id-ID" dirty="0" smtClean="0"/>
              <a:t>Jangka waktu pinjaman,</a:t>
            </a:r>
          </a:p>
          <a:p>
            <a:pPr marL="514350" indent="-514350">
              <a:buFont typeface="+mj-lt"/>
              <a:buAutoNum type="arabicPeriod"/>
            </a:pPr>
            <a:r>
              <a:rPr lang="id-ID" dirty="0" smtClean="0"/>
              <a:t>Cara pengembalian pinjaman tersebut,</a:t>
            </a:r>
          </a:p>
          <a:p>
            <a:pPr marL="514350" indent="-514350">
              <a:buFont typeface="+mj-lt"/>
              <a:buAutoNum type="arabicPeriod"/>
            </a:pPr>
            <a:r>
              <a:rPr lang="id-ID" dirty="0" smtClean="0"/>
              <a:t>Jaminan yang dimiliki,</a:t>
            </a:r>
          </a:p>
          <a:p>
            <a:pPr marL="514350" indent="-514350">
              <a:buFont typeface="+mj-lt"/>
              <a:buAutoNum type="arabicPeriod"/>
            </a:pPr>
            <a:r>
              <a:rPr lang="id-ID" dirty="0" smtClean="0"/>
              <a:t>Laporan keuangan beberapa periode,</a:t>
            </a:r>
          </a:p>
          <a:p>
            <a:pPr marL="514350" indent="-514350">
              <a:buFont typeface="+mj-lt"/>
              <a:buAutoNum type="arabicPeriod"/>
            </a:pPr>
            <a:r>
              <a:rPr lang="id-ID" dirty="0" smtClean="0"/>
              <a:t>kelayakan usaha,</a:t>
            </a:r>
          </a:p>
          <a:p>
            <a:pPr marL="514350" indent="-514350">
              <a:buFont typeface="+mj-lt"/>
              <a:buAutoNum type="arabicPeriod"/>
            </a:pPr>
            <a:r>
              <a:rPr lang="id-ID" dirty="0" smtClean="0"/>
              <a:t>Persyaratan lainnya.</a:t>
            </a:r>
          </a:p>
          <a:p>
            <a:pPr marL="514350" indent="-514350">
              <a:buFont typeface="+mj-lt"/>
              <a:buAutoNum type="arabicPeriod"/>
            </a:pPr>
            <a:endParaRPr lang="id-ID" dirty="0"/>
          </a:p>
        </p:txBody>
      </p:sp>
    </p:spTree>
    <p:extLst>
      <p:ext uri="{BB962C8B-B14F-4D97-AF65-F5344CB8AC3E}">
        <p14:creationId xmlns:p14="http://schemas.microsoft.com/office/powerpoint/2010/main" val="3880077325"/>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Sebelum pinjaman kredit dikucurkan, bank terlebih dahulu menganalisis kelayakan usaha perusahaan debitor sebagai acuan disetujia atau tidaknya usaha tersebut diberikan pinjaman serta untuk menentukan besarnya jumlah pinjaman yang layak diberikan.</a:t>
            </a:r>
            <a:endParaRPr lang="id-ID" dirty="0"/>
          </a:p>
        </p:txBody>
      </p:sp>
    </p:spTree>
    <p:extLst>
      <p:ext uri="{BB962C8B-B14F-4D97-AF65-F5344CB8AC3E}">
        <p14:creationId xmlns:p14="http://schemas.microsoft.com/office/powerpoint/2010/main" val="1457471297"/>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 ARTI PENTING KREDIT</a:t>
            </a:r>
            <a:endParaRPr lang="id-ID" dirty="0"/>
          </a:p>
        </p:txBody>
      </p:sp>
      <p:sp>
        <p:nvSpPr>
          <p:cNvPr id="3" name="Content Placeholder 2"/>
          <p:cNvSpPr>
            <a:spLocks noGrp="1"/>
          </p:cNvSpPr>
          <p:nvPr>
            <p:ph idx="1"/>
          </p:nvPr>
        </p:nvSpPr>
        <p:spPr/>
        <p:txBody>
          <a:bodyPr/>
          <a:lstStyle/>
          <a:p>
            <a:r>
              <a:rPr lang="en-US" dirty="0"/>
              <a:t>Kata </a:t>
            </a:r>
            <a:r>
              <a:rPr lang="en-US" dirty="0" err="1"/>
              <a:t>Kredit</a:t>
            </a:r>
            <a:r>
              <a:rPr lang="en-US" dirty="0"/>
              <a:t> </a:t>
            </a:r>
            <a:r>
              <a:rPr lang="en-US" dirty="0" err="1"/>
              <a:t>berasal</a:t>
            </a:r>
            <a:r>
              <a:rPr lang="en-US" dirty="0"/>
              <a:t> kata “</a:t>
            </a:r>
            <a:r>
              <a:rPr lang="en-US" dirty="0" err="1"/>
              <a:t>Credere</a:t>
            </a:r>
            <a:r>
              <a:rPr lang="en-US" dirty="0"/>
              <a:t>” </a:t>
            </a:r>
            <a:r>
              <a:rPr lang="en-US" dirty="0" err="1"/>
              <a:t>dalam</a:t>
            </a:r>
            <a:r>
              <a:rPr lang="en-US" dirty="0"/>
              <a:t> </a:t>
            </a:r>
            <a:r>
              <a:rPr lang="en-US" dirty="0" err="1"/>
              <a:t>bahasa</a:t>
            </a:r>
            <a:r>
              <a:rPr lang="en-US" dirty="0"/>
              <a:t> Italia yang </a:t>
            </a:r>
            <a:r>
              <a:rPr lang="en-US" dirty="0" err="1"/>
              <a:t>berarti</a:t>
            </a:r>
            <a:r>
              <a:rPr lang="en-US" dirty="0"/>
              <a:t> </a:t>
            </a:r>
            <a:r>
              <a:rPr lang="en-US" b="1" dirty="0" err="1" smtClean="0"/>
              <a:t>kepercay</a:t>
            </a:r>
            <a:r>
              <a:rPr lang="id-ID" b="1" dirty="0" smtClean="0"/>
              <a:t>a</a:t>
            </a:r>
            <a:r>
              <a:rPr lang="en-US" b="1" dirty="0" smtClean="0"/>
              <a:t>an</a:t>
            </a:r>
            <a:r>
              <a:rPr lang="en-US" dirty="0" smtClean="0"/>
              <a:t> </a:t>
            </a:r>
            <a:r>
              <a:rPr lang="en-US" dirty="0" err="1"/>
              <a:t>dan</a:t>
            </a:r>
            <a:r>
              <a:rPr lang="en-US" dirty="0"/>
              <a:t> </a:t>
            </a:r>
            <a:r>
              <a:rPr lang="en-US" dirty="0" err="1"/>
              <a:t>juga</a:t>
            </a:r>
            <a:r>
              <a:rPr lang="en-US" dirty="0"/>
              <a:t> </a:t>
            </a:r>
            <a:r>
              <a:rPr lang="en-US" dirty="0" err="1"/>
              <a:t>berasal</a:t>
            </a:r>
            <a:r>
              <a:rPr lang="en-US" dirty="0"/>
              <a:t> kata </a:t>
            </a:r>
            <a:r>
              <a:rPr lang="en-US" dirty="0" err="1"/>
              <a:t>Creditum</a:t>
            </a:r>
            <a:r>
              <a:rPr lang="en-US" dirty="0"/>
              <a:t> </a:t>
            </a:r>
            <a:r>
              <a:rPr lang="en-US" dirty="0" err="1"/>
              <a:t>dalam</a:t>
            </a:r>
            <a:r>
              <a:rPr lang="en-US" dirty="0"/>
              <a:t> </a:t>
            </a:r>
            <a:r>
              <a:rPr lang="en-US" dirty="0" err="1"/>
              <a:t>bahasa</a:t>
            </a:r>
            <a:r>
              <a:rPr lang="en-US" dirty="0"/>
              <a:t> </a:t>
            </a:r>
            <a:r>
              <a:rPr lang="en-US" dirty="0" err="1"/>
              <a:t>latin</a:t>
            </a:r>
            <a:r>
              <a:rPr lang="en-US" dirty="0"/>
              <a:t> yang </a:t>
            </a:r>
            <a:r>
              <a:rPr lang="en-US" dirty="0" err="1"/>
              <a:t>artinya</a:t>
            </a:r>
            <a:r>
              <a:rPr lang="en-US" dirty="0"/>
              <a:t> </a:t>
            </a:r>
            <a:r>
              <a:rPr lang="en-US" b="1" dirty="0" err="1"/>
              <a:t>kepercayaan</a:t>
            </a:r>
            <a:r>
              <a:rPr lang="en-US" b="1" dirty="0"/>
              <a:t> </a:t>
            </a:r>
            <a:r>
              <a:rPr lang="en-US" b="1" dirty="0" err="1"/>
              <a:t>akan</a:t>
            </a:r>
            <a:r>
              <a:rPr lang="en-US" b="1" dirty="0"/>
              <a:t> </a:t>
            </a:r>
            <a:r>
              <a:rPr lang="en-US" b="1" dirty="0" err="1"/>
              <a:t>kebenaran</a:t>
            </a:r>
            <a:r>
              <a:rPr lang="en-US" dirty="0"/>
              <a:t>. </a:t>
            </a:r>
            <a:r>
              <a:rPr lang="en-US" dirty="0" err="1"/>
              <a:t>Dalam</a:t>
            </a:r>
            <a:r>
              <a:rPr lang="en-US" dirty="0"/>
              <a:t> </a:t>
            </a:r>
            <a:r>
              <a:rPr lang="en-US" dirty="0" err="1"/>
              <a:t>konteks</a:t>
            </a:r>
            <a:r>
              <a:rPr lang="en-US" dirty="0"/>
              <a:t> </a:t>
            </a:r>
            <a:r>
              <a:rPr lang="en-US" dirty="0" err="1"/>
              <a:t>ini</a:t>
            </a:r>
            <a:r>
              <a:rPr lang="en-US" dirty="0"/>
              <a:t> </a:t>
            </a:r>
            <a:r>
              <a:rPr lang="en-US" dirty="0" err="1"/>
              <a:t>adanya</a:t>
            </a:r>
            <a:r>
              <a:rPr lang="en-US" dirty="0"/>
              <a:t> </a:t>
            </a:r>
            <a:r>
              <a:rPr lang="en-US" dirty="0" err="1"/>
              <a:t>kepercayaan</a:t>
            </a:r>
            <a:r>
              <a:rPr lang="en-US" dirty="0"/>
              <a:t> </a:t>
            </a:r>
            <a:r>
              <a:rPr lang="en-US" dirty="0" err="1"/>
              <a:t>dari</a:t>
            </a:r>
            <a:r>
              <a:rPr lang="en-US" dirty="0"/>
              <a:t> </a:t>
            </a:r>
            <a:r>
              <a:rPr lang="en-US" dirty="0" err="1"/>
              <a:t>pihak</a:t>
            </a:r>
            <a:r>
              <a:rPr lang="en-US" dirty="0"/>
              <a:t> </a:t>
            </a:r>
            <a:r>
              <a:rPr lang="en-US" dirty="0" err="1"/>
              <a:t>kreditur</a:t>
            </a:r>
            <a:r>
              <a:rPr lang="en-US" dirty="0"/>
              <a:t> </a:t>
            </a:r>
            <a:r>
              <a:rPr lang="en-US" dirty="0" err="1"/>
              <a:t>kepada</a:t>
            </a:r>
            <a:r>
              <a:rPr lang="en-US" dirty="0"/>
              <a:t> </a:t>
            </a:r>
            <a:r>
              <a:rPr lang="en-US" dirty="0" err="1"/>
              <a:t>debitur</a:t>
            </a:r>
            <a:r>
              <a:rPr lang="en-US" dirty="0"/>
              <a:t> </a:t>
            </a:r>
            <a:r>
              <a:rPr lang="en-US" dirty="0" err="1"/>
              <a:t>akan</a:t>
            </a:r>
            <a:r>
              <a:rPr lang="en-US" dirty="0"/>
              <a:t> </a:t>
            </a:r>
            <a:r>
              <a:rPr lang="en-US" dirty="0" err="1"/>
              <a:t>mengembalikan</a:t>
            </a:r>
            <a:r>
              <a:rPr lang="en-US" dirty="0"/>
              <a:t> </a:t>
            </a:r>
            <a:r>
              <a:rPr lang="en-US" dirty="0" err="1"/>
              <a:t>pinjamannya</a:t>
            </a:r>
            <a:r>
              <a:rPr lang="en-US" dirty="0"/>
              <a:t> </a:t>
            </a:r>
            <a:r>
              <a:rPr lang="en-US" dirty="0" err="1"/>
              <a:t>berikut</a:t>
            </a:r>
            <a:r>
              <a:rPr lang="en-US" dirty="0"/>
              <a:t> </a:t>
            </a:r>
            <a:r>
              <a:rPr lang="en-US" dirty="0" err="1"/>
              <a:t>bunganya</a:t>
            </a:r>
            <a:r>
              <a:rPr lang="en-US" dirty="0"/>
              <a:t> </a:t>
            </a:r>
            <a:r>
              <a:rPr lang="en-US" dirty="0" err="1"/>
              <a:t>sesuai</a:t>
            </a:r>
            <a:r>
              <a:rPr lang="en-US" dirty="0"/>
              <a:t> </a:t>
            </a:r>
            <a:r>
              <a:rPr lang="en-US" dirty="0" err="1"/>
              <a:t>dengan</a:t>
            </a:r>
            <a:r>
              <a:rPr lang="en-US" dirty="0"/>
              <a:t> </a:t>
            </a:r>
            <a:r>
              <a:rPr lang="en-US" dirty="0" err="1"/>
              <a:t>kesepakatan</a:t>
            </a:r>
            <a:r>
              <a:rPr lang="en-US" dirty="0"/>
              <a:t> yang </a:t>
            </a:r>
            <a:r>
              <a:rPr lang="en-US" dirty="0" err="1"/>
              <a:t>telah</a:t>
            </a:r>
            <a:r>
              <a:rPr lang="en-US" dirty="0"/>
              <a:t> </a:t>
            </a:r>
            <a:r>
              <a:rPr lang="en-US" dirty="0" err="1"/>
              <a:t>diperjanjikan</a:t>
            </a:r>
            <a:r>
              <a:rPr lang="en-US" dirty="0"/>
              <a:t> </a:t>
            </a:r>
            <a:r>
              <a:rPr lang="en-US" dirty="0" err="1"/>
              <a:t>sebelumnya</a:t>
            </a:r>
            <a:r>
              <a:rPr lang="en-US" dirty="0"/>
              <a:t>.</a:t>
            </a:r>
            <a:endParaRPr lang="id-ID" dirty="0"/>
          </a:p>
          <a:p>
            <a:endParaRPr lang="id-ID" dirty="0"/>
          </a:p>
        </p:txBody>
      </p:sp>
    </p:spTree>
    <p:extLst>
      <p:ext uri="{BB962C8B-B14F-4D97-AF65-F5344CB8AC3E}">
        <p14:creationId xmlns:p14="http://schemas.microsoft.com/office/powerpoint/2010/main" val="450398071"/>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Menurut </a:t>
            </a:r>
            <a:r>
              <a:rPr lang="en-US" dirty="0" err="1" smtClean="0"/>
              <a:t>Undang</a:t>
            </a:r>
            <a:r>
              <a:rPr lang="en-US" dirty="0" smtClean="0"/>
              <a:t> </a:t>
            </a:r>
            <a:r>
              <a:rPr lang="en-US" dirty="0" err="1"/>
              <a:t>Undang</a:t>
            </a:r>
            <a:r>
              <a:rPr lang="en-US" dirty="0"/>
              <a:t> </a:t>
            </a:r>
            <a:r>
              <a:rPr lang="en-US" dirty="0" err="1"/>
              <a:t>Perbankan</a:t>
            </a:r>
            <a:r>
              <a:rPr lang="en-US" dirty="0"/>
              <a:t> </a:t>
            </a:r>
            <a:r>
              <a:rPr lang="en-US" dirty="0" err="1"/>
              <a:t>Nomor</a:t>
            </a:r>
            <a:r>
              <a:rPr lang="en-US" dirty="0"/>
              <a:t> 10 </a:t>
            </a:r>
            <a:r>
              <a:rPr lang="en-US" dirty="0" err="1"/>
              <a:t>Tahun</a:t>
            </a:r>
            <a:r>
              <a:rPr lang="en-US" dirty="0"/>
              <a:t> 1998 </a:t>
            </a:r>
            <a:r>
              <a:rPr lang="en-US" dirty="0" err="1"/>
              <a:t>tanggal</a:t>
            </a:r>
            <a:r>
              <a:rPr lang="en-US" dirty="0"/>
              <a:t> 10 </a:t>
            </a:r>
            <a:r>
              <a:rPr lang="en-US" dirty="0" smtClean="0"/>
              <a:t>No</a:t>
            </a:r>
            <a:r>
              <a:rPr lang="id-ID" dirty="0" smtClean="0"/>
              <a:t>v</a:t>
            </a:r>
            <a:r>
              <a:rPr lang="en-US" dirty="0" smtClean="0"/>
              <a:t>ember </a:t>
            </a:r>
            <a:r>
              <a:rPr lang="en-US" dirty="0"/>
              <a:t>1998 Bab I </a:t>
            </a:r>
            <a:r>
              <a:rPr lang="en-US" dirty="0" err="1"/>
              <a:t>Ketentuan</a:t>
            </a:r>
            <a:r>
              <a:rPr lang="en-US" dirty="0"/>
              <a:t> </a:t>
            </a:r>
            <a:r>
              <a:rPr lang="en-US" dirty="0" err="1"/>
              <a:t>Umum</a:t>
            </a:r>
            <a:r>
              <a:rPr lang="en-US" dirty="0"/>
              <a:t>, </a:t>
            </a:r>
            <a:r>
              <a:rPr lang="en-US" dirty="0" err="1"/>
              <a:t>Pasal</a:t>
            </a:r>
            <a:r>
              <a:rPr lang="en-US" dirty="0"/>
              <a:t> 1 </a:t>
            </a:r>
            <a:r>
              <a:rPr lang="en-US" dirty="0" err="1"/>
              <a:t>Angka</a:t>
            </a:r>
            <a:r>
              <a:rPr lang="en-US" dirty="0"/>
              <a:t> 11:</a:t>
            </a:r>
            <a:endParaRPr lang="id-ID" dirty="0"/>
          </a:p>
          <a:p>
            <a:pPr marL="0" indent="0">
              <a:buNone/>
            </a:pPr>
            <a:r>
              <a:rPr lang="en-US" dirty="0"/>
              <a:t>“</a:t>
            </a:r>
            <a:r>
              <a:rPr lang="en-US" i="1" dirty="0" err="1"/>
              <a:t>Kredit</a:t>
            </a:r>
            <a:r>
              <a:rPr lang="en-US" i="1" dirty="0"/>
              <a:t> </a:t>
            </a:r>
            <a:r>
              <a:rPr lang="en-US" i="1" dirty="0" err="1"/>
              <a:t>adalah</a:t>
            </a:r>
            <a:r>
              <a:rPr lang="en-US" i="1" dirty="0"/>
              <a:t> </a:t>
            </a:r>
            <a:r>
              <a:rPr lang="en-US" i="1" dirty="0" err="1"/>
              <a:t>penyediaan</a:t>
            </a:r>
            <a:r>
              <a:rPr lang="en-US" i="1" dirty="0"/>
              <a:t> </a:t>
            </a:r>
            <a:r>
              <a:rPr lang="en-US" i="1" dirty="0" err="1"/>
              <a:t>uang</a:t>
            </a:r>
            <a:r>
              <a:rPr lang="en-US" i="1" dirty="0"/>
              <a:t> </a:t>
            </a:r>
            <a:r>
              <a:rPr lang="en-US" i="1" dirty="0" err="1"/>
              <a:t>atau</a:t>
            </a:r>
            <a:r>
              <a:rPr lang="en-US" i="1" dirty="0"/>
              <a:t> </a:t>
            </a:r>
            <a:r>
              <a:rPr lang="en-US" i="1" dirty="0" err="1"/>
              <a:t>tagihan</a:t>
            </a:r>
            <a:r>
              <a:rPr lang="en-US" i="1" dirty="0"/>
              <a:t> yang </a:t>
            </a:r>
            <a:r>
              <a:rPr lang="en-US" i="1" dirty="0" err="1"/>
              <a:t>dapat</a:t>
            </a:r>
            <a:r>
              <a:rPr lang="en-US" i="1" dirty="0"/>
              <a:t> </a:t>
            </a:r>
            <a:r>
              <a:rPr lang="en-US" i="1" dirty="0" err="1"/>
              <a:t>dipersamakan</a:t>
            </a:r>
            <a:r>
              <a:rPr lang="en-US" i="1" dirty="0"/>
              <a:t> </a:t>
            </a:r>
            <a:r>
              <a:rPr lang="en-US" i="1" dirty="0" err="1"/>
              <a:t>dengan</a:t>
            </a:r>
            <a:r>
              <a:rPr lang="en-US" i="1" dirty="0"/>
              <a:t> </a:t>
            </a:r>
            <a:r>
              <a:rPr lang="en-US" i="1" dirty="0" err="1"/>
              <a:t>itu</a:t>
            </a:r>
            <a:r>
              <a:rPr lang="en-US" i="1" dirty="0"/>
              <a:t>, </a:t>
            </a:r>
            <a:r>
              <a:rPr lang="en-US" i="1" dirty="0" err="1"/>
              <a:t>berdasarkan</a:t>
            </a:r>
            <a:r>
              <a:rPr lang="en-US" i="1" dirty="0"/>
              <a:t> </a:t>
            </a:r>
            <a:r>
              <a:rPr lang="en-US" i="1" dirty="0" err="1"/>
              <a:t>persetujuan</a:t>
            </a:r>
            <a:r>
              <a:rPr lang="en-US" i="1" dirty="0"/>
              <a:t> </a:t>
            </a:r>
            <a:r>
              <a:rPr lang="en-US" i="1" dirty="0" err="1"/>
              <a:t>atau</a:t>
            </a:r>
            <a:r>
              <a:rPr lang="en-US" i="1" dirty="0"/>
              <a:t> </a:t>
            </a:r>
            <a:r>
              <a:rPr lang="en-US" i="1" dirty="0" err="1"/>
              <a:t>kesepakatan</a:t>
            </a:r>
            <a:r>
              <a:rPr lang="en-US" i="1" dirty="0"/>
              <a:t> </a:t>
            </a:r>
            <a:r>
              <a:rPr lang="en-US" i="1" dirty="0" err="1"/>
              <a:t>pinjam-meminjam</a:t>
            </a:r>
            <a:r>
              <a:rPr lang="en-US" i="1" dirty="0"/>
              <a:t> </a:t>
            </a:r>
            <a:r>
              <a:rPr lang="en-US" i="1" dirty="0" err="1"/>
              <a:t>antara</a:t>
            </a:r>
            <a:r>
              <a:rPr lang="en-US" i="1" dirty="0"/>
              <a:t> bank </a:t>
            </a:r>
            <a:r>
              <a:rPr lang="en-US" i="1" dirty="0" err="1"/>
              <a:t>dengan</a:t>
            </a:r>
            <a:r>
              <a:rPr lang="en-US" i="1" dirty="0"/>
              <a:t> </a:t>
            </a:r>
            <a:r>
              <a:rPr lang="en-US" i="1" dirty="0" err="1"/>
              <a:t>pihak</a:t>
            </a:r>
            <a:r>
              <a:rPr lang="en-US" i="1" dirty="0"/>
              <a:t> lain yang </a:t>
            </a:r>
            <a:r>
              <a:rPr lang="en-US" i="1" dirty="0" err="1"/>
              <a:t>mewajibkan</a:t>
            </a:r>
            <a:r>
              <a:rPr lang="en-US" i="1" dirty="0"/>
              <a:t> </a:t>
            </a:r>
            <a:r>
              <a:rPr lang="en-US" i="1" dirty="0" err="1"/>
              <a:t>pihak</a:t>
            </a:r>
            <a:r>
              <a:rPr lang="en-US" i="1" dirty="0"/>
              <a:t> </a:t>
            </a:r>
            <a:r>
              <a:rPr lang="en-US" i="1" dirty="0" err="1"/>
              <a:t>peminjam</a:t>
            </a:r>
            <a:r>
              <a:rPr lang="en-US" i="1" dirty="0"/>
              <a:t> </a:t>
            </a:r>
            <a:r>
              <a:rPr lang="en-US" i="1" dirty="0" err="1"/>
              <a:t>untuk</a:t>
            </a:r>
            <a:r>
              <a:rPr lang="en-US" i="1" dirty="0"/>
              <a:t> </a:t>
            </a:r>
            <a:r>
              <a:rPr lang="en-US" i="1" dirty="0" err="1"/>
              <a:t>melunasi</a:t>
            </a:r>
            <a:r>
              <a:rPr lang="en-US" i="1" dirty="0"/>
              <a:t> </a:t>
            </a:r>
            <a:r>
              <a:rPr lang="en-US" i="1" dirty="0" err="1"/>
              <a:t>utangnya</a:t>
            </a:r>
            <a:r>
              <a:rPr lang="en-US" i="1" dirty="0"/>
              <a:t> </a:t>
            </a:r>
            <a:r>
              <a:rPr lang="en-US" i="1" dirty="0" err="1"/>
              <a:t>setelah</a:t>
            </a:r>
            <a:r>
              <a:rPr lang="en-US" i="1" dirty="0"/>
              <a:t> </a:t>
            </a:r>
            <a:r>
              <a:rPr lang="en-US" i="1" dirty="0" err="1"/>
              <a:t>jangka</a:t>
            </a:r>
            <a:r>
              <a:rPr lang="en-US" i="1" dirty="0"/>
              <a:t> </a:t>
            </a:r>
            <a:r>
              <a:rPr lang="en-US" i="1" dirty="0" err="1"/>
              <a:t>waktu</a:t>
            </a:r>
            <a:r>
              <a:rPr lang="en-US" i="1" dirty="0"/>
              <a:t> </a:t>
            </a:r>
            <a:r>
              <a:rPr lang="en-US" i="1" dirty="0" err="1"/>
              <a:t>tertentu</a:t>
            </a:r>
            <a:r>
              <a:rPr lang="en-US" i="1" dirty="0"/>
              <a:t> </a:t>
            </a:r>
            <a:r>
              <a:rPr lang="en-US" i="1" dirty="0" err="1"/>
              <a:t>dengan</a:t>
            </a:r>
            <a:r>
              <a:rPr lang="en-US" i="1" dirty="0"/>
              <a:t> </a:t>
            </a:r>
            <a:r>
              <a:rPr lang="en-US" i="1" dirty="0" err="1"/>
              <a:t>pemberian</a:t>
            </a:r>
            <a:r>
              <a:rPr lang="en-US" i="1" dirty="0"/>
              <a:t> </a:t>
            </a:r>
            <a:r>
              <a:rPr lang="en-US" i="1" dirty="0" err="1"/>
              <a:t>bunga</a:t>
            </a:r>
            <a:r>
              <a:rPr lang="en-US" dirty="0"/>
              <a:t>.”</a:t>
            </a:r>
            <a:endParaRPr lang="id-ID" dirty="0"/>
          </a:p>
          <a:p>
            <a:endParaRPr lang="id-ID" dirty="0"/>
          </a:p>
        </p:txBody>
      </p:sp>
    </p:spTree>
    <p:extLst>
      <p:ext uri="{BB962C8B-B14F-4D97-AF65-F5344CB8AC3E}">
        <p14:creationId xmlns:p14="http://schemas.microsoft.com/office/powerpoint/2010/main" val="257878553"/>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 UNSUR YANG TERKANDUNG DALAM PEMBERIAN KREDIT</a:t>
            </a:r>
            <a:endParaRPr lang="id-ID" dirty="0"/>
          </a:p>
        </p:txBody>
      </p:sp>
      <p:sp>
        <p:nvSpPr>
          <p:cNvPr id="3" name="Content Placeholder 2"/>
          <p:cNvSpPr>
            <a:spLocks noGrp="1"/>
          </p:cNvSpPr>
          <p:nvPr>
            <p:ph idx="1"/>
          </p:nvPr>
        </p:nvSpPr>
        <p:spPr/>
        <p:txBody>
          <a:bodyPr/>
          <a:lstStyle/>
          <a:p>
            <a:pPr marL="514350" indent="-514350">
              <a:buFont typeface="+mj-lt"/>
              <a:buAutoNum type="arabicPeriod"/>
            </a:pPr>
            <a:r>
              <a:rPr lang="id-ID" dirty="0" smtClean="0"/>
              <a:t>KEPERCAYAAN</a:t>
            </a:r>
          </a:p>
          <a:p>
            <a:pPr marL="514350" indent="-514350">
              <a:buFont typeface="+mj-lt"/>
              <a:buAutoNum type="arabicPeriod"/>
            </a:pPr>
            <a:r>
              <a:rPr lang="id-ID" dirty="0" smtClean="0"/>
              <a:t>KESEPAKATAN</a:t>
            </a:r>
          </a:p>
          <a:p>
            <a:pPr marL="514350" indent="-514350">
              <a:buFont typeface="+mj-lt"/>
              <a:buAutoNum type="arabicPeriod"/>
            </a:pPr>
            <a:r>
              <a:rPr lang="id-ID" dirty="0" smtClean="0"/>
              <a:t>JANGKA WAKTU</a:t>
            </a:r>
          </a:p>
          <a:p>
            <a:pPr marL="514350" indent="-514350">
              <a:buFont typeface="+mj-lt"/>
              <a:buAutoNum type="arabicPeriod"/>
            </a:pPr>
            <a:r>
              <a:rPr lang="id-ID" dirty="0" smtClean="0"/>
              <a:t>RESIKO (</a:t>
            </a:r>
            <a:r>
              <a:rPr lang="id-ID" i="1" dirty="0" smtClean="0"/>
              <a:t>degree of risk</a:t>
            </a:r>
            <a:r>
              <a:rPr lang="id-ID" dirty="0" smtClean="0"/>
              <a:t>)</a:t>
            </a:r>
          </a:p>
          <a:p>
            <a:pPr marL="514350" indent="-514350">
              <a:buFont typeface="+mj-lt"/>
              <a:buAutoNum type="arabicPeriod"/>
            </a:pPr>
            <a:r>
              <a:rPr lang="id-ID" dirty="0" smtClean="0"/>
              <a:t>BALAS JASA</a:t>
            </a:r>
          </a:p>
          <a:p>
            <a:pPr marL="514350" indent="-514350">
              <a:buFont typeface="+mj-lt"/>
              <a:buAutoNum type="arabicPeriod"/>
            </a:pPr>
            <a:endParaRPr lang="id-ID" dirty="0"/>
          </a:p>
        </p:txBody>
      </p:sp>
    </p:spTree>
    <p:extLst>
      <p:ext uri="{BB962C8B-B14F-4D97-AF65-F5344CB8AC3E}">
        <p14:creationId xmlns:p14="http://schemas.microsoft.com/office/powerpoint/2010/main" val="2363789839"/>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1. Kepercayaan </a:t>
            </a:r>
            <a:endParaRPr lang="id-ID" dirty="0"/>
          </a:p>
        </p:txBody>
      </p:sp>
      <p:sp>
        <p:nvSpPr>
          <p:cNvPr id="3" name="Content Placeholder 2"/>
          <p:cNvSpPr>
            <a:spLocks noGrp="1"/>
          </p:cNvSpPr>
          <p:nvPr>
            <p:ph idx="1"/>
          </p:nvPr>
        </p:nvSpPr>
        <p:spPr/>
        <p:txBody>
          <a:bodyPr>
            <a:normAutofit/>
          </a:bodyPr>
          <a:lstStyle/>
          <a:p>
            <a:r>
              <a:rPr lang="id-ID" dirty="0" smtClean="0"/>
              <a:t>KEPERCAYAAN artinya bahwa pihak bank percaya nasabah akan mengembalikan kredit yang diberikan. Dasar pertimbangan yang diberikan oleh bank adalah itikad baik nasabah yaitu adanya keinginan nasabah untuk membayar.</a:t>
            </a:r>
          </a:p>
        </p:txBody>
      </p:sp>
    </p:spTree>
    <p:extLst>
      <p:ext uri="{BB962C8B-B14F-4D97-AF65-F5344CB8AC3E}">
        <p14:creationId xmlns:p14="http://schemas.microsoft.com/office/powerpoint/2010/main" val="3941613792"/>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2. Kesepakatan </a:t>
            </a:r>
            <a:endParaRPr lang="id-ID" dirty="0"/>
          </a:p>
        </p:txBody>
      </p:sp>
      <p:sp>
        <p:nvSpPr>
          <p:cNvPr id="3" name="Content Placeholder 2"/>
          <p:cNvSpPr>
            <a:spLocks noGrp="1"/>
          </p:cNvSpPr>
          <p:nvPr>
            <p:ph idx="1"/>
          </p:nvPr>
        </p:nvSpPr>
        <p:spPr/>
        <p:txBody>
          <a:bodyPr>
            <a:normAutofit/>
          </a:bodyPr>
          <a:lstStyle/>
          <a:p>
            <a:r>
              <a:rPr lang="id-ID" dirty="0" smtClean="0"/>
              <a:t>Sebelum </a:t>
            </a:r>
            <a:r>
              <a:rPr lang="id-ID" dirty="0"/>
              <a:t>kredit dikucurkan, bank dan nasabah terlebih dulu menyepakati hal-hal yang menjadi kewajiban dan hak masing-masing pihak. Disepakati juga sanksi-sanksi yang akan diberikan bila masing-masing pihak melanggar kesepakatan yang telah dibuat. </a:t>
            </a:r>
            <a:endParaRPr lang="id-ID" dirty="0" smtClean="0"/>
          </a:p>
          <a:p>
            <a:r>
              <a:rPr lang="id-ID" dirty="0" smtClean="0"/>
              <a:t>Kesepakatan </a:t>
            </a:r>
            <a:r>
              <a:rPr lang="id-ID" dirty="0"/>
              <a:t>ini dituangkan dalam akad kredit yang ditandatangani oleh kedua belah pihak pada saat kredit disetujui bank dan akan dikucurkan.</a:t>
            </a:r>
          </a:p>
          <a:p>
            <a:endParaRPr lang="id-ID" dirty="0"/>
          </a:p>
        </p:txBody>
      </p:sp>
    </p:spTree>
    <p:extLst>
      <p:ext uri="{BB962C8B-B14F-4D97-AF65-F5344CB8AC3E}">
        <p14:creationId xmlns:p14="http://schemas.microsoft.com/office/powerpoint/2010/main" val="2265436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b="1" dirty="0"/>
              <a:t>LAPORAN KEUANGAN</a:t>
            </a:r>
            <a:endParaRPr lang="id-ID" dirty="0"/>
          </a:p>
        </p:txBody>
      </p:sp>
      <p:sp>
        <p:nvSpPr>
          <p:cNvPr id="5" name="Subtitle 4"/>
          <p:cNvSpPr>
            <a:spLocks noGrp="1"/>
          </p:cNvSpPr>
          <p:nvPr>
            <p:ph type="subTitle" idx="1"/>
          </p:nvPr>
        </p:nvSpPr>
        <p:spPr/>
        <p:txBody>
          <a:bodyPr/>
          <a:lstStyle/>
          <a:p>
            <a:r>
              <a:rPr lang="id-ID" dirty="0" smtClean="0"/>
              <a:t>MATERI 1</a:t>
            </a:r>
            <a:endParaRPr lang="id-ID" dirty="0"/>
          </a:p>
        </p:txBody>
      </p:sp>
    </p:spTree>
    <p:extLst>
      <p:ext uri="{BB962C8B-B14F-4D97-AF65-F5344CB8AC3E}">
        <p14:creationId xmlns:p14="http://schemas.microsoft.com/office/powerpoint/2010/main" val="746842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 PEMERIKSAAN LAPORAN KEUANGAN (AUDIT)</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Pemeriksaan laporan keuangan dapat dilakukan oleh internal perusahaan. Pemeriksaan selanjutnya dilakukan oleh akuntan publik yang sudah memperoleh izin. </a:t>
            </a:r>
          </a:p>
          <a:p>
            <a:pPr marL="0" indent="0">
              <a:buNone/>
            </a:pPr>
            <a:r>
              <a:rPr lang="id-ID" dirty="0" smtClean="0"/>
              <a:t>Akuntan akan memberikan penilaian setelah meneliti dengan standar dan prosedur pemeriksaan yang lazim. Pendapat wajar atau tidak wajar akan diberikan apabila laporan keuangan disusun telah sesuai dengan prinsip akuntansi yang lazim dan telah diterapkan secara konsisten dari tahun ke tahun.</a:t>
            </a:r>
            <a:endParaRPr lang="id-ID" dirty="0"/>
          </a:p>
        </p:txBody>
      </p:sp>
    </p:spTree>
    <p:extLst>
      <p:ext uri="{BB962C8B-B14F-4D97-AF65-F5344CB8AC3E}">
        <p14:creationId xmlns:p14="http://schemas.microsoft.com/office/powerpoint/2010/main" val="2421785275"/>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3. Jangka Waktu</a:t>
            </a:r>
            <a:endParaRPr lang="id-ID" dirty="0"/>
          </a:p>
        </p:txBody>
      </p:sp>
      <p:sp>
        <p:nvSpPr>
          <p:cNvPr id="3" name="Content Placeholder 2"/>
          <p:cNvSpPr>
            <a:spLocks noGrp="1"/>
          </p:cNvSpPr>
          <p:nvPr>
            <p:ph idx="1"/>
          </p:nvPr>
        </p:nvSpPr>
        <p:spPr/>
        <p:txBody>
          <a:bodyPr/>
          <a:lstStyle/>
          <a:p>
            <a:r>
              <a:rPr lang="id-ID" dirty="0" smtClean="0"/>
              <a:t>Setiap kredit yang disalurkan pasti memiliki jangka waktu tertentu, artinya tidak ada kredit yang waktu pengembaliannya tidak terbatas.</a:t>
            </a:r>
          </a:p>
          <a:p>
            <a:r>
              <a:rPr lang="id-ID" dirty="0" smtClean="0"/>
              <a:t> Jangka waktu tersebut merupakan waktu pengembalian (kapan kredit tersebut lunas) dan kapan nasabah harus membayar kewajibannya (angsuran) yang biasanya dilakukan setiap bulan.</a:t>
            </a:r>
            <a:endParaRPr lang="id-ID" dirty="0"/>
          </a:p>
        </p:txBody>
      </p:sp>
    </p:spTree>
    <p:extLst>
      <p:ext uri="{BB962C8B-B14F-4D97-AF65-F5344CB8AC3E}">
        <p14:creationId xmlns:p14="http://schemas.microsoft.com/office/powerpoint/2010/main" val="1099572995"/>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06090"/>
          </a:xfrm>
        </p:spPr>
        <p:txBody>
          <a:bodyPr>
            <a:normAutofit/>
          </a:bodyPr>
          <a:lstStyle/>
          <a:p>
            <a:pPr algn="l"/>
            <a:r>
              <a:rPr lang="id-ID" dirty="0" smtClean="0"/>
              <a:t>3. Resiko (</a:t>
            </a:r>
            <a:r>
              <a:rPr lang="id-ID" i="1" dirty="0" smtClean="0"/>
              <a:t>Degree of risk</a:t>
            </a:r>
            <a:r>
              <a:rPr lang="id-ID" dirty="0" smtClean="0"/>
              <a:t>)</a:t>
            </a:r>
            <a:endParaRPr lang="id-ID" dirty="0"/>
          </a:p>
        </p:txBody>
      </p:sp>
      <p:sp>
        <p:nvSpPr>
          <p:cNvPr id="3" name="Content Placeholder 2"/>
          <p:cNvSpPr>
            <a:spLocks noGrp="1"/>
          </p:cNvSpPr>
          <p:nvPr>
            <p:ph idx="1"/>
          </p:nvPr>
        </p:nvSpPr>
        <p:spPr>
          <a:xfrm>
            <a:off x="609600" y="980729"/>
            <a:ext cx="10972800" cy="5145435"/>
          </a:xfrm>
        </p:spPr>
        <p:txBody>
          <a:bodyPr>
            <a:noAutofit/>
          </a:bodyPr>
          <a:lstStyle/>
          <a:p>
            <a:r>
              <a:rPr lang="id-ID" sz="2400" dirty="0"/>
              <a:t>D</a:t>
            </a:r>
            <a:r>
              <a:rPr lang="id-ID" sz="2400" dirty="0" smtClean="0"/>
              <a:t>i masa yang akan datang kondisi penuh dengan ketidak pastian. Oleh karena itu setiap kredit yang dibiayai pasti memiliki resiko tidak tertagih. Alias macet. </a:t>
            </a:r>
          </a:p>
          <a:p>
            <a:r>
              <a:rPr lang="id-ID" sz="2400" dirty="0" smtClean="0"/>
              <a:t>Hal ini bisa disebabkan oleh hal yang disengaja (nasabah memang bermaksud untuk tidak mengembalikan kreditnya) dan hal yang tidak disengaja (nasabah belum mampu mengembalikan kreditnya karena suatu hal misal karena menderita kerugian atau terkena bencana). </a:t>
            </a:r>
          </a:p>
          <a:p>
            <a:r>
              <a:rPr lang="id-ID" sz="2400" dirty="0" smtClean="0"/>
              <a:t>Nasabah harus melunasi kredit tersebut dengan berbagai cara, misalnya melelang jaminan yang dimiliki.</a:t>
            </a:r>
          </a:p>
          <a:p>
            <a:r>
              <a:rPr lang="id-ID" sz="2400" dirty="0" smtClean="0"/>
              <a:t>Untuk menutupi resiko yang mungkin akan terjadi, bank biasanya mensyaratkan suatu jaminan yang nilainya lebih tinggi dari kredit yang akan diberikan, atau bank dapat juga menjaminkan lewat asuransi untuk mengalihkan risiko kerugian yang mungkin timbul.</a:t>
            </a:r>
            <a:endParaRPr lang="id-ID" sz="2400" dirty="0"/>
          </a:p>
        </p:txBody>
      </p:sp>
    </p:spTree>
    <p:extLst>
      <p:ext uri="{BB962C8B-B14F-4D97-AF65-F5344CB8AC3E}">
        <p14:creationId xmlns:p14="http://schemas.microsoft.com/office/powerpoint/2010/main" val="423822376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5. Balas Jasa</a:t>
            </a:r>
            <a:endParaRPr lang="id-ID" dirty="0"/>
          </a:p>
        </p:txBody>
      </p:sp>
      <p:sp>
        <p:nvSpPr>
          <p:cNvPr id="3" name="Content Placeholder 2"/>
          <p:cNvSpPr>
            <a:spLocks noGrp="1"/>
          </p:cNvSpPr>
          <p:nvPr>
            <p:ph idx="1"/>
          </p:nvPr>
        </p:nvSpPr>
        <p:spPr/>
        <p:txBody>
          <a:bodyPr/>
          <a:lstStyle/>
          <a:p>
            <a:r>
              <a:rPr lang="id-ID" dirty="0" smtClean="0"/>
              <a:t>Sudah pasti Bank mengharapkan keuntungan atas setiap dana yang dikucurkannya. Keuntungan ini disebut balas jasa.</a:t>
            </a:r>
          </a:p>
          <a:p>
            <a:r>
              <a:rPr lang="id-ID" dirty="0" smtClean="0"/>
              <a:t>Keuntungan bagi bank konvensional disebut bunga dan bagi hasil (basil) bagi bank syariah.</a:t>
            </a:r>
          </a:p>
          <a:p>
            <a:pPr marL="0" indent="0">
              <a:buNone/>
            </a:pPr>
            <a:endParaRPr lang="id-ID" dirty="0"/>
          </a:p>
        </p:txBody>
      </p:sp>
    </p:spTree>
    <p:extLst>
      <p:ext uri="{BB962C8B-B14F-4D97-AF65-F5344CB8AC3E}">
        <p14:creationId xmlns:p14="http://schemas.microsoft.com/office/powerpoint/2010/main" val="2695923118"/>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 JENIS-JENIS KREDIT</a:t>
            </a:r>
            <a:endParaRPr lang="id-ID" dirty="0"/>
          </a:p>
        </p:txBody>
      </p:sp>
      <p:sp>
        <p:nvSpPr>
          <p:cNvPr id="3" name="Content Placeholder 2"/>
          <p:cNvSpPr>
            <a:spLocks noGrp="1"/>
          </p:cNvSpPr>
          <p:nvPr>
            <p:ph idx="1"/>
          </p:nvPr>
        </p:nvSpPr>
        <p:spPr/>
        <p:txBody>
          <a:bodyPr/>
          <a:lstStyle/>
          <a:p>
            <a:pPr marL="514350" indent="-514350">
              <a:buFont typeface="+mj-lt"/>
              <a:buAutoNum type="arabicPeriod"/>
            </a:pPr>
            <a:r>
              <a:rPr lang="id-ID" dirty="0" smtClean="0"/>
              <a:t>Dari segi kegunaan</a:t>
            </a:r>
          </a:p>
          <a:p>
            <a:pPr marL="514350" indent="-514350">
              <a:buFont typeface="+mj-lt"/>
              <a:buAutoNum type="arabicPeriod"/>
            </a:pPr>
            <a:r>
              <a:rPr lang="id-ID" dirty="0" smtClean="0"/>
              <a:t>Dari segi tujuan</a:t>
            </a:r>
          </a:p>
          <a:p>
            <a:pPr marL="514350" indent="-514350">
              <a:buFont typeface="+mj-lt"/>
              <a:buAutoNum type="arabicPeriod"/>
            </a:pPr>
            <a:r>
              <a:rPr lang="id-ID" dirty="0" smtClean="0"/>
              <a:t>Dari segi jangka waktu</a:t>
            </a:r>
          </a:p>
          <a:p>
            <a:pPr marL="514350" indent="-514350">
              <a:buFont typeface="+mj-lt"/>
              <a:buAutoNum type="arabicPeriod"/>
            </a:pPr>
            <a:r>
              <a:rPr lang="id-ID" dirty="0" smtClean="0"/>
              <a:t>Dari segi jaminan</a:t>
            </a:r>
          </a:p>
          <a:p>
            <a:pPr marL="514350" indent="-514350">
              <a:buFont typeface="+mj-lt"/>
              <a:buAutoNum type="arabicPeriod"/>
            </a:pPr>
            <a:r>
              <a:rPr lang="id-ID" dirty="0" smtClean="0"/>
              <a:t>Dari segi sektor usaha</a:t>
            </a:r>
            <a:endParaRPr lang="id-ID" dirty="0"/>
          </a:p>
        </p:txBody>
      </p:sp>
    </p:spTree>
    <p:extLst>
      <p:ext uri="{BB962C8B-B14F-4D97-AF65-F5344CB8AC3E}">
        <p14:creationId xmlns:p14="http://schemas.microsoft.com/office/powerpoint/2010/main" val="3744436899"/>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1. Dari Segi </a:t>
            </a:r>
            <a:r>
              <a:rPr lang="id-ID" dirty="0"/>
              <a:t>K</a:t>
            </a:r>
            <a:r>
              <a:rPr lang="id-ID" dirty="0" smtClean="0"/>
              <a:t>egunaan</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lphaLcPeriod"/>
            </a:pPr>
            <a:r>
              <a:rPr lang="id-ID" dirty="0" smtClean="0"/>
              <a:t>KREDIT INVESTASI merupakan kredit yang diberikan untuk keperluan investasi. Misalnya membangun pabrik, rumah, pembelian mesin-mesin, tanah, dll. Kredit investasi biasanya dalam waktu panjang.</a:t>
            </a:r>
          </a:p>
          <a:p>
            <a:pPr marL="514350" indent="-514350">
              <a:buFont typeface="+mj-lt"/>
              <a:buAutoNum type="alphaLcPeriod"/>
            </a:pPr>
            <a:r>
              <a:rPr lang="id-ID" dirty="0" smtClean="0"/>
              <a:t>KREDIT MODAL KERJA merupakan kredit yang diberikan untuk keperluan modal kerja, misalnya untuk membeli bahan baku, pembayaran gaji, dan biaya lainnya. Kredit modal kerja diberikan waktu relatif pendek, biasanya hanya satu siklus operasi.</a:t>
            </a:r>
            <a:endParaRPr lang="id-ID" dirty="0"/>
          </a:p>
        </p:txBody>
      </p:sp>
    </p:spTree>
    <p:extLst>
      <p:ext uri="{BB962C8B-B14F-4D97-AF65-F5344CB8AC3E}">
        <p14:creationId xmlns:p14="http://schemas.microsoft.com/office/powerpoint/2010/main" val="1744695863"/>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22114"/>
          </a:xfrm>
        </p:spPr>
        <p:txBody>
          <a:bodyPr/>
          <a:lstStyle/>
          <a:p>
            <a:pPr algn="l"/>
            <a:r>
              <a:rPr lang="id-ID" dirty="0" smtClean="0"/>
              <a:t>2. Dari Segi </a:t>
            </a:r>
            <a:r>
              <a:rPr lang="id-ID" dirty="0"/>
              <a:t>T</a:t>
            </a:r>
            <a:r>
              <a:rPr lang="id-ID" dirty="0" smtClean="0"/>
              <a:t>ujuan</a:t>
            </a:r>
            <a:endParaRPr lang="id-ID" dirty="0"/>
          </a:p>
        </p:txBody>
      </p:sp>
      <p:sp>
        <p:nvSpPr>
          <p:cNvPr id="3" name="Content Placeholder 2"/>
          <p:cNvSpPr>
            <a:spLocks noGrp="1"/>
          </p:cNvSpPr>
          <p:nvPr>
            <p:ph idx="1"/>
          </p:nvPr>
        </p:nvSpPr>
        <p:spPr>
          <a:xfrm>
            <a:off x="609600" y="1268760"/>
            <a:ext cx="10972800" cy="4857403"/>
          </a:xfrm>
        </p:spPr>
        <p:txBody>
          <a:bodyPr>
            <a:noAutofit/>
          </a:bodyPr>
          <a:lstStyle/>
          <a:p>
            <a:pPr marL="514350" indent="-514350">
              <a:buFont typeface="+mj-lt"/>
              <a:buAutoNum type="alphaLcPeriod"/>
            </a:pPr>
            <a:r>
              <a:rPr lang="id-ID" sz="2400" dirty="0" smtClean="0"/>
              <a:t>KREDIT PRODUKTIF merupakan kredit yang diberikan untuk menghasilkan sesuatu (proses produksi), baik barang maupun jasa, misalnya kredit diberikan untuk industri (pabrik), pertanian, peternakan, perhotelan, dll.</a:t>
            </a:r>
          </a:p>
          <a:p>
            <a:pPr marL="514350" indent="-514350">
              <a:buFont typeface="+mj-lt"/>
              <a:buAutoNum type="alphaLcPeriod"/>
            </a:pPr>
            <a:r>
              <a:rPr lang="id-ID" sz="2400" dirty="0" smtClean="0"/>
              <a:t>KREDIT KONSUMTIF merupakan kredit yang diberikan untuk digunakan secara pribadi atau dipakai (dikonsumsi) sendiri, misalnya membeli rumah atau kendaraan yang akan digunka untuk kepentingan pribadi.</a:t>
            </a:r>
          </a:p>
          <a:p>
            <a:pPr marL="514350" indent="-514350">
              <a:buFont typeface="+mj-lt"/>
              <a:buAutoNum type="alphaLcPeriod"/>
            </a:pPr>
            <a:r>
              <a:rPr lang="id-ID" sz="2400" dirty="0" smtClean="0"/>
              <a:t>KREDIT PERDAGANGAN merupakan kredit yang diberikan kepada para pedagang, para pedagang membeli barang yang kemudian barang tersebut dijual kembali.</a:t>
            </a:r>
            <a:endParaRPr lang="id-ID" sz="2400" dirty="0"/>
          </a:p>
        </p:txBody>
      </p:sp>
    </p:spTree>
    <p:extLst>
      <p:ext uri="{BB962C8B-B14F-4D97-AF65-F5344CB8AC3E}">
        <p14:creationId xmlns:p14="http://schemas.microsoft.com/office/powerpoint/2010/main" val="3577206264"/>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3. Dari segi Jangka waktu</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lphaLcPeriod"/>
            </a:pPr>
            <a:r>
              <a:rPr lang="id-ID" dirty="0" smtClean="0"/>
              <a:t>KREDIT JANGKA PENDEK merupakan kredit yang memiliki jangka waktu maksimal satu tahun atau kurang dari satu tahun.</a:t>
            </a:r>
          </a:p>
          <a:p>
            <a:pPr marL="514350" indent="-514350">
              <a:buFont typeface="+mj-lt"/>
              <a:buAutoNum type="alphaLcPeriod"/>
            </a:pPr>
            <a:r>
              <a:rPr lang="id-ID" dirty="0" smtClean="0"/>
              <a:t>KREDIT JANGKA MENENGAH merupakan kredit yang memiliki jangka waktu satu sampai tiga tahun.</a:t>
            </a:r>
          </a:p>
          <a:p>
            <a:pPr marL="514350" indent="-514350">
              <a:buFont typeface="+mj-lt"/>
              <a:buAutoNum type="alphaLcPeriod"/>
            </a:pPr>
            <a:r>
              <a:rPr lang="id-ID" dirty="0" smtClean="0"/>
              <a:t>KREDIT JANGKA PANJANG merupakan kredit yang memiliki jangka waktu lebih dari 3 tahun.</a:t>
            </a:r>
            <a:endParaRPr lang="id-ID" dirty="0"/>
          </a:p>
        </p:txBody>
      </p:sp>
    </p:spTree>
    <p:extLst>
      <p:ext uri="{BB962C8B-B14F-4D97-AF65-F5344CB8AC3E}">
        <p14:creationId xmlns:p14="http://schemas.microsoft.com/office/powerpoint/2010/main" val="2423490716"/>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4. Dari Segi Jaminan</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lphaLcPeriod"/>
            </a:pPr>
            <a:r>
              <a:rPr lang="id-ID" dirty="0" smtClean="0"/>
              <a:t>KREDIT DENGAN JAMINAN merupakan kredit yang syarat untuk memperolehnya harus memiliki jaminan tertentu, baik harta bergerak, tidak bergerak, atau jaminan lainnya.</a:t>
            </a:r>
          </a:p>
          <a:p>
            <a:pPr marL="514350" indent="-514350">
              <a:buFont typeface="+mj-lt"/>
              <a:buAutoNum type="alphaLcPeriod"/>
            </a:pPr>
            <a:r>
              <a:rPr lang="id-ID" dirty="0" smtClean="0"/>
              <a:t>KREDIT TANPA JAMINAN merupakan kredit yang diberikan tanpa jaminan apapun secara riil, namun sebenarnya meskipun tidak ada jaminan, dalam praktiknya ada jaminan kemampuan membayar dari nasabah, misalnya pegawai tetap yang memiliki penghasilan tertentu.</a:t>
            </a:r>
            <a:endParaRPr lang="id-ID" dirty="0"/>
          </a:p>
        </p:txBody>
      </p:sp>
    </p:spTree>
    <p:extLst>
      <p:ext uri="{BB962C8B-B14F-4D97-AF65-F5344CB8AC3E}">
        <p14:creationId xmlns:p14="http://schemas.microsoft.com/office/powerpoint/2010/main" val="4063618473"/>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5. Dari Segi Sektor Usaha </a:t>
            </a:r>
            <a:endParaRPr lang="id-ID"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lphaLcPeriod"/>
            </a:pPr>
            <a:r>
              <a:rPr lang="id-ID" dirty="0" smtClean="0"/>
              <a:t>KREDIT SEKTOR PERTANIAN merupakan kredit yang diberikan kepada para petani, baik tanaman jangka pendek ataupun jangka panjang (sesuai persyaratan bank)</a:t>
            </a:r>
          </a:p>
          <a:p>
            <a:pPr marL="514350" indent="-514350">
              <a:buFont typeface="+mj-lt"/>
              <a:buAutoNum type="alphaLcPeriod"/>
            </a:pPr>
            <a:r>
              <a:rPr lang="id-ID" dirty="0" smtClean="0"/>
              <a:t>KREDIT SEKTOR INDUSTRI merupakan kredit yang diberikan kepada pelaku sektor industri, baik industri kecil, menengah, maupun besar.</a:t>
            </a:r>
          </a:p>
          <a:p>
            <a:pPr marL="514350" indent="-514350">
              <a:buFont typeface="+mj-lt"/>
              <a:buAutoNum type="alphaLcPeriod"/>
            </a:pPr>
            <a:r>
              <a:rPr lang="id-ID" dirty="0" smtClean="0"/>
              <a:t>KREDIT SEKTOR PERUMAHAN merupakan kredit yang diberikan untuk kepemilikan rumah atay properti lainnya.</a:t>
            </a:r>
          </a:p>
          <a:p>
            <a:pPr marL="514350" indent="-514350">
              <a:buFont typeface="+mj-lt"/>
              <a:buAutoNum type="alphaLcPeriod"/>
            </a:pPr>
            <a:r>
              <a:rPr lang="id-ID" dirty="0" smtClean="0"/>
              <a:t>KREDIT SEKTOR PROFESI merupakan kredit yang diberikan kepada profesional seperti dokter, pengacara, dosen, dll.</a:t>
            </a:r>
          </a:p>
          <a:p>
            <a:pPr marL="514350" indent="-514350">
              <a:buFont typeface="+mj-lt"/>
              <a:buAutoNum type="alphaLcPeriod"/>
            </a:pPr>
            <a:r>
              <a:rPr lang="id-ID" dirty="0" smtClean="0"/>
              <a:t>KREDIT SEKTOR PERTAMBANGAN merupakan kredit yang diberikan untuk pengusaha yang bergerak dalam bidang pertambangan seperti emas, batubara, timah, dan tambang lainnya.</a:t>
            </a:r>
          </a:p>
          <a:p>
            <a:pPr marL="514350" indent="-514350">
              <a:buFont typeface="+mj-lt"/>
              <a:buAutoNum type="alphaLcPeriod"/>
            </a:pPr>
            <a:r>
              <a:rPr lang="id-ID" dirty="0" smtClean="0"/>
              <a:t>KREDIT SEKTOR PENDIDIKAN merupakan kredit yang diberikan di dunia pendidikan.</a:t>
            </a:r>
          </a:p>
          <a:p>
            <a:pPr marL="514350" indent="-514350">
              <a:buFont typeface="+mj-lt"/>
              <a:buAutoNum type="alphaLcPeriod"/>
            </a:pPr>
            <a:r>
              <a:rPr lang="id-ID" dirty="0" smtClean="0"/>
              <a:t>KREDIT SEKTOR LAINNYA.</a:t>
            </a:r>
            <a:endParaRPr lang="id-ID" dirty="0"/>
          </a:p>
        </p:txBody>
      </p:sp>
    </p:spTree>
    <p:extLst>
      <p:ext uri="{BB962C8B-B14F-4D97-AF65-F5344CB8AC3E}">
        <p14:creationId xmlns:p14="http://schemas.microsoft.com/office/powerpoint/2010/main" val="1507203879"/>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E. PERHITUNGAN KEBUTUHAN KREDIT</a:t>
            </a:r>
            <a:endParaRPr lang="id-ID" dirty="0"/>
          </a:p>
        </p:txBody>
      </p:sp>
      <p:sp>
        <p:nvSpPr>
          <p:cNvPr id="3" name="Content Placeholder 2"/>
          <p:cNvSpPr>
            <a:spLocks noGrp="1"/>
          </p:cNvSpPr>
          <p:nvPr>
            <p:ph idx="1"/>
          </p:nvPr>
        </p:nvSpPr>
        <p:spPr/>
        <p:txBody>
          <a:bodyPr>
            <a:normAutofit lnSpcReduction="10000"/>
          </a:bodyPr>
          <a:lstStyle/>
          <a:p>
            <a:r>
              <a:rPr lang="id-ID" dirty="0" smtClean="0"/>
              <a:t>Sebab diperlukannya penilaian kebutuhan kredit:</a:t>
            </a:r>
          </a:p>
          <a:p>
            <a:pPr marL="514350" indent="-514350">
              <a:buFont typeface="+mj-lt"/>
              <a:buAutoNum type="alphaLcPeriod"/>
            </a:pPr>
            <a:r>
              <a:rPr lang="id-ID" dirty="0" smtClean="0"/>
              <a:t>Agar jumlah yang diberikan sesuai dengan kebutuhan, karena jika berlebihan justru akan menjadi beban bagi nasabah dalam membayar angsurannya.</a:t>
            </a:r>
          </a:p>
          <a:p>
            <a:pPr marL="514350" indent="-514350">
              <a:buFont typeface="+mj-lt"/>
              <a:buAutoNum type="alphaLcPeriod"/>
            </a:pPr>
            <a:r>
              <a:rPr lang="id-ID" dirty="0" smtClean="0"/>
              <a:t>Jika jumlah yang diberikan kurang, nasabah akan mengalami kesulitan melakukan kegiatannya, sementara jika mengajukan kredit baru tentunya memerlukan waktu dan biaya.</a:t>
            </a:r>
          </a:p>
          <a:p>
            <a:pPr marL="514350" indent="-514350">
              <a:buFont typeface="+mj-lt"/>
              <a:buAutoNum type="alphaLcPeriod"/>
            </a:pPr>
            <a:r>
              <a:rPr lang="id-ID" dirty="0" smtClean="0"/>
              <a:t>Kebutuhan kredit disesuaikan dengan kemampuan nasabah untuk membayar angsuran (prospek usaha) karena jika tidak mampu, akan menyebabkan kredit tersebut berpotensi menjadi kredit macet.</a:t>
            </a:r>
            <a:endParaRPr lang="id-ID" dirty="0"/>
          </a:p>
        </p:txBody>
      </p:sp>
    </p:spTree>
    <p:extLst>
      <p:ext uri="{BB962C8B-B14F-4D97-AF65-F5344CB8AC3E}">
        <p14:creationId xmlns:p14="http://schemas.microsoft.com/office/powerpoint/2010/main" val="1465512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G. PIHAK YANG MEMERLUKAN LAPORAN KEUANGAN</a:t>
            </a:r>
            <a:endParaRPr lang="id-ID" dirty="0"/>
          </a:p>
        </p:txBody>
      </p:sp>
      <p:sp>
        <p:nvSpPr>
          <p:cNvPr id="3" name="Content Placeholder 2"/>
          <p:cNvSpPr>
            <a:spLocks noGrp="1"/>
          </p:cNvSpPr>
          <p:nvPr>
            <p:ph idx="1"/>
          </p:nvPr>
        </p:nvSpPr>
        <p:spPr/>
        <p:txBody>
          <a:bodyPr>
            <a:normAutofit/>
          </a:bodyPr>
          <a:lstStyle/>
          <a:p>
            <a:pPr marL="514350" indent="-514350">
              <a:buAutoNum type="arabicPeriod"/>
            </a:pPr>
            <a:r>
              <a:rPr lang="id-ID" dirty="0" smtClean="0"/>
              <a:t>PEMILIK</a:t>
            </a:r>
          </a:p>
          <a:p>
            <a:pPr marL="0" indent="0">
              <a:buNone/>
            </a:pPr>
            <a:r>
              <a:rPr lang="id-ID" dirty="0" smtClean="0"/>
              <a:t>Kepentingan para pemegang saham yang merupakan pemilik perusahaan terhadap hasil laporan keuangan yang telah dibuat adalah:</a:t>
            </a:r>
          </a:p>
          <a:p>
            <a:pPr marL="514350" indent="-514350">
              <a:buAutoNum type="alphaLcPeriod"/>
            </a:pPr>
            <a:r>
              <a:rPr lang="id-ID" dirty="0" smtClean="0"/>
              <a:t>untuk melihat kondisi dan posisi perusahaan saat ini.</a:t>
            </a:r>
          </a:p>
          <a:p>
            <a:pPr marL="514350" indent="-514350">
              <a:buAutoNum type="alphaLcPeriod"/>
            </a:pPr>
            <a:r>
              <a:rPr lang="id-ID" dirty="0" smtClean="0"/>
              <a:t>untuk melihat perkembangan dan kemajuan perusahaan dalam suatu periode.</a:t>
            </a:r>
          </a:p>
          <a:p>
            <a:pPr marL="514350" indent="-514350">
              <a:buAutoNum type="alphaLcPeriod"/>
            </a:pPr>
            <a:r>
              <a:rPr lang="id-ID" dirty="0" smtClean="0"/>
              <a:t>untuk menilai kinerja manajemen atas target yang telah ditetapkan.</a:t>
            </a:r>
          </a:p>
        </p:txBody>
      </p:sp>
    </p:spTree>
    <p:extLst>
      <p:ext uri="{BB962C8B-B14F-4D97-AF65-F5344CB8AC3E}">
        <p14:creationId xmlns:p14="http://schemas.microsoft.com/office/powerpoint/2010/main" val="3748555797"/>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514350" indent="-514350">
              <a:buFont typeface="+mj-lt"/>
              <a:buAutoNum type="alphaLcPeriod" startAt="4"/>
            </a:pPr>
            <a:r>
              <a:rPr lang="id-ID" dirty="0" smtClean="0"/>
              <a:t>Kebutuhan kredit disesuaikan dengan jumlah nilai jaminan yang diberikan dan jangan sampai kurang karena apabila terjadi sesuatu dengan kredit yang diberikan, jaminan menjadi salah satu cara untuk menutup kerugian bank.</a:t>
            </a:r>
          </a:p>
          <a:p>
            <a:pPr marL="514350" indent="-514350">
              <a:buFont typeface="+mj-lt"/>
              <a:buAutoNum type="alphaLcPeriod" startAt="4"/>
            </a:pPr>
            <a:r>
              <a:rPr lang="id-ID" dirty="0" smtClean="0"/>
              <a:t>Sesuai kebijakan bank dan kebijakan pemerintah, untuk sektor tertentu pemerintah biasanya ikut andil dalam menentukan besarnya penyaluran kredit guna meningkatkan perkembangan sektor tersebut.</a:t>
            </a:r>
            <a:endParaRPr lang="id-ID" dirty="0"/>
          </a:p>
        </p:txBody>
      </p:sp>
    </p:spTree>
    <p:extLst>
      <p:ext uri="{BB962C8B-B14F-4D97-AF65-F5344CB8AC3E}">
        <p14:creationId xmlns:p14="http://schemas.microsoft.com/office/powerpoint/2010/main" val="3112469428"/>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Cara menentukan jumlah kredit yang sesungguhnya:</a:t>
            </a:r>
          </a:p>
          <a:p>
            <a:pPr marL="514350" indent="-514350">
              <a:buFont typeface="+mj-lt"/>
              <a:buAutoNum type="arabicPeriod"/>
            </a:pPr>
            <a:r>
              <a:rPr lang="id-ID" dirty="0" smtClean="0"/>
              <a:t>Nilai jaminan</a:t>
            </a:r>
          </a:p>
          <a:p>
            <a:pPr marL="514350" indent="-514350">
              <a:buFont typeface="+mj-lt"/>
              <a:buAutoNum type="arabicPeriod"/>
            </a:pPr>
            <a:r>
              <a:rPr lang="id-ID" dirty="0" smtClean="0"/>
              <a:t>Penghasilan nasabah (gaji)</a:t>
            </a:r>
          </a:p>
          <a:p>
            <a:pPr marL="514350" indent="-514350">
              <a:buFont typeface="+mj-lt"/>
              <a:buAutoNum type="arabicPeriod"/>
            </a:pPr>
            <a:r>
              <a:rPr lang="id-ID" dirty="0" smtClean="0"/>
              <a:t>Jumlah biaya yang akan dikeluarkan nasabah untuk pembiayaan usahanya.</a:t>
            </a:r>
          </a:p>
          <a:p>
            <a:pPr marL="514350" indent="-514350">
              <a:buFont typeface="+mj-lt"/>
              <a:buAutoNum type="arabicPeriod"/>
            </a:pPr>
            <a:r>
              <a:rPr lang="id-ID" dirty="0" smtClean="0"/>
              <a:t>Studi kelayakan</a:t>
            </a:r>
          </a:p>
          <a:p>
            <a:pPr marL="514350" indent="-514350">
              <a:buFont typeface="+mj-lt"/>
              <a:buAutoNum type="arabicPeriod"/>
            </a:pPr>
            <a:r>
              <a:rPr lang="id-ID" dirty="0" smtClean="0"/>
              <a:t>Analisis rasio</a:t>
            </a:r>
            <a:endParaRPr lang="id-ID" dirty="0"/>
          </a:p>
        </p:txBody>
      </p:sp>
    </p:spTree>
    <p:extLst>
      <p:ext uri="{BB962C8B-B14F-4D97-AF65-F5344CB8AC3E}">
        <p14:creationId xmlns:p14="http://schemas.microsoft.com/office/powerpoint/2010/main" val="3258578251"/>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1. Nilai Jaminan</a:t>
            </a:r>
            <a:endParaRPr lang="id-ID" dirty="0"/>
          </a:p>
        </p:txBody>
      </p:sp>
      <p:sp>
        <p:nvSpPr>
          <p:cNvPr id="3" name="Content Placeholder 2"/>
          <p:cNvSpPr>
            <a:spLocks noGrp="1"/>
          </p:cNvSpPr>
          <p:nvPr>
            <p:ph idx="1"/>
          </p:nvPr>
        </p:nvSpPr>
        <p:spPr/>
        <p:txBody>
          <a:bodyPr>
            <a:normAutofit lnSpcReduction="10000"/>
          </a:bodyPr>
          <a:lstStyle/>
          <a:p>
            <a:r>
              <a:rPr lang="id-ID" dirty="0" smtClean="0"/>
              <a:t>Jaminan yang diberikan nasabah untuk memperoleh kredit dapat berupa tanah, rumah, dan kendaran bermotor, atau jaminan lainnya yang disetujui oleh bank.</a:t>
            </a:r>
          </a:p>
          <a:p>
            <a:r>
              <a:rPr lang="id-ID" dirty="0" smtClean="0"/>
              <a:t>Jaminan berupa tanah atau rumah dapat ditunjukkan dengan sertifikat tanah tersebut. Dari sertifikat tanah/rumah tersebut pihak bank akan menghitung niainya dari NJOP, kemudian bank akan memberikan sekian persen dari harga tanah. Misalnya 60% dari nilai jual rumah/tanah tersebut.</a:t>
            </a:r>
          </a:p>
          <a:p>
            <a:r>
              <a:rPr lang="id-ID" dirty="0" smtClean="0"/>
              <a:t>Jika jaminan berupa kendaraan bermotor, maka pihak bank akan melihat terlebih dahulu kondisi kendaraan bermotor, tahun pembuatan, dan kelengkapan surat kepemilikan. Bank baru dapat menghitung jumlah kredit dari nilai jual. </a:t>
            </a:r>
            <a:endParaRPr lang="id-ID" dirty="0"/>
          </a:p>
        </p:txBody>
      </p:sp>
    </p:spTree>
    <p:extLst>
      <p:ext uri="{BB962C8B-B14F-4D97-AF65-F5344CB8AC3E}">
        <p14:creationId xmlns:p14="http://schemas.microsoft.com/office/powerpoint/2010/main" val="2527666670"/>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2. Penghasilan Nasabah</a:t>
            </a:r>
            <a:endParaRPr lang="id-ID" dirty="0"/>
          </a:p>
        </p:txBody>
      </p:sp>
      <p:sp>
        <p:nvSpPr>
          <p:cNvPr id="3" name="Content Placeholder 2"/>
          <p:cNvSpPr>
            <a:spLocks noGrp="1"/>
          </p:cNvSpPr>
          <p:nvPr>
            <p:ph idx="1"/>
          </p:nvPr>
        </p:nvSpPr>
        <p:spPr/>
        <p:txBody>
          <a:bodyPr/>
          <a:lstStyle/>
          <a:p>
            <a:r>
              <a:rPr lang="id-ID" dirty="0" smtClean="0"/>
              <a:t>Khusus bagi karyawan yang mengajukan kredit, kredit yang diberikan dinilai dari angsuran yang menjadi beban nasabah.</a:t>
            </a:r>
          </a:p>
          <a:p>
            <a:r>
              <a:rPr lang="id-ID" dirty="0" smtClean="0"/>
              <a:t>Angsuran yang dibebankan tidak boleh lebih dari 30% dari pendapatan nasabah per bulan, namun semuanya ini tergantung dari kebijakan bank yang bersangkutan.</a:t>
            </a:r>
            <a:endParaRPr lang="id-ID" dirty="0"/>
          </a:p>
        </p:txBody>
      </p:sp>
    </p:spTree>
    <p:extLst>
      <p:ext uri="{BB962C8B-B14F-4D97-AF65-F5344CB8AC3E}">
        <p14:creationId xmlns:p14="http://schemas.microsoft.com/office/powerpoint/2010/main" val="3166277977"/>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3. Jumlah Biaya yang Dikeluarkan Nasabah untuk Membiayai Usahanya</a:t>
            </a:r>
            <a:endParaRPr lang="id-ID" dirty="0"/>
          </a:p>
        </p:txBody>
      </p:sp>
      <p:sp>
        <p:nvSpPr>
          <p:cNvPr id="3" name="Content Placeholder 2"/>
          <p:cNvSpPr>
            <a:spLocks noGrp="1"/>
          </p:cNvSpPr>
          <p:nvPr>
            <p:ph idx="1"/>
          </p:nvPr>
        </p:nvSpPr>
        <p:spPr/>
        <p:txBody>
          <a:bodyPr/>
          <a:lstStyle/>
          <a:p>
            <a:r>
              <a:rPr lang="id-ID" dirty="0" smtClean="0"/>
              <a:t>Hal ini penting agar nasabah juga merasa bertanggung jawab dan termotivasi untuk mengerjakan bisnisnya secara sungguh-sungguh. Karena ada uangnya yang ikut tertanam dalam usahanya dan untuk mengembalikan modal dari bank.</a:t>
            </a:r>
            <a:endParaRPr lang="id-ID" dirty="0"/>
          </a:p>
        </p:txBody>
      </p:sp>
    </p:spTree>
    <p:extLst>
      <p:ext uri="{BB962C8B-B14F-4D97-AF65-F5344CB8AC3E}">
        <p14:creationId xmlns:p14="http://schemas.microsoft.com/office/powerpoint/2010/main" val="4080350909"/>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4. Studi Kelayakan</a:t>
            </a:r>
            <a:endParaRPr lang="id-ID" dirty="0"/>
          </a:p>
        </p:txBody>
      </p:sp>
      <p:sp>
        <p:nvSpPr>
          <p:cNvPr id="3" name="Content Placeholder 2"/>
          <p:cNvSpPr>
            <a:spLocks noGrp="1"/>
          </p:cNvSpPr>
          <p:nvPr>
            <p:ph idx="1"/>
          </p:nvPr>
        </p:nvSpPr>
        <p:spPr/>
        <p:txBody>
          <a:bodyPr>
            <a:normAutofit/>
          </a:bodyPr>
          <a:lstStyle/>
          <a:p>
            <a:r>
              <a:rPr lang="id-ID" dirty="0" smtClean="0"/>
              <a:t>Bank terlebih dahulu menilai jumlah yang dibutuhkan sesuai dengan kelayakan usahanya (kebutuhan modalnya). Penilaian dilakukan dari sisi aspek keuangannya. </a:t>
            </a:r>
          </a:p>
          <a:p>
            <a:r>
              <a:rPr lang="id-ID" dirty="0" smtClean="0"/>
              <a:t>Misal: untuk mendirikan pabrik, dibutuhkan lahan, bahan bangunan, tenaga kerja, dll.</a:t>
            </a:r>
          </a:p>
          <a:p>
            <a:r>
              <a:rPr lang="id-ID" dirty="0" smtClean="0"/>
              <a:t>Misal: untuk kebutuhan modal kerja, dapat dilihat kebutuhan akan bahan mentah, tenaga kerja, dan kebutuhan lainnya.</a:t>
            </a:r>
            <a:endParaRPr lang="id-ID" dirty="0"/>
          </a:p>
        </p:txBody>
      </p:sp>
    </p:spTree>
    <p:extLst>
      <p:ext uri="{BB962C8B-B14F-4D97-AF65-F5344CB8AC3E}">
        <p14:creationId xmlns:p14="http://schemas.microsoft.com/office/powerpoint/2010/main" val="360682019"/>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5. Analisis Rasio</a:t>
            </a:r>
            <a:endParaRPr lang="id-ID" dirty="0"/>
          </a:p>
        </p:txBody>
      </p:sp>
      <p:sp>
        <p:nvSpPr>
          <p:cNvPr id="3" name="Content Placeholder 2"/>
          <p:cNvSpPr>
            <a:spLocks noGrp="1"/>
          </p:cNvSpPr>
          <p:nvPr>
            <p:ph idx="1"/>
          </p:nvPr>
        </p:nvSpPr>
        <p:spPr/>
        <p:txBody>
          <a:bodyPr>
            <a:normAutofit/>
          </a:bodyPr>
          <a:lstStyle/>
          <a:p>
            <a:r>
              <a:rPr lang="id-ID" dirty="0" smtClean="0"/>
              <a:t>Persetujuan jumlah kredit diputuskan dengan mempertimbangkan rasio keuangan nasabah yang terlihat dari laporan keuangan yang disajikan oleh nasabah.</a:t>
            </a:r>
          </a:p>
          <a:p>
            <a:r>
              <a:rPr lang="id-ID" dirty="0" smtClean="0"/>
              <a:t>Misal rasio likuiditas, rasio modal kerja, rasio kas, dan rasio keuangan lainnya.</a:t>
            </a:r>
          </a:p>
          <a:p>
            <a:r>
              <a:rPr lang="id-ID" dirty="0" smtClean="0"/>
              <a:t>Dengan perhitungan rasio yang dimiliki akan terlihat kebutuhan, kewajiban, dan kemampuan nasabah sehingga dapat dijadikan patokan bagi bank untuk memeberikan jumlah kredit yang sesuai dengan kebutuhan nasabah.</a:t>
            </a:r>
            <a:endParaRPr lang="id-ID" dirty="0"/>
          </a:p>
        </p:txBody>
      </p:sp>
    </p:spTree>
    <p:extLst>
      <p:ext uri="{BB962C8B-B14F-4D97-AF65-F5344CB8AC3E}">
        <p14:creationId xmlns:p14="http://schemas.microsoft.com/office/powerpoint/2010/main" val="414988748"/>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 ANALISIS KREDIT</a:t>
            </a:r>
            <a:endParaRPr lang="id-ID" dirty="0"/>
          </a:p>
        </p:txBody>
      </p:sp>
      <p:sp>
        <p:nvSpPr>
          <p:cNvPr id="3" name="Content Placeholder 2"/>
          <p:cNvSpPr>
            <a:spLocks noGrp="1"/>
          </p:cNvSpPr>
          <p:nvPr>
            <p:ph idx="1"/>
          </p:nvPr>
        </p:nvSpPr>
        <p:spPr/>
        <p:txBody>
          <a:bodyPr>
            <a:normAutofit lnSpcReduction="10000"/>
          </a:bodyPr>
          <a:lstStyle/>
          <a:p>
            <a:r>
              <a:rPr lang="id-ID" dirty="0" smtClean="0"/>
              <a:t>Sebelum suatu kredit diputuskan, terlebih dulu dianalisis kelayakan kredit tersebut. Tujuannya adalah untuk menghindari kredit yang dibiayai nantinya tidak layak. Karena akan menyebabkan kerugian bagi pihak bank karena ketidak mampuan nasabah dalam mengembalikan pinjamannya alias macet.</a:t>
            </a:r>
          </a:p>
          <a:p>
            <a:r>
              <a:rPr lang="id-ID" dirty="0" smtClean="0"/>
              <a:t>Bagi nasabah ketidak mampuan membayar angsuran kredit, menyebabkan semakin besarnya bebab yang harus dibayar (denda) yang justru akan mengancam kelangsungan hidup perusahaan lebih lanjut.</a:t>
            </a:r>
          </a:p>
          <a:p>
            <a:r>
              <a:rPr lang="id-ID" dirty="0" smtClean="0"/>
              <a:t>Analisis kredit berfungsi untuk meminimalkan resiko kredit macet, kecuali berasal dari faktor alin misalnya bencana alam.</a:t>
            </a:r>
            <a:endParaRPr lang="id-ID" dirty="0"/>
          </a:p>
        </p:txBody>
      </p:sp>
    </p:spTree>
    <p:extLst>
      <p:ext uri="{BB962C8B-B14F-4D97-AF65-F5344CB8AC3E}">
        <p14:creationId xmlns:p14="http://schemas.microsoft.com/office/powerpoint/2010/main" val="505534254"/>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 ALAT ANALISIS KREDIT</a:t>
            </a:r>
            <a:endParaRPr lang="id-ID" dirty="0"/>
          </a:p>
        </p:txBody>
      </p:sp>
      <p:sp>
        <p:nvSpPr>
          <p:cNvPr id="3" name="Content Placeholder 2"/>
          <p:cNvSpPr>
            <a:spLocks noGrp="1"/>
          </p:cNvSpPr>
          <p:nvPr>
            <p:ph idx="1"/>
          </p:nvPr>
        </p:nvSpPr>
        <p:spPr/>
        <p:txBody>
          <a:bodyPr/>
          <a:lstStyle/>
          <a:p>
            <a:pPr marL="514350" indent="-514350">
              <a:buFont typeface="+mj-lt"/>
              <a:buAutoNum type="arabicPeriod"/>
            </a:pPr>
            <a:r>
              <a:rPr lang="id-ID" dirty="0" smtClean="0"/>
              <a:t>DENGAN ANALISIS 6C</a:t>
            </a:r>
          </a:p>
          <a:p>
            <a:pPr marL="514350" indent="-514350">
              <a:buFont typeface="+mj-lt"/>
              <a:buAutoNum type="arabicPeriod"/>
            </a:pPr>
            <a:r>
              <a:rPr lang="id-ID" dirty="0" smtClean="0"/>
              <a:t>DENGAN ANALISIS 7P</a:t>
            </a:r>
          </a:p>
          <a:p>
            <a:pPr marL="514350" indent="-514350">
              <a:buFont typeface="+mj-lt"/>
              <a:buAutoNum type="arabicPeriod"/>
            </a:pPr>
            <a:r>
              <a:rPr lang="id-ID" dirty="0" smtClean="0"/>
              <a:t>DENGAN ANALISIS 3R</a:t>
            </a:r>
          </a:p>
          <a:p>
            <a:pPr marL="514350" indent="-514350">
              <a:buFont typeface="+mj-lt"/>
              <a:buAutoNum type="arabicPeriod"/>
            </a:pPr>
            <a:r>
              <a:rPr lang="id-ID" dirty="0" smtClean="0"/>
              <a:t>DENGAN STUDI KELAYAKAN ASPEK (6A)</a:t>
            </a:r>
            <a:endParaRPr lang="id-ID" dirty="0"/>
          </a:p>
        </p:txBody>
      </p:sp>
    </p:spTree>
    <p:extLst>
      <p:ext uri="{BB962C8B-B14F-4D97-AF65-F5344CB8AC3E}">
        <p14:creationId xmlns:p14="http://schemas.microsoft.com/office/powerpoint/2010/main" val="92575008"/>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1. Analisis 6C</a:t>
            </a:r>
            <a:endParaRPr lang="id-ID" dirty="0"/>
          </a:p>
        </p:txBody>
      </p:sp>
      <p:sp>
        <p:nvSpPr>
          <p:cNvPr id="3" name="Content Placeholder 2"/>
          <p:cNvSpPr>
            <a:spLocks noGrp="1"/>
          </p:cNvSpPr>
          <p:nvPr>
            <p:ph idx="1"/>
          </p:nvPr>
        </p:nvSpPr>
        <p:spPr/>
        <p:txBody>
          <a:bodyPr>
            <a:normAutofit fontScale="77500" lnSpcReduction="20000"/>
          </a:bodyPr>
          <a:lstStyle/>
          <a:p>
            <a:pPr marL="0" indent="0">
              <a:buNone/>
            </a:pPr>
            <a:r>
              <a:rPr lang="id-ID" b="1" dirty="0" smtClean="0"/>
              <a:t>1. </a:t>
            </a:r>
            <a:r>
              <a:rPr lang="en-US" b="1" dirty="0"/>
              <a:t>Character</a:t>
            </a:r>
            <a:endParaRPr lang="id-ID" b="1" dirty="0"/>
          </a:p>
          <a:p>
            <a:pPr marL="0" indent="0">
              <a:buNone/>
            </a:pPr>
            <a:r>
              <a:rPr lang="id-ID" dirty="0" smtClean="0"/>
              <a:t>	</a:t>
            </a:r>
            <a:r>
              <a:rPr lang="en-US" dirty="0" smtClean="0"/>
              <a:t>Character </a:t>
            </a:r>
            <a:r>
              <a:rPr lang="en-US" dirty="0" err="1"/>
              <a:t>adalah</a:t>
            </a:r>
            <a:r>
              <a:rPr lang="en-US" dirty="0"/>
              <a:t> </a:t>
            </a:r>
            <a:r>
              <a:rPr lang="en-US" dirty="0" err="1"/>
              <a:t>keadaan</a:t>
            </a:r>
            <a:r>
              <a:rPr lang="en-US" dirty="0"/>
              <a:t> </a:t>
            </a:r>
            <a:r>
              <a:rPr lang="en-US" dirty="0" err="1"/>
              <a:t>watak</a:t>
            </a:r>
            <a:r>
              <a:rPr lang="en-US" dirty="0"/>
              <a:t> </a:t>
            </a:r>
            <a:r>
              <a:rPr lang="en-US" dirty="0" err="1"/>
              <a:t>dari</a:t>
            </a:r>
            <a:r>
              <a:rPr lang="en-US" dirty="0"/>
              <a:t> </a:t>
            </a:r>
            <a:r>
              <a:rPr lang="en-US" dirty="0" err="1"/>
              <a:t>nasabah</a:t>
            </a:r>
            <a:r>
              <a:rPr lang="en-US" dirty="0"/>
              <a:t>, </a:t>
            </a:r>
            <a:r>
              <a:rPr lang="en-US" dirty="0" err="1"/>
              <a:t>baik</a:t>
            </a:r>
            <a:r>
              <a:rPr lang="en-US" dirty="0"/>
              <a:t> </a:t>
            </a:r>
            <a:r>
              <a:rPr lang="en-US" dirty="0" err="1"/>
              <a:t>dalam</a:t>
            </a:r>
            <a:r>
              <a:rPr lang="en-US" dirty="0"/>
              <a:t> </a:t>
            </a:r>
            <a:r>
              <a:rPr lang="en-US" dirty="0" err="1"/>
              <a:t>kehidupan</a:t>
            </a:r>
            <a:r>
              <a:rPr lang="en-US" dirty="0"/>
              <a:t> </a:t>
            </a:r>
            <a:r>
              <a:rPr lang="en-US" dirty="0" err="1"/>
              <a:t>pribadi</a:t>
            </a:r>
            <a:r>
              <a:rPr lang="en-US" dirty="0"/>
              <a:t> </a:t>
            </a:r>
            <a:r>
              <a:rPr lang="en-US" dirty="0" err="1"/>
              <a:t>maupun</a:t>
            </a:r>
            <a:r>
              <a:rPr lang="en-US" dirty="0"/>
              <a:t> </a:t>
            </a:r>
            <a:r>
              <a:rPr lang="en-US" dirty="0" err="1"/>
              <a:t>dalam</a:t>
            </a:r>
            <a:r>
              <a:rPr lang="en-US" dirty="0"/>
              <a:t> </a:t>
            </a:r>
            <a:r>
              <a:rPr lang="en-US" dirty="0" err="1"/>
              <a:t>lingkungan</a:t>
            </a:r>
            <a:r>
              <a:rPr lang="en-US" dirty="0"/>
              <a:t> </a:t>
            </a:r>
            <a:r>
              <a:rPr lang="en-US" dirty="0" err="1"/>
              <a:t>usaha</a:t>
            </a:r>
            <a:r>
              <a:rPr lang="en-US" dirty="0"/>
              <a:t>. </a:t>
            </a:r>
            <a:r>
              <a:rPr lang="en-US" dirty="0" err="1"/>
              <a:t>Kegunaan</a:t>
            </a:r>
            <a:r>
              <a:rPr lang="en-US" dirty="0"/>
              <a:t> </a:t>
            </a:r>
            <a:r>
              <a:rPr lang="en-US" dirty="0" err="1"/>
              <a:t>dari</a:t>
            </a:r>
            <a:r>
              <a:rPr lang="en-US" dirty="0"/>
              <a:t> </a:t>
            </a:r>
            <a:r>
              <a:rPr lang="en-US" dirty="0" err="1"/>
              <a:t>penilaian</a:t>
            </a:r>
            <a:r>
              <a:rPr lang="en-US" dirty="0"/>
              <a:t> </a:t>
            </a:r>
            <a:r>
              <a:rPr lang="en-US" dirty="0" err="1"/>
              <a:t>terhadap</a:t>
            </a:r>
            <a:r>
              <a:rPr lang="en-US" dirty="0"/>
              <a:t> </a:t>
            </a:r>
            <a:r>
              <a:rPr lang="en-US" dirty="0" err="1"/>
              <a:t>karakter</a:t>
            </a:r>
            <a:r>
              <a:rPr lang="en-US" dirty="0"/>
              <a:t> </a:t>
            </a:r>
            <a:r>
              <a:rPr lang="en-US" dirty="0" err="1"/>
              <a:t>ini</a:t>
            </a:r>
            <a:r>
              <a:rPr lang="en-US" dirty="0"/>
              <a:t> </a:t>
            </a:r>
            <a:r>
              <a:rPr lang="en-US" dirty="0" err="1"/>
              <a:t>adalah</a:t>
            </a:r>
            <a:r>
              <a:rPr lang="en-US" dirty="0"/>
              <a:t> </a:t>
            </a:r>
            <a:r>
              <a:rPr lang="en-US" dirty="0" err="1"/>
              <a:t>untuk</a:t>
            </a:r>
            <a:r>
              <a:rPr lang="en-US" dirty="0"/>
              <a:t> </a:t>
            </a:r>
            <a:r>
              <a:rPr lang="en-US" dirty="0" err="1"/>
              <a:t>mengetahui</a:t>
            </a:r>
            <a:r>
              <a:rPr lang="en-US" dirty="0"/>
              <a:t> </a:t>
            </a:r>
            <a:r>
              <a:rPr lang="en-US" dirty="0" err="1"/>
              <a:t>sampai</a:t>
            </a:r>
            <a:r>
              <a:rPr lang="en-US" dirty="0"/>
              <a:t> </a:t>
            </a:r>
            <a:r>
              <a:rPr lang="en-US" dirty="0" err="1"/>
              <a:t>sejauh</a:t>
            </a:r>
            <a:r>
              <a:rPr lang="en-US" dirty="0"/>
              <a:t> </a:t>
            </a:r>
            <a:r>
              <a:rPr lang="en-US" dirty="0" err="1"/>
              <a:t>mana</a:t>
            </a:r>
            <a:r>
              <a:rPr lang="en-US" dirty="0"/>
              <a:t> </a:t>
            </a:r>
            <a:r>
              <a:rPr lang="en-US" dirty="0" err="1"/>
              <a:t>kemauan</a:t>
            </a:r>
            <a:r>
              <a:rPr lang="en-US" dirty="0"/>
              <a:t> </a:t>
            </a:r>
            <a:r>
              <a:rPr lang="en-US" dirty="0" err="1"/>
              <a:t>nasabah</a:t>
            </a:r>
            <a:r>
              <a:rPr lang="en-US" dirty="0"/>
              <a:t> </a:t>
            </a:r>
            <a:r>
              <a:rPr lang="en-US" dirty="0" err="1"/>
              <a:t>untuk</a:t>
            </a:r>
            <a:r>
              <a:rPr lang="en-US" dirty="0"/>
              <a:t> </a:t>
            </a:r>
            <a:r>
              <a:rPr lang="en-US" dirty="0" err="1"/>
              <a:t>memenuhi</a:t>
            </a:r>
            <a:r>
              <a:rPr lang="en-US" dirty="0"/>
              <a:t> </a:t>
            </a:r>
            <a:r>
              <a:rPr lang="en-US" dirty="0" err="1"/>
              <a:t>kewajibannya</a:t>
            </a:r>
            <a:r>
              <a:rPr lang="en-US" dirty="0"/>
              <a:t> (willingness to pay) </a:t>
            </a:r>
            <a:r>
              <a:rPr lang="en-US" dirty="0" err="1"/>
              <a:t>sesuai</a:t>
            </a:r>
            <a:r>
              <a:rPr lang="en-US" dirty="0"/>
              <a:t> </a:t>
            </a:r>
            <a:r>
              <a:rPr lang="en-US" dirty="0" err="1"/>
              <a:t>dengan</a:t>
            </a:r>
            <a:r>
              <a:rPr lang="en-US" dirty="0"/>
              <a:t> </a:t>
            </a:r>
            <a:r>
              <a:rPr lang="en-US" dirty="0" err="1"/>
              <a:t>perjanjian</a:t>
            </a:r>
            <a:r>
              <a:rPr lang="en-US" dirty="0"/>
              <a:t> yang </a:t>
            </a:r>
            <a:r>
              <a:rPr lang="en-US" dirty="0" err="1"/>
              <a:t>telah</a:t>
            </a:r>
            <a:r>
              <a:rPr lang="en-US" dirty="0"/>
              <a:t> </a:t>
            </a:r>
            <a:r>
              <a:rPr lang="en-US" dirty="0" err="1"/>
              <a:t>ditetapkan</a:t>
            </a:r>
            <a:r>
              <a:rPr lang="en-US" dirty="0"/>
              <a:t>. </a:t>
            </a:r>
            <a:r>
              <a:rPr lang="en-US" dirty="0" err="1"/>
              <a:t>Sebagai</a:t>
            </a:r>
            <a:r>
              <a:rPr lang="en-US" dirty="0"/>
              <a:t> </a:t>
            </a:r>
            <a:r>
              <a:rPr lang="en-US" dirty="0" err="1"/>
              <a:t>alat</a:t>
            </a:r>
            <a:r>
              <a:rPr lang="en-US" dirty="0"/>
              <a:t> </a:t>
            </a:r>
            <a:r>
              <a:rPr lang="en-US" dirty="0" err="1"/>
              <a:t>untuk</a:t>
            </a:r>
            <a:r>
              <a:rPr lang="en-US" dirty="0"/>
              <a:t> </a:t>
            </a:r>
            <a:r>
              <a:rPr lang="en-US" dirty="0" err="1"/>
              <a:t>memperoleh</a:t>
            </a:r>
            <a:r>
              <a:rPr lang="en-US" dirty="0"/>
              <a:t> </a:t>
            </a:r>
            <a:r>
              <a:rPr lang="en-US" dirty="0" err="1"/>
              <a:t>gambaran</a:t>
            </a:r>
            <a:r>
              <a:rPr lang="en-US" dirty="0"/>
              <a:t> </a:t>
            </a:r>
            <a:r>
              <a:rPr lang="en-US" dirty="0" err="1"/>
              <a:t>tentang</a:t>
            </a:r>
            <a:r>
              <a:rPr lang="en-US" dirty="0"/>
              <a:t> </a:t>
            </a:r>
            <a:r>
              <a:rPr lang="en-US" dirty="0" err="1"/>
              <a:t>karakter</a:t>
            </a:r>
            <a:r>
              <a:rPr lang="en-US" dirty="0"/>
              <a:t> </a:t>
            </a:r>
            <a:r>
              <a:rPr lang="en-US" dirty="0" err="1"/>
              <a:t>dari</a:t>
            </a:r>
            <a:r>
              <a:rPr lang="en-US" dirty="0"/>
              <a:t> </a:t>
            </a:r>
            <a:r>
              <a:rPr lang="en-US" dirty="0" err="1"/>
              <a:t>calon</a:t>
            </a:r>
            <a:r>
              <a:rPr lang="en-US" dirty="0"/>
              <a:t> </a:t>
            </a:r>
            <a:r>
              <a:rPr lang="en-US" dirty="0" err="1"/>
              <a:t>nasabah</a:t>
            </a:r>
            <a:r>
              <a:rPr lang="en-US" dirty="0"/>
              <a:t> </a:t>
            </a:r>
            <a:r>
              <a:rPr lang="en-US" dirty="0" err="1"/>
              <a:t>tersebut,dapat</a:t>
            </a:r>
            <a:r>
              <a:rPr lang="en-US" dirty="0"/>
              <a:t> </a:t>
            </a:r>
            <a:r>
              <a:rPr lang="en-US" dirty="0" err="1"/>
              <a:t>ditempuh</a:t>
            </a:r>
            <a:r>
              <a:rPr lang="en-US" dirty="0"/>
              <a:t> </a:t>
            </a:r>
            <a:r>
              <a:rPr lang="en-US" dirty="0" err="1"/>
              <a:t>melalui</a:t>
            </a:r>
            <a:r>
              <a:rPr lang="en-US" dirty="0"/>
              <a:t> </a:t>
            </a:r>
            <a:r>
              <a:rPr lang="en-US" dirty="0" err="1"/>
              <a:t>upaya</a:t>
            </a:r>
            <a:r>
              <a:rPr lang="en-US" dirty="0"/>
              <a:t> </a:t>
            </a:r>
            <a:r>
              <a:rPr lang="en-US" dirty="0" err="1"/>
              <a:t>antara</a:t>
            </a:r>
            <a:r>
              <a:rPr lang="en-US" dirty="0"/>
              <a:t> lain</a:t>
            </a:r>
            <a:r>
              <a:rPr lang="en-US" dirty="0" smtClean="0"/>
              <a:t>:</a:t>
            </a:r>
            <a:r>
              <a:rPr lang="en-US" dirty="0"/>
              <a:t> </a:t>
            </a:r>
            <a:endParaRPr lang="id-ID" dirty="0"/>
          </a:p>
          <a:p>
            <a:pPr lvl="0"/>
            <a:r>
              <a:rPr lang="en-US" dirty="0" err="1"/>
              <a:t>Meneliti</a:t>
            </a:r>
            <a:r>
              <a:rPr lang="en-US" dirty="0"/>
              <a:t> </a:t>
            </a:r>
            <a:r>
              <a:rPr lang="en-US" dirty="0" err="1"/>
              <a:t>riwayat</a:t>
            </a:r>
            <a:r>
              <a:rPr lang="en-US" dirty="0"/>
              <a:t> </a:t>
            </a:r>
            <a:r>
              <a:rPr lang="en-US" dirty="0" err="1"/>
              <a:t>hidup</a:t>
            </a:r>
            <a:r>
              <a:rPr lang="en-US" dirty="0"/>
              <a:t> </a:t>
            </a:r>
            <a:r>
              <a:rPr lang="en-US" dirty="0" err="1"/>
              <a:t>calon</a:t>
            </a:r>
            <a:r>
              <a:rPr lang="en-US" dirty="0"/>
              <a:t> </a:t>
            </a:r>
            <a:r>
              <a:rPr lang="en-US" dirty="0" err="1"/>
              <a:t>nasabah</a:t>
            </a:r>
            <a:endParaRPr lang="id-ID" dirty="0"/>
          </a:p>
          <a:p>
            <a:pPr lvl="0"/>
            <a:r>
              <a:rPr lang="en-US" dirty="0" err="1"/>
              <a:t>Meneliti</a:t>
            </a:r>
            <a:r>
              <a:rPr lang="en-US" dirty="0"/>
              <a:t> </a:t>
            </a:r>
            <a:r>
              <a:rPr lang="en-US" dirty="0" err="1"/>
              <a:t>reputasi</a:t>
            </a:r>
            <a:r>
              <a:rPr lang="en-US" dirty="0"/>
              <a:t> </a:t>
            </a:r>
            <a:r>
              <a:rPr lang="en-US" dirty="0" err="1"/>
              <a:t>calon</a:t>
            </a:r>
            <a:r>
              <a:rPr lang="en-US" dirty="0"/>
              <a:t> </a:t>
            </a:r>
            <a:r>
              <a:rPr lang="en-US" dirty="0" err="1"/>
              <a:t>nasabah</a:t>
            </a:r>
            <a:r>
              <a:rPr lang="en-US" dirty="0"/>
              <a:t> </a:t>
            </a:r>
            <a:r>
              <a:rPr lang="en-US" dirty="0" err="1"/>
              <a:t>tersebut</a:t>
            </a:r>
            <a:r>
              <a:rPr lang="en-US" dirty="0"/>
              <a:t> di </a:t>
            </a:r>
            <a:r>
              <a:rPr lang="en-US" dirty="0" err="1"/>
              <a:t>lingkungan</a:t>
            </a:r>
            <a:r>
              <a:rPr lang="en-US" dirty="0"/>
              <a:t> </a:t>
            </a:r>
            <a:r>
              <a:rPr lang="en-US" dirty="0" err="1"/>
              <a:t>usahanya</a:t>
            </a:r>
            <a:endParaRPr lang="id-ID" dirty="0"/>
          </a:p>
          <a:p>
            <a:pPr lvl="0"/>
            <a:r>
              <a:rPr lang="en-US" dirty="0" err="1"/>
              <a:t>Meminta</a:t>
            </a:r>
            <a:r>
              <a:rPr lang="en-US" dirty="0"/>
              <a:t> bank to bank information (</a:t>
            </a:r>
            <a:r>
              <a:rPr lang="en-US" dirty="0" err="1"/>
              <a:t>Sistem</a:t>
            </a:r>
            <a:r>
              <a:rPr lang="en-US" dirty="0"/>
              <a:t> </a:t>
            </a:r>
            <a:r>
              <a:rPr lang="en-US" dirty="0" err="1"/>
              <a:t>Informasi</a:t>
            </a:r>
            <a:r>
              <a:rPr lang="en-US" dirty="0"/>
              <a:t> </a:t>
            </a:r>
            <a:r>
              <a:rPr lang="en-US" dirty="0" err="1"/>
              <a:t>Debitur</a:t>
            </a:r>
            <a:r>
              <a:rPr lang="en-US" dirty="0"/>
              <a:t>)</a:t>
            </a:r>
            <a:endParaRPr lang="id-ID" dirty="0"/>
          </a:p>
          <a:p>
            <a:pPr lvl="0"/>
            <a:r>
              <a:rPr lang="en-US" dirty="0" err="1"/>
              <a:t>Mencari</a:t>
            </a:r>
            <a:r>
              <a:rPr lang="en-US" dirty="0"/>
              <a:t> </a:t>
            </a:r>
            <a:r>
              <a:rPr lang="en-US" dirty="0" err="1"/>
              <a:t>informasi</a:t>
            </a:r>
            <a:r>
              <a:rPr lang="en-US" dirty="0"/>
              <a:t> </a:t>
            </a:r>
            <a:r>
              <a:rPr lang="en-US" dirty="0" err="1"/>
              <a:t>kepada</a:t>
            </a:r>
            <a:r>
              <a:rPr lang="en-US" dirty="0"/>
              <a:t> </a:t>
            </a:r>
            <a:r>
              <a:rPr lang="en-US" dirty="0" err="1"/>
              <a:t>asosiasi-asosiasi</a:t>
            </a:r>
            <a:r>
              <a:rPr lang="en-US" dirty="0"/>
              <a:t> </a:t>
            </a:r>
            <a:r>
              <a:rPr lang="en-US" dirty="0" err="1"/>
              <a:t>usaha</a:t>
            </a:r>
            <a:r>
              <a:rPr lang="en-US" dirty="0"/>
              <a:t> </a:t>
            </a:r>
            <a:r>
              <a:rPr lang="en-US" dirty="0" err="1"/>
              <a:t>dimana</a:t>
            </a:r>
            <a:r>
              <a:rPr lang="en-US" dirty="0"/>
              <a:t> </a:t>
            </a:r>
            <a:r>
              <a:rPr lang="en-US" dirty="0" err="1"/>
              <a:t>calon</a:t>
            </a:r>
            <a:r>
              <a:rPr lang="en-US" dirty="0"/>
              <a:t> </a:t>
            </a:r>
            <a:r>
              <a:rPr lang="en-US" dirty="0" err="1"/>
              <a:t>nasabah</a:t>
            </a:r>
            <a:r>
              <a:rPr lang="en-US" dirty="0"/>
              <a:t> </a:t>
            </a:r>
            <a:r>
              <a:rPr lang="en-US" dirty="0" err="1"/>
              <a:t>berada</a:t>
            </a:r>
            <a:endParaRPr lang="id-ID" dirty="0"/>
          </a:p>
          <a:p>
            <a:pPr lvl="0"/>
            <a:r>
              <a:rPr lang="en-US" dirty="0" err="1"/>
              <a:t>Mencari</a:t>
            </a:r>
            <a:r>
              <a:rPr lang="en-US" dirty="0"/>
              <a:t> </a:t>
            </a:r>
            <a:r>
              <a:rPr lang="en-US" dirty="0" err="1"/>
              <a:t>informasi</a:t>
            </a:r>
            <a:r>
              <a:rPr lang="en-US" dirty="0"/>
              <a:t> </a:t>
            </a:r>
            <a:r>
              <a:rPr lang="en-US" dirty="0" err="1"/>
              <a:t>apakah</a:t>
            </a:r>
            <a:r>
              <a:rPr lang="en-US" dirty="0"/>
              <a:t> </a:t>
            </a:r>
            <a:r>
              <a:rPr lang="en-US" dirty="0" err="1"/>
              <a:t>calon</a:t>
            </a:r>
            <a:r>
              <a:rPr lang="en-US" dirty="0"/>
              <a:t> </a:t>
            </a:r>
            <a:r>
              <a:rPr lang="en-US" dirty="0" err="1"/>
              <a:t>nasabah</a:t>
            </a:r>
            <a:r>
              <a:rPr lang="en-US" dirty="0"/>
              <a:t> </a:t>
            </a:r>
            <a:r>
              <a:rPr lang="en-US" dirty="0" err="1"/>
              <a:t>suka</a:t>
            </a:r>
            <a:r>
              <a:rPr lang="en-US" dirty="0"/>
              <a:t> </a:t>
            </a:r>
            <a:r>
              <a:rPr lang="en-US" dirty="0" err="1"/>
              <a:t>berjudi</a:t>
            </a:r>
            <a:endParaRPr lang="id-ID" dirty="0"/>
          </a:p>
          <a:p>
            <a:pPr lvl="0"/>
            <a:r>
              <a:rPr lang="en-US" dirty="0" err="1"/>
              <a:t>Mencari</a:t>
            </a:r>
            <a:r>
              <a:rPr lang="en-US" dirty="0"/>
              <a:t> </a:t>
            </a:r>
            <a:r>
              <a:rPr lang="en-US" dirty="0" err="1"/>
              <a:t>informasi</a:t>
            </a:r>
            <a:r>
              <a:rPr lang="en-US" dirty="0"/>
              <a:t> </a:t>
            </a:r>
            <a:r>
              <a:rPr lang="en-US" dirty="0" err="1"/>
              <a:t>apakah</a:t>
            </a:r>
            <a:r>
              <a:rPr lang="en-US" dirty="0"/>
              <a:t> </a:t>
            </a:r>
            <a:r>
              <a:rPr lang="en-US" dirty="0" err="1"/>
              <a:t>calon</a:t>
            </a:r>
            <a:r>
              <a:rPr lang="en-US" dirty="0"/>
              <a:t> </a:t>
            </a:r>
            <a:r>
              <a:rPr lang="en-US" dirty="0" err="1"/>
              <a:t>nasabah</a:t>
            </a:r>
            <a:r>
              <a:rPr lang="en-US" dirty="0"/>
              <a:t> </a:t>
            </a:r>
            <a:r>
              <a:rPr lang="en-US" dirty="0" err="1"/>
              <a:t>memiliki</a:t>
            </a:r>
            <a:r>
              <a:rPr lang="en-US" dirty="0"/>
              <a:t> </a:t>
            </a:r>
            <a:r>
              <a:rPr lang="en-US" dirty="0" err="1"/>
              <a:t>hobi</a:t>
            </a:r>
            <a:r>
              <a:rPr lang="en-US" dirty="0"/>
              <a:t> </a:t>
            </a:r>
            <a:r>
              <a:rPr lang="en-US" dirty="0" err="1"/>
              <a:t>berfoya-foya</a:t>
            </a:r>
            <a:r>
              <a:rPr lang="en-US" dirty="0"/>
              <a:t>.</a:t>
            </a:r>
            <a:endParaRPr lang="id-ID" dirty="0"/>
          </a:p>
          <a:p>
            <a:pPr marL="0" indent="0">
              <a:buNone/>
            </a:pPr>
            <a:endParaRPr lang="id-ID" dirty="0"/>
          </a:p>
        </p:txBody>
      </p:sp>
    </p:spTree>
    <p:extLst>
      <p:ext uri="{BB962C8B-B14F-4D97-AF65-F5344CB8AC3E}">
        <p14:creationId xmlns:p14="http://schemas.microsoft.com/office/powerpoint/2010/main" val="3694902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18058"/>
          </a:xfrm>
        </p:spPr>
        <p:txBody>
          <a:bodyPr>
            <a:normAutofit fontScale="90000"/>
          </a:bodyPr>
          <a:lstStyle/>
          <a:p>
            <a:endParaRPr lang="id-ID" dirty="0"/>
          </a:p>
        </p:txBody>
      </p:sp>
      <p:sp>
        <p:nvSpPr>
          <p:cNvPr id="3" name="Content Placeholder 2"/>
          <p:cNvSpPr>
            <a:spLocks noGrp="1"/>
          </p:cNvSpPr>
          <p:nvPr>
            <p:ph idx="1"/>
          </p:nvPr>
        </p:nvSpPr>
        <p:spPr>
          <a:xfrm>
            <a:off x="609600" y="836712"/>
            <a:ext cx="10972800" cy="5289451"/>
          </a:xfrm>
        </p:spPr>
        <p:txBody>
          <a:bodyPr>
            <a:normAutofit/>
          </a:bodyPr>
          <a:lstStyle/>
          <a:p>
            <a:pPr marL="0" indent="0">
              <a:buNone/>
            </a:pPr>
            <a:r>
              <a:rPr lang="id-ID" dirty="0" smtClean="0"/>
              <a:t>2. Manajemen </a:t>
            </a:r>
          </a:p>
          <a:p>
            <a:pPr marL="0" indent="0">
              <a:buNone/>
            </a:pPr>
            <a:r>
              <a:rPr lang="id-ID" dirty="0" smtClean="0"/>
              <a:t>Berikut ini adalah nilai penting laporan keuangan bagi manajemen:</a:t>
            </a:r>
          </a:p>
          <a:p>
            <a:pPr marL="514350" indent="-514350">
              <a:buAutoNum type="alphaLcPeriod"/>
            </a:pPr>
            <a:r>
              <a:rPr lang="id-ID" dirty="0" smtClean="0"/>
              <a:t>Menilai dan mengevaluasi kinerja mereka dalam suatu periode.</a:t>
            </a:r>
          </a:p>
          <a:p>
            <a:pPr marL="514350" indent="-514350">
              <a:buAutoNum type="alphaLcPeriod"/>
            </a:pPr>
            <a:r>
              <a:rPr lang="id-ID" dirty="0" smtClean="0"/>
              <a:t>Melihat kemampuan mereka mengoptimalkan laporan keuangan sumber daya yang dimiliki perusahaan selama ini.</a:t>
            </a:r>
          </a:p>
          <a:p>
            <a:pPr marL="514350" indent="-514350">
              <a:buAutoNum type="alphaLcPeriod"/>
            </a:pPr>
            <a:r>
              <a:rPr lang="id-ID" dirty="0" smtClean="0"/>
              <a:t>Melihat kekuatan dan kelemahan yang dimiliki perusahaan saat ini sehingga dapat menjadi dasar pengambilan keputusan di masa yang akan datang.</a:t>
            </a:r>
          </a:p>
        </p:txBody>
      </p:sp>
    </p:spTree>
    <p:extLst>
      <p:ext uri="{BB962C8B-B14F-4D97-AF65-F5344CB8AC3E}">
        <p14:creationId xmlns:p14="http://schemas.microsoft.com/office/powerpoint/2010/main" val="1432825609"/>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marL="0" indent="0">
              <a:buNone/>
            </a:pPr>
            <a:r>
              <a:rPr lang="id-ID" b="1" dirty="0" smtClean="0"/>
              <a:t>2. </a:t>
            </a:r>
            <a:r>
              <a:rPr lang="en-US" b="1" dirty="0"/>
              <a:t>Capital</a:t>
            </a:r>
            <a:endParaRPr lang="id-ID" dirty="0"/>
          </a:p>
          <a:p>
            <a:pPr marL="0" indent="0">
              <a:buNone/>
            </a:pPr>
            <a:r>
              <a:rPr lang="id-ID" dirty="0" smtClean="0"/>
              <a:t>	</a:t>
            </a:r>
            <a:r>
              <a:rPr lang="en-US" dirty="0" smtClean="0"/>
              <a:t>Capital </a:t>
            </a:r>
            <a:r>
              <a:rPr lang="en-US" dirty="0" err="1"/>
              <a:t>adalah</a:t>
            </a:r>
            <a:r>
              <a:rPr lang="en-US" dirty="0"/>
              <a:t> </a:t>
            </a:r>
            <a:r>
              <a:rPr lang="en-US" dirty="0" err="1"/>
              <a:t>jumlah</a:t>
            </a:r>
            <a:r>
              <a:rPr lang="en-US" dirty="0"/>
              <a:t> </a:t>
            </a:r>
            <a:r>
              <a:rPr lang="en-US" dirty="0" err="1"/>
              <a:t>dana</a:t>
            </a:r>
            <a:r>
              <a:rPr lang="en-US" dirty="0"/>
              <a:t>/modal </a:t>
            </a:r>
            <a:r>
              <a:rPr lang="en-US" dirty="0" err="1"/>
              <a:t>sendiri</a:t>
            </a:r>
            <a:r>
              <a:rPr lang="en-US" dirty="0"/>
              <a:t> yang </a:t>
            </a:r>
            <a:r>
              <a:rPr lang="en-US" dirty="0" err="1"/>
              <a:t>dimiliki</a:t>
            </a:r>
            <a:r>
              <a:rPr lang="en-US" dirty="0"/>
              <a:t> </a:t>
            </a:r>
            <a:r>
              <a:rPr lang="en-US" dirty="0" err="1"/>
              <a:t>oleh</a:t>
            </a:r>
            <a:r>
              <a:rPr lang="en-US" dirty="0"/>
              <a:t> </a:t>
            </a:r>
            <a:r>
              <a:rPr lang="en-US" dirty="0" err="1"/>
              <a:t>calon</a:t>
            </a:r>
            <a:r>
              <a:rPr lang="en-US" dirty="0"/>
              <a:t> </a:t>
            </a:r>
            <a:r>
              <a:rPr lang="en-US" dirty="0" err="1"/>
              <a:t>nasabah</a:t>
            </a:r>
            <a:r>
              <a:rPr lang="en-US" dirty="0"/>
              <a:t>. </a:t>
            </a:r>
            <a:r>
              <a:rPr lang="en-US" dirty="0" err="1"/>
              <a:t>Semakin</a:t>
            </a:r>
            <a:r>
              <a:rPr lang="en-US" dirty="0"/>
              <a:t> </a:t>
            </a:r>
            <a:r>
              <a:rPr lang="en-US" dirty="0" err="1"/>
              <a:t>besar</a:t>
            </a:r>
            <a:r>
              <a:rPr lang="en-US" dirty="0"/>
              <a:t> modal </a:t>
            </a:r>
            <a:r>
              <a:rPr lang="en-US" dirty="0" err="1"/>
              <a:t>sendiri</a:t>
            </a:r>
            <a:r>
              <a:rPr lang="en-US" dirty="0"/>
              <a:t> </a:t>
            </a:r>
            <a:r>
              <a:rPr lang="en-US" dirty="0" err="1"/>
              <a:t>dalam</a:t>
            </a:r>
            <a:r>
              <a:rPr lang="en-US" dirty="0"/>
              <a:t> </a:t>
            </a:r>
            <a:r>
              <a:rPr lang="en-US" dirty="0" err="1"/>
              <a:t>perusahaan</a:t>
            </a:r>
            <a:r>
              <a:rPr lang="en-US" dirty="0"/>
              <a:t>, </a:t>
            </a:r>
            <a:r>
              <a:rPr lang="en-US" dirty="0" err="1"/>
              <a:t>tentu</a:t>
            </a:r>
            <a:r>
              <a:rPr lang="en-US" dirty="0"/>
              <a:t> </a:t>
            </a:r>
            <a:r>
              <a:rPr lang="en-US" dirty="0" err="1"/>
              <a:t>semakin</a:t>
            </a:r>
            <a:r>
              <a:rPr lang="en-US" dirty="0"/>
              <a:t> </a:t>
            </a:r>
            <a:r>
              <a:rPr lang="en-US" dirty="0" err="1"/>
              <a:t>tinggi</a:t>
            </a:r>
            <a:r>
              <a:rPr lang="en-US" dirty="0"/>
              <a:t> </a:t>
            </a:r>
            <a:r>
              <a:rPr lang="en-US" dirty="0" err="1"/>
              <a:t>kesungguhan</a:t>
            </a:r>
            <a:r>
              <a:rPr lang="en-US" dirty="0"/>
              <a:t> </a:t>
            </a:r>
            <a:r>
              <a:rPr lang="en-US" dirty="0" err="1"/>
              <a:t>calon</a:t>
            </a:r>
            <a:r>
              <a:rPr lang="en-US" dirty="0"/>
              <a:t> </a:t>
            </a:r>
            <a:r>
              <a:rPr lang="en-US" dirty="0" err="1"/>
              <a:t>nasabah</a:t>
            </a:r>
            <a:r>
              <a:rPr lang="en-US" dirty="0"/>
              <a:t> </a:t>
            </a:r>
            <a:r>
              <a:rPr lang="en-US" dirty="0" err="1"/>
              <a:t>dalam</a:t>
            </a:r>
            <a:r>
              <a:rPr lang="en-US" dirty="0"/>
              <a:t> </a:t>
            </a:r>
            <a:r>
              <a:rPr lang="en-US" dirty="0" err="1"/>
              <a:t>menjalankan</a:t>
            </a:r>
            <a:r>
              <a:rPr lang="en-US" dirty="0"/>
              <a:t> </a:t>
            </a:r>
            <a:r>
              <a:rPr lang="en-US" dirty="0" err="1"/>
              <a:t>usahanya</a:t>
            </a:r>
            <a:r>
              <a:rPr lang="en-US" dirty="0"/>
              <a:t> </a:t>
            </a:r>
            <a:r>
              <a:rPr lang="en-US" dirty="0" err="1"/>
              <a:t>dan</a:t>
            </a:r>
            <a:r>
              <a:rPr lang="en-US" dirty="0"/>
              <a:t> bank </a:t>
            </a:r>
            <a:r>
              <a:rPr lang="en-US" dirty="0" err="1"/>
              <a:t>akan</a:t>
            </a:r>
            <a:r>
              <a:rPr lang="en-US" dirty="0"/>
              <a:t> </a:t>
            </a:r>
            <a:r>
              <a:rPr lang="en-US" dirty="0" err="1"/>
              <a:t>merasa</a:t>
            </a:r>
            <a:r>
              <a:rPr lang="en-US" dirty="0"/>
              <a:t> </a:t>
            </a:r>
            <a:r>
              <a:rPr lang="en-US" dirty="0" err="1"/>
              <a:t>lebih</a:t>
            </a:r>
            <a:r>
              <a:rPr lang="en-US" dirty="0"/>
              <a:t> </a:t>
            </a:r>
            <a:r>
              <a:rPr lang="en-US" dirty="0" err="1"/>
              <a:t>yakin</a:t>
            </a:r>
            <a:r>
              <a:rPr lang="en-US" dirty="0"/>
              <a:t> </a:t>
            </a:r>
            <a:r>
              <a:rPr lang="en-US" dirty="0" err="1"/>
              <a:t>dalam</a:t>
            </a:r>
            <a:r>
              <a:rPr lang="en-US" dirty="0"/>
              <a:t> </a:t>
            </a:r>
            <a:r>
              <a:rPr lang="en-US" dirty="0" err="1"/>
              <a:t>memberikan</a:t>
            </a:r>
            <a:r>
              <a:rPr lang="en-US" dirty="0"/>
              <a:t> </a:t>
            </a:r>
            <a:r>
              <a:rPr lang="en-US" dirty="0" err="1"/>
              <a:t>kredit</a:t>
            </a:r>
            <a:r>
              <a:rPr lang="en-US" dirty="0"/>
              <a:t>. Modal </a:t>
            </a:r>
            <a:r>
              <a:rPr lang="en-US" dirty="0" err="1"/>
              <a:t>sendiri</a:t>
            </a:r>
            <a:r>
              <a:rPr lang="en-US" dirty="0"/>
              <a:t> </a:t>
            </a:r>
            <a:r>
              <a:rPr lang="en-US" dirty="0" err="1"/>
              <a:t>juga</a:t>
            </a:r>
            <a:r>
              <a:rPr lang="en-US" dirty="0"/>
              <a:t> </a:t>
            </a:r>
            <a:r>
              <a:rPr lang="en-US" dirty="0" err="1"/>
              <a:t>diperlukan</a:t>
            </a:r>
            <a:r>
              <a:rPr lang="en-US" dirty="0"/>
              <a:t> bank </a:t>
            </a:r>
            <a:r>
              <a:rPr lang="en-US" dirty="0" err="1"/>
              <a:t>sebagai</a:t>
            </a:r>
            <a:r>
              <a:rPr lang="en-US" dirty="0"/>
              <a:t> </a:t>
            </a:r>
            <a:r>
              <a:rPr lang="en-US" dirty="0" err="1"/>
              <a:t>alat</a:t>
            </a:r>
            <a:r>
              <a:rPr lang="en-US" dirty="0"/>
              <a:t> </a:t>
            </a:r>
            <a:r>
              <a:rPr lang="en-US" dirty="0" err="1"/>
              <a:t>kesungguhan</a:t>
            </a:r>
            <a:r>
              <a:rPr lang="en-US" dirty="0"/>
              <a:t> </a:t>
            </a:r>
            <a:r>
              <a:rPr lang="en-US" dirty="0" err="1"/>
              <a:t>dan</a:t>
            </a:r>
            <a:r>
              <a:rPr lang="en-US" dirty="0"/>
              <a:t> </a:t>
            </a:r>
            <a:r>
              <a:rPr lang="en-US" dirty="0" err="1"/>
              <a:t>tangung</a:t>
            </a:r>
            <a:r>
              <a:rPr lang="en-US" dirty="0"/>
              <a:t> </a:t>
            </a:r>
            <a:r>
              <a:rPr lang="en-US" dirty="0" err="1"/>
              <a:t>jawab</a:t>
            </a:r>
            <a:r>
              <a:rPr lang="en-US" dirty="0"/>
              <a:t> </a:t>
            </a:r>
            <a:r>
              <a:rPr lang="en-US" dirty="0" err="1"/>
              <a:t>nasabah</a:t>
            </a:r>
            <a:r>
              <a:rPr lang="en-US" dirty="0"/>
              <a:t> </a:t>
            </a:r>
            <a:r>
              <a:rPr lang="en-US" dirty="0" err="1"/>
              <a:t>dalam</a:t>
            </a:r>
            <a:r>
              <a:rPr lang="en-US" dirty="0"/>
              <a:t> </a:t>
            </a:r>
            <a:r>
              <a:rPr lang="en-US" dirty="0" err="1"/>
              <a:t>menjalankan</a:t>
            </a:r>
            <a:r>
              <a:rPr lang="en-US" dirty="0"/>
              <a:t> </a:t>
            </a:r>
            <a:r>
              <a:rPr lang="en-US" dirty="0" err="1"/>
              <a:t>usahanya</a:t>
            </a:r>
            <a:r>
              <a:rPr lang="en-US" dirty="0"/>
              <a:t> </a:t>
            </a:r>
            <a:r>
              <a:rPr lang="en-US" dirty="0" err="1"/>
              <a:t>karena</a:t>
            </a:r>
            <a:r>
              <a:rPr lang="en-US" dirty="0"/>
              <a:t> </a:t>
            </a:r>
            <a:r>
              <a:rPr lang="en-US" dirty="0" err="1"/>
              <a:t>ikut</a:t>
            </a:r>
            <a:r>
              <a:rPr lang="en-US" dirty="0"/>
              <a:t> </a:t>
            </a:r>
            <a:r>
              <a:rPr lang="en-US" dirty="0" err="1"/>
              <a:t>menanngung</a:t>
            </a:r>
            <a:r>
              <a:rPr lang="en-US" dirty="0"/>
              <a:t> </a:t>
            </a:r>
            <a:r>
              <a:rPr lang="en-US" dirty="0" err="1"/>
              <a:t>resiko</a:t>
            </a:r>
            <a:r>
              <a:rPr lang="en-US" dirty="0"/>
              <a:t> </a:t>
            </a:r>
            <a:r>
              <a:rPr lang="en-US" dirty="0" err="1"/>
              <a:t>terhadap</a:t>
            </a:r>
            <a:r>
              <a:rPr lang="en-US" dirty="0"/>
              <a:t> </a:t>
            </a:r>
            <a:r>
              <a:rPr lang="en-US" dirty="0" err="1"/>
              <a:t>gagalnya</a:t>
            </a:r>
            <a:r>
              <a:rPr lang="en-US" dirty="0"/>
              <a:t> </a:t>
            </a:r>
            <a:r>
              <a:rPr lang="en-US" dirty="0" err="1"/>
              <a:t>usaha</a:t>
            </a:r>
            <a:r>
              <a:rPr lang="en-US" dirty="0"/>
              <a:t>. </a:t>
            </a:r>
            <a:r>
              <a:rPr lang="en-US" dirty="0" err="1"/>
              <a:t>Dalam</a:t>
            </a:r>
            <a:r>
              <a:rPr lang="en-US" dirty="0"/>
              <a:t> </a:t>
            </a:r>
            <a:r>
              <a:rPr lang="en-US" dirty="0" err="1"/>
              <a:t>praktik</a:t>
            </a:r>
            <a:r>
              <a:rPr lang="en-US" dirty="0"/>
              <a:t>, </a:t>
            </a:r>
            <a:r>
              <a:rPr lang="en-US" dirty="0" err="1"/>
              <a:t>kemampuan</a:t>
            </a:r>
            <a:r>
              <a:rPr lang="en-US" dirty="0"/>
              <a:t> capital </a:t>
            </a:r>
            <a:r>
              <a:rPr lang="en-US" dirty="0" err="1"/>
              <a:t>ini</a:t>
            </a:r>
            <a:r>
              <a:rPr lang="en-US" dirty="0"/>
              <a:t> </a:t>
            </a:r>
            <a:r>
              <a:rPr lang="en-US" dirty="0" err="1"/>
              <a:t>dimanifestasikan</a:t>
            </a:r>
            <a:r>
              <a:rPr lang="en-US" dirty="0"/>
              <a:t> </a:t>
            </a:r>
            <a:r>
              <a:rPr lang="en-US" dirty="0" err="1"/>
              <a:t>dalam</a:t>
            </a:r>
            <a:r>
              <a:rPr lang="en-US" dirty="0"/>
              <a:t> </a:t>
            </a:r>
            <a:r>
              <a:rPr lang="en-US" dirty="0" err="1"/>
              <a:t>bentuk</a:t>
            </a:r>
            <a:r>
              <a:rPr lang="en-US" dirty="0"/>
              <a:t> </a:t>
            </a:r>
            <a:r>
              <a:rPr lang="en-US" dirty="0" err="1"/>
              <a:t>kewajiban</a:t>
            </a:r>
            <a:r>
              <a:rPr lang="en-US" dirty="0"/>
              <a:t> </a:t>
            </a:r>
            <a:r>
              <a:rPr lang="en-US" dirty="0" err="1"/>
              <a:t>untuk</a:t>
            </a:r>
            <a:r>
              <a:rPr lang="en-US" dirty="0"/>
              <a:t> </a:t>
            </a:r>
            <a:r>
              <a:rPr lang="en-US" dirty="0" err="1"/>
              <a:t>menyediakan</a:t>
            </a:r>
            <a:r>
              <a:rPr lang="en-US" dirty="0"/>
              <a:t> self-financing, yang </a:t>
            </a:r>
            <a:r>
              <a:rPr lang="en-US" dirty="0" err="1"/>
              <a:t>sebaiknya</a:t>
            </a:r>
            <a:r>
              <a:rPr lang="en-US" dirty="0"/>
              <a:t> </a:t>
            </a:r>
            <a:r>
              <a:rPr lang="en-US" dirty="0" err="1"/>
              <a:t>jumlahnya</a:t>
            </a:r>
            <a:r>
              <a:rPr lang="en-US" dirty="0"/>
              <a:t> </a:t>
            </a:r>
            <a:r>
              <a:rPr lang="en-US" dirty="0" err="1"/>
              <a:t>lebih</a:t>
            </a:r>
            <a:r>
              <a:rPr lang="en-US" dirty="0"/>
              <a:t> </a:t>
            </a:r>
            <a:r>
              <a:rPr lang="en-US" dirty="0" err="1"/>
              <a:t>besar</a:t>
            </a:r>
            <a:r>
              <a:rPr lang="en-US" dirty="0"/>
              <a:t> </a:t>
            </a:r>
            <a:r>
              <a:rPr lang="en-US" dirty="0" err="1"/>
              <a:t>daripada</a:t>
            </a:r>
            <a:r>
              <a:rPr lang="en-US" dirty="0"/>
              <a:t> </a:t>
            </a:r>
            <a:r>
              <a:rPr lang="en-US" dirty="0" err="1"/>
              <a:t>kredit</a:t>
            </a:r>
            <a:r>
              <a:rPr lang="en-US" dirty="0"/>
              <a:t> yang </a:t>
            </a:r>
            <a:r>
              <a:rPr lang="en-US" dirty="0" err="1"/>
              <a:t>dimintakan</a:t>
            </a:r>
            <a:r>
              <a:rPr lang="en-US" dirty="0"/>
              <a:t> </a:t>
            </a:r>
            <a:r>
              <a:rPr lang="en-US" dirty="0" err="1"/>
              <a:t>kepada</a:t>
            </a:r>
            <a:r>
              <a:rPr lang="en-US" dirty="0"/>
              <a:t> bank.</a:t>
            </a:r>
            <a:endParaRPr lang="id-ID" dirty="0"/>
          </a:p>
          <a:p>
            <a:pPr marL="0" indent="0">
              <a:buNone/>
            </a:pPr>
            <a:endParaRPr lang="id-ID" dirty="0"/>
          </a:p>
        </p:txBody>
      </p:sp>
    </p:spTree>
    <p:extLst>
      <p:ext uri="{BB962C8B-B14F-4D97-AF65-F5344CB8AC3E}">
        <p14:creationId xmlns:p14="http://schemas.microsoft.com/office/powerpoint/2010/main" val="3525640794"/>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8018"/>
          </a:xfrm>
        </p:spPr>
        <p:txBody>
          <a:bodyPr>
            <a:normAutofit fontScale="90000"/>
          </a:bodyPr>
          <a:lstStyle/>
          <a:p>
            <a:endParaRPr lang="id-ID" dirty="0"/>
          </a:p>
        </p:txBody>
      </p:sp>
      <p:sp>
        <p:nvSpPr>
          <p:cNvPr id="3" name="Content Placeholder 2"/>
          <p:cNvSpPr>
            <a:spLocks noGrp="1"/>
          </p:cNvSpPr>
          <p:nvPr>
            <p:ph idx="1"/>
          </p:nvPr>
        </p:nvSpPr>
        <p:spPr>
          <a:xfrm>
            <a:off x="609600" y="620689"/>
            <a:ext cx="10972800" cy="5505475"/>
          </a:xfrm>
        </p:spPr>
        <p:txBody>
          <a:bodyPr>
            <a:normAutofit fontScale="70000" lnSpcReduction="20000"/>
          </a:bodyPr>
          <a:lstStyle/>
          <a:p>
            <a:pPr marL="0" indent="0">
              <a:buNone/>
            </a:pPr>
            <a:r>
              <a:rPr lang="id-ID" b="1" dirty="0" smtClean="0"/>
              <a:t>3. </a:t>
            </a:r>
            <a:r>
              <a:rPr lang="en-US" b="1" dirty="0"/>
              <a:t>Capacity</a:t>
            </a:r>
            <a:endParaRPr lang="id-ID" dirty="0"/>
          </a:p>
          <a:p>
            <a:pPr marL="0" indent="0">
              <a:buNone/>
            </a:pPr>
            <a:r>
              <a:rPr lang="id-ID" dirty="0" smtClean="0"/>
              <a:t>	</a:t>
            </a:r>
            <a:r>
              <a:rPr lang="en-US" dirty="0" smtClean="0"/>
              <a:t>Capacity </a:t>
            </a:r>
            <a:r>
              <a:rPr lang="en-US" dirty="0" err="1"/>
              <a:t>adalah</a:t>
            </a:r>
            <a:r>
              <a:rPr lang="en-US" dirty="0"/>
              <a:t> </a:t>
            </a:r>
            <a:r>
              <a:rPr lang="en-US" dirty="0" err="1"/>
              <a:t>kemampuan</a:t>
            </a:r>
            <a:r>
              <a:rPr lang="en-US" dirty="0"/>
              <a:t> yang </a:t>
            </a:r>
            <a:r>
              <a:rPr lang="en-US" dirty="0" err="1"/>
              <a:t>dimiliki</a:t>
            </a:r>
            <a:r>
              <a:rPr lang="en-US" dirty="0"/>
              <a:t> </a:t>
            </a:r>
            <a:r>
              <a:rPr lang="en-US" dirty="0" err="1"/>
              <a:t>calon</a:t>
            </a:r>
            <a:r>
              <a:rPr lang="en-US" dirty="0"/>
              <a:t> </a:t>
            </a:r>
            <a:r>
              <a:rPr lang="en-US" dirty="0" err="1"/>
              <a:t>nasabah</a:t>
            </a:r>
            <a:r>
              <a:rPr lang="en-US" dirty="0"/>
              <a:t> </a:t>
            </a:r>
            <a:r>
              <a:rPr lang="en-US" dirty="0" err="1"/>
              <a:t>dalam</a:t>
            </a:r>
            <a:r>
              <a:rPr lang="en-US" dirty="0"/>
              <a:t> </a:t>
            </a:r>
            <a:r>
              <a:rPr lang="en-US" dirty="0" err="1"/>
              <a:t>menjalankan</a:t>
            </a:r>
            <a:r>
              <a:rPr lang="en-US" dirty="0"/>
              <a:t> </a:t>
            </a:r>
            <a:r>
              <a:rPr lang="en-US" dirty="0" err="1"/>
              <a:t>usahanya</a:t>
            </a:r>
            <a:r>
              <a:rPr lang="en-US" dirty="0"/>
              <a:t> </a:t>
            </a:r>
            <a:r>
              <a:rPr lang="en-US" dirty="0" err="1"/>
              <a:t>guna</a:t>
            </a:r>
            <a:r>
              <a:rPr lang="en-US" dirty="0"/>
              <a:t> </a:t>
            </a:r>
            <a:r>
              <a:rPr lang="en-US" dirty="0" err="1"/>
              <a:t>memperoleh</a:t>
            </a:r>
            <a:r>
              <a:rPr lang="en-US" dirty="0"/>
              <a:t> </a:t>
            </a:r>
            <a:r>
              <a:rPr lang="en-US" dirty="0" err="1"/>
              <a:t>laba</a:t>
            </a:r>
            <a:r>
              <a:rPr lang="en-US" dirty="0"/>
              <a:t> yang </a:t>
            </a:r>
            <a:r>
              <a:rPr lang="en-US" dirty="0" err="1"/>
              <a:t>diharapkan</a:t>
            </a:r>
            <a:r>
              <a:rPr lang="en-US" dirty="0"/>
              <a:t>. </a:t>
            </a:r>
            <a:r>
              <a:rPr lang="en-US" dirty="0" err="1"/>
              <a:t>Kegunaan</a:t>
            </a:r>
            <a:r>
              <a:rPr lang="en-US" dirty="0"/>
              <a:t> </a:t>
            </a:r>
            <a:r>
              <a:rPr lang="en-US" dirty="0" err="1"/>
              <a:t>dari</a:t>
            </a:r>
            <a:r>
              <a:rPr lang="en-US" dirty="0"/>
              <a:t> </a:t>
            </a:r>
            <a:r>
              <a:rPr lang="en-US" dirty="0" err="1"/>
              <a:t>penilaian</a:t>
            </a:r>
            <a:r>
              <a:rPr lang="en-US" dirty="0"/>
              <a:t> </a:t>
            </a:r>
            <a:r>
              <a:rPr lang="en-US" dirty="0" err="1"/>
              <a:t>ini</a:t>
            </a:r>
            <a:r>
              <a:rPr lang="en-US" dirty="0"/>
              <a:t> </a:t>
            </a:r>
            <a:r>
              <a:rPr lang="en-US" dirty="0" err="1"/>
              <a:t>adalah</a:t>
            </a:r>
            <a:r>
              <a:rPr lang="en-US" dirty="0"/>
              <a:t> </a:t>
            </a:r>
            <a:r>
              <a:rPr lang="en-US" dirty="0" err="1"/>
              <a:t>untuk</a:t>
            </a:r>
            <a:r>
              <a:rPr lang="en-US" dirty="0"/>
              <a:t> </a:t>
            </a:r>
            <a:r>
              <a:rPr lang="en-US" dirty="0" err="1"/>
              <a:t>mengetahui</a:t>
            </a:r>
            <a:r>
              <a:rPr lang="en-US" dirty="0"/>
              <a:t> </a:t>
            </a:r>
            <a:r>
              <a:rPr lang="en-US" dirty="0" err="1"/>
              <a:t>sampai</a:t>
            </a:r>
            <a:r>
              <a:rPr lang="en-US" dirty="0"/>
              <a:t> </a:t>
            </a:r>
            <a:r>
              <a:rPr lang="en-US" dirty="0" err="1"/>
              <a:t>sejauh</a:t>
            </a:r>
            <a:r>
              <a:rPr lang="en-US" dirty="0"/>
              <a:t> </a:t>
            </a:r>
            <a:r>
              <a:rPr lang="en-US" dirty="0" err="1"/>
              <a:t>mana</a:t>
            </a:r>
            <a:r>
              <a:rPr lang="en-US" dirty="0"/>
              <a:t> </a:t>
            </a:r>
            <a:r>
              <a:rPr lang="en-US" dirty="0" err="1"/>
              <a:t>calon</a:t>
            </a:r>
            <a:r>
              <a:rPr lang="en-US" dirty="0"/>
              <a:t> </a:t>
            </a:r>
            <a:r>
              <a:rPr lang="en-US" dirty="0" err="1"/>
              <a:t>nasabah</a:t>
            </a:r>
            <a:r>
              <a:rPr lang="en-US" dirty="0"/>
              <a:t> </a:t>
            </a:r>
            <a:r>
              <a:rPr lang="en-US" dirty="0" err="1"/>
              <a:t>mampu</a:t>
            </a:r>
            <a:r>
              <a:rPr lang="en-US" dirty="0"/>
              <a:t> </a:t>
            </a:r>
            <a:r>
              <a:rPr lang="en-US" dirty="0" err="1"/>
              <a:t>untuk</a:t>
            </a:r>
            <a:r>
              <a:rPr lang="en-US" dirty="0"/>
              <a:t> </a:t>
            </a:r>
            <a:r>
              <a:rPr lang="en-US" dirty="0" err="1"/>
              <a:t>mengembalikan</a:t>
            </a:r>
            <a:r>
              <a:rPr lang="en-US" dirty="0"/>
              <a:t> </a:t>
            </a:r>
            <a:r>
              <a:rPr lang="en-US" dirty="0" err="1"/>
              <a:t>atau</a:t>
            </a:r>
            <a:r>
              <a:rPr lang="en-US" dirty="0"/>
              <a:t> </a:t>
            </a:r>
            <a:r>
              <a:rPr lang="en-US" dirty="0" err="1"/>
              <a:t>melunasi</a:t>
            </a:r>
            <a:r>
              <a:rPr lang="en-US" dirty="0"/>
              <a:t> </a:t>
            </a:r>
            <a:r>
              <a:rPr lang="en-US" dirty="0" err="1"/>
              <a:t>utang-utangnya</a:t>
            </a:r>
            <a:r>
              <a:rPr lang="en-US" dirty="0"/>
              <a:t> </a:t>
            </a:r>
            <a:r>
              <a:rPr lang="en-US" dirty="0" err="1"/>
              <a:t>secara</a:t>
            </a:r>
            <a:r>
              <a:rPr lang="en-US" dirty="0"/>
              <a:t> </a:t>
            </a:r>
            <a:r>
              <a:rPr lang="en-US" dirty="0" err="1"/>
              <a:t>tepat</a:t>
            </a:r>
            <a:r>
              <a:rPr lang="en-US" dirty="0"/>
              <a:t> </a:t>
            </a:r>
            <a:r>
              <a:rPr lang="en-US" dirty="0" err="1"/>
              <a:t>waktu</a:t>
            </a:r>
            <a:r>
              <a:rPr lang="en-US" dirty="0"/>
              <a:t> </a:t>
            </a:r>
            <a:r>
              <a:rPr lang="en-US" dirty="0" err="1"/>
              <a:t>dari</a:t>
            </a:r>
            <a:r>
              <a:rPr lang="en-US" dirty="0"/>
              <a:t> </a:t>
            </a:r>
            <a:r>
              <a:rPr lang="en-US" dirty="0" err="1"/>
              <a:t>usaha</a:t>
            </a:r>
            <a:r>
              <a:rPr lang="en-US" dirty="0"/>
              <a:t> yang </a:t>
            </a:r>
            <a:r>
              <a:rPr lang="en-US" dirty="0" err="1"/>
              <a:t>diperolehnya</a:t>
            </a:r>
            <a:r>
              <a:rPr lang="en-US" dirty="0"/>
              <a:t>.</a:t>
            </a:r>
            <a:endParaRPr lang="id-ID" dirty="0"/>
          </a:p>
          <a:p>
            <a:r>
              <a:rPr lang="en-US" dirty="0" err="1"/>
              <a:t>Pengukuran</a:t>
            </a:r>
            <a:r>
              <a:rPr lang="en-US" dirty="0"/>
              <a:t> capacity </a:t>
            </a:r>
            <a:r>
              <a:rPr lang="en-US" dirty="0" err="1"/>
              <a:t>tersebut</a:t>
            </a:r>
            <a:r>
              <a:rPr lang="en-US" dirty="0"/>
              <a:t> </a:t>
            </a:r>
            <a:r>
              <a:rPr lang="en-US" dirty="0" err="1"/>
              <a:t>dapat</a:t>
            </a:r>
            <a:r>
              <a:rPr lang="en-US" dirty="0"/>
              <a:t> </a:t>
            </a:r>
            <a:r>
              <a:rPr lang="en-US" dirty="0" err="1"/>
              <a:t>dilakukan</a:t>
            </a:r>
            <a:r>
              <a:rPr lang="en-US" dirty="0"/>
              <a:t> </a:t>
            </a:r>
            <a:r>
              <a:rPr lang="en-US" dirty="0" err="1"/>
              <a:t>melalui</a:t>
            </a:r>
            <a:r>
              <a:rPr lang="en-US" dirty="0"/>
              <a:t> </a:t>
            </a:r>
            <a:r>
              <a:rPr lang="en-US" dirty="0" err="1"/>
              <a:t>berbagai</a:t>
            </a:r>
            <a:r>
              <a:rPr lang="en-US" dirty="0"/>
              <a:t> </a:t>
            </a:r>
            <a:r>
              <a:rPr lang="en-US" dirty="0" err="1"/>
              <a:t>pendekatan</a:t>
            </a:r>
            <a:r>
              <a:rPr lang="en-US" dirty="0"/>
              <a:t> </a:t>
            </a:r>
            <a:r>
              <a:rPr lang="en-US" dirty="0" err="1"/>
              <a:t>berikut</a:t>
            </a:r>
            <a:r>
              <a:rPr lang="en-US" dirty="0"/>
              <a:t> </a:t>
            </a:r>
            <a:r>
              <a:rPr lang="en-US" dirty="0" err="1"/>
              <a:t>ini</a:t>
            </a:r>
            <a:r>
              <a:rPr lang="en-US" dirty="0"/>
              <a:t>:</a:t>
            </a:r>
            <a:endParaRPr lang="id-ID" dirty="0"/>
          </a:p>
          <a:p>
            <a:pPr lvl="0"/>
            <a:r>
              <a:rPr lang="en-US" dirty="0" err="1"/>
              <a:t>Pendekatan</a:t>
            </a:r>
            <a:r>
              <a:rPr lang="en-US" dirty="0"/>
              <a:t> </a:t>
            </a:r>
            <a:r>
              <a:rPr lang="en-US" dirty="0" err="1"/>
              <a:t>finansial</a:t>
            </a:r>
            <a:r>
              <a:rPr lang="en-US" dirty="0"/>
              <a:t>, </a:t>
            </a:r>
            <a:r>
              <a:rPr lang="en-US" dirty="0" err="1"/>
              <a:t>yaitu</a:t>
            </a:r>
            <a:r>
              <a:rPr lang="en-US" dirty="0"/>
              <a:t> </a:t>
            </a:r>
            <a:r>
              <a:rPr lang="en-US" dirty="0" err="1"/>
              <a:t>menilai</a:t>
            </a:r>
            <a:r>
              <a:rPr lang="en-US" dirty="0"/>
              <a:t> past performance, </a:t>
            </a:r>
            <a:r>
              <a:rPr lang="en-US" dirty="0" err="1"/>
              <a:t>apakah</a:t>
            </a:r>
            <a:r>
              <a:rPr lang="en-US" dirty="0"/>
              <a:t> </a:t>
            </a:r>
            <a:r>
              <a:rPr lang="en-US" dirty="0" err="1"/>
              <a:t>menunjukkan</a:t>
            </a:r>
            <a:r>
              <a:rPr lang="en-US" dirty="0"/>
              <a:t> </a:t>
            </a:r>
            <a:r>
              <a:rPr lang="en-US" dirty="0" err="1"/>
              <a:t>perkembangan</a:t>
            </a:r>
            <a:r>
              <a:rPr lang="en-US" dirty="0"/>
              <a:t> </a:t>
            </a:r>
            <a:r>
              <a:rPr lang="en-US" dirty="0" err="1"/>
              <a:t>dari</a:t>
            </a:r>
            <a:r>
              <a:rPr lang="en-US" dirty="0"/>
              <a:t> </a:t>
            </a:r>
            <a:r>
              <a:rPr lang="en-US" dirty="0" err="1"/>
              <a:t>waktu</a:t>
            </a:r>
            <a:r>
              <a:rPr lang="en-US" dirty="0"/>
              <a:t> </a:t>
            </a:r>
            <a:r>
              <a:rPr lang="en-US" dirty="0" err="1"/>
              <a:t>ke</a:t>
            </a:r>
            <a:r>
              <a:rPr lang="en-US" dirty="0"/>
              <a:t> </a:t>
            </a:r>
            <a:r>
              <a:rPr lang="en-US" dirty="0" err="1"/>
              <a:t>waktu</a:t>
            </a:r>
            <a:r>
              <a:rPr lang="en-US" dirty="0"/>
              <a:t>.</a:t>
            </a:r>
            <a:endParaRPr lang="id-ID" dirty="0"/>
          </a:p>
          <a:p>
            <a:pPr lvl="0"/>
            <a:r>
              <a:rPr lang="en-US" dirty="0" err="1"/>
              <a:t>Pendekatan</a:t>
            </a:r>
            <a:r>
              <a:rPr lang="en-US" dirty="0"/>
              <a:t> </a:t>
            </a:r>
            <a:r>
              <a:rPr lang="en-US" dirty="0" err="1"/>
              <a:t>historis</a:t>
            </a:r>
            <a:r>
              <a:rPr lang="en-US" dirty="0"/>
              <a:t>, </a:t>
            </a:r>
            <a:r>
              <a:rPr lang="en-US" dirty="0" err="1"/>
              <a:t>yaitu</a:t>
            </a:r>
            <a:r>
              <a:rPr lang="en-US" dirty="0"/>
              <a:t> </a:t>
            </a:r>
            <a:r>
              <a:rPr lang="en-US" dirty="0" err="1"/>
              <a:t>menilai</a:t>
            </a:r>
            <a:r>
              <a:rPr lang="en-US" dirty="0"/>
              <a:t> </a:t>
            </a:r>
            <a:r>
              <a:rPr lang="en-US" dirty="0" err="1"/>
              <a:t>latar</a:t>
            </a:r>
            <a:r>
              <a:rPr lang="en-US" dirty="0"/>
              <a:t> </a:t>
            </a:r>
            <a:r>
              <a:rPr lang="en-US" dirty="0" err="1"/>
              <a:t>belakang</a:t>
            </a:r>
            <a:r>
              <a:rPr lang="en-US" dirty="0"/>
              <a:t> </a:t>
            </a:r>
            <a:r>
              <a:rPr lang="en-US" dirty="0" err="1"/>
              <a:t>pendidikan</a:t>
            </a:r>
            <a:r>
              <a:rPr lang="en-US" dirty="0"/>
              <a:t> </a:t>
            </a:r>
            <a:r>
              <a:rPr lang="en-US" dirty="0" err="1"/>
              <a:t>para</a:t>
            </a:r>
            <a:r>
              <a:rPr lang="en-US" dirty="0"/>
              <a:t> </a:t>
            </a:r>
            <a:r>
              <a:rPr lang="en-US" dirty="0" err="1"/>
              <a:t>pengurus</a:t>
            </a:r>
            <a:endParaRPr lang="id-ID" dirty="0"/>
          </a:p>
          <a:p>
            <a:pPr lvl="0"/>
            <a:r>
              <a:rPr lang="en-US" dirty="0" err="1"/>
              <a:t>Pendekatan</a:t>
            </a:r>
            <a:r>
              <a:rPr lang="en-US" dirty="0"/>
              <a:t> </a:t>
            </a:r>
            <a:r>
              <a:rPr lang="en-US" dirty="0" err="1"/>
              <a:t>yuridis</a:t>
            </a:r>
            <a:r>
              <a:rPr lang="en-US" dirty="0"/>
              <a:t>, </a:t>
            </a:r>
            <a:r>
              <a:rPr lang="en-US" dirty="0" err="1"/>
              <a:t>yaitu</a:t>
            </a:r>
            <a:r>
              <a:rPr lang="en-US" dirty="0"/>
              <a:t> </a:t>
            </a:r>
            <a:r>
              <a:rPr lang="en-US" dirty="0" err="1"/>
              <a:t>secara</a:t>
            </a:r>
            <a:r>
              <a:rPr lang="en-US" dirty="0"/>
              <a:t> </a:t>
            </a:r>
            <a:r>
              <a:rPr lang="en-US" dirty="0" err="1"/>
              <a:t>yuridis</a:t>
            </a:r>
            <a:r>
              <a:rPr lang="en-US" dirty="0"/>
              <a:t> </a:t>
            </a:r>
            <a:r>
              <a:rPr lang="en-US" dirty="0" err="1"/>
              <a:t>apakah</a:t>
            </a:r>
            <a:r>
              <a:rPr lang="en-US" dirty="0"/>
              <a:t> </a:t>
            </a:r>
            <a:r>
              <a:rPr lang="en-US" dirty="0" err="1"/>
              <a:t>calon</a:t>
            </a:r>
            <a:r>
              <a:rPr lang="en-US" dirty="0"/>
              <a:t> </a:t>
            </a:r>
            <a:r>
              <a:rPr lang="en-US" dirty="0" err="1"/>
              <a:t>nasabah</a:t>
            </a:r>
            <a:r>
              <a:rPr lang="en-US" dirty="0"/>
              <a:t> </a:t>
            </a:r>
            <a:r>
              <a:rPr lang="en-US" dirty="0" err="1"/>
              <a:t>mempunyai</a:t>
            </a:r>
            <a:r>
              <a:rPr lang="en-US" dirty="0"/>
              <a:t> </a:t>
            </a:r>
            <a:r>
              <a:rPr lang="en-US" dirty="0" err="1"/>
              <a:t>kapasitas</a:t>
            </a:r>
            <a:r>
              <a:rPr lang="en-US" dirty="0"/>
              <a:t> </a:t>
            </a:r>
            <a:r>
              <a:rPr lang="en-US" dirty="0" err="1"/>
              <a:t>untuk</a:t>
            </a:r>
            <a:r>
              <a:rPr lang="en-US" dirty="0"/>
              <a:t> </a:t>
            </a:r>
            <a:r>
              <a:rPr lang="en-US" dirty="0" err="1"/>
              <a:t>mewakili</a:t>
            </a:r>
            <a:r>
              <a:rPr lang="en-US" dirty="0"/>
              <a:t> </a:t>
            </a:r>
            <a:r>
              <a:rPr lang="en-US" dirty="0" err="1"/>
              <a:t>badan</a:t>
            </a:r>
            <a:r>
              <a:rPr lang="en-US" dirty="0"/>
              <a:t> </a:t>
            </a:r>
            <a:r>
              <a:rPr lang="en-US" dirty="0" err="1"/>
              <a:t>usaha</a:t>
            </a:r>
            <a:r>
              <a:rPr lang="en-US" dirty="0"/>
              <a:t> yang </a:t>
            </a:r>
            <a:r>
              <a:rPr lang="en-US" dirty="0" err="1"/>
              <a:t>diwakilinya</a:t>
            </a:r>
            <a:r>
              <a:rPr lang="en-US" dirty="0"/>
              <a:t> </a:t>
            </a:r>
            <a:r>
              <a:rPr lang="en-US" dirty="0" err="1"/>
              <a:t>untuk</a:t>
            </a:r>
            <a:r>
              <a:rPr lang="en-US" dirty="0"/>
              <a:t> </a:t>
            </a:r>
            <a:r>
              <a:rPr lang="en-US" dirty="0" err="1"/>
              <a:t>mengadakan</a:t>
            </a:r>
            <a:r>
              <a:rPr lang="en-US" dirty="0"/>
              <a:t> </a:t>
            </a:r>
            <a:r>
              <a:rPr lang="en-US" dirty="0" err="1"/>
              <a:t>perjanjian</a:t>
            </a:r>
            <a:r>
              <a:rPr lang="en-US" dirty="0"/>
              <a:t> </a:t>
            </a:r>
            <a:r>
              <a:rPr lang="en-US" dirty="0" err="1"/>
              <a:t>kredit</a:t>
            </a:r>
            <a:r>
              <a:rPr lang="en-US" dirty="0"/>
              <a:t> </a:t>
            </a:r>
            <a:r>
              <a:rPr lang="en-US" dirty="0" err="1"/>
              <a:t>dengan</a:t>
            </a:r>
            <a:r>
              <a:rPr lang="en-US" dirty="0"/>
              <a:t> bank.</a:t>
            </a:r>
            <a:endParaRPr lang="id-ID" dirty="0"/>
          </a:p>
          <a:p>
            <a:pPr lvl="0"/>
            <a:r>
              <a:rPr lang="en-US" dirty="0" err="1"/>
              <a:t>Pendekatan</a:t>
            </a:r>
            <a:r>
              <a:rPr lang="en-US" dirty="0"/>
              <a:t> </a:t>
            </a:r>
            <a:r>
              <a:rPr lang="en-US" dirty="0" err="1"/>
              <a:t>manajerial</a:t>
            </a:r>
            <a:r>
              <a:rPr lang="en-US" dirty="0"/>
              <a:t>, </a:t>
            </a:r>
            <a:r>
              <a:rPr lang="en-US" dirty="0" err="1"/>
              <a:t>yaitu</a:t>
            </a:r>
            <a:r>
              <a:rPr lang="en-US" dirty="0"/>
              <a:t> </a:t>
            </a:r>
            <a:r>
              <a:rPr lang="en-US" dirty="0" err="1"/>
              <a:t>menilai</a:t>
            </a:r>
            <a:r>
              <a:rPr lang="en-US" dirty="0"/>
              <a:t> </a:t>
            </a:r>
            <a:r>
              <a:rPr lang="en-US" dirty="0" err="1"/>
              <a:t>sejauh</a:t>
            </a:r>
            <a:r>
              <a:rPr lang="en-US" dirty="0"/>
              <a:t> </a:t>
            </a:r>
            <a:r>
              <a:rPr lang="en-US" dirty="0" err="1"/>
              <a:t>mana</a:t>
            </a:r>
            <a:r>
              <a:rPr lang="en-US" dirty="0"/>
              <a:t> </a:t>
            </a:r>
            <a:r>
              <a:rPr lang="en-US" dirty="0" err="1"/>
              <a:t>kemampuan</a:t>
            </a:r>
            <a:r>
              <a:rPr lang="en-US" dirty="0"/>
              <a:t> </a:t>
            </a:r>
            <a:r>
              <a:rPr lang="en-US" dirty="0" err="1"/>
              <a:t>dan</a:t>
            </a:r>
            <a:r>
              <a:rPr lang="en-US" dirty="0"/>
              <a:t> </a:t>
            </a:r>
            <a:r>
              <a:rPr lang="en-US" dirty="0" err="1"/>
              <a:t>keterampilan</a:t>
            </a:r>
            <a:r>
              <a:rPr lang="en-US" dirty="0"/>
              <a:t> </a:t>
            </a:r>
            <a:r>
              <a:rPr lang="en-US" dirty="0" err="1"/>
              <a:t>nasabah</a:t>
            </a:r>
            <a:r>
              <a:rPr lang="en-US" dirty="0"/>
              <a:t> </a:t>
            </a:r>
            <a:r>
              <a:rPr lang="en-US" dirty="0" err="1"/>
              <a:t>melaksanakan</a:t>
            </a:r>
            <a:r>
              <a:rPr lang="en-US" dirty="0"/>
              <a:t> </a:t>
            </a:r>
            <a:r>
              <a:rPr lang="en-US" dirty="0" err="1"/>
              <a:t>fungsi-fungsi</a:t>
            </a:r>
            <a:r>
              <a:rPr lang="en-US" dirty="0"/>
              <a:t> </a:t>
            </a:r>
            <a:r>
              <a:rPr lang="en-US" dirty="0" err="1"/>
              <a:t>manajemen</a:t>
            </a:r>
            <a:r>
              <a:rPr lang="en-US" dirty="0"/>
              <a:t> </a:t>
            </a:r>
            <a:r>
              <a:rPr lang="en-US" dirty="0" err="1"/>
              <a:t>dalam</a:t>
            </a:r>
            <a:r>
              <a:rPr lang="en-US" dirty="0"/>
              <a:t> </a:t>
            </a:r>
            <a:r>
              <a:rPr lang="en-US" dirty="0" err="1"/>
              <a:t>memimpin</a:t>
            </a:r>
            <a:r>
              <a:rPr lang="en-US" dirty="0"/>
              <a:t> </a:t>
            </a:r>
            <a:r>
              <a:rPr lang="en-US" dirty="0" err="1"/>
              <a:t>perusahaan</a:t>
            </a:r>
            <a:r>
              <a:rPr lang="en-US" dirty="0"/>
              <a:t>.</a:t>
            </a:r>
            <a:endParaRPr lang="id-ID" dirty="0"/>
          </a:p>
          <a:p>
            <a:r>
              <a:rPr lang="en-US" dirty="0" err="1"/>
              <a:t>Pendekatan</a:t>
            </a:r>
            <a:r>
              <a:rPr lang="en-US" dirty="0"/>
              <a:t> </a:t>
            </a:r>
            <a:r>
              <a:rPr lang="en-US" dirty="0" err="1"/>
              <a:t>teknis</a:t>
            </a:r>
            <a:r>
              <a:rPr lang="en-US" dirty="0"/>
              <a:t>, </a:t>
            </a:r>
            <a:r>
              <a:rPr lang="en-US" dirty="0" err="1"/>
              <a:t>yaitu</a:t>
            </a:r>
            <a:r>
              <a:rPr lang="en-US" dirty="0"/>
              <a:t> </a:t>
            </a:r>
            <a:r>
              <a:rPr lang="en-US" dirty="0" err="1"/>
              <a:t>untuk</a:t>
            </a:r>
            <a:r>
              <a:rPr lang="en-US" dirty="0"/>
              <a:t> </a:t>
            </a:r>
            <a:r>
              <a:rPr lang="en-US" dirty="0" err="1"/>
              <a:t>menilai</a:t>
            </a:r>
            <a:r>
              <a:rPr lang="en-US" dirty="0"/>
              <a:t> </a:t>
            </a:r>
            <a:r>
              <a:rPr lang="en-US" dirty="0" err="1"/>
              <a:t>sejauh</a:t>
            </a:r>
            <a:r>
              <a:rPr lang="en-US" dirty="0"/>
              <a:t> </a:t>
            </a:r>
            <a:r>
              <a:rPr lang="en-US" dirty="0" err="1"/>
              <a:t>mana</a:t>
            </a:r>
            <a:r>
              <a:rPr lang="en-US" dirty="0"/>
              <a:t> </a:t>
            </a:r>
            <a:r>
              <a:rPr lang="en-US" dirty="0" err="1"/>
              <a:t>kemampuan</a:t>
            </a:r>
            <a:r>
              <a:rPr lang="en-US" dirty="0"/>
              <a:t> </a:t>
            </a:r>
            <a:r>
              <a:rPr lang="en-US" dirty="0" err="1"/>
              <a:t>calon</a:t>
            </a:r>
            <a:r>
              <a:rPr lang="en-US" dirty="0"/>
              <a:t> </a:t>
            </a:r>
            <a:r>
              <a:rPr lang="en-US" dirty="0" err="1"/>
              <a:t>nasabah</a:t>
            </a:r>
            <a:r>
              <a:rPr lang="en-US" dirty="0"/>
              <a:t> </a:t>
            </a:r>
            <a:r>
              <a:rPr lang="en-US" dirty="0" err="1"/>
              <a:t>mengelola</a:t>
            </a:r>
            <a:r>
              <a:rPr lang="en-US" dirty="0"/>
              <a:t> </a:t>
            </a:r>
            <a:r>
              <a:rPr lang="en-US" dirty="0" err="1"/>
              <a:t>faktor-faktor</a:t>
            </a:r>
            <a:r>
              <a:rPr lang="en-US" dirty="0"/>
              <a:t> </a:t>
            </a:r>
            <a:r>
              <a:rPr lang="en-US" dirty="0" err="1"/>
              <a:t>produksi</a:t>
            </a:r>
            <a:r>
              <a:rPr lang="en-US" dirty="0"/>
              <a:t> </a:t>
            </a:r>
            <a:r>
              <a:rPr lang="en-US" dirty="0" err="1"/>
              <a:t>seperti</a:t>
            </a:r>
            <a:r>
              <a:rPr lang="en-US" dirty="0"/>
              <a:t> </a:t>
            </a:r>
            <a:r>
              <a:rPr lang="en-US" dirty="0" err="1"/>
              <a:t>tenaga</a:t>
            </a:r>
            <a:r>
              <a:rPr lang="en-US" dirty="0"/>
              <a:t> </a:t>
            </a:r>
            <a:r>
              <a:rPr lang="en-US" dirty="0" err="1"/>
              <a:t>kerja</a:t>
            </a:r>
            <a:r>
              <a:rPr lang="en-US" dirty="0"/>
              <a:t>, </a:t>
            </a:r>
            <a:r>
              <a:rPr lang="en-US" dirty="0" err="1"/>
              <a:t>sumber</a:t>
            </a:r>
            <a:r>
              <a:rPr lang="en-US" dirty="0"/>
              <a:t> </a:t>
            </a:r>
            <a:r>
              <a:rPr lang="en-US" dirty="0" err="1"/>
              <a:t>bahan</a:t>
            </a:r>
            <a:r>
              <a:rPr lang="en-US" dirty="0"/>
              <a:t> </a:t>
            </a:r>
            <a:r>
              <a:rPr lang="en-US" dirty="0" err="1"/>
              <a:t>baku</a:t>
            </a:r>
            <a:r>
              <a:rPr lang="en-US" dirty="0"/>
              <a:t>, </a:t>
            </a:r>
            <a:r>
              <a:rPr lang="en-US" dirty="0" err="1"/>
              <a:t>peralatan-peralatan</a:t>
            </a:r>
            <a:r>
              <a:rPr lang="en-US" dirty="0"/>
              <a:t> , </a:t>
            </a:r>
            <a:r>
              <a:rPr lang="en-US" dirty="0" err="1"/>
              <a:t>administrasi</a:t>
            </a:r>
            <a:r>
              <a:rPr lang="en-US" dirty="0"/>
              <a:t> </a:t>
            </a:r>
            <a:r>
              <a:rPr lang="en-US" dirty="0" err="1"/>
              <a:t>dan</a:t>
            </a:r>
            <a:r>
              <a:rPr lang="en-US" dirty="0"/>
              <a:t> </a:t>
            </a:r>
            <a:r>
              <a:rPr lang="en-US" dirty="0" err="1"/>
              <a:t>keuangan</a:t>
            </a:r>
            <a:r>
              <a:rPr lang="en-US" dirty="0"/>
              <a:t>, industrial relation </a:t>
            </a:r>
            <a:r>
              <a:rPr lang="en-US" dirty="0" err="1"/>
              <a:t>sampai</a:t>
            </a:r>
            <a:r>
              <a:rPr lang="en-US" dirty="0"/>
              <a:t> </a:t>
            </a:r>
            <a:r>
              <a:rPr lang="en-US" dirty="0" err="1"/>
              <a:t>pada</a:t>
            </a:r>
            <a:r>
              <a:rPr lang="en-US" dirty="0"/>
              <a:t> </a:t>
            </a:r>
            <a:r>
              <a:rPr lang="en-US" dirty="0" err="1"/>
              <a:t>kemampuan</a:t>
            </a:r>
            <a:r>
              <a:rPr lang="en-US" dirty="0"/>
              <a:t> </a:t>
            </a:r>
            <a:r>
              <a:rPr lang="en-US" dirty="0" err="1"/>
              <a:t>merebut</a:t>
            </a:r>
            <a:r>
              <a:rPr lang="en-US" dirty="0"/>
              <a:t> </a:t>
            </a:r>
            <a:r>
              <a:rPr lang="en-US" dirty="0" err="1"/>
              <a:t>pasar</a:t>
            </a:r>
            <a:endParaRPr lang="id-ID" dirty="0"/>
          </a:p>
        </p:txBody>
      </p:sp>
    </p:spTree>
    <p:extLst>
      <p:ext uri="{BB962C8B-B14F-4D97-AF65-F5344CB8AC3E}">
        <p14:creationId xmlns:p14="http://schemas.microsoft.com/office/powerpoint/2010/main" val="2097520082"/>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0" indent="0">
              <a:buNone/>
            </a:pPr>
            <a:r>
              <a:rPr lang="id-ID" b="1" dirty="0" smtClean="0"/>
              <a:t>4. </a:t>
            </a:r>
            <a:r>
              <a:rPr lang="en-US" b="1" dirty="0"/>
              <a:t>Collateral</a:t>
            </a:r>
            <a:endParaRPr lang="id-ID" dirty="0"/>
          </a:p>
          <a:p>
            <a:pPr marL="0" indent="0">
              <a:buNone/>
            </a:pPr>
            <a:r>
              <a:rPr lang="id-ID" dirty="0" smtClean="0"/>
              <a:t>	</a:t>
            </a:r>
            <a:r>
              <a:rPr lang="en-US" dirty="0" smtClean="0"/>
              <a:t>Collateral </a:t>
            </a:r>
            <a:r>
              <a:rPr lang="en-US" dirty="0" err="1"/>
              <a:t>adalah</a:t>
            </a:r>
            <a:r>
              <a:rPr lang="en-US" dirty="0"/>
              <a:t> </a:t>
            </a:r>
            <a:r>
              <a:rPr lang="en-US" dirty="0" err="1"/>
              <a:t>barang-barang</a:t>
            </a:r>
            <a:r>
              <a:rPr lang="en-US" dirty="0"/>
              <a:t> yang </a:t>
            </a:r>
            <a:r>
              <a:rPr lang="en-US" dirty="0" err="1"/>
              <a:t>diserahkan</a:t>
            </a:r>
            <a:r>
              <a:rPr lang="en-US" dirty="0"/>
              <a:t> </a:t>
            </a:r>
            <a:r>
              <a:rPr lang="en-US" dirty="0" err="1"/>
              <a:t>nasabah</a:t>
            </a:r>
            <a:r>
              <a:rPr lang="en-US" dirty="0"/>
              <a:t> </a:t>
            </a:r>
            <a:r>
              <a:rPr lang="en-US" dirty="0" err="1"/>
              <a:t>sebagai</a:t>
            </a:r>
            <a:r>
              <a:rPr lang="en-US" dirty="0"/>
              <a:t> </a:t>
            </a:r>
            <a:r>
              <a:rPr lang="en-US" dirty="0" err="1"/>
              <a:t>agunan</a:t>
            </a:r>
            <a:r>
              <a:rPr lang="en-US" dirty="0"/>
              <a:t> </a:t>
            </a:r>
            <a:r>
              <a:rPr lang="en-US" dirty="0" err="1"/>
              <a:t>terhadap</a:t>
            </a:r>
            <a:r>
              <a:rPr lang="en-US" dirty="0"/>
              <a:t> </a:t>
            </a:r>
            <a:r>
              <a:rPr lang="en-US" dirty="0" err="1"/>
              <a:t>kredit</a:t>
            </a:r>
            <a:r>
              <a:rPr lang="en-US" dirty="0"/>
              <a:t> yang </a:t>
            </a:r>
            <a:r>
              <a:rPr lang="en-US" dirty="0" err="1"/>
              <a:t>diterimanya</a:t>
            </a:r>
            <a:r>
              <a:rPr lang="en-US" dirty="0"/>
              <a:t>. Collateral </a:t>
            </a:r>
            <a:r>
              <a:rPr lang="en-US" dirty="0" err="1"/>
              <a:t>tersebut</a:t>
            </a:r>
            <a:r>
              <a:rPr lang="en-US" dirty="0"/>
              <a:t> </a:t>
            </a:r>
            <a:r>
              <a:rPr lang="en-US" dirty="0" err="1"/>
              <a:t>harus</a:t>
            </a:r>
            <a:r>
              <a:rPr lang="en-US" dirty="0"/>
              <a:t> </a:t>
            </a:r>
            <a:r>
              <a:rPr lang="en-US" dirty="0" err="1"/>
              <a:t>dinilai</a:t>
            </a:r>
            <a:r>
              <a:rPr lang="en-US" dirty="0"/>
              <a:t> </a:t>
            </a:r>
            <a:r>
              <a:rPr lang="en-US" dirty="0" err="1"/>
              <a:t>oleh</a:t>
            </a:r>
            <a:r>
              <a:rPr lang="en-US" dirty="0"/>
              <a:t> bank </a:t>
            </a:r>
            <a:r>
              <a:rPr lang="en-US" dirty="0" err="1"/>
              <a:t>untuk</a:t>
            </a:r>
            <a:r>
              <a:rPr lang="en-US" dirty="0"/>
              <a:t> </a:t>
            </a:r>
            <a:r>
              <a:rPr lang="en-US" dirty="0" err="1"/>
              <a:t>mengetahui</a:t>
            </a:r>
            <a:r>
              <a:rPr lang="en-US" dirty="0"/>
              <a:t> </a:t>
            </a:r>
            <a:r>
              <a:rPr lang="en-US" dirty="0" err="1"/>
              <a:t>sejauh</a:t>
            </a:r>
            <a:r>
              <a:rPr lang="en-US" dirty="0"/>
              <a:t> </a:t>
            </a:r>
            <a:r>
              <a:rPr lang="en-US" dirty="0" err="1"/>
              <a:t>mana</a:t>
            </a:r>
            <a:r>
              <a:rPr lang="en-US" dirty="0"/>
              <a:t> </a:t>
            </a:r>
            <a:r>
              <a:rPr lang="en-US" dirty="0" err="1"/>
              <a:t>resiko</a:t>
            </a:r>
            <a:r>
              <a:rPr lang="en-US" dirty="0"/>
              <a:t> </a:t>
            </a:r>
            <a:r>
              <a:rPr lang="en-US" dirty="0" err="1"/>
              <a:t>kewajiban</a:t>
            </a:r>
            <a:r>
              <a:rPr lang="en-US" dirty="0"/>
              <a:t> </a:t>
            </a:r>
            <a:r>
              <a:rPr lang="en-US" dirty="0" err="1"/>
              <a:t>finansial</a:t>
            </a:r>
            <a:r>
              <a:rPr lang="en-US" dirty="0"/>
              <a:t> </a:t>
            </a:r>
            <a:r>
              <a:rPr lang="en-US" dirty="0" err="1"/>
              <a:t>nasabah</a:t>
            </a:r>
            <a:r>
              <a:rPr lang="en-US" dirty="0"/>
              <a:t> </a:t>
            </a:r>
            <a:r>
              <a:rPr lang="en-US" dirty="0" err="1"/>
              <a:t>kepada</a:t>
            </a:r>
            <a:r>
              <a:rPr lang="en-US" dirty="0"/>
              <a:t> bank. </a:t>
            </a:r>
            <a:r>
              <a:rPr lang="en-US" dirty="0" err="1"/>
              <a:t>Pada</a:t>
            </a:r>
            <a:r>
              <a:rPr lang="en-US" dirty="0"/>
              <a:t> </a:t>
            </a:r>
            <a:r>
              <a:rPr lang="en-US" dirty="0" err="1"/>
              <a:t>hakikatnya</a:t>
            </a:r>
            <a:r>
              <a:rPr lang="en-US" dirty="0"/>
              <a:t> </a:t>
            </a:r>
            <a:r>
              <a:rPr lang="en-US" dirty="0" err="1"/>
              <a:t>bentuk</a:t>
            </a:r>
            <a:r>
              <a:rPr lang="en-US" dirty="0"/>
              <a:t> collateral </a:t>
            </a:r>
            <a:r>
              <a:rPr lang="en-US" dirty="0" err="1"/>
              <a:t>tidak</a:t>
            </a:r>
            <a:r>
              <a:rPr lang="en-US" dirty="0"/>
              <a:t> </a:t>
            </a:r>
            <a:r>
              <a:rPr lang="en-US" dirty="0" err="1"/>
              <a:t>hanya</a:t>
            </a:r>
            <a:r>
              <a:rPr lang="en-US" dirty="0"/>
              <a:t> </a:t>
            </a:r>
            <a:r>
              <a:rPr lang="en-US" dirty="0" err="1"/>
              <a:t>berbentuk</a:t>
            </a:r>
            <a:r>
              <a:rPr lang="en-US" dirty="0"/>
              <a:t> </a:t>
            </a:r>
            <a:r>
              <a:rPr lang="en-US" dirty="0" err="1"/>
              <a:t>kebendaan</a:t>
            </a:r>
            <a:r>
              <a:rPr lang="en-US" dirty="0"/>
              <a:t> </a:t>
            </a:r>
            <a:r>
              <a:rPr lang="en-US" dirty="0" err="1"/>
              <a:t>tetapi</a:t>
            </a:r>
            <a:r>
              <a:rPr lang="en-US" dirty="0"/>
              <a:t> </a:t>
            </a:r>
            <a:r>
              <a:rPr lang="en-US" dirty="0" err="1"/>
              <a:t>juga</a:t>
            </a:r>
            <a:r>
              <a:rPr lang="en-US" dirty="0"/>
              <a:t> collateral yang </a:t>
            </a:r>
            <a:r>
              <a:rPr lang="en-US" dirty="0" err="1"/>
              <a:t>tidak</a:t>
            </a:r>
            <a:r>
              <a:rPr lang="en-US" dirty="0"/>
              <a:t> </a:t>
            </a:r>
            <a:r>
              <a:rPr lang="en-US" dirty="0" err="1"/>
              <a:t>berwujud</a:t>
            </a:r>
            <a:r>
              <a:rPr lang="en-US" dirty="0"/>
              <a:t> </a:t>
            </a:r>
            <a:r>
              <a:rPr lang="en-US" dirty="0" err="1"/>
              <a:t>seperti</a:t>
            </a:r>
            <a:r>
              <a:rPr lang="en-US" dirty="0"/>
              <a:t> </a:t>
            </a:r>
            <a:r>
              <a:rPr lang="en-US" dirty="0" err="1"/>
              <a:t>jaminan</a:t>
            </a:r>
            <a:r>
              <a:rPr lang="en-US" dirty="0"/>
              <a:t> </a:t>
            </a:r>
            <a:r>
              <a:rPr lang="en-US" dirty="0" err="1"/>
              <a:t>pribadi</a:t>
            </a:r>
            <a:r>
              <a:rPr lang="en-US" dirty="0"/>
              <a:t> (</a:t>
            </a:r>
            <a:r>
              <a:rPr lang="en-US" dirty="0" err="1"/>
              <a:t>borgtocht</a:t>
            </a:r>
            <a:r>
              <a:rPr lang="en-US" dirty="0"/>
              <a:t>), letter of guarantee, letter of comfort, </a:t>
            </a:r>
            <a:r>
              <a:rPr lang="en-US" dirty="0" err="1"/>
              <a:t>rekomendasi</a:t>
            </a:r>
            <a:r>
              <a:rPr lang="en-US" dirty="0"/>
              <a:t> </a:t>
            </a:r>
            <a:r>
              <a:rPr lang="en-US" dirty="0" err="1"/>
              <a:t>dan</a:t>
            </a:r>
            <a:r>
              <a:rPr lang="en-US" dirty="0"/>
              <a:t> </a:t>
            </a:r>
            <a:r>
              <a:rPr lang="en-US" dirty="0" smtClean="0"/>
              <a:t>a</a:t>
            </a:r>
            <a:r>
              <a:rPr lang="id-ID" dirty="0" smtClean="0"/>
              <a:t>n</a:t>
            </a:r>
            <a:r>
              <a:rPr lang="en-US" dirty="0" err="1" smtClean="0"/>
              <a:t>alis</a:t>
            </a:r>
            <a:r>
              <a:rPr lang="en-US" dirty="0"/>
              <a:t>.</a:t>
            </a:r>
            <a:endParaRPr lang="id-ID" dirty="0"/>
          </a:p>
          <a:p>
            <a:pPr marL="0" indent="0">
              <a:buNone/>
            </a:pPr>
            <a:endParaRPr lang="id-ID" dirty="0"/>
          </a:p>
        </p:txBody>
      </p:sp>
    </p:spTree>
    <p:extLst>
      <p:ext uri="{BB962C8B-B14F-4D97-AF65-F5344CB8AC3E}">
        <p14:creationId xmlns:p14="http://schemas.microsoft.com/office/powerpoint/2010/main" val="4223062556"/>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marL="0" indent="0">
              <a:buNone/>
            </a:pPr>
            <a:r>
              <a:rPr lang="id-ID" b="1" dirty="0" smtClean="0"/>
              <a:t>5. </a:t>
            </a:r>
            <a:r>
              <a:rPr lang="en-US" b="1" dirty="0" smtClean="0"/>
              <a:t>Condition </a:t>
            </a:r>
            <a:r>
              <a:rPr lang="en-US" b="1" dirty="0"/>
              <a:t>Of Economy</a:t>
            </a:r>
            <a:endParaRPr lang="id-ID" dirty="0"/>
          </a:p>
          <a:p>
            <a:pPr marL="0" indent="0">
              <a:buNone/>
            </a:pPr>
            <a:r>
              <a:rPr lang="id-ID" dirty="0" smtClean="0"/>
              <a:t>	</a:t>
            </a:r>
            <a:r>
              <a:rPr lang="en-US" dirty="0" smtClean="0"/>
              <a:t>Condition </a:t>
            </a:r>
            <a:r>
              <a:rPr lang="en-US" dirty="0"/>
              <a:t>of Economy, </a:t>
            </a:r>
            <a:r>
              <a:rPr lang="en-US" dirty="0" err="1"/>
              <a:t>yaitu</a:t>
            </a:r>
            <a:r>
              <a:rPr lang="en-US" dirty="0"/>
              <a:t> </a:t>
            </a:r>
            <a:r>
              <a:rPr lang="en-US" dirty="0" err="1"/>
              <a:t>situasi</a:t>
            </a:r>
            <a:r>
              <a:rPr lang="en-US" dirty="0"/>
              <a:t> </a:t>
            </a:r>
            <a:r>
              <a:rPr lang="en-US" dirty="0" err="1"/>
              <a:t>dan</a:t>
            </a:r>
            <a:r>
              <a:rPr lang="en-US" dirty="0"/>
              <a:t> </a:t>
            </a:r>
            <a:r>
              <a:rPr lang="en-US" dirty="0" err="1"/>
              <a:t>kondisi</a:t>
            </a:r>
            <a:r>
              <a:rPr lang="en-US" dirty="0"/>
              <a:t> </a:t>
            </a:r>
            <a:r>
              <a:rPr lang="en-US" dirty="0" err="1"/>
              <a:t>politik</a:t>
            </a:r>
            <a:r>
              <a:rPr lang="en-US" dirty="0"/>
              <a:t> , </a:t>
            </a:r>
            <a:r>
              <a:rPr lang="en-US" dirty="0" err="1"/>
              <a:t>sosial</a:t>
            </a:r>
            <a:r>
              <a:rPr lang="en-US" dirty="0"/>
              <a:t>, </a:t>
            </a:r>
            <a:r>
              <a:rPr lang="en-US" dirty="0" err="1"/>
              <a:t>ekonomi</a:t>
            </a:r>
            <a:r>
              <a:rPr lang="en-US" dirty="0"/>
              <a:t> , </a:t>
            </a:r>
            <a:r>
              <a:rPr lang="en-US" dirty="0" err="1"/>
              <a:t>budaya</a:t>
            </a:r>
            <a:r>
              <a:rPr lang="en-US" dirty="0"/>
              <a:t> </a:t>
            </a:r>
            <a:r>
              <a:rPr lang="en-US" dirty="0" err="1"/>
              <a:t>yeng</a:t>
            </a:r>
            <a:r>
              <a:rPr lang="en-US" dirty="0"/>
              <a:t> </a:t>
            </a:r>
            <a:r>
              <a:rPr lang="en-US" dirty="0" err="1"/>
              <a:t>mempengaruhi</a:t>
            </a:r>
            <a:r>
              <a:rPr lang="en-US" dirty="0"/>
              <a:t> </a:t>
            </a:r>
            <a:r>
              <a:rPr lang="en-US" dirty="0" err="1"/>
              <a:t>keadaan</a:t>
            </a:r>
            <a:r>
              <a:rPr lang="en-US" dirty="0"/>
              <a:t> </a:t>
            </a:r>
            <a:r>
              <a:rPr lang="en-US" dirty="0" err="1"/>
              <a:t>perekonomian</a:t>
            </a:r>
            <a:r>
              <a:rPr lang="en-US" dirty="0"/>
              <a:t> </a:t>
            </a:r>
            <a:r>
              <a:rPr lang="en-US" dirty="0" err="1"/>
              <a:t>pada</a:t>
            </a:r>
            <a:r>
              <a:rPr lang="en-US" dirty="0"/>
              <a:t> </a:t>
            </a:r>
            <a:r>
              <a:rPr lang="en-US" dirty="0" err="1"/>
              <a:t>suatu</a:t>
            </a:r>
            <a:r>
              <a:rPr lang="en-US" dirty="0"/>
              <a:t> </a:t>
            </a:r>
            <a:r>
              <a:rPr lang="en-US" dirty="0" err="1"/>
              <a:t>saat</a:t>
            </a:r>
            <a:r>
              <a:rPr lang="en-US" dirty="0"/>
              <a:t> yang </a:t>
            </a:r>
            <a:r>
              <a:rPr lang="en-US" dirty="0" err="1"/>
              <a:t>kemungkinannya</a:t>
            </a:r>
            <a:r>
              <a:rPr lang="en-US" dirty="0"/>
              <a:t> </a:t>
            </a:r>
            <a:r>
              <a:rPr lang="en-US" dirty="0" err="1"/>
              <a:t>memengaruhi</a:t>
            </a:r>
            <a:r>
              <a:rPr lang="en-US" dirty="0"/>
              <a:t> </a:t>
            </a:r>
            <a:r>
              <a:rPr lang="en-US" dirty="0" err="1"/>
              <a:t>kelancaran</a:t>
            </a:r>
            <a:r>
              <a:rPr lang="en-US" dirty="0"/>
              <a:t> </a:t>
            </a:r>
            <a:r>
              <a:rPr lang="en-US" dirty="0" err="1"/>
              <a:t>perusahaan</a:t>
            </a:r>
            <a:r>
              <a:rPr lang="en-US" dirty="0"/>
              <a:t> </a:t>
            </a:r>
            <a:r>
              <a:rPr lang="en-US" dirty="0" err="1"/>
              <a:t>calon</a:t>
            </a:r>
            <a:r>
              <a:rPr lang="en-US" dirty="0"/>
              <a:t> </a:t>
            </a:r>
            <a:r>
              <a:rPr lang="en-US" dirty="0" err="1"/>
              <a:t>debitur</a:t>
            </a:r>
            <a:r>
              <a:rPr lang="en-US" dirty="0"/>
              <a:t>.</a:t>
            </a:r>
            <a:endParaRPr lang="id-ID" dirty="0"/>
          </a:p>
          <a:p>
            <a:pPr marL="0" indent="0">
              <a:buNone/>
            </a:pPr>
            <a:r>
              <a:rPr lang="id-ID" dirty="0" smtClean="0"/>
              <a:t>	</a:t>
            </a:r>
            <a:r>
              <a:rPr lang="en-US" dirty="0" err="1" smtClean="0"/>
              <a:t>Untuk</a:t>
            </a:r>
            <a:r>
              <a:rPr lang="en-US" dirty="0" smtClean="0"/>
              <a:t> </a:t>
            </a:r>
            <a:r>
              <a:rPr lang="en-US" dirty="0" err="1"/>
              <a:t>mendapat</a:t>
            </a:r>
            <a:r>
              <a:rPr lang="en-US" dirty="0"/>
              <a:t> </a:t>
            </a:r>
            <a:r>
              <a:rPr lang="en-US" dirty="0" err="1"/>
              <a:t>gambaran</a:t>
            </a:r>
            <a:r>
              <a:rPr lang="en-US" dirty="0"/>
              <a:t> </a:t>
            </a:r>
            <a:r>
              <a:rPr lang="en-US" dirty="0" err="1"/>
              <a:t>mengenai</a:t>
            </a:r>
            <a:r>
              <a:rPr lang="en-US" dirty="0"/>
              <a:t> </a:t>
            </a:r>
            <a:r>
              <a:rPr lang="en-US" dirty="0" err="1"/>
              <a:t>hal</a:t>
            </a:r>
            <a:r>
              <a:rPr lang="en-US" dirty="0"/>
              <a:t> </a:t>
            </a:r>
            <a:r>
              <a:rPr lang="en-US" dirty="0" err="1"/>
              <a:t>tersebut</a:t>
            </a:r>
            <a:r>
              <a:rPr lang="en-US" dirty="0"/>
              <a:t>, </a:t>
            </a:r>
            <a:r>
              <a:rPr lang="en-US" dirty="0" err="1"/>
              <a:t>perlu</a:t>
            </a:r>
            <a:r>
              <a:rPr lang="en-US" dirty="0"/>
              <a:t> </a:t>
            </a:r>
            <a:r>
              <a:rPr lang="en-US" dirty="0" err="1"/>
              <a:t>diadakan</a:t>
            </a:r>
            <a:r>
              <a:rPr lang="en-US" dirty="0"/>
              <a:t> </a:t>
            </a:r>
            <a:r>
              <a:rPr lang="en-US" dirty="0" err="1"/>
              <a:t>penelitian</a:t>
            </a:r>
            <a:r>
              <a:rPr lang="en-US" dirty="0"/>
              <a:t> </a:t>
            </a:r>
            <a:r>
              <a:rPr lang="en-US" dirty="0" err="1"/>
              <a:t>mengenai</a:t>
            </a:r>
            <a:r>
              <a:rPr lang="en-US" dirty="0"/>
              <a:t> </a:t>
            </a:r>
            <a:r>
              <a:rPr lang="en-US" dirty="0" err="1"/>
              <a:t>hal-hal</a:t>
            </a:r>
            <a:r>
              <a:rPr lang="en-US" dirty="0"/>
              <a:t> </a:t>
            </a:r>
            <a:r>
              <a:rPr lang="en-US" dirty="0" err="1"/>
              <a:t>antara</a:t>
            </a:r>
            <a:r>
              <a:rPr lang="en-US" dirty="0"/>
              <a:t> lain:</a:t>
            </a:r>
            <a:endParaRPr lang="id-ID" dirty="0"/>
          </a:p>
          <a:p>
            <a:pPr lvl="0"/>
            <a:r>
              <a:rPr lang="en-US" dirty="0" err="1"/>
              <a:t>Keadaan</a:t>
            </a:r>
            <a:r>
              <a:rPr lang="en-US" dirty="0"/>
              <a:t> </a:t>
            </a:r>
            <a:r>
              <a:rPr lang="en-US" dirty="0" err="1"/>
              <a:t>konjungtur</a:t>
            </a:r>
            <a:endParaRPr lang="id-ID" dirty="0"/>
          </a:p>
          <a:p>
            <a:pPr lvl="0"/>
            <a:r>
              <a:rPr lang="en-US" dirty="0" err="1"/>
              <a:t>Peraturan-peraturan</a:t>
            </a:r>
            <a:r>
              <a:rPr lang="en-US" dirty="0"/>
              <a:t> </a:t>
            </a:r>
            <a:r>
              <a:rPr lang="en-US" dirty="0" err="1"/>
              <a:t>pemerintah</a:t>
            </a:r>
            <a:endParaRPr lang="id-ID" dirty="0"/>
          </a:p>
          <a:p>
            <a:pPr lvl="0"/>
            <a:r>
              <a:rPr lang="en-US" dirty="0" err="1"/>
              <a:t>Situasi</a:t>
            </a:r>
            <a:r>
              <a:rPr lang="en-US" dirty="0"/>
              <a:t>, </a:t>
            </a:r>
            <a:r>
              <a:rPr lang="en-US" dirty="0" err="1"/>
              <a:t>politik</a:t>
            </a:r>
            <a:r>
              <a:rPr lang="en-US" dirty="0"/>
              <a:t> </a:t>
            </a:r>
            <a:r>
              <a:rPr lang="en-US" dirty="0" err="1"/>
              <a:t>dan</a:t>
            </a:r>
            <a:r>
              <a:rPr lang="en-US" dirty="0"/>
              <a:t> </a:t>
            </a:r>
            <a:r>
              <a:rPr lang="en-US" dirty="0" err="1"/>
              <a:t>perekonomian</a:t>
            </a:r>
            <a:r>
              <a:rPr lang="en-US" dirty="0"/>
              <a:t> </a:t>
            </a:r>
            <a:r>
              <a:rPr lang="en-US" dirty="0" err="1"/>
              <a:t>dunia</a:t>
            </a:r>
            <a:endParaRPr lang="id-ID" dirty="0"/>
          </a:p>
          <a:p>
            <a:pPr lvl="0"/>
            <a:r>
              <a:rPr lang="en-US" dirty="0" err="1"/>
              <a:t>Keadaan</a:t>
            </a:r>
            <a:r>
              <a:rPr lang="en-US" dirty="0"/>
              <a:t> lain yang </a:t>
            </a:r>
            <a:r>
              <a:rPr lang="en-US" dirty="0" err="1"/>
              <a:t>memengaruhi</a:t>
            </a:r>
            <a:r>
              <a:rPr lang="en-US" dirty="0"/>
              <a:t> </a:t>
            </a:r>
            <a:r>
              <a:rPr lang="en-US" dirty="0" err="1"/>
              <a:t>pemasaran</a:t>
            </a:r>
            <a:endParaRPr lang="id-ID" dirty="0"/>
          </a:p>
          <a:p>
            <a:pPr marL="0" indent="0">
              <a:buNone/>
            </a:pPr>
            <a:endParaRPr lang="id-ID" dirty="0"/>
          </a:p>
        </p:txBody>
      </p:sp>
    </p:spTree>
    <p:extLst>
      <p:ext uri="{BB962C8B-B14F-4D97-AF65-F5344CB8AC3E}">
        <p14:creationId xmlns:p14="http://schemas.microsoft.com/office/powerpoint/2010/main" val="1979154859"/>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8018"/>
          </a:xfrm>
        </p:spPr>
        <p:txBody>
          <a:bodyPr>
            <a:normAutofit fontScale="90000"/>
          </a:bodyPr>
          <a:lstStyle/>
          <a:p>
            <a:endParaRPr lang="id-ID" dirty="0"/>
          </a:p>
        </p:txBody>
      </p:sp>
      <p:sp>
        <p:nvSpPr>
          <p:cNvPr id="3" name="Content Placeholder 2"/>
          <p:cNvSpPr>
            <a:spLocks noGrp="1"/>
          </p:cNvSpPr>
          <p:nvPr>
            <p:ph idx="1"/>
          </p:nvPr>
        </p:nvSpPr>
        <p:spPr>
          <a:xfrm>
            <a:off x="609600" y="548681"/>
            <a:ext cx="10972800" cy="5577483"/>
          </a:xfrm>
        </p:spPr>
        <p:txBody>
          <a:bodyPr>
            <a:normAutofit fontScale="92500" lnSpcReduction="10000"/>
          </a:bodyPr>
          <a:lstStyle/>
          <a:p>
            <a:pPr marL="0" indent="0">
              <a:buNone/>
            </a:pPr>
            <a:r>
              <a:rPr lang="id-ID" b="1" dirty="0" smtClean="0"/>
              <a:t>6. </a:t>
            </a:r>
            <a:r>
              <a:rPr lang="en-US" b="1" dirty="0" smtClean="0"/>
              <a:t>Cash </a:t>
            </a:r>
            <a:r>
              <a:rPr lang="en-US" b="1" dirty="0"/>
              <a:t>Flow</a:t>
            </a:r>
            <a:endParaRPr lang="id-ID" dirty="0"/>
          </a:p>
          <a:p>
            <a:pPr marL="0" indent="0">
              <a:buNone/>
            </a:pPr>
            <a:r>
              <a:rPr lang="id-ID" dirty="0" smtClean="0"/>
              <a:t>	</a:t>
            </a:r>
            <a:r>
              <a:rPr lang="en-US" dirty="0" err="1" smtClean="0"/>
              <a:t>Berdasarkan</a:t>
            </a:r>
            <a:r>
              <a:rPr lang="en-US" dirty="0" smtClean="0"/>
              <a:t> data yang </a:t>
            </a:r>
            <a:r>
              <a:rPr lang="en-US" dirty="0" err="1" smtClean="0"/>
              <a:t>dikumpulkan</a:t>
            </a:r>
            <a:r>
              <a:rPr lang="en-US" dirty="0" smtClean="0"/>
              <a:t>, </a:t>
            </a:r>
            <a:r>
              <a:rPr lang="en-US" dirty="0" err="1" smtClean="0"/>
              <a:t>maka</a:t>
            </a:r>
            <a:r>
              <a:rPr lang="en-US" dirty="0" smtClean="0"/>
              <a:t> </a:t>
            </a:r>
            <a:r>
              <a:rPr lang="en-US" dirty="0" err="1" smtClean="0"/>
              <a:t>dilakukan</a:t>
            </a:r>
            <a:r>
              <a:rPr lang="en-US" dirty="0" smtClean="0"/>
              <a:t> </a:t>
            </a:r>
            <a:r>
              <a:rPr lang="en-US" dirty="0" err="1" smtClean="0"/>
              <a:t>analisa</a:t>
            </a:r>
            <a:r>
              <a:rPr lang="en-US" dirty="0" smtClean="0"/>
              <a:t> </a:t>
            </a:r>
            <a:r>
              <a:rPr lang="en-US" dirty="0" err="1" smtClean="0"/>
              <a:t>arus</a:t>
            </a:r>
            <a:r>
              <a:rPr lang="en-US" dirty="0" smtClean="0"/>
              <a:t> </a:t>
            </a:r>
            <a:r>
              <a:rPr lang="en-US" dirty="0" err="1" smtClean="0"/>
              <a:t>kas</a:t>
            </a:r>
            <a:r>
              <a:rPr lang="en-US" dirty="0" smtClean="0"/>
              <a:t>. </a:t>
            </a:r>
            <a:r>
              <a:rPr lang="en-US" dirty="0" err="1" smtClean="0"/>
              <a:t>Untuk</a:t>
            </a:r>
            <a:r>
              <a:rPr lang="en-US" dirty="0" smtClean="0"/>
              <a:t> </a:t>
            </a:r>
            <a:r>
              <a:rPr lang="en-US" dirty="0" err="1" smtClean="0"/>
              <a:t>itu</a:t>
            </a:r>
            <a:r>
              <a:rPr lang="en-US" dirty="0" smtClean="0"/>
              <a:t>, </a:t>
            </a:r>
            <a:r>
              <a:rPr lang="en-US" dirty="0" err="1" smtClean="0"/>
              <a:t>sangat</a:t>
            </a:r>
            <a:r>
              <a:rPr lang="en-US" dirty="0" smtClean="0"/>
              <a:t> </a:t>
            </a:r>
            <a:r>
              <a:rPr lang="en-US" dirty="0" err="1" smtClean="0"/>
              <a:t>diperlukan</a:t>
            </a:r>
            <a:r>
              <a:rPr lang="en-US" dirty="0" smtClean="0"/>
              <a:t> media </a:t>
            </a:r>
            <a:r>
              <a:rPr lang="en-US" dirty="0" err="1" smtClean="0"/>
              <a:t>untuk</a:t>
            </a:r>
            <a:r>
              <a:rPr lang="en-US" dirty="0" smtClean="0"/>
              <a:t> </a:t>
            </a:r>
            <a:r>
              <a:rPr lang="en-US" dirty="0" err="1" smtClean="0"/>
              <a:t>analisa</a:t>
            </a:r>
            <a:r>
              <a:rPr lang="en-US" dirty="0" smtClean="0"/>
              <a:t>, </a:t>
            </a:r>
            <a:r>
              <a:rPr lang="en-US" dirty="0" err="1" smtClean="0"/>
              <a:t>setidaknya</a:t>
            </a:r>
            <a:r>
              <a:rPr lang="en-US" dirty="0" smtClean="0"/>
              <a:t> </a:t>
            </a:r>
            <a:r>
              <a:rPr lang="en-US" dirty="0" err="1" smtClean="0"/>
              <a:t>menggunakan</a:t>
            </a:r>
            <a:r>
              <a:rPr lang="en-US" dirty="0" smtClean="0"/>
              <a:t> spreadsheet </a:t>
            </a:r>
            <a:r>
              <a:rPr lang="en-US" dirty="0" err="1" smtClean="0"/>
              <a:t>pada</a:t>
            </a:r>
            <a:r>
              <a:rPr lang="en-US" dirty="0" smtClean="0"/>
              <a:t>  </a:t>
            </a:r>
            <a:r>
              <a:rPr lang="en-US" dirty="0" err="1" smtClean="0"/>
              <a:t>komputer</a:t>
            </a:r>
            <a:r>
              <a:rPr lang="en-US" dirty="0" smtClean="0"/>
              <a:t>.  </a:t>
            </a:r>
            <a:r>
              <a:rPr lang="en-US" dirty="0" err="1" smtClean="0"/>
              <a:t>Adalah</a:t>
            </a:r>
            <a:r>
              <a:rPr lang="en-US" dirty="0" smtClean="0"/>
              <a:t> </a:t>
            </a:r>
            <a:r>
              <a:rPr lang="en-US" dirty="0" err="1" smtClean="0"/>
              <a:t>sangat</a:t>
            </a:r>
            <a:r>
              <a:rPr lang="en-US" dirty="0" smtClean="0"/>
              <a:t> </a:t>
            </a:r>
            <a:r>
              <a:rPr lang="en-US" dirty="0" err="1" smtClean="0"/>
              <a:t>penting</a:t>
            </a:r>
            <a:r>
              <a:rPr lang="en-US" dirty="0" smtClean="0"/>
              <a:t> </a:t>
            </a:r>
            <a:r>
              <a:rPr lang="en-US" dirty="0" err="1" smtClean="0"/>
              <a:t>bagi</a:t>
            </a:r>
            <a:r>
              <a:rPr lang="en-US" dirty="0" smtClean="0"/>
              <a:t> </a:t>
            </a:r>
            <a:r>
              <a:rPr lang="en-US" dirty="0" err="1" smtClean="0"/>
              <a:t>analis</a:t>
            </a:r>
            <a:r>
              <a:rPr lang="en-US" dirty="0" smtClean="0"/>
              <a:t> </a:t>
            </a:r>
            <a:r>
              <a:rPr lang="en-US" dirty="0" err="1" smtClean="0"/>
              <a:t>untuk</a:t>
            </a:r>
            <a:r>
              <a:rPr lang="en-US" dirty="0" smtClean="0"/>
              <a:t> </a:t>
            </a:r>
            <a:r>
              <a:rPr lang="en-US" dirty="0" err="1" smtClean="0"/>
              <a:t>memisahkan</a:t>
            </a:r>
            <a:r>
              <a:rPr lang="en-US" dirty="0" smtClean="0"/>
              <a:t> </a:t>
            </a:r>
            <a:r>
              <a:rPr lang="en-US" dirty="0" err="1" smtClean="0"/>
              <a:t>arus</a:t>
            </a:r>
            <a:r>
              <a:rPr lang="en-US" dirty="0" smtClean="0"/>
              <a:t> </a:t>
            </a:r>
            <a:r>
              <a:rPr lang="en-US" dirty="0" err="1" smtClean="0"/>
              <a:t>kas</a:t>
            </a:r>
            <a:r>
              <a:rPr lang="en-US" dirty="0" smtClean="0"/>
              <a:t> yang </a:t>
            </a:r>
            <a:r>
              <a:rPr lang="en-US" dirty="0" err="1" smtClean="0"/>
              <a:t>rutin</a:t>
            </a:r>
            <a:r>
              <a:rPr lang="en-US" dirty="0" smtClean="0"/>
              <a:t> </a:t>
            </a:r>
            <a:r>
              <a:rPr lang="en-US" dirty="0" err="1" smtClean="0"/>
              <a:t>dan</a:t>
            </a:r>
            <a:r>
              <a:rPr lang="en-US" dirty="0" smtClean="0"/>
              <a:t> yang </a:t>
            </a:r>
            <a:r>
              <a:rPr lang="en-US" dirty="0" err="1" smtClean="0"/>
              <a:t>sesekali</a:t>
            </a:r>
            <a:r>
              <a:rPr lang="en-US" dirty="0" smtClean="0"/>
              <a:t> </a:t>
            </a:r>
            <a:r>
              <a:rPr lang="en-US" dirty="0" err="1" smtClean="0"/>
              <a:t>saja</a:t>
            </a:r>
            <a:r>
              <a:rPr lang="en-US" dirty="0" smtClean="0"/>
              <a:t>.</a:t>
            </a:r>
            <a:endParaRPr lang="id-ID" dirty="0" smtClean="0"/>
          </a:p>
          <a:p>
            <a:pPr marL="0" indent="0">
              <a:buNone/>
            </a:pPr>
            <a:r>
              <a:rPr lang="id-ID" dirty="0" smtClean="0"/>
              <a:t>	</a:t>
            </a:r>
            <a:r>
              <a:rPr lang="en-US" dirty="0" err="1" smtClean="0"/>
              <a:t>Analisa</a:t>
            </a:r>
            <a:r>
              <a:rPr lang="en-US" dirty="0" smtClean="0"/>
              <a:t> </a:t>
            </a:r>
            <a:r>
              <a:rPr lang="en-US" dirty="0" err="1" smtClean="0"/>
              <a:t>arus</a:t>
            </a:r>
            <a:r>
              <a:rPr lang="en-US" dirty="0" smtClean="0"/>
              <a:t> </a:t>
            </a:r>
            <a:r>
              <a:rPr lang="en-US" dirty="0" err="1" smtClean="0"/>
              <a:t>kas</a:t>
            </a:r>
            <a:r>
              <a:rPr lang="en-US" dirty="0" smtClean="0"/>
              <a:t> </a:t>
            </a:r>
            <a:r>
              <a:rPr lang="en-US" dirty="0" err="1" smtClean="0"/>
              <a:t>untuk</a:t>
            </a:r>
            <a:r>
              <a:rPr lang="en-US" dirty="0" smtClean="0"/>
              <a:t> </a:t>
            </a:r>
            <a:r>
              <a:rPr lang="en-US" dirty="0" err="1" smtClean="0"/>
              <a:t>kredit</a:t>
            </a:r>
            <a:r>
              <a:rPr lang="en-US" dirty="0" smtClean="0"/>
              <a:t> modal </a:t>
            </a:r>
            <a:r>
              <a:rPr lang="en-US" dirty="0" err="1" smtClean="0"/>
              <a:t>kerja</a:t>
            </a:r>
            <a:r>
              <a:rPr lang="en-US" dirty="0" smtClean="0"/>
              <a:t> </a:t>
            </a:r>
            <a:r>
              <a:rPr lang="en-US" dirty="0" err="1" smtClean="0"/>
              <a:t>dan</a:t>
            </a:r>
            <a:r>
              <a:rPr lang="en-US" dirty="0" smtClean="0"/>
              <a:t> </a:t>
            </a:r>
            <a:r>
              <a:rPr lang="en-US" dirty="0" err="1" smtClean="0"/>
              <a:t>investasi</a:t>
            </a:r>
            <a:r>
              <a:rPr lang="en-US" dirty="0" smtClean="0"/>
              <a:t> </a:t>
            </a:r>
            <a:r>
              <a:rPr lang="en-US" dirty="0" err="1" smtClean="0"/>
              <a:t>tentu</a:t>
            </a:r>
            <a:r>
              <a:rPr lang="en-US" dirty="0" smtClean="0"/>
              <a:t> </a:t>
            </a:r>
            <a:r>
              <a:rPr lang="en-US" dirty="0" err="1" smtClean="0"/>
              <a:t>berbeda</a:t>
            </a:r>
            <a:r>
              <a:rPr lang="en-US" dirty="0" smtClean="0"/>
              <a:t> </a:t>
            </a:r>
            <a:r>
              <a:rPr lang="en-US" dirty="0" err="1" smtClean="0"/>
              <a:t>dengan</a:t>
            </a:r>
            <a:r>
              <a:rPr lang="en-US" dirty="0" smtClean="0"/>
              <a:t> </a:t>
            </a:r>
            <a:r>
              <a:rPr lang="en-US" dirty="0" err="1" smtClean="0"/>
              <a:t>analisa</a:t>
            </a:r>
            <a:r>
              <a:rPr lang="en-US" dirty="0" smtClean="0"/>
              <a:t> </a:t>
            </a:r>
            <a:r>
              <a:rPr lang="en-US" dirty="0" err="1" smtClean="0"/>
              <a:t>arus</a:t>
            </a:r>
            <a:r>
              <a:rPr lang="en-US" dirty="0" smtClean="0"/>
              <a:t> </a:t>
            </a:r>
            <a:r>
              <a:rPr lang="en-US" dirty="0" err="1" smtClean="0"/>
              <a:t>kas</a:t>
            </a:r>
            <a:r>
              <a:rPr lang="en-US" dirty="0" smtClean="0"/>
              <a:t> </a:t>
            </a:r>
            <a:r>
              <a:rPr lang="en-US" dirty="0" err="1" smtClean="0"/>
              <a:t>pada</a:t>
            </a:r>
            <a:r>
              <a:rPr lang="en-US" dirty="0" smtClean="0"/>
              <a:t> </a:t>
            </a:r>
            <a:r>
              <a:rPr lang="en-US" dirty="0" err="1" smtClean="0"/>
              <a:t>kredit</a:t>
            </a:r>
            <a:r>
              <a:rPr lang="en-US" dirty="0" smtClean="0"/>
              <a:t> </a:t>
            </a:r>
            <a:r>
              <a:rPr lang="en-US" dirty="0" err="1" smtClean="0"/>
              <a:t>konsumtif</a:t>
            </a:r>
            <a:r>
              <a:rPr lang="en-US" dirty="0" smtClean="0"/>
              <a:t>.  </a:t>
            </a:r>
            <a:r>
              <a:rPr lang="en-US" dirty="0" err="1" smtClean="0"/>
              <a:t>Jika</a:t>
            </a:r>
            <a:r>
              <a:rPr lang="en-US" dirty="0" smtClean="0"/>
              <a:t> </a:t>
            </a:r>
            <a:r>
              <a:rPr lang="en-US" dirty="0" err="1" smtClean="0"/>
              <a:t>pada</a:t>
            </a:r>
            <a:r>
              <a:rPr lang="en-US" dirty="0" smtClean="0"/>
              <a:t> </a:t>
            </a:r>
            <a:r>
              <a:rPr lang="en-US" dirty="0" err="1" smtClean="0"/>
              <a:t>kredit</a:t>
            </a:r>
            <a:r>
              <a:rPr lang="en-US" dirty="0" smtClean="0"/>
              <a:t> </a:t>
            </a:r>
            <a:r>
              <a:rPr lang="en-US" dirty="0" err="1" smtClean="0"/>
              <a:t>konsumtif</a:t>
            </a:r>
            <a:r>
              <a:rPr lang="en-US" dirty="0" smtClean="0"/>
              <a:t>,  rata-rata </a:t>
            </a:r>
            <a:r>
              <a:rPr lang="en-US" dirty="0" err="1" smtClean="0"/>
              <a:t>arus</a:t>
            </a:r>
            <a:r>
              <a:rPr lang="en-US" dirty="0" smtClean="0"/>
              <a:t> </a:t>
            </a:r>
            <a:r>
              <a:rPr lang="en-US" dirty="0" err="1" smtClean="0"/>
              <a:t>kas</a:t>
            </a:r>
            <a:r>
              <a:rPr lang="en-US" dirty="0" smtClean="0"/>
              <a:t> </a:t>
            </a:r>
            <a:r>
              <a:rPr lang="en-US" dirty="0" err="1" smtClean="0"/>
              <a:t>bersih</a:t>
            </a:r>
            <a:r>
              <a:rPr lang="en-US" dirty="0" smtClean="0"/>
              <a:t> </a:t>
            </a:r>
            <a:r>
              <a:rPr lang="en-US" dirty="0" err="1" smtClean="0"/>
              <a:t>menjadi</a:t>
            </a:r>
            <a:r>
              <a:rPr lang="en-US" dirty="0" smtClean="0"/>
              <a:t> </a:t>
            </a:r>
            <a:r>
              <a:rPr lang="en-US" dirty="0" err="1" smtClean="0"/>
              <a:t>acuan</a:t>
            </a:r>
            <a:r>
              <a:rPr lang="en-US" dirty="0" smtClean="0"/>
              <a:t> </a:t>
            </a:r>
            <a:r>
              <a:rPr lang="en-US" dirty="0" err="1" smtClean="0"/>
              <a:t>menentukan</a:t>
            </a:r>
            <a:r>
              <a:rPr lang="en-US" dirty="0" smtClean="0"/>
              <a:t> </a:t>
            </a:r>
            <a:r>
              <a:rPr lang="en-US" dirty="0" err="1" smtClean="0"/>
              <a:t>struktur</a:t>
            </a:r>
            <a:r>
              <a:rPr lang="en-US" dirty="0" smtClean="0"/>
              <a:t> </a:t>
            </a:r>
            <a:r>
              <a:rPr lang="en-US" dirty="0" err="1" smtClean="0"/>
              <a:t>kredit</a:t>
            </a:r>
            <a:r>
              <a:rPr lang="en-US" dirty="0" smtClean="0"/>
              <a:t>, </a:t>
            </a:r>
            <a:r>
              <a:rPr lang="en-US" dirty="0" err="1" smtClean="0"/>
              <a:t>sedangkan</a:t>
            </a:r>
            <a:r>
              <a:rPr lang="en-US" dirty="0" smtClean="0"/>
              <a:t> </a:t>
            </a:r>
            <a:r>
              <a:rPr lang="en-US" dirty="0" err="1" smtClean="0"/>
              <a:t>pada</a:t>
            </a:r>
            <a:r>
              <a:rPr lang="en-US" dirty="0" smtClean="0"/>
              <a:t> </a:t>
            </a:r>
            <a:r>
              <a:rPr lang="en-US" dirty="0" err="1" smtClean="0"/>
              <a:t>kredit</a:t>
            </a:r>
            <a:r>
              <a:rPr lang="en-US" dirty="0" smtClean="0"/>
              <a:t> modal </a:t>
            </a:r>
            <a:r>
              <a:rPr lang="en-US" dirty="0" err="1" smtClean="0"/>
              <a:t>kerja</a:t>
            </a:r>
            <a:r>
              <a:rPr lang="en-US" dirty="0" smtClean="0"/>
              <a:t> </a:t>
            </a:r>
            <a:r>
              <a:rPr lang="en-US" dirty="0" err="1" smtClean="0"/>
              <a:t>perlu</a:t>
            </a:r>
            <a:r>
              <a:rPr lang="en-US" dirty="0" smtClean="0"/>
              <a:t> </a:t>
            </a:r>
            <a:r>
              <a:rPr lang="en-US" dirty="0" err="1" smtClean="0"/>
              <a:t>membuat</a:t>
            </a:r>
            <a:r>
              <a:rPr lang="en-US" dirty="0" smtClean="0"/>
              <a:t> </a:t>
            </a:r>
            <a:r>
              <a:rPr lang="en-US" dirty="0" err="1" smtClean="0"/>
              <a:t>proyeksi</a:t>
            </a:r>
            <a:r>
              <a:rPr lang="en-US" dirty="0" smtClean="0"/>
              <a:t> </a:t>
            </a:r>
            <a:r>
              <a:rPr lang="en-US" dirty="0" err="1" smtClean="0"/>
              <a:t>arus</a:t>
            </a:r>
            <a:r>
              <a:rPr lang="en-US" dirty="0" smtClean="0"/>
              <a:t> </a:t>
            </a:r>
            <a:r>
              <a:rPr lang="en-US" dirty="0" err="1" smtClean="0"/>
              <a:t>kas</a:t>
            </a:r>
            <a:r>
              <a:rPr lang="en-US" dirty="0" smtClean="0"/>
              <a:t> </a:t>
            </a:r>
            <a:r>
              <a:rPr lang="en-US" dirty="0" err="1" smtClean="0"/>
              <a:t>selama</a:t>
            </a:r>
            <a:r>
              <a:rPr lang="en-US" dirty="0" smtClean="0"/>
              <a:t> </a:t>
            </a:r>
            <a:r>
              <a:rPr lang="en-US" dirty="0" err="1" smtClean="0"/>
              <a:t>jangka</a:t>
            </a:r>
            <a:r>
              <a:rPr lang="en-US" dirty="0" smtClean="0"/>
              <a:t> </a:t>
            </a:r>
            <a:r>
              <a:rPr lang="en-US" dirty="0" err="1" smtClean="0"/>
              <a:t>waktu</a:t>
            </a:r>
            <a:r>
              <a:rPr lang="en-US" dirty="0" smtClean="0"/>
              <a:t> </a:t>
            </a:r>
            <a:r>
              <a:rPr lang="en-US" dirty="0" err="1" smtClean="0"/>
              <a:t>kredit</a:t>
            </a:r>
            <a:r>
              <a:rPr lang="en-US" dirty="0" smtClean="0"/>
              <a:t> </a:t>
            </a:r>
            <a:r>
              <a:rPr lang="en-US" dirty="0" err="1" smtClean="0"/>
              <a:t>termasuk</a:t>
            </a:r>
            <a:r>
              <a:rPr lang="en-US" dirty="0" smtClean="0"/>
              <a:t> </a:t>
            </a:r>
            <a:r>
              <a:rPr lang="en-US" dirty="0" err="1" smtClean="0"/>
              <a:t>pengaruh</a:t>
            </a:r>
            <a:r>
              <a:rPr lang="en-US" dirty="0" smtClean="0"/>
              <a:t> </a:t>
            </a:r>
            <a:r>
              <a:rPr lang="en-US" dirty="0" err="1" smtClean="0"/>
              <a:t>dari</a:t>
            </a:r>
            <a:r>
              <a:rPr lang="en-US" dirty="0" smtClean="0"/>
              <a:t> </a:t>
            </a:r>
            <a:r>
              <a:rPr lang="en-US" dirty="0" err="1" smtClean="0"/>
              <a:t>pemberian</a:t>
            </a:r>
            <a:r>
              <a:rPr lang="en-US" dirty="0" smtClean="0"/>
              <a:t> </a:t>
            </a:r>
            <a:r>
              <a:rPr lang="en-US" dirty="0" err="1" smtClean="0"/>
              <a:t>kredit</a:t>
            </a:r>
            <a:r>
              <a:rPr lang="en-US" dirty="0" smtClean="0"/>
              <a:t> </a:t>
            </a:r>
            <a:r>
              <a:rPr lang="en-US" dirty="0" err="1" smtClean="0"/>
              <a:t>tersebut</a:t>
            </a:r>
            <a:r>
              <a:rPr lang="en-US" dirty="0" smtClean="0"/>
              <a:t>, </a:t>
            </a:r>
            <a:r>
              <a:rPr lang="en-US" dirty="0" err="1" smtClean="0"/>
              <a:t>yaitu</a:t>
            </a:r>
            <a:r>
              <a:rPr lang="en-US" dirty="0" smtClean="0"/>
              <a:t> </a:t>
            </a:r>
            <a:r>
              <a:rPr lang="en-US" dirty="0" err="1" smtClean="0"/>
              <a:t>adanya</a:t>
            </a:r>
            <a:r>
              <a:rPr lang="en-US" dirty="0" smtClean="0"/>
              <a:t> </a:t>
            </a:r>
            <a:r>
              <a:rPr lang="en-US" dirty="0" err="1" smtClean="0"/>
              <a:t>tambahan</a:t>
            </a:r>
            <a:r>
              <a:rPr lang="en-US" dirty="0" smtClean="0"/>
              <a:t> </a:t>
            </a:r>
            <a:r>
              <a:rPr lang="en-US" dirty="0" err="1" smtClean="0"/>
              <a:t>arus</a:t>
            </a:r>
            <a:r>
              <a:rPr lang="en-US" dirty="0" smtClean="0"/>
              <a:t> </a:t>
            </a:r>
            <a:r>
              <a:rPr lang="en-US" dirty="0" err="1" smtClean="0"/>
              <a:t>kas</a:t>
            </a:r>
            <a:r>
              <a:rPr lang="en-US" dirty="0" smtClean="0"/>
              <a:t> </a:t>
            </a:r>
            <a:r>
              <a:rPr lang="en-US" dirty="0" err="1" smtClean="0"/>
              <a:t>masuk</a:t>
            </a:r>
            <a:r>
              <a:rPr lang="en-US" dirty="0" smtClean="0"/>
              <a:t> </a:t>
            </a:r>
            <a:r>
              <a:rPr lang="en-US" dirty="0" err="1" smtClean="0"/>
              <a:t>dari</a:t>
            </a:r>
            <a:r>
              <a:rPr lang="en-US" dirty="0" smtClean="0"/>
              <a:t> </a:t>
            </a:r>
            <a:r>
              <a:rPr lang="en-US" dirty="0" err="1" smtClean="0"/>
              <a:t>pinjaman</a:t>
            </a:r>
            <a:r>
              <a:rPr lang="en-US" dirty="0" smtClean="0"/>
              <a:t> </a:t>
            </a:r>
            <a:r>
              <a:rPr lang="en-US" dirty="0" err="1" smtClean="0"/>
              <a:t>dan</a:t>
            </a:r>
            <a:r>
              <a:rPr lang="en-US" dirty="0" smtClean="0"/>
              <a:t> </a:t>
            </a:r>
            <a:r>
              <a:rPr lang="en-US" dirty="0" err="1" smtClean="0"/>
              <a:t>peningkatan</a:t>
            </a:r>
            <a:r>
              <a:rPr lang="en-US" dirty="0" smtClean="0"/>
              <a:t> volume </a:t>
            </a:r>
            <a:r>
              <a:rPr lang="en-US" dirty="0" err="1" smtClean="0"/>
              <a:t>usaha</a:t>
            </a:r>
            <a:r>
              <a:rPr lang="en-US" dirty="0" smtClean="0"/>
              <a:t> </a:t>
            </a:r>
            <a:r>
              <a:rPr lang="en-US" dirty="0" err="1" smtClean="0"/>
              <a:t>serta</a:t>
            </a:r>
            <a:r>
              <a:rPr lang="en-US" dirty="0" smtClean="0"/>
              <a:t> </a:t>
            </a:r>
            <a:r>
              <a:rPr lang="en-US" dirty="0" err="1" smtClean="0"/>
              <a:t>adanya</a:t>
            </a:r>
            <a:r>
              <a:rPr lang="en-US" dirty="0" smtClean="0"/>
              <a:t> </a:t>
            </a:r>
            <a:r>
              <a:rPr lang="en-US" dirty="0" err="1" smtClean="0"/>
              <a:t>arus</a:t>
            </a:r>
            <a:r>
              <a:rPr lang="en-US" dirty="0" smtClean="0"/>
              <a:t> </a:t>
            </a:r>
            <a:r>
              <a:rPr lang="en-US" dirty="0" err="1" smtClean="0"/>
              <a:t>kas</a:t>
            </a:r>
            <a:r>
              <a:rPr lang="en-US" dirty="0" smtClean="0"/>
              <a:t> </a:t>
            </a:r>
            <a:r>
              <a:rPr lang="en-US" dirty="0" err="1" smtClean="0"/>
              <a:t>keluar</a:t>
            </a:r>
            <a:r>
              <a:rPr lang="en-US" dirty="0" smtClean="0"/>
              <a:t> </a:t>
            </a:r>
            <a:r>
              <a:rPr lang="en-US" dirty="0" err="1" smtClean="0"/>
              <a:t>akibat</a:t>
            </a:r>
            <a:r>
              <a:rPr lang="en-US" dirty="0" smtClean="0"/>
              <a:t> </a:t>
            </a:r>
            <a:r>
              <a:rPr lang="en-US" dirty="0" err="1" smtClean="0"/>
              <a:t>fasilitas</a:t>
            </a:r>
            <a:r>
              <a:rPr lang="en-US" dirty="0" smtClean="0"/>
              <a:t> </a:t>
            </a:r>
            <a:r>
              <a:rPr lang="en-US" dirty="0" err="1" smtClean="0"/>
              <a:t>pinjaman</a:t>
            </a:r>
            <a:r>
              <a:rPr lang="en-US" dirty="0" smtClean="0"/>
              <a:t> yang </a:t>
            </a:r>
            <a:r>
              <a:rPr lang="en-US" dirty="0" err="1" smtClean="0"/>
              <a:t>diterima</a:t>
            </a:r>
            <a:r>
              <a:rPr lang="en-US" dirty="0" smtClean="0"/>
              <a:t> </a:t>
            </a:r>
            <a:r>
              <a:rPr lang="en-US" dirty="0" err="1" smtClean="0"/>
              <a:t>oleh</a:t>
            </a:r>
            <a:r>
              <a:rPr lang="en-US" dirty="0" smtClean="0"/>
              <a:t> </a:t>
            </a:r>
            <a:r>
              <a:rPr lang="en-US" dirty="0" err="1" smtClean="0"/>
              <a:t>debitur</a:t>
            </a:r>
            <a:r>
              <a:rPr lang="en-US" dirty="0" smtClean="0"/>
              <a:t>.</a:t>
            </a:r>
            <a:endParaRPr lang="id-ID" dirty="0" smtClean="0"/>
          </a:p>
          <a:p>
            <a:pPr marL="0" indent="0">
              <a:buNone/>
            </a:pPr>
            <a:endParaRPr lang="id-ID" dirty="0"/>
          </a:p>
        </p:txBody>
      </p:sp>
    </p:spTree>
    <p:extLst>
      <p:ext uri="{BB962C8B-B14F-4D97-AF65-F5344CB8AC3E}">
        <p14:creationId xmlns:p14="http://schemas.microsoft.com/office/powerpoint/2010/main" val="1352377734"/>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2. Analisis 7P</a:t>
            </a:r>
            <a:endParaRPr lang="id-ID" dirty="0"/>
          </a:p>
        </p:txBody>
      </p:sp>
      <p:sp>
        <p:nvSpPr>
          <p:cNvPr id="3" name="Content Placeholder 2"/>
          <p:cNvSpPr>
            <a:spLocks noGrp="1"/>
          </p:cNvSpPr>
          <p:nvPr>
            <p:ph idx="1"/>
          </p:nvPr>
        </p:nvSpPr>
        <p:spPr>
          <a:xfrm>
            <a:off x="527381" y="1772817"/>
            <a:ext cx="10972800" cy="4525963"/>
          </a:xfrm>
        </p:spPr>
        <p:txBody>
          <a:bodyPr>
            <a:normAutofit fontScale="70000" lnSpcReduction="20000"/>
          </a:bodyPr>
          <a:lstStyle/>
          <a:p>
            <a:pPr marL="514350" indent="-514350">
              <a:buFont typeface="+mj-lt"/>
              <a:buAutoNum type="arabicPeriod"/>
            </a:pPr>
            <a:r>
              <a:rPr lang="en-US" b="1" i="1" dirty="0"/>
              <a:t>Personality</a:t>
            </a:r>
            <a:r>
              <a:rPr lang="en-US" dirty="0"/>
              <a:t>, </a:t>
            </a:r>
            <a:r>
              <a:rPr lang="en-US" dirty="0" err="1"/>
              <a:t>menilai</a:t>
            </a:r>
            <a:r>
              <a:rPr lang="en-US" dirty="0"/>
              <a:t> </a:t>
            </a:r>
            <a:r>
              <a:rPr lang="en-US" dirty="0" err="1"/>
              <a:t>nasabah</a:t>
            </a:r>
            <a:r>
              <a:rPr lang="en-US" dirty="0"/>
              <a:t> </a:t>
            </a:r>
            <a:r>
              <a:rPr lang="en-US" dirty="0" err="1"/>
              <a:t>dari</a:t>
            </a:r>
            <a:r>
              <a:rPr lang="en-US" dirty="0"/>
              <a:t> </a:t>
            </a:r>
            <a:r>
              <a:rPr lang="en-US" dirty="0" err="1"/>
              <a:t>segi</a:t>
            </a:r>
            <a:r>
              <a:rPr lang="en-US" dirty="0"/>
              <a:t> </a:t>
            </a:r>
            <a:r>
              <a:rPr lang="en-US" dirty="0" err="1"/>
              <a:t>kepribadiannya</a:t>
            </a:r>
            <a:r>
              <a:rPr lang="en-US" dirty="0"/>
              <a:t> </a:t>
            </a:r>
            <a:r>
              <a:rPr lang="en-US" dirty="0" err="1"/>
              <a:t>atau</a:t>
            </a:r>
            <a:r>
              <a:rPr lang="en-US" dirty="0"/>
              <a:t> </a:t>
            </a:r>
            <a:r>
              <a:rPr lang="en-US" dirty="0" err="1"/>
              <a:t>tingkah</a:t>
            </a:r>
            <a:r>
              <a:rPr lang="en-US" dirty="0"/>
              <a:t> </a:t>
            </a:r>
            <a:r>
              <a:rPr lang="en-US" dirty="0" err="1"/>
              <a:t>lakunya</a:t>
            </a:r>
            <a:r>
              <a:rPr lang="en-US" dirty="0"/>
              <a:t> </a:t>
            </a:r>
            <a:r>
              <a:rPr lang="en-US" dirty="0" err="1"/>
              <a:t>sehari-hari</a:t>
            </a:r>
            <a:r>
              <a:rPr lang="en-US" dirty="0"/>
              <a:t> </a:t>
            </a:r>
            <a:r>
              <a:rPr lang="en-US" dirty="0" err="1"/>
              <a:t>maupun</a:t>
            </a:r>
            <a:r>
              <a:rPr lang="en-US" dirty="0"/>
              <a:t> </a:t>
            </a:r>
            <a:r>
              <a:rPr lang="en-US" dirty="0" err="1"/>
              <a:t>masa</a:t>
            </a:r>
            <a:r>
              <a:rPr lang="en-US" dirty="0"/>
              <a:t> </a:t>
            </a:r>
            <a:r>
              <a:rPr lang="en-US" dirty="0" err="1"/>
              <a:t>lalunya</a:t>
            </a:r>
            <a:r>
              <a:rPr lang="en-US" dirty="0"/>
              <a:t>. </a:t>
            </a:r>
            <a:r>
              <a:rPr lang="en-US" dirty="0" err="1"/>
              <a:t>Sifat</a:t>
            </a:r>
            <a:r>
              <a:rPr lang="en-US" dirty="0"/>
              <a:t>, </a:t>
            </a:r>
            <a:r>
              <a:rPr lang="en-US" dirty="0" err="1"/>
              <a:t>kepribadian</a:t>
            </a:r>
            <a:r>
              <a:rPr lang="en-US" dirty="0"/>
              <a:t> </a:t>
            </a:r>
            <a:r>
              <a:rPr lang="en-US" dirty="0" err="1"/>
              <a:t>calon</a:t>
            </a:r>
            <a:r>
              <a:rPr lang="en-US" dirty="0"/>
              <a:t> </a:t>
            </a:r>
            <a:r>
              <a:rPr lang="en-US" dirty="0" err="1"/>
              <a:t>debitur</a:t>
            </a:r>
            <a:r>
              <a:rPr lang="en-US" dirty="0"/>
              <a:t> </a:t>
            </a:r>
            <a:r>
              <a:rPr lang="en-US" dirty="0" err="1"/>
              <a:t>dipergunakan</a:t>
            </a:r>
            <a:r>
              <a:rPr lang="en-US" dirty="0"/>
              <a:t> </a:t>
            </a:r>
            <a:r>
              <a:rPr lang="en-US" dirty="0" err="1"/>
              <a:t>sebagai</a:t>
            </a:r>
            <a:r>
              <a:rPr lang="en-US" dirty="0"/>
              <a:t> </a:t>
            </a:r>
            <a:r>
              <a:rPr lang="en-US" dirty="0" err="1"/>
              <a:t>dasar</a:t>
            </a:r>
            <a:r>
              <a:rPr lang="en-US" dirty="0"/>
              <a:t> </a:t>
            </a:r>
            <a:r>
              <a:rPr lang="en-US" dirty="0" err="1"/>
              <a:t>pertimbangan</a:t>
            </a:r>
            <a:r>
              <a:rPr lang="en-US" dirty="0"/>
              <a:t> </a:t>
            </a:r>
            <a:r>
              <a:rPr lang="en-US" dirty="0" err="1"/>
              <a:t>pemberian</a:t>
            </a:r>
            <a:r>
              <a:rPr lang="en-US" dirty="0"/>
              <a:t> </a:t>
            </a:r>
            <a:r>
              <a:rPr lang="en-US" dirty="0" err="1"/>
              <a:t>kredit</a:t>
            </a:r>
            <a:r>
              <a:rPr lang="en-US" dirty="0"/>
              <a:t>.</a:t>
            </a:r>
            <a:endParaRPr lang="id-ID" dirty="0"/>
          </a:p>
          <a:p>
            <a:pPr marL="514350" indent="-514350">
              <a:buFont typeface="+mj-lt"/>
              <a:buAutoNum type="arabicPeriod"/>
            </a:pPr>
            <a:r>
              <a:rPr lang="en-US" b="1" i="1" dirty="0" smtClean="0"/>
              <a:t>Party</a:t>
            </a:r>
            <a:r>
              <a:rPr lang="en-US" i="1" dirty="0"/>
              <a:t>,</a:t>
            </a:r>
            <a:r>
              <a:rPr lang="en-US" dirty="0"/>
              <a:t> </a:t>
            </a:r>
            <a:r>
              <a:rPr lang="en-US" dirty="0" err="1"/>
              <a:t>mengklasifikasikan</a:t>
            </a:r>
            <a:r>
              <a:rPr lang="en-US" dirty="0"/>
              <a:t> </a:t>
            </a:r>
            <a:r>
              <a:rPr lang="en-US" dirty="0" err="1"/>
              <a:t>nasabah</a:t>
            </a:r>
            <a:r>
              <a:rPr lang="en-US" dirty="0"/>
              <a:t> </a:t>
            </a:r>
            <a:r>
              <a:rPr lang="en-US" dirty="0" err="1"/>
              <a:t>kedalam</a:t>
            </a:r>
            <a:r>
              <a:rPr lang="en-US" dirty="0"/>
              <a:t> </a:t>
            </a:r>
            <a:r>
              <a:rPr lang="en-US" dirty="0" err="1"/>
              <a:t>klasifikasi</a:t>
            </a:r>
            <a:r>
              <a:rPr lang="en-US" dirty="0"/>
              <a:t> </a:t>
            </a:r>
            <a:r>
              <a:rPr lang="en-US" dirty="0" err="1"/>
              <a:t>tertentu</a:t>
            </a:r>
            <a:r>
              <a:rPr lang="en-US" dirty="0"/>
              <a:t> </a:t>
            </a:r>
            <a:r>
              <a:rPr lang="en-US" dirty="0" err="1"/>
              <a:t>atau</a:t>
            </a:r>
            <a:r>
              <a:rPr lang="en-US" dirty="0"/>
              <a:t> </a:t>
            </a:r>
            <a:r>
              <a:rPr lang="en-US" dirty="0" err="1"/>
              <a:t>golongan-golongan</a:t>
            </a:r>
            <a:r>
              <a:rPr lang="en-US" dirty="0"/>
              <a:t> </a:t>
            </a:r>
            <a:r>
              <a:rPr lang="en-US" dirty="0" err="1"/>
              <a:t>tertentu</a:t>
            </a:r>
            <a:r>
              <a:rPr lang="en-US" dirty="0"/>
              <a:t> </a:t>
            </a:r>
            <a:r>
              <a:rPr lang="en-US" dirty="0" err="1"/>
              <a:t>berdasarkan</a:t>
            </a:r>
            <a:r>
              <a:rPr lang="en-US" dirty="0"/>
              <a:t> modal, </a:t>
            </a:r>
            <a:r>
              <a:rPr lang="en-US" dirty="0" err="1"/>
              <a:t>loyalitas</a:t>
            </a:r>
            <a:r>
              <a:rPr lang="en-US" dirty="0"/>
              <a:t> </a:t>
            </a:r>
            <a:r>
              <a:rPr lang="en-US" dirty="0" err="1"/>
              <a:t>serta</a:t>
            </a:r>
            <a:r>
              <a:rPr lang="en-US" dirty="0"/>
              <a:t> </a:t>
            </a:r>
            <a:r>
              <a:rPr lang="en-US" dirty="0" err="1"/>
              <a:t>karakter</a:t>
            </a:r>
            <a:r>
              <a:rPr lang="en-US" dirty="0"/>
              <a:t>.</a:t>
            </a:r>
            <a:endParaRPr lang="id-ID" dirty="0"/>
          </a:p>
          <a:p>
            <a:pPr marL="514350" indent="-514350">
              <a:buFont typeface="+mj-lt"/>
              <a:buAutoNum type="arabicPeriod"/>
            </a:pPr>
            <a:r>
              <a:rPr lang="en-US" b="1" i="1" dirty="0" smtClean="0"/>
              <a:t>Purpose</a:t>
            </a:r>
            <a:r>
              <a:rPr lang="en-US" dirty="0"/>
              <a:t>, </a:t>
            </a:r>
            <a:r>
              <a:rPr lang="en-US" dirty="0" err="1"/>
              <a:t>untuk</a:t>
            </a:r>
            <a:r>
              <a:rPr lang="en-US" dirty="0"/>
              <a:t> </a:t>
            </a:r>
            <a:r>
              <a:rPr lang="en-US" dirty="0" err="1"/>
              <a:t>mengetahui</a:t>
            </a:r>
            <a:r>
              <a:rPr lang="en-US" dirty="0"/>
              <a:t> </a:t>
            </a:r>
            <a:r>
              <a:rPr lang="en-US" dirty="0" err="1"/>
              <a:t>tujuan</a:t>
            </a:r>
            <a:r>
              <a:rPr lang="en-US" dirty="0"/>
              <a:t> </a:t>
            </a:r>
            <a:r>
              <a:rPr lang="en-US" dirty="0" err="1"/>
              <a:t>nasabah</a:t>
            </a:r>
            <a:r>
              <a:rPr lang="en-US" dirty="0"/>
              <a:t> </a:t>
            </a:r>
            <a:r>
              <a:rPr lang="en-US" dirty="0" err="1"/>
              <a:t>dalam</a:t>
            </a:r>
            <a:r>
              <a:rPr lang="en-US" dirty="0"/>
              <a:t> </a:t>
            </a:r>
            <a:r>
              <a:rPr lang="en-US" dirty="0" err="1"/>
              <a:t>mengambil</a:t>
            </a:r>
            <a:r>
              <a:rPr lang="en-US" dirty="0"/>
              <a:t> </a:t>
            </a:r>
            <a:r>
              <a:rPr lang="en-US" dirty="0" err="1"/>
              <a:t>kredit</a:t>
            </a:r>
            <a:r>
              <a:rPr lang="en-US" dirty="0"/>
              <a:t>, </a:t>
            </a:r>
            <a:r>
              <a:rPr lang="en-US" dirty="0" err="1"/>
              <a:t>termasuk</a:t>
            </a:r>
            <a:r>
              <a:rPr lang="en-US" dirty="0"/>
              <a:t> </a:t>
            </a:r>
            <a:r>
              <a:rPr lang="en-US" dirty="0" err="1"/>
              <a:t>jenis</a:t>
            </a:r>
            <a:r>
              <a:rPr lang="en-US" dirty="0"/>
              <a:t> </a:t>
            </a:r>
            <a:r>
              <a:rPr lang="en-US" dirty="0" err="1"/>
              <a:t>kredit</a:t>
            </a:r>
            <a:r>
              <a:rPr lang="en-US" dirty="0"/>
              <a:t> yang </a:t>
            </a:r>
            <a:r>
              <a:rPr lang="en-US" dirty="0" err="1"/>
              <a:t>diinginkan</a:t>
            </a:r>
            <a:r>
              <a:rPr lang="en-US" dirty="0"/>
              <a:t> </a:t>
            </a:r>
            <a:r>
              <a:rPr lang="en-US" dirty="0" err="1"/>
              <a:t>nasabah</a:t>
            </a:r>
            <a:r>
              <a:rPr lang="en-US" dirty="0"/>
              <a:t>.</a:t>
            </a:r>
            <a:endParaRPr lang="id-ID" dirty="0"/>
          </a:p>
          <a:p>
            <a:pPr marL="514350" indent="-514350">
              <a:buFont typeface="+mj-lt"/>
              <a:buAutoNum type="arabicPeriod"/>
            </a:pPr>
            <a:r>
              <a:rPr lang="en-US" b="1" i="1" dirty="0" smtClean="0"/>
              <a:t>Prospect</a:t>
            </a:r>
            <a:r>
              <a:rPr lang="en-US" dirty="0"/>
              <a:t>, </a:t>
            </a:r>
            <a:r>
              <a:rPr lang="en-US" dirty="0" err="1"/>
              <a:t>untuk</a:t>
            </a:r>
            <a:r>
              <a:rPr lang="en-US" dirty="0"/>
              <a:t> </a:t>
            </a:r>
            <a:r>
              <a:rPr lang="en-US" dirty="0" err="1"/>
              <a:t>menilai</a:t>
            </a:r>
            <a:r>
              <a:rPr lang="en-US" dirty="0"/>
              <a:t> </a:t>
            </a:r>
            <a:r>
              <a:rPr lang="en-US" dirty="0" err="1"/>
              <a:t>usaha</a:t>
            </a:r>
            <a:r>
              <a:rPr lang="en-US" dirty="0"/>
              <a:t> </a:t>
            </a:r>
            <a:r>
              <a:rPr lang="en-US" dirty="0" err="1"/>
              <a:t>nasabah</a:t>
            </a:r>
            <a:r>
              <a:rPr lang="en-US" dirty="0"/>
              <a:t> di </a:t>
            </a:r>
            <a:r>
              <a:rPr lang="en-US" dirty="0" err="1"/>
              <a:t>masa</a:t>
            </a:r>
            <a:r>
              <a:rPr lang="en-US" dirty="0"/>
              <a:t> yang </a:t>
            </a:r>
            <a:r>
              <a:rPr lang="en-US" dirty="0" err="1"/>
              <a:t>akan</a:t>
            </a:r>
            <a:r>
              <a:rPr lang="en-US" dirty="0"/>
              <a:t> </a:t>
            </a:r>
            <a:r>
              <a:rPr lang="en-US" dirty="0" err="1"/>
              <a:t>datang</a:t>
            </a:r>
            <a:r>
              <a:rPr lang="en-US" dirty="0"/>
              <a:t> </a:t>
            </a:r>
            <a:r>
              <a:rPr lang="en-US" dirty="0" err="1"/>
              <a:t>menguntungkan</a:t>
            </a:r>
            <a:r>
              <a:rPr lang="en-US" dirty="0"/>
              <a:t> </a:t>
            </a:r>
            <a:r>
              <a:rPr lang="en-US" dirty="0" err="1"/>
              <a:t>atau</a:t>
            </a:r>
            <a:r>
              <a:rPr lang="en-US" dirty="0"/>
              <a:t> </a:t>
            </a:r>
            <a:r>
              <a:rPr lang="en-US" dirty="0" err="1"/>
              <a:t>tidak</a:t>
            </a:r>
            <a:r>
              <a:rPr lang="en-US" dirty="0"/>
              <a:t>, </a:t>
            </a:r>
            <a:r>
              <a:rPr lang="en-US" dirty="0" err="1"/>
              <a:t>atau</a:t>
            </a:r>
            <a:r>
              <a:rPr lang="en-US" dirty="0"/>
              <a:t> </a:t>
            </a:r>
            <a:r>
              <a:rPr lang="en-US" dirty="0" err="1"/>
              <a:t>dengan</a:t>
            </a:r>
            <a:r>
              <a:rPr lang="en-US" dirty="0"/>
              <a:t> kata lain </a:t>
            </a:r>
            <a:r>
              <a:rPr lang="en-US" dirty="0" err="1"/>
              <a:t>mempunyai</a:t>
            </a:r>
            <a:r>
              <a:rPr lang="en-US" dirty="0"/>
              <a:t> </a:t>
            </a:r>
            <a:r>
              <a:rPr lang="en-US" dirty="0" err="1"/>
              <a:t>prospek</a:t>
            </a:r>
            <a:r>
              <a:rPr lang="en-US" dirty="0"/>
              <a:t> </a:t>
            </a:r>
            <a:r>
              <a:rPr lang="en-US" dirty="0" err="1"/>
              <a:t>atau</a:t>
            </a:r>
            <a:r>
              <a:rPr lang="en-US" dirty="0"/>
              <a:t> </a:t>
            </a:r>
            <a:r>
              <a:rPr lang="en-US" dirty="0" err="1"/>
              <a:t>sebaliknya</a:t>
            </a:r>
            <a:r>
              <a:rPr lang="en-US" dirty="0"/>
              <a:t>.</a:t>
            </a:r>
            <a:endParaRPr lang="id-ID" dirty="0"/>
          </a:p>
          <a:p>
            <a:pPr marL="514350" indent="-514350">
              <a:buFont typeface="+mj-lt"/>
              <a:buAutoNum type="arabicPeriod"/>
            </a:pPr>
            <a:r>
              <a:rPr lang="en-US" b="1" i="1" dirty="0" smtClean="0"/>
              <a:t>Payment</a:t>
            </a:r>
            <a:r>
              <a:rPr lang="en-US" dirty="0"/>
              <a:t>, </a:t>
            </a:r>
            <a:r>
              <a:rPr lang="en-US" dirty="0" err="1"/>
              <a:t>merupakan</a:t>
            </a:r>
            <a:r>
              <a:rPr lang="en-US" dirty="0"/>
              <a:t> </a:t>
            </a:r>
            <a:r>
              <a:rPr lang="en-US" dirty="0" err="1"/>
              <a:t>ukuran</a:t>
            </a:r>
            <a:r>
              <a:rPr lang="en-US" dirty="0"/>
              <a:t> </a:t>
            </a:r>
            <a:r>
              <a:rPr lang="en-US" dirty="0" err="1"/>
              <a:t>bagaimana</a:t>
            </a:r>
            <a:r>
              <a:rPr lang="en-US" dirty="0"/>
              <a:t> </a:t>
            </a:r>
            <a:r>
              <a:rPr lang="en-US" dirty="0" err="1"/>
              <a:t>cara</a:t>
            </a:r>
            <a:r>
              <a:rPr lang="en-US" dirty="0"/>
              <a:t> </a:t>
            </a:r>
            <a:r>
              <a:rPr lang="en-US" dirty="0" err="1"/>
              <a:t>nasabah</a:t>
            </a:r>
            <a:r>
              <a:rPr lang="en-US" dirty="0"/>
              <a:t> </a:t>
            </a:r>
            <a:r>
              <a:rPr lang="en-US" dirty="0" err="1"/>
              <a:t>mengembalikan</a:t>
            </a:r>
            <a:r>
              <a:rPr lang="en-US" dirty="0"/>
              <a:t> </a:t>
            </a:r>
            <a:r>
              <a:rPr lang="en-US" dirty="0" err="1"/>
              <a:t>kredit</a:t>
            </a:r>
            <a:r>
              <a:rPr lang="en-US" dirty="0"/>
              <a:t> yang </a:t>
            </a:r>
            <a:r>
              <a:rPr lang="en-US" dirty="0" err="1"/>
              <a:t>telah</a:t>
            </a:r>
            <a:r>
              <a:rPr lang="en-US" dirty="0"/>
              <a:t> </a:t>
            </a:r>
            <a:r>
              <a:rPr lang="en-US" dirty="0" err="1"/>
              <a:t>diambil</a:t>
            </a:r>
            <a:r>
              <a:rPr lang="en-US" dirty="0"/>
              <a:t> </a:t>
            </a:r>
            <a:r>
              <a:rPr lang="en-US" dirty="0" err="1"/>
              <a:t>atau</a:t>
            </a:r>
            <a:r>
              <a:rPr lang="en-US" dirty="0"/>
              <a:t> </a:t>
            </a:r>
            <a:r>
              <a:rPr lang="en-US" dirty="0" err="1"/>
              <a:t>dari</a:t>
            </a:r>
            <a:r>
              <a:rPr lang="en-US" dirty="0"/>
              <a:t> </a:t>
            </a:r>
            <a:r>
              <a:rPr lang="en-US" dirty="0" err="1"/>
              <a:t>sumber</a:t>
            </a:r>
            <a:r>
              <a:rPr lang="en-US" dirty="0"/>
              <a:t> </a:t>
            </a:r>
            <a:r>
              <a:rPr lang="en-US" dirty="0" err="1"/>
              <a:t>mana</a:t>
            </a:r>
            <a:r>
              <a:rPr lang="en-US" dirty="0"/>
              <a:t> </a:t>
            </a:r>
            <a:r>
              <a:rPr lang="en-US" dirty="0" err="1"/>
              <a:t>saja</a:t>
            </a:r>
            <a:r>
              <a:rPr lang="en-US" dirty="0"/>
              <a:t> </a:t>
            </a:r>
            <a:r>
              <a:rPr lang="en-US" dirty="0" err="1"/>
              <a:t>dana</a:t>
            </a:r>
            <a:r>
              <a:rPr lang="en-US" dirty="0"/>
              <a:t> </a:t>
            </a:r>
            <a:r>
              <a:rPr lang="en-US" dirty="0" err="1"/>
              <a:t>untuk</a:t>
            </a:r>
            <a:r>
              <a:rPr lang="en-US" dirty="0"/>
              <a:t> </a:t>
            </a:r>
            <a:r>
              <a:rPr lang="en-US" dirty="0" err="1"/>
              <a:t>pengembalian</a:t>
            </a:r>
            <a:r>
              <a:rPr lang="en-US" dirty="0"/>
              <a:t> </a:t>
            </a:r>
            <a:r>
              <a:rPr lang="en-US" dirty="0" err="1"/>
              <a:t>kredit</a:t>
            </a:r>
            <a:r>
              <a:rPr lang="en-US" dirty="0"/>
              <a:t>.</a:t>
            </a:r>
            <a:endParaRPr lang="id-ID" dirty="0"/>
          </a:p>
          <a:p>
            <a:pPr marL="514350" indent="-514350">
              <a:buFont typeface="+mj-lt"/>
              <a:buAutoNum type="arabicPeriod"/>
            </a:pPr>
            <a:r>
              <a:rPr lang="en-US" b="1" i="1" dirty="0" smtClean="0"/>
              <a:t>Profitability</a:t>
            </a:r>
            <a:r>
              <a:rPr lang="en-US" dirty="0"/>
              <a:t>, </a:t>
            </a:r>
            <a:r>
              <a:rPr lang="en-US" dirty="0" err="1"/>
              <a:t>untuk</a:t>
            </a:r>
            <a:r>
              <a:rPr lang="en-US" dirty="0"/>
              <a:t> </a:t>
            </a:r>
            <a:r>
              <a:rPr lang="en-US" dirty="0" err="1"/>
              <a:t>menganalisis</a:t>
            </a:r>
            <a:r>
              <a:rPr lang="en-US" dirty="0"/>
              <a:t> </a:t>
            </a:r>
            <a:r>
              <a:rPr lang="en-US" dirty="0" err="1"/>
              <a:t>bagaimana</a:t>
            </a:r>
            <a:r>
              <a:rPr lang="en-US" dirty="0"/>
              <a:t> </a:t>
            </a:r>
            <a:r>
              <a:rPr lang="en-US" dirty="0" err="1"/>
              <a:t>kemampuan</a:t>
            </a:r>
            <a:r>
              <a:rPr lang="en-US" dirty="0"/>
              <a:t> </a:t>
            </a:r>
            <a:r>
              <a:rPr lang="en-US" dirty="0" err="1"/>
              <a:t>nasabah</a:t>
            </a:r>
            <a:r>
              <a:rPr lang="en-US" dirty="0"/>
              <a:t> </a:t>
            </a:r>
            <a:r>
              <a:rPr lang="en-US" dirty="0" err="1"/>
              <a:t>dalam</a:t>
            </a:r>
            <a:r>
              <a:rPr lang="en-US" dirty="0"/>
              <a:t> </a:t>
            </a:r>
            <a:r>
              <a:rPr lang="en-US" dirty="0" err="1"/>
              <a:t>mencari</a:t>
            </a:r>
            <a:r>
              <a:rPr lang="en-US" dirty="0"/>
              <a:t> </a:t>
            </a:r>
            <a:r>
              <a:rPr lang="en-US" dirty="0" err="1"/>
              <a:t>laba</a:t>
            </a:r>
            <a:r>
              <a:rPr lang="en-US" dirty="0"/>
              <a:t>.</a:t>
            </a:r>
            <a:endParaRPr lang="id-ID" dirty="0"/>
          </a:p>
          <a:p>
            <a:pPr marL="514350" indent="-514350">
              <a:buFont typeface="+mj-lt"/>
              <a:buAutoNum type="arabicPeriod"/>
            </a:pPr>
            <a:r>
              <a:rPr lang="en-US" b="1" i="1" dirty="0" smtClean="0"/>
              <a:t>Protection</a:t>
            </a:r>
            <a:r>
              <a:rPr lang="en-US" dirty="0"/>
              <a:t>, </a:t>
            </a:r>
            <a:r>
              <a:rPr lang="en-US" dirty="0" err="1"/>
              <a:t>tujuannya</a:t>
            </a:r>
            <a:r>
              <a:rPr lang="en-US" dirty="0"/>
              <a:t> </a:t>
            </a:r>
            <a:r>
              <a:rPr lang="en-US" dirty="0" err="1"/>
              <a:t>adalah</a:t>
            </a:r>
            <a:r>
              <a:rPr lang="en-US" dirty="0"/>
              <a:t> </a:t>
            </a:r>
            <a:r>
              <a:rPr lang="en-US" dirty="0" err="1"/>
              <a:t>bagaimana</a:t>
            </a:r>
            <a:r>
              <a:rPr lang="en-US" dirty="0"/>
              <a:t> </a:t>
            </a:r>
            <a:r>
              <a:rPr lang="en-US" dirty="0" err="1"/>
              <a:t>menjaga</a:t>
            </a:r>
            <a:r>
              <a:rPr lang="en-US" dirty="0"/>
              <a:t> agar </a:t>
            </a:r>
            <a:r>
              <a:rPr lang="en-US" dirty="0" err="1"/>
              <a:t>usaha</a:t>
            </a:r>
            <a:r>
              <a:rPr lang="en-US" dirty="0"/>
              <a:t> </a:t>
            </a:r>
            <a:r>
              <a:rPr lang="en-US" dirty="0" err="1"/>
              <a:t>dan</a:t>
            </a:r>
            <a:r>
              <a:rPr lang="en-US" dirty="0"/>
              <a:t> </a:t>
            </a:r>
            <a:r>
              <a:rPr lang="en-US" dirty="0" err="1"/>
              <a:t>jaminan</a:t>
            </a:r>
            <a:r>
              <a:rPr lang="en-US" dirty="0"/>
              <a:t> </a:t>
            </a:r>
            <a:r>
              <a:rPr lang="en-US" dirty="0" err="1"/>
              <a:t>mendapatkan</a:t>
            </a:r>
            <a:r>
              <a:rPr lang="en-US" dirty="0"/>
              <a:t> </a:t>
            </a:r>
            <a:r>
              <a:rPr lang="en-US" dirty="0" err="1"/>
              <a:t>perlindungan</a:t>
            </a:r>
            <a:r>
              <a:rPr lang="en-US" dirty="0"/>
              <a:t>. </a:t>
            </a:r>
            <a:r>
              <a:rPr lang="en-US" dirty="0" err="1"/>
              <a:t>Perlindungan</a:t>
            </a:r>
            <a:r>
              <a:rPr lang="en-US" dirty="0"/>
              <a:t> </a:t>
            </a:r>
            <a:r>
              <a:rPr lang="en-US" dirty="0" err="1"/>
              <a:t>dapat</a:t>
            </a:r>
            <a:r>
              <a:rPr lang="en-US" dirty="0"/>
              <a:t> </a:t>
            </a:r>
            <a:r>
              <a:rPr lang="en-US" dirty="0" err="1"/>
              <a:t>berupa</a:t>
            </a:r>
            <a:r>
              <a:rPr lang="en-US" dirty="0"/>
              <a:t> </a:t>
            </a:r>
            <a:r>
              <a:rPr lang="en-US" dirty="0" err="1"/>
              <a:t>barang</a:t>
            </a:r>
            <a:r>
              <a:rPr lang="en-US" dirty="0"/>
              <a:t> </a:t>
            </a:r>
            <a:r>
              <a:rPr lang="en-US" dirty="0" err="1"/>
              <a:t>atau</a:t>
            </a:r>
            <a:r>
              <a:rPr lang="en-US" dirty="0"/>
              <a:t> orang </a:t>
            </a:r>
            <a:r>
              <a:rPr lang="en-US" dirty="0" err="1"/>
              <a:t>atau</a:t>
            </a:r>
            <a:r>
              <a:rPr lang="en-US" dirty="0"/>
              <a:t> </a:t>
            </a:r>
            <a:r>
              <a:rPr lang="en-US" dirty="0" err="1"/>
              <a:t>jaminan</a:t>
            </a:r>
            <a:r>
              <a:rPr lang="en-US" dirty="0"/>
              <a:t> </a:t>
            </a:r>
            <a:r>
              <a:rPr lang="en-US" dirty="0" err="1"/>
              <a:t>asuransi</a:t>
            </a:r>
            <a:r>
              <a:rPr lang="en-US" dirty="0"/>
              <a:t>. </a:t>
            </a:r>
            <a:endParaRPr lang="id-ID" dirty="0"/>
          </a:p>
        </p:txBody>
      </p:sp>
    </p:spTree>
    <p:extLst>
      <p:ext uri="{BB962C8B-B14F-4D97-AF65-F5344CB8AC3E}">
        <p14:creationId xmlns:p14="http://schemas.microsoft.com/office/powerpoint/2010/main" val="1749623037"/>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3. Analisis 3R</a:t>
            </a:r>
            <a:endParaRPr lang="id-ID"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b="1" i="1" dirty="0" smtClean="0"/>
              <a:t>Return</a:t>
            </a:r>
            <a:r>
              <a:rPr lang="en-US" b="1" dirty="0"/>
              <a:t> (</a:t>
            </a:r>
            <a:r>
              <a:rPr lang="en-US" b="1" dirty="0" err="1"/>
              <a:t>hasil</a:t>
            </a:r>
            <a:r>
              <a:rPr lang="en-US" b="1" dirty="0"/>
              <a:t> yang </a:t>
            </a:r>
            <a:r>
              <a:rPr lang="en-US" b="1" dirty="0" err="1"/>
              <a:t>dicapai</a:t>
            </a:r>
            <a:r>
              <a:rPr lang="en-US" b="1" dirty="0"/>
              <a:t>)</a:t>
            </a:r>
            <a:endParaRPr lang="id-ID" b="1" dirty="0"/>
          </a:p>
          <a:p>
            <a:pPr marL="0" indent="0">
              <a:buNone/>
            </a:pPr>
            <a:r>
              <a:rPr lang="id-ID" i="1" dirty="0" smtClean="0"/>
              <a:t>	</a:t>
            </a:r>
            <a:r>
              <a:rPr lang="en-US" i="1" dirty="0" smtClean="0"/>
              <a:t>Return</a:t>
            </a:r>
            <a:r>
              <a:rPr lang="en-US" dirty="0"/>
              <a:t> </a:t>
            </a:r>
            <a:r>
              <a:rPr lang="en-US" dirty="0" err="1"/>
              <a:t>disini</a:t>
            </a:r>
            <a:r>
              <a:rPr lang="en-US" dirty="0"/>
              <a:t> </a:t>
            </a:r>
            <a:r>
              <a:rPr lang="en-US" dirty="0" err="1"/>
              <a:t>dimaksudkan</a:t>
            </a:r>
            <a:r>
              <a:rPr lang="en-US" dirty="0"/>
              <a:t> </a:t>
            </a:r>
            <a:r>
              <a:rPr lang="en-US" dirty="0" err="1"/>
              <a:t>penilaian</a:t>
            </a:r>
            <a:r>
              <a:rPr lang="en-US" dirty="0"/>
              <a:t> </a:t>
            </a:r>
            <a:r>
              <a:rPr lang="en-US" dirty="0" err="1"/>
              <a:t>atas</a:t>
            </a:r>
            <a:r>
              <a:rPr lang="en-US" dirty="0"/>
              <a:t> </a:t>
            </a:r>
            <a:r>
              <a:rPr lang="en-US" dirty="0" err="1"/>
              <a:t>hasil</a:t>
            </a:r>
            <a:r>
              <a:rPr lang="en-US" dirty="0"/>
              <a:t> yang </a:t>
            </a:r>
            <a:r>
              <a:rPr lang="en-US" dirty="0" err="1"/>
              <a:t>akan</a:t>
            </a:r>
            <a:r>
              <a:rPr lang="en-US" dirty="0"/>
              <a:t> </a:t>
            </a:r>
            <a:r>
              <a:rPr lang="en-US" dirty="0" err="1"/>
              <a:t>dicapai</a:t>
            </a:r>
            <a:r>
              <a:rPr lang="en-US" dirty="0"/>
              <a:t> </a:t>
            </a:r>
            <a:r>
              <a:rPr lang="en-US" dirty="0" err="1"/>
              <a:t>oleh</a:t>
            </a:r>
            <a:r>
              <a:rPr lang="en-US" dirty="0"/>
              <a:t> </a:t>
            </a:r>
            <a:r>
              <a:rPr lang="en-US" dirty="0" err="1"/>
              <a:t>perusahaan</a:t>
            </a:r>
            <a:r>
              <a:rPr lang="en-US" dirty="0"/>
              <a:t> </a:t>
            </a:r>
            <a:r>
              <a:rPr lang="en-US" dirty="0" err="1"/>
              <a:t>debitur</a:t>
            </a:r>
            <a:r>
              <a:rPr lang="en-US" dirty="0"/>
              <a:t> </a:t>
            </a:r>
            <a:r>
              <a:rPr lang="en-US" dirty="0" err="1"/>
              <a:t>setelah</a:t>
            </a:r>
            <a:r>
              <a:rPr lang="en-US" dirty="0"/>
              <a:t> </a:t>
            </a:r>
            <a:r>
              <a:rPr lang="en-US" dirty="0" err="1"/>
              <a:t>dibantu</a:t>
            </a:r>
            <a:r>
              <a:rPr lang="en-US" dirty="0"/>
              <a:t> </a:t>
            </a:r>
            <a:r>
              <a:rPr lang="en-US" dirty="0" err="1"/>
              <a:t>kredit</a:t>
            </a:r>
            <a:r>
              <a:rPr lang="en-US" dirty="0"/>
              <a:t> </a:t>
            </a:r>
            <a:r>
              <a:rPr lang="en-US" dirty="0" err="1"/>
              <a:t>oleh</a:t>
            </a:r>
            <a:r>
              <a:rPr lang="en-US" dirty="0"/>
              <a:t> bank.</a:t>
            </a:r>
            <a:endParaRPr lang="id-ID" dirty="0"/>
          </a:p>
          <a:p>
            <a:pPr marL="0" indent="0">
              <a:buNone/>
            </a:pPr>
            <a:r>
              <a:rPr lang="en-US" b="1" dirty="0"/>
              <a:t>2.  </a:t>
            </a:r>
            <a:r>
              <a:rPr lang="en-US" dirty="0"/>
              <a:t> </a:t>
            </a:r>
            <a:r>
              <a:rPr lang="en-US" b="1" dirty="0"/>
              <a:t> </a:t>
            </a:r>
            <a:r>
              <a:rPr lang="en-US" b="1" i="1" dirty="0"/>
              <a:t>Repayment</a:t>
            </a:r>
            <a:r>
              <a:rPr lang="en-US" b="1" dirty="0"/>
              <a:t> (</a:t>
            </a:r>
            <a:r>
              <a:rPr lang="en-US" b="1" dirty="0" err="1"/>
              <a:t>pembayaran</a:t>
            </a:r>
            <a:r>
              <a:rPr lang="en-US" b="1" dirty="0"/>
              <a:t> </a:t>
            </a:r>
            <a:r>
              <a:rPr lang="en-US" b="1" dirty="0" err="1"/>
              <a:t>kembali</a:t>
            </a:r>
            <a:r>
              <a:rPr lang="en-US" dirty="0"/>
              <a:t>)</a:t>
            </a:r>
            <a:endParaRPr lang="id-ID" dirty="0"/>
          </a:p>
          <a:p>
            <a:pPr marL="0" indent="0">
              <a:buNone/>
            </a:pPr>
            <a:r>
              <a:rPr lang="id-ID" dirty="0" smtClean="0"/>
              <a:t>	</a:t>
            </a:r>
            <a:r>
              <a:rPr lang="en-US" dirty="0" err="1" smtClean="0"/>
              <a:t>Dalam</a:t>
            </a:r>
            <a:r>
              <a:rPr lang="en-US" dirty="0" smtClean="0"/>
              <a:t> </a:t>
            </a:r>
            <a:r>
              <a:rPr lang="en-US" dirty="0" err="1"/>
              <a:t>hal</a:t>
            </a:r>
            <a:r>
              <a:rPr lang="en-US" dirty="0"/>
              <a:t> </a:t>
            </a:r>
            <a:r>
              <a:rPr lang="en-US" dirty="0" err="1"/>
              <a:t>ini</a:t>
            </a:r>
            <a:r>
              <a:rPr lang="en-US" dirty="0"/>
              <a:t> bank </a:t>
            </a:r>
            <a:r>
              <a:rPr lang="en-US" dirty="0" err="1"/>
              <a:t>harus</a:t>
            </a:r>
            <a:r>
              <a:rPr lang="en-US" dirty="0"/>
              <a:t> </a:t>
            </a:r>
            <a:r>
              <a:rPr lang="en-US" dirty="0" err="1"/>
              <a:t>menilai</a:t>
            </a:r>
            <a:r>
              <a:rPr lang="en-US" dirty="0"/>
              <a:t> </a:t>
            </a:r>
            <a:r>
              <a:rPr lang="en-US" dirty="0" err="1"/>
              <a:t>berapa</a:t>
            </a:r>
            <a:r>
              <a:rPr lang="en-US" dirty="0"/>
              <a:t> lama </a:t>
            </a:r>
            <a:r>
              <a:rPr lang="en-US" dirty="0" err="1"/>
              <a:t>perusahaan</a:t>
            </a:r>
            <a:r>
              <a:rPr lang="en-US" dirty="0"/>
              <a:t> </a:t>
            </a:r>
            <a:r>
              <a:rPr lang="en-US" dirty="0" err="1"/>
              <a:t>pemohonan</a:t>
            </a:r>
            <a:r>
              <a:rPr lang="en-US" dirty="0"/>
              <a:t> </a:t>
            </a:r>
            <a:r>
              <a:rPr lang="en-US" dirty="0" err="1"/>
              <a:t>kredit</a:t>
            </a:r>
            <a:r>
              <a:rPr lang="en-US" dirty="0"/>
              <a:t> </a:t>
            </a:r>
            <a:r>
              <a:rPr lang="en-US" dirty="0" err="1"/>
              <a:t>dapat</a:t>
            </a:r>
            <a:r>
              <a:rPr lang="en-US" dirty="0"/>
              <a:t> </a:t>
            </a:r>
            <a:r>
              <a:rPr lang="en-US" dirty="0" err="1"/>
              <a:t>membayar</a:t>
            </a:r>
            <a:r>
              <a:rPr lang="en-US" dirty="0"/>
              <a:t> </a:t>
            </a:r>
            <a:r>
              <a:rPr lang="en-US" dirty="0" err="1"/>
              <a:t>kembali</a:t>
            </a:r>
            <a:r>
              <a:rPr lang="en-US" dirty="0"/>
              <a:t> </a:t>
            </a:r>
            <a:r>
              <a:rPr lang="en-US" dirty="0" err="1"/>
              <a:t>pinjamannya</a:t>
            </a:r>
            <a:r>
              <a:rPr lang="en-US" dirty="0"/>
              <a:t> </a:t>
            </a:r>
            <a:r>
              <a:rPr lang="en-US" dirty="0" err="1"/>
              <a:t>sesuai</a:t>
            </a:r>
            <a:r>
              <a:rPr lang="en-US" dirty="0"/>
              <a:t> </a:t>
            </a:r>
            <a:r>
              <a:rPr lang="en-US" dirty="0" err="1"/>
              <a:t>dengan</a:t>
            </a:r>
            <a:r>
              <a:rPr lang="en-US" dirty="0"/>
              <a:t> </a:t>
            </a:r>
            <a:r>
              <a:rPr lang="en-US" dirty="0" err="1"/>
              <a:t>kemampuan</a:t>
            </a:r>
            <a:r>
              <a:rPr lang="en-US" dirty="0"/>
              <a:t> </a:t>
            </a:r>
            <a:r>
              <a:rPr lang="en-US" dirty="0" err="1"/>
              <a:t>membayar</a:t>
            </a:r>
            <a:r>
              <a:rPr lang="en-US" dirty="0"/>
              <a:t> </a:t>
            </a:r>
            <a:r>
              <a:rPr lang="en-US" dirty="0" err="1"/>
              <a:t>kembali</a:t>
            </a:r>
            <a:r>
              <a:rPr lang="en-US" dirty="0"/>
              <a:t> (</a:t>
            </a:r>
            <a:r>
              <a:rPr lang="en-US" i="1" dirty="0"/>
              <a:t>repayment capacity</a:t>
            </a:r>
            <a:r>
              <a:rPr lang="en-US" dirty="0"/>
              <a:t>) </a:t>
            </a:r>
            <a:r>
              <a:rPr lang="en-US" dirty="0" err="1"/>
              <a:t>dan</a:t>
            </a:r>
            <a:r>
              <a:rPr lang="en-US" dirty="0"/>
              <a:t> </a:t>
            </a:r>
            <a:r>
              <a:rPr lang="en-US" dirty="0" err="1"/>
              <a:t>apakah</a:t>
            </a:r>
            <a:r>
              <a:rPr lang="en-US" dirty="0"/>
              <a:t> </a:t>
            </a:r>
            <a:r>
              <a:rPr lang="en-US" dirty="0" err="1"/>
              <a:t>kredit</a:t>
            </a:r>
            <a:r>
              <a:rPr lang="en-US" dirty="0"/>
              <a:t> </a:t>
            </a:r>
            <a:r>
              <a:rPr lang="en-US" dirty="0" err="1"/>
              <a:t>harus</a:t>
            </a:r>
            <a:r>
              <a:rPr lang="en-US" dirty="0"/>
              <a:t> </a:t>
            </a:r>
            <a:r>
              <a:rPr lang="en-US" dirty="0" err="1"/>
              <a:t>diangsur</a:t>
            </a:r>
            <a:r>
              <a:rPr lang="en-US" dirty="0"/>
              <a:t>/</a:t>
            </a:r>
            <a:r>
              <a:rPr lang="en-US" dirty="0" err="1"/>
              <a:t>dicicil</a:t>
            </a:r>
            <a:r>
              <a:rPr lang="en-US" dirty="0"/>
              <a:t>/</a:t>
            </a:r>
            <a:r>
              <a:rPr lang="en-US" dirty="0" err="1"/>
              <a:t>atau</a:t>
            </a:r>
            <a:r>
              <a:rPr lang="en-US" dirty="0"/>
              <a:t> </a:t>
            </a:r>
            <a:r>
              <a:rPr lang="en-US" dirty="0" err="1"/>
              <a:t>dilunasi</a:t>
            </a:r>
            <a:r>
              <a:rPr lang="en-US" dirty="0"/>
              <a:t> </a:t>
            </a:r>
            <a:r>
              <a:rPr lang="en-US" dirty="0" err="1"/>
              <a:t>sekaligus</a:t>
            </a:r>
            <a:r>
              <a:rPr lang="en-US" dirty="0"/>
              <a:t> </a:t>
            </a:r>
            <a:r>
              <a:rPr lang="en-US" dirty="0" err="1"/>
              <a:t>diakhir</a:t>
            </a:r>
            <a:r>
              <a:rPr lang="en-US" dirty="0"/>
              <a:t> </a:t>
            </a:r>
            <a:r>
              <a:rPr lang="en-US" dirty="0" err="1"/>
              <a:t>periode</a:t>
            </a:r>
            <a:r>
              <a:rPr lang="en-US" dirty="0"/>
              <a:t>.</a:t>
            </a:r>
            <a:endParaRPr lang="id-ID" dirty="0"/>
          </a:p>
          <a:p>
            <a:pPr marL="0" indent="0">
              <a:buNone/>
            </a:pPr>
            <a:r>
              <a:rPr lang="en-US" b="1" dirty="0"/>
              <a:t>3.   </a:t>
            </a:r>
            <a:r>
              <a:rPr lang="en-US" dirty="0"/>
              <a:t> </a:t>
            </a:r>
            <a:r>
              <a:rPr lang="en-US" b="1" i="1" dirty="0"/>
              <a:t>Risk Bearing Ability</a:t>
            </a:r>
            <a:r>
              <a:rPr lang="en-US" b="1" dirty="0"/>
              <a:t> (</a:t>
            </a:r>
            <a:r>
              <a:rPr lang="en-US" b="1" dirty="0" err="1"/>
              <a:t>kemampuan</a:t>
            </a:r>
            <a:r>
              <a:rPr lang="en-US" b="1" dirty="0"/>
              <a:t> </a:t>
            </a:r>
            <a:r>
              <a:rPr lang="en-US" b="1" dirty="0" err="1"/>
              <a:t>untuk</a:t>
            </a:r>
            <a:r>
              <a:rPr lang="en-US" b="1" dirty="0"/>
              <a:t> </a:t>
            </a:r>
            <a:r>
              <a:rPr lang="en-US" b="1" dirty="0" err="1"/>
              <a:t>menanggung</a:t>
            </a:r>
            <a:r>
              <a:rPr lang="en-US" b="1" dirty="0"/>
              <a:t> </a:t>
            </a:r>
            <a:r>
              <a:rPr lang="en-US" b="1" dirty="0" err="1"/>
              <a:t>risiko</a:t>
            </a:r>
            <a:r>
              <a:rPr lang="en-US" b="1" dirty="0"/>
              <a:t>)</a:t>
            </a:r>
            <a:endParaRPr lang="id-ID" b="1" dirty="0"/>
          </a:p>
          <a:p>
            <a:pPr marL="0" indent="0">
              <a:buNone/>
            </a:pPr>
            <a:r>
              <a:rPr lang="id-ID" dirty="0" smtClean="0"/>
              <a:t>	</a:t>
            </a:r>
            <a:r>
              <a:rPr lang="en-US" dirty="0" err="1" smtClean="0"/>
              <a:t>Dalam</a:t>
            </a:r>
            <a:r>
              <a:rPr lang="en-US" dirty="0" smtClean="0"/>
              <a:t> </a:t>
            </a:r>
            <a:r>
              <a:rPr lang="en-US" dirty="0" err="1"/>
              <a:t>hal</a:t>
            </a:r>
            <a:r>
              <a:rPr lang="en-US" dirty="0"/>
              <a:t> </a:t>
            </a:r>
            <a:r>
              <a:rPr lang="en-US" dirty="0" err="1"/>
              <a:t>ini</a:t>
            </a:r>
            <a:r>
              <a:rPr lang="en-US" dirty="0"/>
              <a:t> bank </a:t>
            </a:r>
            <a:r>
              <a:rPr lang="en-US" dirty="0" err="1"/>
              <a:t>harus</a:t>
            </a:r>
            <a:r>
              <a:rPr lang="en-US" dirty="0"/>
              <a:t> </a:t>
            </a:r>
            <a:r>
              <a:rPr lang="en-US" dirty="0" err="1"/>
              <a:t>mengetahui</a:t>
            </a:r>
            <a:r>
              <a:rPr lang="en-US" dirty="0"/>
              <a:t> </a:t>
            </a:r>
            <a:r>
              <a:rPr lang="en-US" dirty="0" err="1"/>
              <a:t>dan</a:t>
            </a:r>
            <a:r>
              <a:rPr lang="en-US" dirty="0"/>
              <a:t> </a:t>
            </a:r>
            <a:r>
              <a:rPr lang="en-US" dirty="0" err="1"/>
              <a:t>menilai</a:t>
            </a:r>
            <a:r>
              <a:rPr lang="en-US" dirty="0"/>
              <a:t> </a:t>
            </a:r>
            <a:r>
              <a:rPr lang="en-US" dirty="0" err="1"/>
              <a:t>sampai</a:t>
            </a:r>
            <a:r>
              <a:rPr lang="en-US" dirty="0"/>
              <a:t> </a:t>
            </a:r>
            <a:r>
              <a:rPr lang="en-US" dirty="0" err="1"/>
              <a:t>sejauh</a:t>
            </a:r>
            <a:r>
              <a:rPr lang="en-US" dirty="0"/>
              <a:t> </a:t>
            </a:r>
            <a:r>
              <a:rPr lang="en-US" dirty="0" err="1"/>
              <a:t>mana</a:t>
            </a:r>
            <a:r>
              <a:rPr lang="en-US" dirty="0"/>
              <a:t> </a:t>
            </a:r>
            <a:r>
              <a:rPr lang="en-US" dirty="0" err="1"/>
              <a:t>perusahaan</a:t>
            </a:r>
            <a:r>
              <a:rPr lang="en-US" dirty="0"/>
              <a:t> </a:t>
            </a:r>
            <a:r>
              <a:rPr lang="en-US" dirty="0" err="1"/>
              <a:t>pemohon</a:t>
            </a:r>
            <a:r>
              <a:rPr lang="en-US" dirty="0"/>
              <a:t> </a:t>
            </a:r>
            <a:r>
              <a:rPr lang="en-US" dirty="0" err="1"/>
              <a:t>kredit</a:t>
            </a:r>
            <a:r>
              <a:rPr lang="en-US" dirty="0"/>
              <a:t> </a:t>
            </a:r>
            <a:r>
              <a:rPr lang="en-US" dirty="0" err="1"/>
              <a:t>mampu</a:t>
            </a:r>
            <a:r>
              <a:rPr lang="en-US" dirty="0"/>
              <a:t> </a:t>
            </a:r>
            <a:r>
              <a:rPr lang="en-US" dirty="0" err="1"/>
              <a:t>menanggung</a:t>
            </a:r>
            <a:r>
              <a:rPr lang="en-US" dirty="0"/>
              <a:t> </a:t>
            </a:r>
            <a:r>
              <a:rPr lang="en-US" dirty="0" err="1"/>
              <a:t>risiko</a:t>
            </a:r>
            <a:r>
              <a:rPr lang="en-US" dirty="0"/>
              <a:t> </a:t>
            </a:r>
            <a:r>
              <a:rPr lang="en-US" dirty="0" err="1"/>
              <a:t>kegagalan</a:t>
            </a:r>
            <a:r>
              <a:rPr lang="en-US" dirty="0"/>
              <a:t> </a:t>
            </a:r>
            <a:r>
              <a:rPr lang="en-US" dirty="0" err="1"/>
              <a:t>andaikata</a:t>
            </a:r>
            <a:r>
              <a:rPr lang="en-US" dirty="0"/>
              <a:t> </a:t>
            </a:r>
            <a:r>
              <a:rPr lang="en-US" dirty="0" err="1"/>
              <a:t>terjadi</a:t>
            </a:r>
            <a:r>
              <a:rPr lang="en-US" dirty="0"/>
              <a:t> </a:t>
            </a:r>
            <a:r>
              <a:rPr lang="en-US" dirty="0" err="1"/>
              <a:t>sesuatu</a:t>
            </a:r>
            <a:r>
              <a:rPr lang="en-US" dirty="0"/>
              <a:t> yang </a:t>
            </a:r>
            <a:r>
              <a:rPr lang="en-US" dirty="0" err="1"/>
              <a:t>tidak</a:t>
            </a:r>
            <a:r>
              <a:rPr lang="en-US" dirty="0"/>
              <a:t> </a:t>
            </a:r>
            <a:r>
              <a:rPr lang="en-US" dirty="0" err="1"/>
              <a:t>diinginkan</a:t>
            </a:r>
            <a:r>
              <a:rPr lang="en-US" dirty="0"/>
              <a:t>. </a:t>
            </a:r>
            <a:endParaRPr lang="id-ID" dirty="0"/>
          </a:p>
        </p:txBody>
      </p:sp>
    </p:spTree>
    <p:extLst>
      <p:ext uri="{BB962C8B-B14F-4D97-AF65-F5344CB8AC3E}">
        <p14:creationId xmlns:p14="http://schemas.microsoft.com/office/powerpoint/2010/main" val="312559322"/>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50106"/>
          </a:xfrm>
        </p:spPr>
        <p:txBody>
          <a:bodyPr/>
          <a:lstStyle/>
          <a:p>
            <a:pPr algn="l"/>
            <a:r>
              <a:rPr lang="id-ID" dirty="0" smtClean="0"/>
              <a:t>4. Studi Kelayakan (6A)</a:t>
            </a:r>
            <a:endParaRPr lang="id-ID" dirty="0"/>
          </a:p>
        </p:txBody>
      </p:sp>
      <p:sp>
        <p:nvSpPr>
          <p:cNvPr id="3" name="Content Placeholder 2"/>
          <p:cNvSpPr>
            <a:spLocks noGrp="1"/>
          </p:cNvSpPr>
          <p:nvPr>
            <p:ph idx="1"/>
          </p:nvPr>
        </p:nvSpPr>
        <p:spPr>
          <a:xfrm>
            <a:off x="609600" y="1268760"/>
            <a:ext cx="10972800" cy="5112568"/>
          </a:xfrm>
        </p:spPr>
        <p:txBody>
          <a:bodyPr>
            <a:normAutofit fontScale="47500" lnSpcReduction="20000"/>
          </a:bodyPr>
          <a:lstStyle/>
          <a:p>
            <a:pPr marL="0" indent="0">
              <a:buNone/>
            </a:pPr>
            <a:r>
              <a:rPr lang="id-ID" b="1" dirty="0" smtClean="0"/>
              <a:t>1</a:t>
            </a:r>
            <a:r>
              <a:rPr lang="en-US" b="1" dirty="0" smtClean="0"/>
              <a:t>)</a:t>
            </a:r>
            <a:r>
              <a:rPr lang="en-US" b="1" dirty="0"/>
              <a:t>   </a:t>
            </a:r>
            <a:r>
              <a:rPr lang="en-US" b="1" dirty="0" err="1"/>
              <a:t>Analisis</a:t>
            </a:r>
            <a:r>
              <a:rPr lang="en-US" b="1" dirty="0"/>
              <a:t> </a:t>
            </a:r>
            <a:r>
              <a:rPr lang="en-US" b="1" dirty="0" err="1"/>
              <a:t>Aspek</a:t>
            </a:r>
            <a:r>
              <a:rPr lang="en-US" b="1" dirty="0"/>
              <a:t> </a:t>
            </a:r>
            <a:r>
              <a:rPr lang="en-US" b="1" dirty="0" err="1"/>
              <a:t>Hukum</a:t>
            </a:r>
            <a:endParaRPr lang="id-ID" b="1" dirty="0"/>
          </a:p>
          <a:p>
            <a:pPr marL="0" indent="0">
              <a:buNone/>
            </a:pPr>
            <a:r>
              <a:rPr lang="id-ID" dirty="0" smtClean="0"/>
              <a:t>	</a:t>
            </a:r>
            <a:r>
              <a:rPr lang="en-US" dirty="0" err="1" smtClean="0"/>
              <a:t>Dalam</a:t>
            </a:r>
            <a:r>
              <a:rPr lang="en-US" dirty="0" smtClean="0"/>
              <a:t> </a:t>
            </a:r>
            <a:r>
              <a:rPr lang="en-US" dirty="0" err="1"/>
              <a:t>analisis</a:t>
            </a:r>
            <a:r>
              <a:rPr lang="en-US" dirty="0"/>
              <a:t> </a:t>
            </a:r>
            <a:r>
              <a:rPr lang="en-US" dirty="0" err="1"/>
              <a:t>aspek</a:t>
            </a:r>
            <a:r>
              <a:rPr lang="en-US" dirty="0"/>
              <a:t> </a:t>
            </a:r>
            <a:r>
              <a:rPr lang="en-US" dirty="0" err="1"/>
              <a:t>hukum</a:t>
            </a:r>
            <a:r>
              <a:rPr lang="en-US" dirty="0"/>
              <a:t>, </a:t>
            </a:r>
            <a:r>
              <a:rPr lang="en-US" dirty="0" err="1"/>
              <a:t>pihak</a:t>
            </a:r>
            <a:r>
              <a:rPr lang="en-US" dirty="0"/>
              <a:t> Bank </a:t>
            </a:r>
            <a:r>
              <a:rPr lang="en-US" dirty="0" err="1"/>
              <a:t>melakukan</a:t>
            </a:r>
            <a:r>
              <a:rPr lang="en-US" dirty="0"/>
              <a:t> </a:t>
            </a:r>
            <a:r>
              <a:rPr lang="en-US" dirty="0" err="1"/>
              <a:t>analisis</a:t>
            </a:r>
            <a:r>
              <a:rPr lang="en-US" dirty="0"/>
              <a:t> </a:t>
            </a:r>
            <a:r>
              <a:rPr lang="en-US" dirty="0" err="1"/>
              <a:t>menyangkut</a:t>
            </a:r>
            <a:r>
              <a:rPr lang="en-US" dirty="0"/>
              <a:t> </a:t>
            </a:r>
            <a:r>
              <a:rPr lang="en-US" dirty="0" err="1"/>
              <a:t>dokumen-dokumen</a:t>
            </a:r>
            <a:r>
              <a:rPr lang="en-US" dirty="0"/>
              <a:t> yang </a:t>
            </a:r>
            <a:r>
              <a:rPr lang="en-US" dirty="0" err="1"/>
              <a:t>disampaikan</a:t>
            </a:r>
            <a:r>
              <a:rPr lang="en-US" dirty="0"/>
              <a:t> </a:t>
            </a:r>
            <a:r>
              <a:rPr lang="en-US" dirty="0" err="1"/>
              <a:t>oleh</a:t>
            </a:r>
            <a:r>
              <a:rPr lang="en-US" dirty="0"/>
              <a:t> </a:t>
            </a:r>
            <a:r>
              <a:rPr lang="en-US" dirty="0" err="1"/>
              <a:t>calon</a:t>
            </a:r>
            <a:r>
              <a:rPr lang="en-US" dirty="0"/>
              <a:t> </a:t>
            </a:r>
            <a:r>
              <a:rPr lang="en-US" dirty="0" err="1"/>
              <a:t>debitur</a:t>
            </a:r>
            <a:r>
              <a:rPr lang="en-US" dirty="0"/>
              <a:t>/</a:t>
            </a:r>
            <a:r>
              <a:rPr lang="en-US" dirty="0" err="1"/>
              <a:t>debitur</a:t>
            </a:r>
            <a:r>
              <a:rPr lang="en-US" dirty="0"/>
              <a:t> </a:t>
            </a:r>
            <a:r>
              <a:rPr lang="en-US" dirty="0" err="1"/>
              <a:t>mengenai</a:t>
            </a:r>
            <a:r>
              <a:rPr lang="en-US" dirty="0"/>
              <a:t> </a:t>
            </a:r>
            <a:r>
              <a:rPr lang="en-US" dirty="0" err="1"/>
              <a:t>identitas</a:t>
            </a:r>
            <a:r>
              <a:rPr lang="en-US" dirty="0"/>
              <a:t> </a:t>
            </a:r>
            <a:r>
              <a:rPr lang="en-US" dirty="0" err="1"/>
              <a:t>diri</a:t>
            </a:r>
            <a:r>
              <a:rPr lang="en-US" dirty="0"/>
              <a:t> </a:t>
            </a:r>
            <a:r>
              <a:rPr lang="en-US" dirty="0" err="1"/>
              <a:t>pemohon</a:t>
            </a:r>
            <a:r>
              <a:rPr lang="en-US" dirty="0"/>
              <a:t>, </a:t>
            </a:r>
            <a:r>
              <a:rPr lang="en-US" dirty="0" err="1"/>
              <a:t>legalitas</a:t>
            </a:r>
            <a:r>
              <a:rPr lang="en-US" dirty="0"/>
              <a:t> </a:t>
            </a:r>
            <a:r>
              <a:rPr lang="en-US" dirty="0" err="1"/>
              <a:t>perizinan</a:t>
            </a:r>
            <a:r>
              <a:rPr lang="en-US" dirty="0"/>
              <a:t> </a:t>
            </a:r>
            <a:r>
              <a:rPr lang="en-US" dirty="0" err="1"/>
              <a:t>usaha</a:t>
            </a:r>
            <a:r>
              <a:rPr lang="en-US" dirty="0"/>
              <a:t> (SIUP, SITU, TDP, </a:t>
            </a:r>
            <a:r>
              <a:rPr lang="en-US" dirty="0" err="1"/>
              <a:t>Izin</a:t>
            </a:r>
            <a:r>
              <a:rPr lang="en-US" dirty="0"/>
              <a:t> </a:t>
            </a:r>
            <a:r>
              <a:rPr lang="en-US" dirty="0" err="1"/>
              <a:t>Gangguan</a:t>
            </a:r>
            <a:r>
              <a:rPr lang="en-US" dirty="0"/>
              <a:t>) </a:t>
            </a:r>
            <a:r>
              <a:rPr lang="en-US" dirty="0" err="1"/>
              <a:t>dan</a:t>
            </a:r>
            <a:r>
              <a:rPr lang="en-US" dirty="0"/>
              <a:t> NPWP, </a:t>
            </a:r>
            <a:r>
              <a:rPr lang="en-US" dirty="0" err="1"/>
              <a:t>Akte</a:t>
            </a:r>
            <a:r>
              <a:rPr lang="en-US" dirty="0"/>
              <a:t> </a:t>
            </a:r>
            <a:r>
              <a:rPr lang="en-US" dirty="0" err="1"/>
              <a:t>pendirian</a:t>
            </a:r>
            <a:r>
              <a:rPr lang="en-US" dirty="0"/>
              <a:t> (</a:t>
            </a:r>
            <a:r>
              <a:rPr lang="en-US" dirty="0" err="1"/>
              <a:t>untuk</a:t>
            </a:r>
            <a:r>
              <a:rPr lang="en-US" dirty="0"/>
              <a:t> </a:t>
            </a:r>
            <a:r>
              <a:rPr lang="en-US" dirty="0" err="1"/>
              <a:t>calon</a:t>
            </a:r>
            <a:r>
              <a:rPr lang="en-US" dirty="0"/>
              <a:t> </a:t>
            </a:r>
            <a:r>
              <a:rPr lang="en-US" dirty="0" err="1"/>
              <a:t>debitur</a:t>
            </a:r>
            <a:r>
              <a:rPr lang="en-US" dirty="0"/>
              <a:t> </a:t>
            </a:r>
            <a:r>
              <a:rPr lang="en-US" dirty="0" err="1"/>
              <a:t>berbentuk</a:t>
            </a:r>
            <a:r>
              <a:rPr lang="en-US" dirty="0"/>
              <a:t> </a:t>
            </a:r>
            <a:r>
              <a:rPr lang="en-US" dirty="0" err="1"/>
              <a:t>badan</a:t>
            </a:r>
            <a:r>
              <a:rPr lang="en-US" dirty="0"/>
              <a:t> </a:t>
            </a:r>
            <a:r>
              <a:rPr lang="en-US" dirty="0" err="1"/>
              <a:t>hukum</a:t>
            </a:r>
            <a:r>
              <a:rPr lang="en-US" dirty="0"/>
              <a:t> </a:t>
            </a:r>
            <a:r>
              <a:rPr lang="en-US" dirty="0" err="1"/>
              <a:t>seperti</a:t>
            </a:r>
            <a:r>
              <a:rPr lang="en-US" dirty="0"/>
              <a:t> PT, </a:t>
            </a:r>
            <a:r>
              <a:rPr lang="en-US" dirty="0" err="1"/>
              <a:t>Yayasan</a:t>
            </a:r>
            <a:r>
              <a:rPr lang="en-US" dirty="0"/>
              <a:t>, </a:t>
            </a:r>
            <a:r>
              <a:rPr lang="en-US" dirty="0" err="1"/>
              <a:t>Koperasi</a:t>
            </a:r>
            <a:r>
              <a:rPr lang="en-US" dirty="0"/>
              <a:t> </a:t>
            </a:r>
            <a:r>
              <a:rPr lang="en-US" dirty="0" err="1"/>
              <a:t>ataupun</a:t>
            </a:r>
            <a:r>
              <a:rPr lang="en-US" dirty="0"/>
              <a:t> </a:t>
            </a:r>
            <a:r>
              <a:rPr lang="en-US" dirty="0" err="1"/>
              <a:t>bukan</a:t>
            </a:r>
            <a:r>
              <a:rPr lang="en-US" dirty="0"/>
              <a:t> </a:t>
            </a:r>
            <a:r>
              <a:rPr lang="en-US" dirty="0" err="1"/>
              <a:t>badan</a:t>
            </a:r>
            <a:r>
              <a:rPr lang="en-US" dirty="0"/>
              <a:t> </a:t>
            </a:r>
            <a:r>
              <a:rPr lang="en-US" dirty="0" err="1"/>
              <a:t>hukum</a:t>
            </a:r>
            <a:r>
              <a:rPr lang="en-US" dirty="0"/>
              <a:t> </a:t>
            </a:r>
            <a:r>
              <a:rPr lang="en-US" dirty="0" err="1"/>
              <a:t>seperti</a:t>
            </a:r>
            <a:r>
              <a:rPr lang="en-US" dirty="0"/>
              <a:t> CV </a:t>
            </a:r>
            <a:r>
              <a:rPr lang="en-US" dirty="0" err="1"/>
              <a:t>dan</a:t>
            </a:r>
            <a:r>
              <a:rPr lang="en-US" dirty="0"/>
              <a:t> Firma), </a:t>
            </a:r>
            <a:r>
              <a:rPr lang="en-US" dirty="0" err="1"/>
              <a:t>Pengesahaan</a:t>
            </a:r>
            <a:r>
              <a:rPr lang="en-US" dirty="0"/>
              <a:t> </a:t>
            </a:r>
            <a:r>
              <a:rPr lang="en-US" dirty="0" err="1"/>
              <a:t>Akte</a:t>
            </a:r>
            <a:r>
              <a:rPr lang="en-US" dirty="0"/>
              <a:t> </a:t>
            </a:r>
            <a:r>
              <a:rPr lang="en-US" dirty="0" err="1"/>
              <a:t>pendirian</a:t>
            </a:r>
            <a:r>
              <a:rPr lang="en-US" dirty="0"/>
              <a:t> </a:t>
            </a:r>
            <a:r>
              <a:rPr lang="en-US" dirty="0" err="1"/>
              <a:t>dari</a:t>
            </a:r>
            <a:r>
              <a:rPr lang="en-US" dirty="0"/>
              <a:t> </a:t>
            </a:r>
            <a:r>
              <a:rPr lang="en-US" dirty="0" err="1"/>
              <a:t>Kemenkumham</a:t>
            </a:r>
            <a:r>
              <a:rPr lang="en-US" dirty="0"/>
              <a:t> </a:t>
            </a:r>
            <a:r>
              <a:rPr lang="en-US" dirty="0" err="1"/>
              <a:t>untuk</a:t>
            </a:r>
            <a:r>
              <a:rPr lang="en-US" dirty="0"/>
              <a:t> </a:t>
            </a:r>
            <a:r>
              <a:rPr lang="en-US" dirty="0" err="1"/>
              <a:t>calon</a:t>
            </a:r>
            <a:r>
              <a:rPr lang="en-US" dirty="0"/>
              <a:t> </a:t>
            </a:r>
            <a:r>
              <a:rPr lang="en-US" dirty="0" err="1"/>
              <a:t>debitur</a:t>
            </a:r>
            <a:r>
              <a:rPr lang="en-US" dirty="0"/>
              <a:t> </a:t>
            </a:r>
            <a:r>
              <a:rPr lang="en-US" dirty="0" err="1"/>
              <a:t>berbentuk</a:t>
            </a:r>
            <a:r>
              <a:rPr lang="en-US" dirty="0"/>
              <a:t> </a:t>
            </a:r>
            <a:r>
              <a:rPr lang="en-US" dirty="0" err="1"/>
              <a:t>badan</a:t>
            </a:r>
            <a:r>
              <a:rPr lang="en-US" dirty="0"/>
              <a:t> </a:t>
            </a:r>
            <a:r>
              <a:rPr lang="en-US" dirty="0" err="1"/>
              <a:t>hukum</a:t>
            </a:r>
            <a:r>
              <a:rPr lang="en-US" dirty="0"/>
              <a:t> </a:t>
            </a:r>
            <a:r>
              <a:rPr lang="en-US" dirty="0" err="1"/>
              <a:t>dan</a:t>
            </a:r>
            <a:r>
              <a:rPr lang="en-US" dirty="0"/>
              <a:t> </a:t>
            </a:r>
            <a:r>
              <a:rPr lang="en-US" dirty="0" err="1"/>
              <a:t>pengesahaan</a:t>
            </a:r>
            <a:r>
              <a:rPr lang="en-US" dirty="0"/>
              <a:t> </a:t>
            </a:r>
            <a:r>
              <a:rPr lang="en-US" dirty="0" err="1"/>
              <a:t>dari</a:t>
            </a:r>
            <a:r>
              <a:rPr lang="en-US" dirty="0"/>
              <a:t> </a:t>
            </a:r>
            <a:r>
              <a:rPr lang="en-US" dirty="0" err="1"/>
              <a:t>pengadilan</a:t>
            </a:r>
            <a:r>
              <a:rPr lang="en-US" dirty="0"/>
              <a:t> </a:t>
            </a:r>
            <a:r>
              <a:rPr lang="en-US" dirty="0" err="1"/>
              <a:t>untuk</a:t>
            </a:r>
            <a:r>
              <a:rPr lang="en-US" dirty="0"/>
              <a:t> </a:t>
            </a:r>
            <a:r>
              <a:rPr lang="en-US" dirty="0" err="1"/>
              <a:t>calon</a:t>
            </a:r>
            <a:r>
              <a:rPr lang="en-US" dirty="0"/>
              <a:t> </a:t>
            </a:r>
            <a:r>
              <a:rPr lang="en-US" dirty="0" err="1"/>
              <a:t>debitur</a:t>
            </a:r>
            <a:r>
              <a:rPr lang="en-US" dirty="0"/>
              <a:t> </a:t>
            </a:r>
            <a:r>
              <a:rPr lang="en-US" dirty="0" err="1"/>
              <a:t>bukan</a:t>
            </a:r>
            <a:r>
              <a:rPr lang="en-US" dirty="0"/>
              <a:t> </a:t>
            </a:r>
            <a:r>
              <a:rPr lang="en-US" dirty="0" err="1"/>
              <a:t>badan</a:t>
            </a:r>
            <a:r>
              <a:rPr lang="en-US" dirty="0"/>
              <a:t> </a:t>
            </a:r>
            <a:r>
              <a:rPr lang="en-US" dirty="0" err="1"/>
              <a:t>hukum</a:t>
            </a:r>
            <a:r>
              <a:rPr lang="en-US" dirty="0"/>
              <a:t>,</a:t>
            </a:r>
            <a:endParaRPr lang="id-ID" dirty="0"/>
          </a:p>
          <a:p>
            <a:pPr marL="0" indent="0">
              <a:buNone/>
            </a:pPr>
            <a:r>
              <a:rPr lang="en-US" b="1" dirty="0"/>
              <a:t>2)   </a:t>
            </a:r>
            <a:r>
              <a:rPr lang="en-US" b="1" dirty="0" err="1"/>
              <a:t>Analisis</a:t>
            </a:r>
            <a:r>
              <a:rPr lang="en-US" b="1" dirty="0"/>
              <a:t> </a:t>
            </a:r>
            <a:r>
              <a:rPr lang="en-US" b="1" dirty="0" err="1"/>
              <a:t>Aspek</a:t>
            </a:r>
            <a:r>
              <a:rPr lang="en-US" b="1" dirty="0"/>
              <a:t> </a:t>
            </a:r>
            <a:r>
              <a:rPr lang="en-US" b="1" dirty="0" err="1"/>
              <a:t>Pemasaran</a:t>
            </a:r>
            <a:endParaRPr lang="id-ID" b="1" dirty="0"/>
          </a:p>
          <a:p>
            <a:pPr marL="0" indent="0">
              <a:buNone/>
            </a:pPr>
            <a:r>
              <a:rPr lang="id-ID" dirty="0" smtClean="0"/>
              <a:t>	</a:t>
            </a:r>
            <a:r>
              <a:rPr lang="en-US" dirty="0" err="1" smtClean="0"/>
              <a:t>Dalam</a:t>
            </a:r>
            <a:r>
              <a:rPr lang="en-US" dirty="0" smtClean="0"/>
              <a:t> </a:t>
            </a:r>
            <a:r>
              <a:rPr lang="en-US" dirty="0" err="1"/>
              <a:t>analisis</a:t>
            </a:r>
            <a:r>
              <a:rPr lang="en-US" dirty="0"/>
              <a:t> </a:t>
            </a:r>
            <a:r>
              <a:rPr lang="en-US" dirty="0" err="1"/>
              <a:t>aspek</a:t>
            </a:r>
            <a:r>
              <a:rPr lang="en-US" dirty="0"/>
              <a:t> </a:t>
            </a:r>
            <a:r>
              <a:rPr lang="en-US" dirty="0" err="1"/>
              <a:t>pemasaran</a:t>
            </a:r>
            <a:r>
              <a:rPr lang="en-US" dirty="0"/>
              <a:t>, </a:t>
            </a:r>
            <a:r>
              <a:rPr lang="en-US" dirty="0" err="1"/>
              <a:t>maka</a:t>
            </a:r>
            <a:r>
              <a:rPr lang="en-US" dirty="0"/>
              <a:t> </a:t>
            </a:r>
            <a:r>
              <a:rPr lang="en-US" dirty="0" err="1"/>
              <a:t>pihak</a:t>
            </a:r>
            <a:r>
              <a:rPr lang="en-US" dirty="0"/>
              <a:t> bank </a:t>
            </a:r>
            <a:r>
              <a:rPr lang="en-US" dirty="0" err="1"/>
              <a:t>akan</a:t>
            </a:r>
            <a:r>
              <a:rPr lang="en-US" dirty="0"/>
              <a:t> </a:t>
            </a:r>
            <a:r>
              <a:rPr lang="en-US" dirty="0" err="1"/>
              <a:t>melakukan</a:t>
            </a:r>
            <a:r>
              <a:rPr lang="en-US" dirty="0"/>
              <a:t> </a:t>
            </a:r>
            <a:r>
              <a:rPr lang="en-US" dirty="0" err="1"/>
              <a:t>analisis</a:t>
            </a:r>
            <a:r>
              <a:rPr lang="en-US" dirty="0"/>
              <a:t> </a:t>
            </a:r>
            <a:r>
              <a:rPr lang="en-US" dirty="0" err="1"/>
              <a:t>mengenai</a:t>
            </a:r>
            <a:r>
              <a:rPr lang="en-US" dirty="0"/>
              <a:t> </a:t>
            </a:r>
            <a:r>
              <a:rPr lang="en-US" dirty="0" err="1"/>
              <a:t>barang</a:t>
            </a:r>
            <a:r>
              <a:rPr lang="en-US" dirty="0"/>
              <a:t> </a:t>
            </a:r>
            <a:r>
              <a:rPr lang="en-US" dirty="0" smtClean="0"/>
              <a:t>yang</a:t>
            </a:r>
            <a:r>
              <a:rPr lang="id-ID" dirty="0" smtClean="0"/>
              <a:t> </a:t>
            </a:r>
            <a:r>
              <a:rPr lang="en-US" dirty="0" err="1" smtClean="0"/>
              <a:t>dipasarkan</a:t>
            </a:r>
            <a:r>
              <a:rPr lang="en-US" dirty="0"/>
              <a:t>, </a:t>
            </a:r>
            <a:r>
              <a:rPr lang="en-US" dirty="0" err="1"/>
              <a:t>luas</a:t>
            </a:r>
            <a:r>
              <a:rPr lang="en-US" dirty="0"/>
              <a:t> </a:t>
            </a:r>
            <a:r>
              <a:rPr lang="en-US" dirty="0" err="1"/>
              <a:t>daerah</a:t>
            </a:r>
            <a:r>
              <a:rPr lang="en-US" dirty="0"/>
              <a:t> </a:t>
            </a:r>
            <a:r>
              <a:rPr lang="en-US" dirty="0" err="1"/>
              <a:t>pemasaran</a:t>
            </a:r>
            <a:r>
              <a:rPr lang="en-US" dirty="0"/>
              <a:t> </a:t>
            </a:r>
            <a:r>
              <a:rPr lang="en-US" dirty="0" err="1"/>
              <a:t>dan</a:t>
            </a:r>
            <a:r>
              <a:rPr lang="en-US" dirty="0"/>
              <a:t> </a:t>
            </a:r>
            <a:r>
              <a:rPr lang="en-US" dirty="0" err="1"/>
              <a:t>besarnya</a:t>
            </a:r>
            <a:r>
              <a:rPr lang="en-US" dirty="0"/>
              <a:t> </a:t>
            </a:r>
            <a:r>
              <a:rPr lang="en-US" dirty="0" err="1"/>
              <a:t>pangsa</a:t>
            </a:r>
            <a:r>
              <a:rPr lang="en-US" dirty="0"/>
              <a:t> </a:t>
            </a:r>
            <a:r>
              <a:rPr lang="en-US" dirty="0" err="1"/>
              <a:t>pasar</a:t>
            </a:r>
            <a:r>
              <a:rPr lang="en-US" dirty="0"/>
              <a:t>, </a:t>
            </a:r>
            <a:r>
              <a:rPr lang="en-US" dirty="0" err="1"/>
              <a:t>jumlah</a:t>
            </a:r>
            <a:r>
              <a:rPr lang="en-US" dirty="0"/>
              <a:t> </a:t>
            </a:r>
            <a:r>
              <a:rPr lang="en-US" dirty="0" err="1"/>
              <a:t>pesaing</a:t>
            </a:r>
            <a:r>
              <a:rPr lang="en-US" dirty="0"/>
              <a:t>, </a:t>
            </a:r>
            <a:r>
              <a:rPr lang="en-US" dirty="0" err="1"/>
              <a:t>strategi</a:t>
            </a:r>
            <a:r>
              <a:rPr lang="en-US" dirty="0"/>
              <a:t> </a:t>
            </a:r>
            <a:r>
              <a:rPr lang="en-US" dirty="0" err="1"/>
              <a:t>dalam</a:t>
            </a:r>
            <a:r>
              <a:rPr lang="en-US" dirty="0"/>
              <a:t> </a:t>
            </a:r>
            <a:r>
              <a:rPr lang="en-US" dirty="0" err="1"/>
              <a:t>menghadapi</a:t>
            </a:r>
            <a:r>
              <a:rPr lang="en-US" dirty="0"/>
              <a:t> </a:t>
            </a:r>
            <a:r>
              <a:rPr lang="en-US" dirty="0" err="1"/>
              <a:t>persaiangan</a:t>
            </a:r>
            <a:r>
              <a:rPr lang="en-US" dirty="0"/>
              <a:t>, </a:t>
            </a:r>
            <a:r>
              <a:rPr lang="en-US" dirty="0" err="1"/>
              <a:t>rencana</a:t>
            </a:r>
            <a:r>
              <a:rPr lang="en-US" dirty="0"/>
              <a:t> </a:t>
            </a:r>
            <a:r>
              <a:rPr lang="en-US" dirty="0" err="1"/>
              <a:t>penjualan</a:t>
            </a:r>
            <a:r>
              <a:rPr lang="en-US" dirty="0"/>
              <a:t>.</a:t>
            </a:r>
            <a:endParaRPr lang="id-ID" dirty="0"/>
          </a:p>
          <a:p>
            <a:pPr marL="0" indent="0">
              <a:buNone/>
            </a:pPr>
            <a:r>
              <a:rPr lang="en-US" b="1" dirty="0"/>
              <a:t>3)   </a:t>
            </a:r>
            <a:r>
              <a:rPr lang="en-US" b="1" dirty="0" err="1"/>
              <a:t>Analisis</a:t>
            </a:r>
            <a:r>
              <a:rPr lang="en-US" b="1" dirty="0"/>
              <a:t> </a:t>
            </a:r>
            <a:r>
              <a:rPr lang="en-US" b="1" dirty="0" err="1"/>
              <a:t>Aspek</a:t>
            </a:r>
            <a:r>
              <a:rPr lang="en-US" b="1" dirty="0"/>
              <a:t> </a:t>
            </a:r>
            <a:r>
              <a:rPr lang="en-US" b="1" dirty="0" err="1"/>
              <a:t>Teknis</a:t>
            </a:r>
            <a:endParaRPr lang="id-ID" b="1" dirty="0"/>
          </a:p>
          <a:p>
            <a:pPr marL="0" indent="0">
              <a:buNone/>
            </a:pPr>
            <a:r>
              <a:rPr lang="id-ID" dirty="0" smtClean="0"/>
              <a:t>	</a:t>
            </a:r>
            <a:r>
              <a:rPr lang="en-US" dirty="0" err="1" smtClean="0"/>
              <a:t>Dalam</a:t>
            </a:r>
            <a:r>
              <a:rPr lang="en-US" dirty="0" smtClean="0"/>
              <a:t> </a:t>
            </a:r>
            <a:r>
              <a:rPr lang="en-US" dirty="0" err="1"/>
              <a:t>analisis</a:t>
            </a:r>
            <a:r>
              <a:rPr lang="en-US" dirty="0"/>
              <a:t> </a:t>
            </a:r>
            <a:r>
              <a:rPr lang="en-US" dirty="0" err="1"/>
              <a:t>aspek</a:t>
            </a:r>
            <a:r>
              <a:rPr lang="en-US" dirty="0"/>
              <a:t> </a:t>
            </a:r>
            <a:r>
              <a:rPr lang="en-US" dirty="0" err="1"/>
              <a:t>teknis</a:t>
            </a:r>
            <a:r>
              <a:rPr lang="en-US" dirty="0"/>
              <a:t>, </a:t>
            </a:r>
            <a:r>
              <a:rPr lang="en-US" dirty="0" err="1"/>
              <a:t>maka</a:t>
            </a:r>
            <a:r>
              <a:rPr lang="en-US" dirty="0"/>
              <a:t> </a:t>
            </a:r>
            <a:r>
              <a:rPr lang="en-US" dirty="0" err="1"/>
              <a:t>pihak</a:t>
            </a:r>
            <a:r>
              <a:rPr lang="en-US" dirty="0"/>
              <a:t> bank </a:t>
            </a:r>
            <a:r>
              <a:rPr lang="en-US" dirty="0" err="1"/>
              <a:t>melakukan</a:t>
            </a:r>
            <a:r>
              <a:rPr lang="en-US" dirty="0"/>
              <a:t> </a:t>
            </a:r>
            <a:r>
              <a:rPr lang="en-US" dirty="0" err="1"/>
              <a:t>analisis</a:t>
            </a:r>
            <a:r>
              <a:rPr lang="en-US" dirty="0"/>
              <a:t> </a:t>
            </a:r>
            <a:r>
              <a:rPr lang="en-US" dirty="0" err="1"/>
              <a:t>mengenai</a:t>
            </a:r>
            <a:r>
              <a:rPr lang="en-US" dirty="0"/>
              <a:t> </a:t>
            </a:r>
            <a:r>
              <a:rPr lang="en-US" dirty="0" err="1"/>
              <a:t>ketersediaan</a:t>
            </a:r>
            <a:r>
              <a:rPr lang="en-US" dirty="0"/>
              <a:t> </a:t>
            </a:r>
            <a:r>
              <a:rPr lang="en-US" dirty="0" err="1"/>
              <a:t>bahan</a:t>
            </a:r>
            <a:r>
              <a:rPr lang="en-US" dirty="0"/>
              <a:t> </a:t>
            </a:r>
            <a:r>
              <a:rPr lang="en-US" dirty="0" err="1"/>
              <a:t>baku</a:t>
            </a:r>
            <a:r>
              <a:rPr lang="en-US" dirty="0"/>
              <a:t>, </a:t>
            </a:r>
            <a:r>
              <a:rPr lang="en-US" dirty="0" err="1"/>
              <a:t>lokasi</a:t>
            </a:r>
            <a:r>
              <a:rPr lang="en-US" dirty="0"/>
              <a:t> </a:t>
            </a:r>
            <a:r>
              <a:rPr lang="en-US" dirty="0" err="1"/>
              <a:t>usaha</a:t>
            </a:r>
            <a:r>
              <a:rPr lang="en-US" dirty="0"/>
              <a:t> (</a:t>
            </a:r>
            <a:r>
              <a:rPr lang="en-US" dirty="0" err="1"/>
              <a:t>pabrik</a:t>
            </a:r>
            <a:r>
              <a:rPr lang="en-US" dirty="0"/>
              <a:t>), proses </a:t>
            </a:r>
            <a:r>
              <a:rPr lang="en-US" dirty="0" err="1"/>
              <a:t>produksi</a:t>
            </a:r>
            <a:r>
              <a:rPr lang="en-US" dirty="0"/>
              <a:t>, layout </a:t>
            </a:r>
            <a:r>
              <a:rPr lang="en-US" dirty="0" err="1"/>
              <a:t>pabrik</a:t>
            </a:r>
            <a:r>
              <a:rPr lang="en-US" dirty="0"/>
              <a:t>.</a:t>
            </a:r>
            <a:endParaRPr lang="id-ID" dirty="0"/>
          </a:p>
          <a:p>
            <a:pPr marL="0" indent="0">
              <a:buNone/>
            </a:pPr>
            <a:r>
              <a:rPr lang="en-US" b="1" dirty="0"/>
              <a:t>4)   </a:t>
            </a:r>
            <a:r>
              <a:rPr lang="en-US" b="1" dirty="0" err="1"/>
              <a:t>Analisis</a:t>
            </a:r>
            <a:r>
              <a:rPr lang="en-US" b="1" dirty="0"/>
              <a:t> </a:t>
            </a:r>
            <a:r>
              <a:rPr lang="en-US" b="1" dirty="0" err="1"/>
              <a:t>Aspek</a:t>
            </a:r>
            <a:r>
              <a:rPr lang="en-US" b="1" dirty="0"/>
              <a:t> </a:t>
            </a:r>
            <a:r>
              <a:rPr lang="en-US" b="1" dirty="0" err="1"/>
              <a:t>Manajemen</a:t>
            </a:r>
            <a:endParaRPr lang="id-ID" b="1" dirty="0"/>
          </a:p>
          <a:p>
            <a:pPr marL="0" indent="0">
              <a:buNone/>
            </a:pPr>
            <a:r>
              <a:rPr lang="id-ID" dirty="0" smtClean="0"/>
              <a:t>	</a:t>
            </a:r>
            <a:r>
              <a:rPr lang="en-US" dirty="0" err="1" smtClean="0"/>
              <a:t>Untuk</a:t>
            </a:r>
            <a:r>
              <a:rPr lang="en-US" dirty="0" smtClean="0"/>
              <a:t> </a:t>
            </a:r>
            <a:r>
              <a:rPr lang="en-US" dirty="0" err="1"/>
              <a:t>aspek</a:t>
            </a:r>
            <a:r>
              <a:rPr lang="en-US" dirty="0"/>
              <a:t> </a:t>
            </a:r>
            <a:r>
              <a:rPr lang="en-US" dirty="0" err="1"/>
              <a:t>umum</a:t>
            </a:r>
            <a:r>
              <a:rPr lang="en-US" dirty="0"/>
              <a:t>, </a:t>
            </a:r>
            <a:r>
              <a:rPr lang="en-US" dirty="0" err="1"/>
              <a:t>maka</a:t>
            </a:r>
            <a:r>
              <a:rPr lang="en-US" dirty="0"/>
              <a:t> </a:t>
            </a:r>
            <a:r>
              <a:rPr lang="en-US" dirty="0" err="1"/>
              <a:t>analisis</a:t>
            </a:r>
            <a:r>
              <a:rPr lang="en-US" dirty="0"/>
              <a:t> </a:t>
            </a:r>
            <a:r>
              <a:rPr lang="en-US" dirty="0" err="1"/>
              <a:t>dilakukan</a:t>
            </a:r>
            <a:r>
              <a:rPr lang="en-US" dirty="0"/>
              <a:t> </a:t>
            </a:r>
            <a:r>
              <a:rPr lang="en-US" dirty="0" err="1"/>
              <a:t>terhadap</a:t>
            </a:r>
            <a:r>
              <a:rPr lang="en-US" dirty="0"/>
              <a:t> </a:t>
            </a:r>
            <a:r>
              <a:rPr lang="en-US" dirty="0" err="1"/>
              <a:t>aspek</a:t>
            </a:r>
            <a:r>
              <a:rPr lang="en-US" dirty="0"/>
              <a:t> </a:t>
            </a:r>
            <a:r>
              <a:rPr lang="en-US" dirty="0" err="1"/>
              <a:t>manajemen</a:t>
            </a:r>
            <a:r>
              <a:rPr lang="en-US" dirty="0"/>
              <a:t> </a:t>
            </a:r>
            <a:r>
              <a:rPr lang="en-US" dirty="0" err="1"/>
              <a:t>seperti</a:t>
            </a:r>
            <a:r>
              <a:rPr lang="en-US" dirty="0"/>
              <a:t> </a:t>
            </a:r>
            <a:r>
              <a:rPr lang="en-US" dirty="0" err="1"/>
              <a:t>pengalaman</a:t>
            </a:r>
            <a:r>
              <a:rPr lang="en-US" dirty="0"/>
              <a:t> </a:t>
            </a:r>
            <a:r>
              <a:rPr lang="en-US" dirty="0" err="1"/>
              <a:t>usaha</a:t>
            </a:r>
            <a:r>
              <a:rPr lang="en-US" dirty="0"/>
              <a:t>, </a:t>
            </a:r>
            <a:r>
              <a:rPr lang="en-US" dirty="0" err="1"/>
              <a:t>pengendali</a:t>
            </a:r>
            <a:r>
              <a:rPr lang="en-US" dirty="0"/>
              <a:t> </a:t>
            </a:r>
            <a:r>
              <a:rPr lang="en-US" dirty="0" err="1"/>
              <a:t>usaha</a:t>
            </a:r>
            <a:r>
              <a:rPr lang="en-US" dirty="0"/>
              <a:t> (</a:t>
            </a:r>
            <a:r>
              <a:rPr lang="en-US" i="1" dirty="0"/>
              <a:t>Key Person</a:t>
            </a:r>
            <a:r>
              <a:rPr lang="en-US" dirty="0"/>
              <a:t>), </a:t>
            </a:r>
            <a:r>
              <a:rPr lang="en-US" dirty="0" err="1"/>
              <a:t>jumlah</a:t>
            </a:r>
            <a:r>
              <a:rPr lang="en-US" dirty="0"/>
              <a:t> </a:t>
            </a:r>
            <a:r>
              <a:rPr lang="en-US" dirty="0" err="1"/>
              <a:t>tenaga</a:t>
            </a:r>
            <a:r>
              <a:rPr lang="en-US" dirty="0"/>
              <a:t> </a:t>
            </a:r>
            <a:r>
              <a:rPr lang="en-US" dirty="0" err="1"/>
              <a:t>kerja</a:t>
            </a:r>
            <a:r>
              <a:rPr lang="en-US" dirty="0"/>
              <a:t>, </a:t>
            </a:r>
            <a:r>
              <a:rPr lang="en-US" dirty="0" err="1"/>
              <a:t>regenerasi</a:t>
            </a:r>
            <a:r>
              <a:rPr lang="en-US" dirty="0"/>
              <a:t>, </a:t>
            </a:r>
            <a:r>
              <a:rPr lang="en-US" dirty="0" err="1"/>
              <a:t>struktur</a:t>
            </a:r>
            <a:r>
              <a:rPr lang="en-US" dirty="0"/>
              <a:t> </a:t>
            </a:r>
            <a:r>
              <a:rPr lang="en-US" dirty="0" err="1"/>
              <a:t>organisasi</a:t>
            </a:r>
            <a:r>
              <a:rPr lang="en-US" dirty="0"/>
              <a:t>.</a:t>
            </a:r>
            <a:endParaRPr lang="id-ID" dirty="0"/>
          </a:p>
          <a:p>
            <a:pPr marL="0" indent="0">
              <a:buNone/>
            </a:pPr>
            <a:r>
              <a:rPr lang="en-US" b="1" dirty="0"/>
              <a:t>5)   </a:t>
            </a:r>
            <a:r>
              <a:rPr lang="en-US" b="1" dirty="0" err="1"/>
              <a:t>Analisis</a:t>
            </a:r>
            <a:r>
              <a:rPr lang="en-US" b="1" dirty="0"/>
              <a:t> </a:t>
            </a:r>
            <a:r>
              <a:rPr lang="en-US" b="1" dirty="0" err="1"/>
              <a:t>Aspek</a:t>
            </a:r>
            <a:r>
              <a:rPr lang="en-US" b="1" dirty="0"/>
              <a:t> </a:t>
            </a:r>
            <a:r>
              <a:rPr lang="en-US" b="1" dirty="0" err="1"/>
              <a:t>Keuangan</a:t>
            </a:r>
            <a:endParaRPr lang="id-ID" b="1" dirty="0"/>
          </a:p>
          <a:p>
            <a:pPr marL="0" indent="0">
              <a:buNone/>
            </a:pPr>
            <a:r>
              <a:rPr lang="id-ID" dirty="0" smtClean="0"/>
              <a:t>	</a:t>
            </a:r>
            <a:r>
              <a:rPr lang="en-US" dirty="0" err="1" smtClean="0"/>
              <a:t>Didalam</a:t>
            </a:r>
            <a:r>
              <a:rPr lang="en-US" dirty="0" smtClean="0"/>
              <a:t> </a:t>
            </a:r>
            <a:r>
              <a:rPr lang="en-US" dirty="0" err="1"/>
              <a:t>aspek</a:t>
            </a:r>
            <a:r>
              <a:rPr lang="en-US" dirty="0"/>
              <a:t> </a:t>
            </a:r>
            <a:r>
              <a:rPr lang="en-US" dirty="0" err="1"/>
              <a:t>keuangan</a:t>
            </a:r>
            <a:r>
              <a:rPr lang="en-US" dirty="0"/>
              <a:t>, </a:t>
            </a:r>
            <a:r>
              <a:rPr lang="en-US" dirty="0" err="1"/>
              <a:t>maka</a:t>
            </a:r>
            <a:r>
              <a:rPr lang="en-US" dirty="0"/>
              <a:t> </a:t>
            </a:r>
            <a:r>
              <a:rPr lang="en-US" dirty="0" err="1"/>
              <a:t>perlu</a:t>
            </a:r>
            <a:r>
              <a:rPr lang="en-US" dirty="0"/>
              <a:t> </a:t>
            </a:r>
            <a:r>
              <a:rPr lang="en-US" dirty="0" err="1"/>
              <a:t>dilakukan</a:t>
            </a:r>
            <a:r>
              <a:rPr lang="en-US" dirty="0"/>
              <a:t> </a:t>
            </a:r>
            <a:r>
              <a:rPr lang="en-US" dirty="0" err="1"/>
              <a:t>analisis</a:t>
            </a:r>
            <a:r>
              <a:rPr lang="en-US" dirty="0"/>
              <a:t> </a:t>
            </a:r>
            <a:r>
              <a:rPr lang="en-US" dirty="0" err="1"/>
              <a:t>mengenai</a:t>
            </a:r>
            <a:r>
              <a:rPr lang="en-US" dirty="0"/>
              <a:t> </a:t>
            </a:r>
            <a:r>
              <a:rPr lang="en-US" i="1" dirty="0"/>
              <a:t>Liquidity, Leverage, Activity, </a:t>
            </a:r>
            <a:r>
              <a:rPr lang="en-US" i="1" dirty="0" err="1"/>
              <a:t>Profitabilty</a:t>
            </a:r>
            <a:r>
              <a:rPr lang="en-US" dirty="0"/>
              <a:t> </a:t>
            </a:r>
            <a:r>
              <a:rPr lang="en-US" dirty="0" err="1"/>
              <a:t>serta</a:t>
            </a:r>
            <a:r>
              <a:rPr lang="en-US" dirty="0"/>
              <a:t> </a:t>
            </a:r>
            <a:r>
              <a:rPr lang="en-US" dirty="0" err="1"/>
              <a:t>analisis</a:t>
            </a:r>
            <a:r>
              <a:rPr lang="en-US" dirty="0"/>
              <a:t> </a:t>
            </a:r>
            <a:r>
              <a:rPr lang="en-US" dirty="0" err="1"/>
              <a:t>sumber</a:t>
            </a:r>
            <a:r>
              <a:rPr lang="en-US" dirty="0"/>
              <a:t> </a:t>
            </a:r>
            <a:r>
              <a:rPr lang="en-US" dirty="0" err="1"/>
              <a:t>dan</a:t>
            </a:r>
            <a:r>
              <a:rPr lang="en-US" dirty="0"/>
              <a:t> </a:t>
            </a:r>
            <a:r>
              <a:rPr lang="en-US" dirty="0" err="1"/>
              <a:t>penggunaan</a:t>
            </a:r>
            <a:r>
              <a:rPr lang="en-US" dirty="0"/>
              <a:t> </a:t>
            </a:r>
            <a:r>
              <a:rPr lang="en-US" dirty="0" err="1"/>
              <a:t>dana</a:t>
            </a:r>
            <a:endParaRPr lang="id-ID" dirty="0"/>
          </a:p>
          <a:p>
            <a:pPr marL="0" indent="0">
              <a:buNone/>
            </a:pPr>
            <a:r>
              <a:rPr lang="en-US" b="1" dirty="0"/>
              <a:t>6)   </a:t>
            </a:r>
            <a:r>
              <a:rPr lang="en-US" b="1" dirty="0" err="1"/>
              <a:t>Analisis</a:t>
            </a:r>
            <a:r>
              <a:rPr lang="en-US" b="1" dirty="0"/>
              <a:t> </a:t>
            </a:r>
            <a:r>
              <a:rPr lang="en-US" b="1" dirty="0" err="1"/>
              <a:t>Aspek</a:t>
            </a:r>
            <a:r>
              <a:rPr lang="en-US" b="1" dirty="0"/>
              <a:t> </a:t>
            </a:r>
            <a:r>
              <a:rPr lang="en-US" b="1" dirty="0" err="1"/>
              <a:t>Sosial</a:t>
            </a:r>
            <a:r>
              <a:rPr lang="en-US" b="1" dirty="0"/>
              <a:t> </a:t>
            </a:r>
            <a:r>
              <a:rPr lang="en-US" b="1" dirty="0" err="1"/>
              <a:t>Ekonomi</a:t>
            </a:r>
            <a:endParaRPr lang="id-ID" b="1" dirty="0"/>
          </a:p>
          <a:p>
            <a:pPr marL="0" indent="0">
              <a:buNone/>
            </a:pPr>
            <a:r>
              <a:rPr lang="id-ID" dirty="0" smtClean="0"/>
              <a:t>	</a:t>
            </a:r>
            <a:r>
              <a:rPr lang="en-US" dirty="0" err="1" smtClean="0"/>
              <a:t>Dalam</a:t>
            </a:r>
            <a:r>
              <a:rPr lang="en-US" dirty="0" smtClean="0"/>
              <a:t> </a:t>
            </a:r>
            <a:r>
              <a:rPr lang="en-US" dirty="0" err="1"/>
              <a:t>aspek</a:t>
            </a:r>
            <a:r>
              <a:rPr lang="en-US" dirty="0"/>
              <a:t> </a:t>
            </a:r>
            <a:r>
              <a:rPr lang="en-US" dirty="0" err="1"/>
              <a:t>ini</a:t>
            </a:r>
            <a:r>
              <a:rPr lang="en-US" dirty="0"/>
              <a:t>, </a:t>
            </a:r>
            <a:r>
              <a:rPr lang="en-US" dirty="0" err="1"/>
              <a:t>maka</a:t>
            </a:r>
            <a:r>
              <a:rPr lang="en-US" dirty="0"/>
              <a:t> </a:t>
            </a:r>
            <a:r>
              <a:rPr lang="en-US" dirty="0" err="1"/>
              <a:t>pihak</a:t>
            </a:r>
            <a:r>
              <a:rPr lang="en-US" dirty="0"/>
              <a:t> bank </a:t>
            </a:r>
            <a:r>
              <a:rPr lang="en-US" dirty="0" err="1"/>
              <a:t>akan</a:t>
            </a:r>
            <a:r>
              <a:rPr lang="en-US" dirty="0"/>
              <a:t> </a:t>
            </a:r>
            <a:r>
              <a:rPr lang="en-US" dirty="0" err="1"/>
              <a:t>menganalisis</a:t>
            </a:r>
            <a:r>
              <a:rPr lang="en-US" dirty="0"/>
              <a:t> </a:t>
            </a:r>
            <a:r>
              <a:rPr lang="en-US" dirty="0" err="1"/>
              <a:t>dampak</a:t>
            </a:r>
            <a:r>
              <a:rPr lang="en-US" dirty="0"/>
              <a:t> yang </a:t>
            </a:r>
            <a:r>
              <a:rPr lang="en-US" dirty="0" err="1"/>
              <a:t>ditimbulkan</a:t>
            </a:r>
            <a:r>
              <a:rPr lang="en-US" dirty="0"/>
              <a:t> </a:t>
            </a:r>
            <a:r>
              <a:rPr lang="en-US" dirty="0" err="1"/>
              <a:t>oleh</a:t>
            </a:r>
            <a:r>
              <a:rPr lang="en-US" dirty="0"/>
              <a:t> </a:t>
            </a:r>
            <a:r>
              <a:rPr lang="en-US" dirty="0" err="1"/>
              <a:t>perusahaan</a:t>
            </a:r>
            <a:r>
              <a:rPr lang="en-US" dirty="0"/>
              <a:t> </a:t>
            </a:r>
            <a:r>
              <a:rPr lang="en-US" dirty="0" err="1"/>
              <a:t>calon</a:t>
            </a:r>
            <a:r>
              <a:rPr lang="en-US" dirty="0"/>
              <a:t> </a:t>
            </a:r>
            <a:r>
              <a:rPr lang="en-US" dirty="0" err="1"/>
              <a:t>debitur</a:t>
            </a:r>
            <a:r>
              <a:rPr lang="en-US" dirty="0"/>
              <a:t>, </a:t>
            </a:r>
            <a:r>
              <a:rPr lang="en-US" dirty="0" err="1"/>
              <a:t>apakah</a:t>
            </a:r>
            <a:r>
              <a:rPr lang="en-US" dirty="0"/>
              <a:t> </a:t>
            </a:r>
            <a:r>
              <a:rPr lang="en-US" dirty="0" err="1"/>
              <a:t>perusahaan</a:t>
            </a:r>
            <a:r>
              <a:rPr lang="en-US" dirty="0"/>
              <a:t> </a:t>
            </a:r>
            <a:r>
              <a:rPr lang="en-US" dirty="0" err="1"/>
              <a:t>telah</a:t>
            </a:r>
            <a:r>
              <a:rPr lang="en-US" dirty="0"/>
              <a:t> </a:t>
            </a:r>
            <a:r>
              <a:rPr lang="en-US" dirty="0" err="1"/>
              <a:t>memiliki</a:t>
            </a:r>
            <a:r>
              <a:rPr lang="en-US" dirty="0"/>
              <a:t> </a:t>
            </a:r>
            <a:r>
              <a:rPr lang="en-US" dirty="0" err="1"/>
              <a:t>amdal</a:t>
            </a:r>
            <a:r>
              <a:rPr lang="en-US" dirty="0"/>
              <a:t> </a:t>
            </a:r>
            <a:r>
              <a:rPr lang="en-US" dirty="0" err="1"/>
              <a:t>serta</a:t>
            </a:r>
            <a:r>
              <a:rPr lang="en-US" dirty="0"/>
              <a:t> </a:t>
            </a:r>
            <a:r>
              <a:rPr lang="en-US" dirty="0" err="1"/>
              <a:t>pengaruh</a:t>
            </a:r>
            <a:r>
              <a:rPr lang="en-US" dirty="0"/>
              <a:t> </a:t>
            </a:r>
            <a:r>
              <a:rPr lang="en-US" dirty="0" err="1"/>
              <a:t>perusahaan</a:t>
            </a:r>
            <a:r>
              <a:rPr lang="en-US" dirty="0"/>
              <a:t> </a:t>
            </a:r>
            <a:r>
              <a:rPr lang="en-US" dirty="0" err="1"/>
              <a:t>dalam</a:t>
            </a:r>
            <a:r>
              <a:rPr lang="en-US" dirty="0"/>
              <a:t> </a:t>
            </a:r>
            <a:r>
              <a:rPr lang="en-US" dirty="0" err="1"/>
              <a:t>lapangan</a:t>
            </a:r>
            <a:r>
              <a:rPr lang="en-US" dirty="0"/>
              <a:t> </a:t>
            </a:r>
            <a:r>
              <a:rPr lang="en-US" dirty="0" err="1"/>
              <a:t>kerja</a:t>
            </a:r>
            <a:r>
              <a:rPr lang="en-US" dirty="0"/>
              <a:t>.</a:t>
            </a:r>
            <a:endParaRPr lang="id-ID" dirty="0"/>
          </a:p>
          <a:p>
            <a:endParaRPr lang="id-ID" dirty="0"/>
          </a:p>
        </p:txBody>
      </p:sp>
    </p:spTree>
    <p:extLst>
      <p:ext uri="{BB962C8B-B14F-4D97-AF65-F5344CB8AC3E}">
        <p14:creationId xmlns:p14="http://schemas.microsoft.com/office/powerpoint/2010/main" val="1101156543"/>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5520" y="1340768"/>
            <a:ext cx="8630920" cy="1080120"/>
          </a:xfrm>
        </p:spPr>
        <p:txBody>
          <a:bodyPr>
            <a:normAutofit/>
          </a:bodyPr>
          <a:lstStyle/>
          <a:p>
            <a:r>
              <a:rPr lang="id-ID" sz="3100" b="1" dirty="0"/>
              <a:t>ANALISIS INFORMASI </a:t>
            </a:r>
            <a:r>
              <a:rPr lang="id-ID" sz="3100" b="1" dirty="0" smtClean="0"/>
              <a:t>KEUANGAN</a:t>
            </a:r>
            <a:br>
              <a:rPr lang="id-ID" sz="3100" b="1" dirty="0" smtClean="0"/>
            </a:br>
            <a:r>
              <a:rPr lang="id-ID" sz="1800" dirty="0"/>
              <a:t>MANENDHA M KUNDALA, SE,MM</a:t>
            </a:r>
            <a:br>
              <a:rPr lang="id-ID" sz="1800" dirty="0"/>
            </a:br>
            <a:endParaRPr lang="id-ID" sz="1800" dirty="0"/>
          </a:p>
        </p:txBody>
      </p:sp>
      <p:sp>
        <p:nvSpPr>
          <p:cNvPr id="3" name="Subtitle 2"/>
          <p:cNvSpPr>
            <a:spLocks noGrp="1"/>
          </p:cNvSpPr>
          <p:nvPr>
            <p:ph type="subTitle" idx="1"/>
          </p:nvPr>
        </p:nvSpPr>
        <p:spPr>
          <a:xfrm>
            <a:off x="1780540" y="2708921"/>
            <a:ext cx="8630920" cy="2673975"/>
          </a:xfrm>
        </p:spPr>
        <p:txBody>
          <a:bodyPr/>
          <a:lstStyle/>
          <a:p>
            <a:r>
              <a:rPr lang="id-ID" sz="4400" b="1" dirty="0"/>
              <a:t>ANALISIS </a:t>
            </a:r>
            <a:r>
              <a:rPr lang="id-ID" sz="4400" b="1" dirty="0" smtClean="0"/>
              <a:t>LABA KOTOR</a:t>
            </a:r>
          </a:p>
          <a:p>
            <a:r>
              <a:rPr lang="id-ID" b="1" dirty="0" smtClean="0"/>
              <a:t>MATERI 12</a:t>
            </a:r>
          </a:p>
          <a:p>
            <a:endParaRPr lang="id-ID" dirty="0"/>
          </a:p>
        </p:txBody>
      </p:sp>
    </p:spTree>
    <p:extLst>
      <p:ext uri="{BB962C8B-B14F-4D97-AF65-F5344CB8AC3E}">
        <p14:creationId xmlns:p14="http://schemas.microsoft.com/office/powerpoint/2010/main" val="1859591813"/>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 PENGERTIAN</a:t>
            </a:r>
            <a:endParaRPr lang="id-ID" dirty="0"/>
          </a:p>
        </p:txBody>
      </p:sp>
      <p:sp>
        <p:nvSpPr>
          <p:cNvPr id="3" name="Content Placeholder 2"/>
          <p:cNvSpPr>
            <a:spLocks noGrp="1"/>
          </p:cNvSpPr>
          <p:nvPr>
            <p:ph idx="1"/>
          </p:nvPr>
        </p:nvSpPr>
        <p:spPr/>
        <p:txBody>
          <a:bodyPr/>
          <a:lstStyle/>
          <a:p>
            <a:r>
              <a:rPr lang="id-ID" dirty="0" smtClean="0"/>
              <a:t>Analisis laba kotor adalah analisis yang digunakan untuk mengetahui jumlah laba kotor dari periode ke satu periode dan untuk mengetahui sebab-sebab perubahan laba kotor tersebut.</a:t>
            </a:r>
            <a:endParaRPr lang="id-ID" dirty="0"/>
          </a:p>
        </p:txBody>
      </p:sp>
    </p:spTree>
    <p:extLst>
      <p:ext uri="{BB962C8B-B14F-4D97-AF65-F5344CB8AC3E}">
        <p14:creationId xmlns:p14="http://schemas.microsoft.com/office/powerpoint/2010/main" val="30620783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dirty="0" smtClean="0"/>
              <a:t>3. KREDITOR</a:t>
            </a:r>
          </a:p>
          <a:p>
            <a:pPr marL="0" indent="0">
              <a:buNone/>
            </a:pPr>
            <a:r>
              <a:rPr lang="id-ID" dirty="0" smtClean="0"/>
              <a:t>Kepentingan pihak kreditor antara lain:</a:t>
            </a:r>
          </a:p>
          <a:p>
            <a:pPr marL="514350" indent="-514350">
              <a:buAutoNum type="alphaLcPeriod"/>
            </a:pPr>
            <a:r>
              <a:rPr lang="id-ID" dirty="0" smtClean="0"/>
              <a:t>untuk melihat kemampuan perusahaan membayar hutang sebelum mengucurkan kreditnya.</a:t>
            </a:r>
          </a:p>
          <a:p>
            <a:pPr marL="514350" indent="-514350">
              <a:buAutoNum type="alphaLcPeriod"/>
            </a:pPr>
            <a:r>
              <a:rPr lang="id-ID" dirty="0" smtClean="0"/>
              <a:t>Untuk memantau kredit yang telah berjalan untuk melihat kepatuhan perusahaan membayar kewajibannya.</a:t>
            </a:r>
          </a:p>
        </p:txBody>
      </p:sp>
    </p:spTree>
    <p:extLst>
      <p:ext uri="{BB962C8B-B14F-4D97-AF65-F5344CB8AC3E}">
        <p14:creationId xmlns:p14="http://schemas.microsoft.com/office/powerpoint/2010/main" val="4171459689"/>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 DATA YANG DIBUTUHKAN UNTUK ANALISIS LABA KOTOR</a:t>
            </a:r>
            <a:endParaRPr lang="id-ID" dirty="0"/>
          </a:p>
        </p:txBody>
      </p:sp>
      <p:sp>
        <p:nvSpPr>
          <p:cNvPr id="3" name="Content Placeholder 2"/>
          <p:cNvSpPr>
            <a:spLocks noGrp="1"/>
          </p:cNvSpPr>
          <p:nvPr>
            <p:ph idx="1"/>
          </p:nvPr>
        </p:nvSpPr>
        <p:spPr/>
        <p:txBody>
          <a:bodyPr/>
          <a:lstStyle/>
          <a:p>
            <a:pPr marL="514350" indent="-514350">
              <a:buFont typeface="+mj-lt"/>
              <a:buAutoNum type="arabicPeriod"/>
            </a:pPr>
            <a:r>
              <a:rPr lang="id-ID" dirty="0" smtClean="0"/>
              <a:t>Target yang telah ditetapkan</a:t>
            </a:r>
          </a:p>
          <a:p>
            <a:pPr marL="514350" indent="-514350">
              <a:buFont typeface="+mj-lt"/>
              <a:buAutoNum type="arabicPeriod"/>
            </a:pPr>
            <a:r>
              <a:rPr lang="id-ID" dirty="0" smtClean="0"/>
              <a:t>Pencapaian hasil laba pada periode tersebut</a:t>
            </a:r>
          </a:p>
          <a:p>
            <a:pPr marL="514350" indent="-514350">
              <a:buFont typeface="+mj-lt"/>
              <a:buAutoNum type="arabicPeriod"/>
            </a:pPr>
            <a:r>
              <a:rPr lang="id-ID" dirty="0" smtClean="0"/>
              <a:t>Laba beberapa periode sebelumnya</a:t>
            </a:r>
            <a:endParaRPr lang="id-ID" dirty="0"/>
          </a:p>
        </p:txBody>
      </p:sp>
    </p:spTree>
    <p:extLst>
      <p:ext uri="{BB962C8B-B14F-4D97-AF65-F5344CB8AC3E}">
        <p14:creationId xmlns:p14="http://schemas.microsoft.com/office/powerpoint/2010/main" val="2036746720"/>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 FAKTOR PENYEBAB PERUBAHAN LABA KOTOR</a:t>
            </a:r>
            <a:endParaRPr lang="id-ID" dirty="0"/>
          </a:p>
        </p:txBody>
      </p:sp>
      <p:sp>
        <p:nvSpPr>
          <p:cNvPr id="3" name="Content Placeholder 2"/>
          <p:cNvSpPr>
            <a:spLocks noGrp="1"/>
          </p:cNvSpPr>
          <p:nvPr>
            <p:ph idx="1"/>
          </p:nvPr>
        </p:nvSpPr>
        <p:spPr/>
        <p:txBody>
          <a:bodyPr/>
          <a:lstStyle/>
          <a:p>
            <a:pPr marL="514350" indent="-514350">
              <a:buFont typeface="+mj-lt"/>
              <a:buAutoNum type="arabicPeriod"/>
            </a:pPr>
            <a:r>
              <a:rPr lang="id-ID" dirty="0" smtClean="0"/>
              <a:t>Berubahnya harga jual</a:t>
            </a:r>
          </a:p>
          <a:p>
            <a:pPr marL="514350" indent="-514350">
              <a:buFont typeface="+mj-lt"/>
              <a:buAutoNum type="arabicPeriod"/>
            </a:pPr>
            <a:r>
              <a:rPr lang="id-ID" dirty="0" smtClean="0"/>
              <a:t>Berubahnya jumlah (kuantitas) barang yang dijual</a:t>
            </a:r>
          </a:p>
          <a:p>
            <a:pPr marL="514350" indent="-514350">
              <a:buFont typeface="+mj-lt"/>
              <a:buAutoNum type="arabicPeriod"/>
            </a:pPr>
            <a:r>
              <a:rPr lang="id-ID" dirty="0" smtClean="0"/>
              <a:t>Berubahnya harga pokok penjualan</a:t>
            </a:r>
          </a:p>
          <a:p>
            <a:pPr marL="514350" indent="-514350">
              <a:buFont typeface="+mj-lt"/>
              <a:buAutoNum type="arabicPeriod"/>
            </a:pPr>
            <a:r>
              <a:rPr lang="id-ID" dirty="0" smtClean="0"/>
              <a:t>Berubahnya jumlah (kuantitas) barang yang dijual</a:t>
            </a:r>
          </a:p>
          <a:p>
            <a:pPr marL="0" indent="0">
              <a:buNone/>
            </a:pPr>
            <a:endParaRPr lang="id-ID" dirty="0"/>
          </a:p>
          <a:p>
            <a:endParaRPr lang="id-ID" dirty="0" smtClean="0"/>
          </a:p>
        </p:txBody>
      </p:sp>
    </p:spTree>
    <p:extLst>
      <p:ext uri="{BB962C8B-B14F-4D97-AF65-F5344CB8AC3E}">
        <p14:creationId xmlns:p14="http://schemas.microsoft.com/office/powerpoint/2010/main" val="3138629531"/>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50106"/>
          </a:xfrm>
        </p:spPr>
        <p:txBody>
          <a:bodyPr>
            <a:normAutofit/>
          </a:bodyPr>
          <a:lstStyle/>
          <a:p>
            <a:r>
              <a:rPr lang="id-ID" dirty="0" smtClean="0"/>
              <a:t>D. MANFAAT ANALISIS LABA KOTOR</a:t>
            </a:r>
            <a:endParaRPr lang="id-ID" dirty="0"/>
          </a:p>
        </p:txBody>
      </p:sp>
      <p:sp>
        <p:nvSpPr>
          <p:cNvPr id="3" name="Content Placeholder 2"/>
          <p:cNvSpPr>
            <a:spLocks noGrp="1"/>
          </p:cNvSpPr>
          <p:nvPr>
            <p:ph idx="1"/>
          </p:nvPr>
        </p:nvSpPr>
        <p:spPr>
          <a:xfrm>
            <a:off x="609600" y="1340768"/>
            <a:ext cx="10972800" cy="4785395"/>
          </a:xfrm>
        </p:spPr>
        <p:txBody>
          <a:bodyPr>
            <a:normAutofit fontScale="92500" lnSpcReduction="20000"/>
          </a:bodyPr>
          <a:lstStyle/>
          <a:p>
            <a:pPr marL="514350" indent="-514350">
              <a:buFont typeface="+mj-lt"/>
              <a:buAutoNum type="arabicPeriod"/>
            </a:pPr>
            <a:r>
              <a:rPr lang="id-ID" dirty="0" smtClean="0"/>
              <a:t>Untuk mengetahui penyebab turunnya harga jual,</a:t>
            </a:r>
          </a:p>
          <a:p>
            <a:pPr marL="514350" indent="-514350">
              <a:buFont typeface="+mj-lt"/>
              <a:buAutoNum type="arabicPeriod"/>
            </a:pPr>
            <a:r>
              <a:rPr lang="id-ID" dirty="0" smtClean="0"/>
              <a:t>Untuk mengetahui penyebab naiknya harga jual,</a:t>
            </a:r>
          </a:p>
          <a:p>
            <a:pPr marL="514350" indent="-514350">
              <a:buFont typeface="+mj-lt"/>
              <a:buAutoNum type="arabicPeriod"/>
            </a:pPr>
            <a:r>
              <a:rPr lang="id-ID" dirty="0" smtClean="0"/>
              <a:t>Untuk mengetahui penyebab turunnya HPP,</a:t>
            </a:r>
          </a:p>
          <a:p>
            <a:pPr marL="514350" indent="-514350">
              <a:buFont typeface="+mj-lt"/>
              <a:buAutoNum type="arabicPeriod"/>
            </a:pPr>
            <a:r>
              <a:rPr lang="id-ID" dirty="0" smtClean="0"/>
              <a:t>Untuk mengetahui penyebab naiknya HPP,</a:t>
            </a:r>
          </a:p>
          <a:p>
            <a:pPr marL="514350" indent="-514350">
              <a:buFont typeface="+mj-lt"/>
              <a:buAutoNum type="arabicPeriod"/>
            </a:pPr>
            <a:r>
              <a:rPr lang="id-ID" dirty="0" smtClean="0"/>
              <a:t>Sebagai bentuk pertanggung jawaban bagian penjualan akibat naik turunnya harga jual,</a:t>
            </a:r>
          </a:p>
          <a:p>
            <a:pPr marL="514350" indent="-514350">
              <a:buFont typeface="+mj-lt"/>
              <a:buAutoNum type="arabicPeriod"/>
            </a:pPr>
            <a:r>
              <a:rPr lang="id-ID" dirty="0" smtClean="0"/>
              <a:t>Sebagai bentuk pertanggung jawaban bagian produksi akibat naik turunnya HPP,</a:t>
            </a:r>
          </a:p>
          <a:p>
            <a:pPr marL="514350" indent="-514350">
              <a:buFont typeface="+mj-lt"/>
              <a:buAutoNum type="arabicPeriod"/>
            </a:pPr>
            <a:r>
              <a:rPr lang="id-ID" dirty="0" smtClean="0"/>
              <a:t>Sebagai salah satu alat ukur untuk menilai kinerja manajemen dalam suatu periode,</a:t>
            </a:r>
          </a:p>
          <a:p>
            <a:pPr marL="514350" indent="-514350">
              <a:buFont typeface="+mj-lt"/>
              <a:buAutoNum type="arabicPeriod"/>
            </a:pPr>
            <a:r>
              <a:rPr lang="id-ID" dirty="0" smtClean="0"/>
              <a:t>Sebagai bahan untuk menentukan kebijakan manajemen ke depan dengan mencermati kegagalan atau kesuksesan pencapai laba kotor sebelumnya.</a:t>
            </a:r>
          </a:p>
          <a:p>
            <a:pPr marL="514350" indent="-514350">
              <a:buFont typeface="+mj-lt"/>
              <a:buAutoNum type="arabicPeriod"/>
            </a:pPr>
            <a:endParaRPr lang="id-ID" dirty="0"/>
          </a:p>
        </p:txBody>
      </p:sp>
    </p:spTree>
    <p:extLst>
      <p:ext uri="{BB962C8B-B14F-4D97-AF65-F5344CB8AC3E}">
        <p14:creationId xmlns:p14="http://schemas.microsoft.com/office/powerpoint/2010/main" val="2597947460"/>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 FAKTOR YANG MEMPENGARUHI PERENCANAAN LABA KOTOR </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id-ID" dirty="0" smtClean="0"/>
              <a:t>Volume penjualan tahun sebelumnya,</a:t>
            </a:r>
          </a:p>
          <a:p>
            <a:pPr marL="514350" indent="-514350">
              <a:buFont typeface="+mj-lt"/>
              <a:buAutoNum type="arabicPeriod"/>
            </a:pPr>
            <a:r>
              <a:rPr lang="id-ID" dirty="0" smtClean="0"/>
              <a:t>Harga jual periode sebelumnya,</a:t>
            </a:r>
          </a:p>
          <a:p>
            <a:pPr marL="514350" indent="-514350">
              <a:buFont typeface="+mj-lt"/>
              <a:buAutoNum type="arabicPeriod"/>
            </a:pPr>
            <a:r>
              <a:rPr lang="id-ID" dirty="0" smtClean="0"/>
              <a:t>Kecenderungan permintaan terhadap produk yang ditawarkan dari tahun ke tahun,</a:t>
            </a:r>
          </a:p>
          <a:p>
            <a:pPr marL="514350" indent="-514350">
              <a:buFont typeface="+mj-lt"/>
              <a:buAutoNum type="arabicPeriod"/>
            </a:pPr>
            <a:r>
              <a:rPr lang="id-ID" dirty="0" smtClean="0"/>
              <a:t>Kondisi persaingan baik lokal maupun internasional,</a:t>
            </a:r>
          </a:p>
          <a:p>
            <a:pPr marL="514350" indent="-514350">
              <a:buFont typeface="+mj-lt"/>
              <a:buAutoNum type="arabicPeriod"/>
            </a:pPr>
            <a:r>
              <a:rPr lang="id-ID" dirty="0" smtClean="0"/>
              <a:t>Kecenderungan inflasi secara umum,</a:t>
            </a:r>
          </a:p>
          <a:p>
            <a:pPr marL="514350" indent="-514350">
              <a:buFont typeface="+mj-lt"/>
              <a:buAutoNum type="arabicPeriod"/>
            </a:pPr>
            <a:r>
              <a:rPr lang="id-ID" dirty="0" smtClean="0"/>
              <a:t>Kondisi perekonomian pemerintah dan masyarakat,</a:t>
            </a:r>
          </a:p>
          <a:p>
            <a:pPr marL="514350" indent="-514350">
              <a:buFont typeface="+mj-lt"/>
              <a:buAutoNum type="arabicPeriod"/>
            </a:pPr>
            <a:r>
              <a:rPr lang="id-ID" dirty="0" smtClean="0"/>
              <a:t>Kecenderungan perubahan selera masyarakat,</a:t>
            </a:r>
          </a:p>
          <a:p>
            <a:pPr marL="514350" indent="-514350">
              <a:buFont typeface="+mj-lt"/>
              <a:buAutoNum type="arabicPeriod"/>
            </a:pPr>
            <a:r>
              <a:rPr lang="id-ID" dirty="0" smtClean="0"/>
              <a:t>Buget promosi yang harus dianggarkan.</a:t>
            </a:r>
            <a:endParaRPr lang="id-ID" dirty="0"/>
          </a:p>
        </p:txBody>
      </p:sp>
    </p:spTree>
    <p:extLst>
      <p:ext uri="{BB962C8B-B14F-4D97-AF65-F5344CB8AC3E}">
        <p14:creationId xmlns:p14="http://schemas.microsoft.com/office/powerpoint/2010/main" val="2451279690"/>
      </p:ext>
    </p:extLst>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F. TAHAP ANALISIS LABA KOTOR</a:t>
            </a:r>
            <a:endParaRPr lang="id-ID"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id-ID" dirty="0" smtClean="0"/>
              <a:t>Membuat tabel perubahan</a:t>
            </a:r>
          </a:p>
          <a:p>
            <a:pPr marL="514350" indent="-514350">
              <a:buFont typeface="+mj-lt"/>
              <a:buAutoNum type="arabicPeriod"/>
            </a:pPr>
            <a:r>
              <a:rPr lang="id-ID" dirty="0" smtClean="0"/>
              <a:t>Menghitung perubahan laba kotor yang disebabkan oleh faktor perubahan penjualan</a:t>
            </a:r>
          </a:p>
          <a:p>
            <a:r>
              <a:rPr lang="id-ID" dirty="0" smtClean="0"/>
              <a:t> Perubahan Harga (penjualan)</a:t>
            </a:r>
          </a:p>
          <a:p>
            <a:pPr marL="0" indent="0">
              <a:buNone/>
            </a:pPr>
            <a:r>
              <a:rPr lang="id-ID" dirty="0" smtClean="0"/>
              <a:t>	</a:t>
            </a:r>
            <a:r>
              <a:rPr lang="id-ID" b="1" dirty="0" smtClean="0"/>
              <a:t>(Hj2 – Hj1) x K2</a:t>
            </a:r>
          </a:p>
          <a:p>
            <a:r>
              <a:rPr lang="id-ID" dirty="0" smtClean="0"/>
              <a:t>Perubahan Kuantitas (penjualan)</a:t>
            </a:r>
          </a:p>
          <a:p>
            <a:pPr marL="0" indent="0">
              <a:buNone/>
            </a:pPr>
            <a:r>
              <a:rPr lang="id-ID" dirty="0" smtClean="0"/>
              <a:t>	</a:t>
            </a:r>
            <a:r>
              <a:rPr lang="id-ID" b="1" dirty="0" smtClean="0"/>
              <a:t>(K2 – K1) x Hj1</a:t>
            </a:r>
          </a:p>
          <a:p>
            <a:pPr marL="514350" indent="-514350">
              <a:buFont typeface="+mj-lt"/>
              <a:buAutoNum type="arabicPeriod" startAt="3"/>
            </a:pPr>
            <a:r>
              <a:rPr lang="id-ID" dirty="0"/>
              <a:t>Menghitung perubahan laba kotor yang disebabkan oleh faktor perubahan penjualan </a:t>
            </a:r>
          </a:p>
          <a:p>
            <a:r>
              <a:rPr lang="id-ID" dirty="0"/>
              <a:t>Perubahan Harga </a:t>
            </a:r>
            <a:r>
              <a:rPr lang="id-ID" dirty="0" smtClean="0"/>
              <a:t>(HPP)</a:t>
            </a:r>
            <a:endParaRPr lang="id-ID" dirty="0"/>
          </a:p>
          <a:p>
            <a:pPr marL="0" indent="0">
              <a:buNone/>
            </a:pPr>
            <a:r>
              <a:rPr lang="id-ID" dirty="0"/>
              <a:t>	</a:t>
            </a:r>
            <a:r>
              <a:rPr lang="id-ID" b="1" dirty="0"/>
              <a:t>(</a:t>
            </a:r>
            <a:r>
              <a:rPr lang="id-ID" b="1" dirty="0" smtClean="0"/>
              <a:t>HPP2 </a:t>
            </a:r>
            <a:r>
              <a:rPr lang="id-ID" b="1" dirty="0"/>
              <a:t>– </a:t>
            </a:r>
            <a:r>
              <a:rPr lang="id-ID" b="1" dirty="0" smtClean="0"/>
              <a:t>HPP1</a:t>
            </a:r>
            <a:r>
              <a:rPr lang="id-ID" b="1" dirty="0"/>
              <a:t>) x K2</a:t>
            </a:r>
          </a:p>
          <a:p>
            <a:r>
              <a:rPr lang="id-ID" dirty="0"/>
              <a:t>Perubahan Kuantitas </a:t>
            </a:r>
            <a:r>
              <a:rPr lang="id-ID" dirty="0" smtClean="0"/>
              <a:t>(HPP)</a:t>
            </a:r>
            <a:endParaRPr lang="id-ID" dirty="0"/>
          </a:p>
          <a:p>
            <a:pPr marL="0" indent="0">
              <a:buNone/>
            </a:pPr>
            <a:r>
              <a:rPr lang="id-ID" dirty="0"/>
              <a:t>	</a:t>
            </a:r>
            <a:r>
              <a:rPr lang="id-ID" b="1" dirty="0"/>
              <a:t>(K2 – K1) x </a:t>
            </a:r>
            <a:r>
              <a:rPr lang="id-ID" b="1" dirty="0" smtClean="0"/>
              <a:t>HPP1</a:t>
            </a:r>
            <a:endParaRPr lang="id-ID" dirty="0"/>
          </a:p>
          <a:p>
            <a:pPr marL="514350" indent="-514350">
              <a:buFont typeface="+mj-lt"/>
              <a:buAutoNum type="arabicPeriod" startAt="4"/>
            </a:pPr>
            <a:r>
              <a:rPr lang="id-ID" dirty="0" smtClean="0"/>
              <a:t>Membuat laporan perubahan laba kotor.</a:t>
            </a:r>
            <a:endParaRPr lang="id-ID" dirty="0"/>
          </a:p>
        </p:txBody>
      </p:sp>
    </p:spTree>
    <p:extLst>
      <p:ext uri="{BB962C8B-B14F-4D97-AF65-F5344CB8AC3E}">
        <p14:creationId xmlns:p14="http://schemas.microsoft.com/office/powerpoint/2010/main" val="735014588"/>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SOAL LATIHAN 1</a:t>
            </a:r>
            <a:endParaRPr lang="id-ID" dirty="0"/>
          </a:p>
        </p:txBody>
      </p:sp>
      <p:sp>
        <p:nvSpPr>
          <p:cNvPr id="3" name="Content Placeholder 2"/>
          <p:cNvSpPr>
            <a:spLocks noGrp="1"/>
          </p:cNvSpPr>
          <p:nvPr>
            <p:ph idx="1"/>
          </p:nvPr>
        </p:nvSpPr>
        <p:spPr/>
        <p:txBody>
          <a:bodyPr/>
          <a:lstStyle/>
          <a:p>
            <a:pPr marL="0" indent="0">
              <a:buNone/>
            </a:pPr>
            <a:r>
              <a:rPr lang="id-ID" dirty="0" smtClean="0"/>
              <a:t>Analisislah perubahan laba kotor tabel berikut ini secara lengkap:</a:t>
            </a:r>
          </a:p>
          <a:p>
            <a:pPr marL="0" indent="0">
              <a:buNone/>
            </a:pP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681225666"/>
              </p:ext>
            </p:extLst>
          </p:nvPr>
        </p:nvGraphicFramePr>
        <p:xfrm>
          <a:off x="1583499" y="3068960"/>
          <a:ext cx="8192460" cy="1280160"/>
        </p:xfrm>
        <a:graphic>
          <a:graphicData uri="http://schemas.openxmlformats.org/drawingml/2006/table">
            <a:tbl>
              <a:tblPr firstRow="1" bandRow="1">
                <a:tableStyleId>{5C22544A-7EE6-4342-B048-85BDC9FD1C3A}</a:tableStyleId>
              </a:tblPr>
              <a:tblGrid>
                <a:gridCol w="3648405"/>
                <a:gridCol w="2400267"/>
                <a:gridCol w="2143788"/>
              </a:tblGrid>
              <a:tr h="0">
                <a:tc>
                  <a:txBody>
                    <a:bodyPr/>
                    <a:lstStyle/>
                    <a:p>
                      <a:pPr algn="ctr"/>
                      <a:r>
                        <a:rPr lang="id-ID" dirty="0" smtClean="0"/>
                        <a:t>Komponen </a:t>
                      </a:r>
                      <a:endParaRPr lang="id-ID" dirty="0"/>
                    </a:p>
                  </a:txBody>
                  <a:tcPr marL="121920" marR="121920"/>
                </a:tc>
                <a:tc>
                  <a:txBody>
                    <a:bodyPr/>
                    <a:lstStyle/>
                    <a:p>
                      <a:pPr algn="ctr"/>
                      <a:r>
                        <a:rPr lang="id-ID" dirty="0" smtClean="0"/>
                        <a:t>Tahun 2006</a:t>
                      </a:r>
                      <a:endParaRPr lang="id-ID" dirty="0"/>
                    </a:p>
                  </a:txBody>
                  <a:tcPr marL="121920" marR="121920"/>
                </a:tc>
                <a:tc>
                  <a:txBody>
                    <a:bodyPr/>
                    <a:lstStyle/>
                    <a:p>
                      <a:pPr algn="ctr"/>
                      <a:r>
                        <a:rPr lang="id-ID" dirty="0" smtClean="0"/>
                        <a:t>Tahun 2007</a:t>
                      </a:r>
                      <a:endParaRPr lang="id-ID" dirty="0"/>
                    </a:p>
                  </a:txBody>
                  <a:tcPr marL="121920" marR="121920"/>
                </a:tc>
              </a:tr>
              <a:tr h="0">
                <a:tc>
                  <a:txBody>
                    <a:bodyPr/>
                    <a:lstStyle/>
                    <a:p>
                      <a:r>
                        <a:rPr lang="id-ID" dirty="0" smtClean="0"/>
                        <a:t>Penjualan bersih</a:t>
                      </a:r>
                    </a:p>
                    <a:p>
                      <a:r>
                        <a:rPr lang="id-ID" dirty="0" smtClean="0"/>
                        <a:t>HPP</a:t>
                      </a:r>
                    </a:p>
                    <a:p>
                      <a:r>
                        <a:rPr lang="id-ID" dirty="0" smtClean="0"/>
                        <a:t>Jumlah barang </a:t>
                      </a:r>
                      <a:r>
                        <a:rPr lang="id-ID" baseline="0" dirty="0" smtClean="0"/>
                        <a:t> yg dijual</a:t>
                      </a:r>
                      <a:endParaRPr lang="id-ID" dirty="0"/>
                    </a:p>
                  </a:txBody>
                  <a:tcPr marL="121920" marR="121920"/>
                </a:tc>
                <a:tc>
                  <a:txBody>
                    <a:bodyPr/>
                    <a:lstStyle/>
                    <a:p>
                      <a:pPr algn="r"/>
                      <a:r>
                        <a:rPr lang="id-ID" dirty="0" smtClean="0"/>
                        <a:t>Rp. 100.000</a:t>
                      </a:r>
                    </a:p>
                    <a:p>
                      <a:pPr algn="r"/>
                      <a:r>
                        <a:rPr lang="id-ID" dirty="0" smtClean="0"/>
                        <a:t>75.000</a:t>
                      </a:r>
                    </a:p>
                    <a:p>
                      <a:pPr algn="r"/>
                      <a:r>
                        <a:rPr lang="id-ID" dirty="0" smtClean="0"/>
                        <a:t>1.000 unit</a:t>
                      </a:r>
                      <a:endParaRPr lang="id-ID" dirty="0"/>
                    </a:p>
                  </a:txBody>
                  <a:tcPr marL="121920" marR="121920"/>
                </a:tc>
                <a:tc>
                  <a:txBody>
                    <a:bodyPr/>
                    <a:lstStyle/>
                    <a:p>
                      <a:pPr algn="r"/>
                      <a:r>
                        <a:rPr lang="id-ID" dirty="0" smtClean="0"/>
                        <a:t>Rp. 165.000</a:t>
                      </a:r>
                    </a:p>
                    <a:p>
                      <a:pPr algn="r"/>
                      <a:r>
                        <a:rPr lang="id-ID" dirty="0" smtClean="0"/>
                        <a:t>110.000</a:t>
                      </a:r>
                    </a:p>
                    <a:p>
                      <a:pPr algn="r"/>
                      <a:r>
                        <a:rPr lang="id-ID" dirty="0" smtClean="0"/>
                        <a:t>1.100 unit</a:t>
                      </a:r>
                      <a:endParaRPr lang="id-ID" dirty="0"/>
                    </a:p>
                  </a:txBody>
                  <a:tcPr marL="121920" marR="121920"/>
                </a:tc>
              </a:tr>
            </a:tbl>
          </a:graphicData>
        </a:graphic>
      </p:graphicFrame>
    </p:spTree>
    <p:extLst>
      <p:ext uri="{BB962C8B-B14F-4D97-AF65-F5344CB8AC3E}">
        <p14:creationId xmlns:p14="http://schemas.microsoft.com/office/powerpoint/2010/main" val="2351338147"/>
      </p:ext>
    </p:extLst>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SOAL LATIHAN 2</a:t>
            </a:r>
            <a:endParaRPr lang="id-ID" dirty="0"/>
          </a:p>
        </p:txBody>
      </p:sp>
      <p:sp>
        <p:nvSpPr>
          <p:cNvPr id="3" name="Content Placeholder 2"/>
          <p:cNvSpPr>
            <a:spLocks noGrp="1"/>
          </p:cNvSpPr>
          <p:nvPr>
            <p:ph idx="1"/>
          </p:nvPr>
        </p:nvSpPr>
        <p:spPr/>
        <p:txBody>
          <a:bodyPr/>
          <a:lstStyle/>
          <a:p>
            <a:pPr marL="0" indent="0">
              <a:buNone/>
            </a:pPr>
            <a:r>
              <a:rPr lang="id-ID" dirty="0"/>
              <a:t>Analisislah perubahan laba kotor tabel berikut ini secara lengkap:</a:t>
            </a:r>
          </a:p>
          <a:p>
            <a:pPr marL="0" indent="0">
              <a:buNone/>
            </a:pPr>
            <a:endParaRPr lang="id-ID" dirty="0" smtClean="0"/>
          </a:p>
          <a:p>
            <a:pPr marL="0" indent="0">
              <a:buNone/>
            </a:pPr>
            <a:endParaRPr lang="id-ID" dirty="0"/>
          </a:p>
        </p:txBody>
      </p:sp>
      <p:graphicFrame>
        <p:nvGraphicFramePr>
          <p:cNvPr id="5" name="Table 4"/>
          <p:cNvGraphicFramePr>
            <a:graphicFrameLocks noGrp="1"/>
          </p:cNvGraphicFramePr>
          <p:nvPr>
            <p:extLst>
              <p:ext uri="{D42A27DB-BD31-4B8C-83A1-F6EECF244321}">
                <p14:modId xmlns:p14="http://schemas.microsoft.com/office/powerpoint/2010/main" val="4123425848"/>
              </p:ext>
            </p:extLst>
          </p:nvPr>
        </p:nvGraphicFramePr>
        <p:xfrm>
          <a:off x="1967541" y="2852936"/>
          <a:ext cx="8127999" cy="128524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pPr algn="ctr"/>
                      <a:r>
                        <a:rPr lang="id-ID" dirty="0" smtClean="0"/>
                        <a:t>Komponen </a:t>
                      </a:r>
                      <a:endParaRPr lang="id-ID" dirty="0"/>
                    </a:p>
                  </a:txBody>
                  <a:tcPr marL="121920" marR="121920"/>
                </a:tc>
                <a:tc>
                  <a:txBody>
                    <a:bodyPr/>
                    <a:lstStyle/>
                    <a:p>
                      <a:pPr algn="ctr"/>
                      <a:r>
                        <a:rPr lang="id-ID" dirty="0" smtClean="0"/>
                        <a:t>2003</a:t>
                      </a:r>
                      <a:endParaRPr lang="id-ID" dirty="0"/>
                    </a:p>
                  </a:txBody>
                  <a:tcPr marL="121920" marR="121920"/>
                </a:tc>
                <a:tc>
                  <a:txBody>
                    <a:bodyPr/>
                    <a:lstStyle/>
                    <a:p>
                      <a:pPr algn="ctr"/>
                      <a:r>
                        <a:rPr lang="id-ID" dirty="0" smtClean="0"/>
                        <a:t>2004</a:t>
                      </a:r>
                      <a:endParaRPr lang="id-ID" dirty="0"/>
                    </a:p>
                  </a:txBody>
                  <a:tcPr marL="121920" marR="121920"/>
                </a:tc>
              </a:tr>
              <a:tr h="370840">
                <a:tc>
                  <a:txBody>
                    <a:bodyPr/>
                    <a:lstStyle/>
                    <a:p>
                      <a:r>
                        <a:rPr lang="id-ID" dirty="0" smtClean="0"/>
                        <a:t>Penjualan Netto</a:t>
                      </a:r>
                    </a:p>
                    <a:p>
                      <a:r>
                        <a:rPr lang="id-ID" dirty="0" smtClean="0"/>
                        <a:t>HPP</a:t>
                      </a:r>
                    </a:p>
                    <a:p>
                      <a:r>
                        <a:rPr lang="id-ID" dirty="0" smtClean="0"/>
                        <a:t>Kuantitas penjualan</a:t>
                      </a:r>
                      <a:endParaRPr lang="id-ID" dirty="0"/>
                    </a:p>
                  </a:txBody>
                  <a:tcPr marL="121920" marR="121920"/>
                </a:tc>
                <a:tc>
                  <a:txBody>
                    <a:bodyPr/>
                    <a:lstStyle/>
                    <a:p>
                      <a:pPr algn="r"/>
                      <a:r>
                        <a:rPr lang="id-ID" dirty="0" smtClean="0"/>
                        <a:t>Rp.  200.000</a:t>
                      </a:r>
                    </a:p>
                    <a:p>
                      <a:pPr algn="r"/>
                      <a:r>
                        <a:rPr lang="id-ID" dirty="0" smtClean="0"/>
                        <a:t>150.000</a:t>
                      </a:r>
                    </a:p>
                    <a:p>
                      <a:pPr algn="r"/>
                      <a:r>
                        <a:rPr lang="id-ID" dirty="0" smtClean="0"/>
                        <a:t>1000 unit</a:t>
                      </a:r>
                      <a:endParaRPr lang="id-ID" dirty="0"/>
                    </a:p>
                  </a:txBody>
                  <a:tcPr marL="121920" marR="121920"/>
                </a:tc>
                <a:tc>
                  <a:txBody>
                    <a:bodyPr/>
                    <a:lstStyle/>
                    <a:p>
                      <a:pPr algn="r"/>
                      <a:r>
                        <a:rPr lang="id-ID" dirty="0" smtClean="0"/>
                        <a:t>Rp.  253.000</a:t>
                      </a:r>
                    </a:p>
                    <a:p>
                      <a:pPr algn="r"/>
                      <a:r>
                        <a:rPr lang="id-ID" dirty="0" smtClean="0"/>
                        <a:t>181.125</a:t>
                      </a:r>
                    </a:p>
                    <a:p>
                      <a:pPr algn="r"/>
                      <a:r>
                        <a:rPr lang="id-ID" dirty="0" smtClean="0"/>
                        <a:t>1.150 unit</a:t>
                      </a:r>
                      <a:endParaRPr lang="id-ID" dirty="0"/>
                    </a:p>
                  </a:txBody>
                  <a:tcPr marL="121920" marR="121920"/>
                </a:tc>
              </a:tr>
            </a:tbl>
          </a:graphicData>
        </a:graphic>
      </p:graphicFrame>
    </p:spTree>
    <p:extLst>
      <p:ext uri="{BB962C8B-B14F-4D97-AF65-F5344CB8AC3E}">
        <p14:creationId xmlns:p14="http://schemas.microsoft.com/office/powerpoint/2010/main" val="1534995247"/>
      </p:ext>
    </p:extLst>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5520" y="1340768"/>
            <a:ext cx="8630920" cy="1080120"/>
          </a:xfrm>
        </p:spPr>
        <p:txBody>
          <a:bodyPr>
            <a:normAutofit/>
          </a:bodyPr>
          <a:lstStyle/>
          <a:p>
            <a:r>
              <a:rPr lang="id-ID" sz="3100" b="1" dirty="0"/>
              <a:t>ANALISIS INFORMASI </a:t>
            </a:r>
            <a:r>
              <a:rPr lang="id-ID" sz="3100" b="1" dirty="0" smtClean="0"/>
              <a:t>KEUANGAN</a:t>
            </a:r>
            <a:br>
              <a:rPr lang="id-ID" sz="3100" b="1" dirty="0" smtClean="0"/>
            </a:br>
            <a:r>
              <a:rPr lang="id-ID" sz="1800" dirty="0"/>
              <a:t>MANENDHA M KUNDALA, SE,MM</a:t>
            </a:r>
            <a:br>
              <a:rPr lang="id-ID" sz="1800" dirty="0"/>
            </a:br>
            <a:endParaRPr lang="id-ID" sz="1800" dirty="0"/>
          </a:p>
        </p:txBody>
      </p:sp>
      <p:sp>
        <p:nvSpPr>
          <p:cNvPr id="3" name="Subtitle 2"/>
          <p:cNvSpPr>
            <a:spLocks noGrp="1"/>
          </p:cNvSpPr>
          <p:nvPr>
            <p:ph type="subTitle" idx="1"/>
          </p:nvPr>
        </p:nvSpPr>
        <p:spPr>
          <a:xfrm>
            <a:off x="1780540" y="2708921"/>
            <a:ext cx="8630920" cy="2673975"/>
          </a:xfrm>
        </p:spPr>
        <p:txBody>
          <a:bodyPr/>
          <a:lstStyle/>
          <a:p>
            <a:r>
              <a:rPr lang="id-ID" sz="4400" b="1" dirty="0"/>
              <a:t>ANALISIS </a:t>
            </a:r>
            <a:r>
              <a:rPr lang="id-ID" sz="4400" b="1" dirty="0" smtClean="0"/>
              <a:t>TITIK IMPAS</a:t>
            </a:r>
          </a:p>
          <a:p>
            <a:r>
              <a:rPr lang="id-ID" b="1" dirty="0" smtClean="0"/>
              <a:t>MATERI 13</a:t>
            </a:r>
          </a:p>
          <a:p>
            <a:endParaRPr lang="id-ID" dirty="0"/>
          </a:p>
        </p:txBody>
      </p:sp>
    </p:spTree>
    <p:extLst>
      <p:ext uri="{BB962C8B-B14F-4D97-AF65-F5344CB8AC3E}">
        <p14:creationId xmlns:p14="http://schemas.microsoft.com/office/powerpoint/2010/main" val="2074957243"/>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 PENGERTIAN TITIK IMPAS</a:t>
            </a:r>
            <a:endParaRPr lang="id-ID" dirty="0"/>
          </a:p>
        </p:txBody>
      </p:sp>
      <p:sp>
        <p:nvSpPr>
          <p:cNvPr id="3" name="Content Placeholder 2"/>
          <p:cNvSpPr>
            <a:spLocks noGrp="1"/>
          </p:cNvSpPr>
          <p:nvPr>
            <p:ph idx="1"/>
          </p:nvPr>
        </p:nvSpPr>
        <p:spPr/>
        <p:txBody>
          <a:bodyPr/>
          <a:lstStyle/>
          <a:p>
            <a:r>
              <a:rPr lang="id-ID" dirty="0" smtClean="0"/>
              <a:t>Analisis titik impas adalah suatu keadaan di mana perusahaan beroperasi dalam kondisi tidak memperoleh pendapatan (laba) dan tidak tidak pula menderita kerugian. Artinya dalam kondisi dimana jumlah pendapatan yang diterima sama dengan jumlah biaya yang dikeluarkan.</a:t>
            </a:r>
            <a:endParaRPr lang="id-ID" dirty="0"/>
          </a:p>
        </p:txBody>
      </p:sp>
    </p:spTree>
    <p:extLst>
      <p:ext uri="{BB962C8B-B14F-4D97-AF65-F5344CB8AC3E}">
        <p14:creationId xmlns:p14="http://schemas.microsoft.com/office/powerpoint/2010/main" val="1790878001"/>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B. TUJUAN ANALISIS TITIK IMPAS</a:t>
            </a:r>
            <a:endParaRPr lang="id-ID" dirty="0"/>
          </a:p>
        </p:txBody>
      </p:sp>
      <p:sp>
        <p:nvSpPr>
          <p:cNvPr id="3" name="Content Placeholder 2"/>
          <p:cNvSpPr>
            <a:spLocks noGrp="1"/>
          </p:cNvSpPr>
          <p:nvPr>
            <p:ph idx="1"/>
          </p:nvPr>
        </p:nvSpPr>
        <p:spPr/>
        <p:txBody>
          <a:bodyPr/>
          <a:lstStyle/>
          <a:p>
            <a:pPr marL="514350" indent="-514350">
              <a:buFont typeface="+mj-lt"/>
              <a:buAutoNum type="arabicPeriod"/>
            </a:pPr>
            <a:r>
              <a:rPr lang="id-ID" dirty="0" smtClean="0"/>
              <a:t>Mendisain spesifikasi produk,</a:t>
            </a:r>
          </a:p>
          <a:p>
            <a:pPr marL="514350" indent="-514350">
              <a:buFont typeface="+mj-lt"/>
              <a:buAutoNum type="arabicPeriod"/>
            </a:pPr>
            <a:r>
              <a:rPr lang="id-ID" dirty="0" smtClean="0"/>
              <a:t>Menentuan harga jual per satuan,</a:t>
            </a:r>
          </a:p>
          <a:p>
            <a:pPr marL="514350" indent="-514350">
              <a:buFont typeface="+mj-lt"/>
              <a:buAutoNum type="arabicPeriod"/>
            </a:pPr>
            <a:r>
              <a:rPr lang="id-ID" dirty="0" smtClean="0"/>
              <a:t>Menentukan jumlah produksi atau penjualan minimal agar tidak mengalami kerugian,</a:t>
            </a:r>
          </a:p>
          <a:p>
            <a:pPr marL="514350" indent="-514350">
              <a:buFont typeface="+mj-lt"/>
              <a:buAutoNum type="arabicPeriod"/>
            </a:pPr>
            <a:r>
              <a:rPr lang="id-ID" dirty="0" smtClean="0"/>
              <a:t>Memaksimalkan jumlah produksi,</a:t>
            </a:r>
          </a:p>
          <a:p>
            <a:pPr marL="514350" indent="-514350">
              <a:buFont typeface="+mj-lt"/>
              <a:buAutoNum type="arabicPeriod"/>
            </a:pPr>
            <a:r>
              <a:rPr lang="id-ID" dirty="0" smtClean="0"/>
              <a:t>Merencanakan laba yang diinginkan.</a:t>
            </a:r>
            <a:endParaRPr lang="id-ID" dirty="0"/>
          </a:p>
        </p:txBody>
      </p:sp>
    </p:spTree>
    <p:extLst>
      <p:ext uri="{BB962C8B-B14F-4D97-AF65-F5344CB8AC3E}">
        <p14:creationId xmlns:p14="http://schemas.microsoft.com/office/powerpoint/2010/main" val="34232853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274042"/>
          </a:xfrm>
        </p:spPr>
        <p:txBody>
          <a:bodyPr>
            <a:normAutofit fontScale="90000"/>
          </a:bodyPr>
          <a:lstStyle/>
          <a:p>
            <a:endParaRPr lang="id-ID" dirty="0"/>
          </a:p>
        </p:txBody>
      </p:sp>
      <p:sp>
        <p:nvSpPr>
          <p:cNvPr id="3" name="Content Placeholder 2"/>
          <p:cNvSpPr>
            <a:spLocks noGrp="1"/>
          </p:cNvSpPr>
          <p:nvPr>
            <p:ph idx="1"/>
          </p:nvPr>
        </p:nvSpPr>
        <p:spPr>
          <a:xfrm>
            <a:off x="609600" y="764705"/>
            <a:ext cx="10972800" cy="5361459"/>
          </a:xfrm>
        </p:spPr>
        <p:txBody>
          <a:bodyPr>
            <a:normAutofit/>
          </a:bodyPr>
          <a:lstStyle/>
          <a:p>
            <a:pPr marL="0" indent="0">
              <a:buNone/>
            </a:pPr>
            <a:r>
              <a:rPr lang="id-ID" dirty="0" smtClean="0"/>
              <a:t>4. PEMERINTAH</a:t>
            </a:r>
          </a:p>
          <a:p>
            <a:pPr marL="0" indent="0">
              <a:buNone/>
            </a:pPr>
            <a:r>
              <a:rPr lang="id-ID" dirty="0" smtClean="0"/>
              <a:t>Arti penting laporan keuangan bagi pemerintah adalah:</a:t>
            </a:r>
          </a:p>
          <a:p>
            <a:pPr marL="514350" indent="-514350">
              <a:buAutoNum type="alphaLcPeriod"/>
            </a:pPr>
            <a:r>
              <a:rPr lang="id-ID" dirty="0" smtClean="0"/>
              <a:t>untuk menilai kejujuran perusahaan dalam melaporkan seluruh keuangan perusahaan yang sesungguhnya.</a:t>
            </a:r>
          </a:p>
          <a:p>
            <a:pPr marL="514350" indent="-514350">
              <a:buAutoNum type="alphaLcPeriod"/>
            </a:pPr>
            <a:r>
              <a:rPr lang="id-ID" dirty="0" smtClean="0"/>
              <a:t>untuk mengetahui kewajiban perusahaan terhadap negara dari hasil laporan keuangan yang dilaporkan. </a:t>
            </a:r>
          </a:p>
          <a:p>
            <a:pPr marL="0" indent="0">
              <a:buNone/>
            </a:pPr>
            <a:endParaRPr lang="id-ID" dirty="0" smtClean="0"/>
          </a:p>
          <a:p>
            <a:pPr marL="0" indent="0">
              <a:buNone/>
            </a:pPr>
            <a:r>
              <a:rPr lang="id-ID" dirty="0" smtClean="0"/>
              <a:t>5. INVESTOR</a:t>
            </a:r>
          </a:p>
          <a:p>
            <a:pPr marL="0" indent="0">
              <a:buNone/>
            </a:pPr>
            <a:r>
              <a:rPr lang="id-ID" dirty="0" smtClean="0"/>
              <a:t>Bagi investor arti penting laporan keuangan adalah untuk menilai prospek usaha tersebut ke depan. Apakah mampu memberikan deviden dan nilai saham seperti yang diinginkan.</a:t>
            </a:r>
            <a:endParaRPr lang="id-ID" dirty="0"/>
          </a:p>
        </p:txBody>
      </p:sp>
    </p:spTree>
    <p:extLst>
      <p:ext uri="{BB962C8B-B14F-4D97-AF65-F5344CB8AC3E}">
        <p14:creationId xmlns:p14="http://schemas.microsoft.com/office/powerpoint/2010/main" val="3723051918"/>
      </p:ext>
    </p:extLst>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C. KELEMAHAN ANALISIS TITIK IMPAS</a:t>
            </a:r>
            <a:endParaRPr lang="id-ID" dirty="0"/>
          </a:p>
        </p:txBody>
      </p:sp>
      <p:sp>
        <p:nvSpPr>
          <p:cNvPr id="3" name="Content Placeholder 2"/>
          <p:cNvSpPr>
            <a:spLocks noGrp="1"/>
          </p:cNvSpPr>
          <p:nvPr>
            <p:ph idx="1"/>
          </p:nvPr>
        </p:nvSpPr>
        <p:spPr/>
        <p:txBody>
          <a:bodyPr/>
          <a:lstStyle/>
          <a:p>
            <a:pPr marL="514350" indent="-514350">
              <a:buFont typeface="+mj-lt"/>
              <a:buAutoNum type="arabicPeriod"/>
            </a:pPr>
            <a:r>
              <a:rPr lang="id-ID" dirty="0" smtClean="0"/>
              <a:t>Membutuhkan banyak asumsi terbatas,</a:t>
            </a:r>
          </a:p>
          <a:p>
            <a:pPr marL="514350" indent="-514350">
              <a:buFont typeface="+mj-lt"/>
              <a:buAutoNum type="arabicPeriod"/>
            </a:pPr>
            <a:r>
              <a:rPr lang="id-ID" dirty="0" smtClean="0"/>
              <a:t>Bersifat statis,</a:t>
            </a:r>
          </a:p>
          <a:p>
            <a:pPr marL="514350" indent="-514350">
              <a:buFont typeface="+mj-lt"/>
              <a:buAutoNum type="arabicPeriod"/>
            </a:pPr>
            <a:r>
              <a:rPr lang="id-ID" dirty="0" smtClean="0"/>
              <a:t>Tidak digunakan untuk mengambil keputusan akhir,</a:t>
            </a:r>
          </a:p>
          <a:p>
            <a:pPr marL="514350" indent="-514350">
              <a:buFont typeface="+mj-lt"/>
              <a:buAutoNum type="arabicPeriod"/>
            </a:pPr>
            <a:r>
              <a:rPr lang="id-ID" dirty="0" smtClean="0"/>
              <a:t>Tidak menyediakan pengujian aliran kas yang baik,</a:t>
            </a:r>
          </a:p>
          <a:p>
            <a:pPr marL="514350" indent="-514350">
              <a:buFont typeface="+mj-lt"/>
              <a:buAutoNum type="arabicPeriod"/>
            </a:pPr>
            <a:r>
              <a:rPr lang="id-ID" dirty="0" smtClean="0"/>
              <a:t>Kurang mempertimbangkan resiko-resiko yang terjadi selama masa penjualan.</a:t>
            </a:r>
            <a:endParaRPr lang="id-ID" dirty="0"/>
          </a:p>
        </p:txBody>
      </p:sp>
    </p:spTree>
    <p:extLst>
      <p:ext uri="{BB962C8B-B14F-4D97-AF65-F5344CB8AC3E}">
        <p14:creationId xmlns:p14="http://schemas.microsoft.com/office/powerpoint/2010/main" val="969279254"/>
      </p:ext>
    </p:extLst>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 ASUMSI DAN KETERBATASAN ANALISIS TITIK IMPAS</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id-ID" dirty="0" smtClean="0"/>
              <a:t>Biaya yang digunakan hanya dua macam, yaitu memisahkan antara biaya tetap dan biaya variabel,</a:t>
            </a:r>
          </a:p>
          <a:p>
            <a:pPr marL="514350" indent="-514350">
              <a:buFont typeface="+mj-lt"/>
              <a:buAutoNum type="arabicPeriod"/>
            </a:pPr>
            <a:r>
              <a:rPr lang="id-ID" dirty="0" smtClean="0"/>
              <a:t>Biaya tetap dianggap konstan samapi kapsitas tertentu saja,</a:t>
            </a:r>
          </a:p>
          <a:p>
            <a:pPr marL="514350" indent="-514350">
              <a:buFont typeface="+mj-lt"/>
              <a:buAutoNum type="arabicPeriod"/>
            </a:pPr>
            <a:r>
              <a:rPr lang="id-ID" dirty="0" smtClean="0"/>
              <a:t>Biaya variabel berubah-ubah secara sebanding (proposional) dengan perubahan volume penjualan,</a:t>
            </a:r>
          </a:p>
          <a:p>
            <a:pPr marL="514350" indent="-514350">
              <a:buFont typeface="+mj-lt"/>
              <a:buAutoNum type="arabicPeriod"/>
            </a:pPr>
            <a:r>
              <a:rPr lang="id-ID" dirty="0" smtClean="0"/>
              <a:t>Hanya digunakan untuk satu macam harga barang yang dijual atau diproduksi,</a:t>
            </a:r>
          </a:p>
          <a:p>
            <a:pPr marL="514350" indent="-514350">
              <a:buFont typeface="+mj-lt"/>
              <a:buAutoNum type="arabicPeriod"/>
            </a:pPr>
            <a:r>
              <a:rPr lang="id-ID" dirty="0" smtClean="0"/>
              <a:t>Tidak ada perubahan harga jual.</a:t>
            </a:r>
            <a:endParaRPr lang="id-ID" dirty="0"/>
          </a:p>
        </p:txBody>
      </p:sp>
    </p:spTree>
    <p:extLst>
      <p:ext uri="{BB962C8B-B14F-4D97-AF65-F5344CB8AC3E}">
        <p14:creationId xmlns:p14="http://schemas.microsoft.com/office/powerpoint/2010/main" val="3027294205"/>
      </p:ext>
    </p:extLst>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E. RUMUSAN YANG DIGUNAKAN</a:t>
            </a:r>
            <a:endParaRPr lang="id-ID"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id-ID" dirty="0" smtClean="0"/>
              <a:t>Dengan rumus matematik</a:t>
            </a:r>
          </a:p>
          <a:p>
            <a:r>
              <a:rPr lang="id-ID" dirty="0" smtClean="0"/>
              <a:t>Analisis titik impas dalam unit</a:t>
            </a:r>
          </a:p>
          <a:p>
            <a:pPr marL="0" indent="0">
              <a:buNone/>
            </a:pPr>
            <a:r>
              <a:rPr lang="id-ID" dirty="0" smtClean="0"/>
              <a:t>	BEP =       </a:t>
            </a:r>
            <a:r>
              <a:rPr lang="id-ID" u="sng" dirty="0" smtClean="0"/>
              <a:t>FC </a:t>
            </a:r>
            <a:r>
              <a:rPr lang="id-ID" dirty="0" smtClean="0"/>
              <a:t>  </a:t>
            </a:r>
          </a:p>
          <a:p>
            <a:pPr marL="0" indent="0">
              <a:buNone/>
            </a:pPr>
            <a:r>
              <a:rPr lang="id-ID" dirty="0"/>
              <a:t>	</a:t>
            </a:r>
            <a:r>
              <a:rPr lang="id-ID" dirty="0" smtClean="0"/>
              <a:t>	 P – VC/unit    </a:t>
            </a:r>
            <a:endParaRPr lang="id-ID" dirty="0"/>
          </a:p>
          <a:p>
            <a:r>
              <a:rPr lang="id-ID" dirty="0" smtClean="0"/>
              <a:t>Analisis titik impas dalam rupiah</a:t>
            </a:r>
            <a:endParaRPr lang="id-ID" dirty="0"/>
          </a:p>
          <a:p>
            <a:pPr marL="0" indent="0">
              <a:buNone/>
            </a:pPr>
            <a:r>
              <a:rPr lang="id-ID" dirty="0" smtClean="0"/>
              <a:t>	BEP =     </a:t>
            </a:r>
            <a:r>
              <a:rPr lang="id-ID" u="sng" dirty="0" smtClean="0"/>
              <a:t>FC</a:t>
            </a:r>
          </a:p>
          <a:p>
            <a:pPr marL="0" indent="0">
              <a:buNone/>
            </a:pPr>
            <a:r>
              <a:rPr lang="id-ID" dirty="0"/>
              <a:t>	</a:t>
            </a:r>
            <a:r>
              <a:rPr lang="id-ID" dirty="0" smtClean="0"/>
              <a:t>	1 – </a:t>
            </a:r>
            <a:r>
              <a:rPr lang="id-ID" u="sng" dirty="0" smtClean="0"/>
              <a:t>VC</a:t>
            </a:r>
          </a:p>
          <a:p>
            <a:pPr marL="0" indent="0">
              <a:buNone/>
            </a:pPr>
            <a:r>
              <a:rPr lang="id-ID" dirty="0"/>
              <a:t>	</a:t>
            </a:r>
            <a:r>
              <a:rPr lang="id-ID" dirty="0" smtClean="0"/>
              <a:t>	        S</a:t>
            </a:r>
          </a:p>
          <a:p>
            <a:pPr marL="514350" indent="-514350">
              <a:buFont typeface="+mj-lt"/>
              <a:buAutoNum type="arabicPeriod" startAt="2"/>
            </a:pPr>
            <a:r>
              <a:rPr lang="id-ID" dirty="0" smtClean="0"/>
              <a:t>Dengan coba-coba</a:t>
            </a:r>
          </a:p>
          <a:p>
            <a:pPr marL="514350" indent="-514350">
              <a:buFont typeface="+mj-lt"/>
              <a:buAutoNum type="arabicPeriod" startAt="2"/>
            </a:pPr>
            <a:r>
              <a:rPr lang="id-ID" dirty="0" smtClean="0"/>
              <a:t>Dengan grafik</a:t>
            </a:r>
            <a:endParaRPr lang="id-ID" dirty="0"/>
          </a:p>
        </p:txBody>
      </p:sp>
    </p:spTree>
    <p:extLst>
      <p:ext uri="{BB962C8B-B14F-4D97-AF65-F5344CB8AC3E}">
        <p14:creationId xmlns:p14="http://schemas.microsoft.com/office/powerpoint/2010/main" val="2581003959"/>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SOAL LATIHAN</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PT. Besi Jaya memiliki usaha dibidang alat perkakas gergaji dengan data sebagai berikut:</a:t>
            </a:r>
          </a:p>
          <a:p>
            <a:r>
              <a:rPr lang="id-ID" dirty="0" smtClean="0"/>
              <a:t>Kapasitas produksi 100.000 unit mesin gergaji.</a:t>
            </a:r>
          </a:p>
          <a:p>
            <a:r>
              <a:rPr lang="id-ID" dirty="0" smtClean="0"/>
              <a:t>Harga jual per satuan diperkirakan Rp. 5.000/ unit</a:t>
            </a:r>
          </a:p>
          <a:p>
            <a:r>
              <a:rPr lang="id-ID" dirty="0" smtClean="0"/>
              <a:t>Total biaya tetap Rp. 150.000.000 dan total biaya variabel 250.000.000.</a:t>
            </a:r>
          </a:p>
          <a:p>
            <a:pPr marL="0" indent="0">
              <a:buNone/>
            </a:pPr>
            <a:r>
              <a:rPr lang="id-ID" smtClean="0"/>
              <a:t>Pertanyaan: carilah titik impas dalam unit maupun rupiah!</a:t>
            </a:r>
            <a:endParaRPr lang="id-ID" dirty="0"/>
          </a:p>
        </p:txBody>
      </p:sp>
    </p:spTree>
    <p:extLst>
      <p:ext uri="{BB962C8B-B14F-4D97-AF65-F5344CB8AC3E}">
        <p14:creationId xmlns:p14="http://schemas.microsoft.com/office/powerpoint/2010/main" val="11018235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5520" y="1340768"/>
            <a:ext cx="8630920" cy="1080120"/>
          </a:xfrm>
        </p:spPr>
        <p:txBody>
          <a:bodyPr>
            <a:normAutofit/>
          </a:bodyPr>
          <a:lstStyle/>
          <a:p>
            <a:r>
              <a:rPr lang="id-ID" sz="3100" b="1" dirty="0"/>
              <a:t>ANALISIS INFORMASI </a:t>
            </a:r>
            <a:r>
              <a:rPr lang="id-ID" sz="3100" b="1" dirty="0" smtClean="0"/>
              <a:t>KEUANGAN</a:t>
            </a:r>
            <a:br>
              <a:rPr lang="id-ID" sz="3100" b="1" dirty="0" smtClean="0"/>
            </a:br>
            <a:r>
              <a:rPr lang="id-ID" sz="1800" dirty="0"/>
              <a:t>MANENDHA M KUNDALA, SE,MM</a:t>
            </a:r>
            <a:br>
              <a:rPr lang="id-ID" sz="1800" dirty="0"/>
            </a:br>
            <a:endParaRPr lang="id-ID" sz="1800" dirty="0"/>
          </a:p>
        </p:txBody>
      </p:sp>
      <p:sp>
        <p:nvSpPr>
          <p:cNvPr id="3" name="Subtitle 2"/>
          <p:cNvSpPr>
            <a:spLocks noGrp="1"/>
          </p:cNvSpPr>
          <p:nvPr>
            <p:ph type="subTitle" idx="1"/>
          </p:nvPr>
        </p:nvSpPr>
        <p:spPr>
          <a:xfrm>
            <a:off x="1780540" y="2708921"/>
            <a:ext cx="8630920" cy="2673975"/>
          </a:xfrm>
        </p:spPr>
        <p:txBody>
          <a:bodyPr/>
          <a:lstStyle/>
          <a:p>
            <a:r>
              <a:rPr lang="id-ID" sz="4400" b="1" dirty="0"/>
              <a:t>JENIS DAN KOMPONEN LAPORAN </a:t>
            </a:r>
            <a:r>
              <a:rPr lang="id-ID" sz="4400" b="1" dirty="0" smtClean="0"/>
              <a:t>KEUANGAN</a:t>
            </a:r>
          </a:p>
          <a:p>
            <a:r>
              <a:rPr lang="id-ID" b="1" dirty="0" smtClean="0"/>
              <a:t>MATERI 2</a:t>
            </a:r>
            <a:endParaRPr lang="id-ID" dirty="0"/>
          </a:p>
        </p:txBody>
      </p:sp>
    </p:spTree>
    <p:extLst>
      <p:ext uri="{BB962C8B-B14F-4D97-AF65-F5344CB8AC3E}">
        <p14:creationId xmlns:p14="http://schemas.microsoft.com/office/powerpoint/2010/main" val="1964065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A. JENIS LAPORAN KEUANGAN</a:t>
            </a:r>
            <a:endParaRPr lang="id-ID" dirty="0"/>
          </a:p>
        </p:txBody>
      </p:sp>
      <p:sp>
        <p:nvSpPr>
          <p:cNvPr id="3" name="Content Placeholder 2"/>
          <p:cNvSpPr>
            <a:spLocks noGrp="1"/>
          </p:cNvSpPr>
          <p:nvPr>
            <p:ph idx="1"/>
          </p:nvPr>
        </p:nvSpPr>
        <p:spPr/>
        <p:txBody>
          <a:bodyPr/>
          <a:lstStyle/>
          <a:p>
            <a:pPr marL="0" indent="0">
              <a:buNone/>
            </a:pPr>
            <a:r>
              <a:rPr lang="id-ID" dirty="0" smtClean="0"/>
              <a:t>Dalam praktiknya, secara umum ada 5 macam laporan keuangan yang biasa disusun yaitu:</a:t>
            </a:r>
          </a:p>
          <a:p>
            <a:pPr marL="514350" indent="-514350">
              <a:buAutoNum type="arabicPeriod"/>
            </a:pPr>
            <a:r>
              <a:rPr lang="id-ID" dirty="0" smtClean="0"/>
              <a:t>Neraca</a:t>
            </a:r>
          </a:p>
          <a:p>
            <a:pPr marL="514350" indent="-514350">
              <a:buAutoNum type="arabicPeriod"/>
            </a:pPr>
            <a:r>
              <a:rPr lang="id-ID" dirty="0" smtClean="0"/>
              <a:t>Laporan laba rugi</a:t>
            </a:r>
          </a:p>
          <a:p>
            <a:pPr marL="514350" indent="-514350">
              <a:buAutoNum type="arabicPeriod"/>
            </a:pPr>
            <a:r>
              <a:rPr lang="id-ID" dirty="0" smtClean="0"/>
              <a:t>Laporan perubahan modal</a:t>
            </a:r>
          </a:p>
          <a:p>
            <a:pPr marL="514350" indent="-514350">
              <a:buAutoNum type="arabicPeriod"/>
            </a:pPr>
            <a:r>
              <a:rPr lang="id-ID" dirty="0" smtClean="0"/>
              <a:t>Laporan catatan atas laporan keuangan</a:t>
            </a:r>
          </a:p>
          <a:p>
            <a:pPr marL="514350" indent="-514350">
              <a:buAutoNum type="arabicPeriod"/>
            </a:pPr>
            <a:r>
              <a:rPr lang="id-ID" dirty="0" smtClean="0"/>
              <a:t>Laporan kas </a:t>
            </a:r>
          </a:p>
          <a:p>
            <a:pPr marL="0" indent="0">
              <a:buNone/>
            </a:pPr>
            <a:endParaRPr lang="id-ID" dirty="0"/>
          </a:p>
        </p:txBody>
      </p:sp>
    </p:spTree>
    <p:extLst>
      <p:ext uri="{BB962C8B-B14F-4D97-AF65-F5344CB8AC3E}">
        <p14:creationId xmlns:p14="http://schemas.microsoft.com/office/powerpoint/2010/main" val="37541610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 </a:t>
            </a:r>
            <a:r>
              <a:rPr lang="id-ID" smtClean="0"/>
              <a:t>NERACA</a:t>
            </a:r>
            <a:endParaRPr lang="id-ID"/>
          </a:p>
        </p:txBody>
      </p:sp>
      <p:sp>
        <p:nvSpPr>
          <p:cNvPr id="3" name="Content Placeholder 2"/>
          <p:cNvSpPr>
            <a:spLocks noGrp="1"/>
          </p:cNvSpPr>
          <p:nvPr>
            <p:ph idx="1"/>
          </p:nvPr>
        </p:nvSpPr>
        <p:spPr/>
        <p:txBody>
          <a:bodyPr>
            <a:normAutofit/>
          </a:bodyPr>
          <a:lstStyle/>
          <a:p>
            <a:pPr marL="0" indent="0">
              <a:buNone/>
            </a:pPr>
            <a:r>
              <a:rPr lang="id-ID" dirty="0" smtClean="0"/>
              <a:t>Menurut James C Van Horne, neraca adalah ringkasan posisi keuangan perusahaan pada tanggal tertentu yang menunjukkan total aktiva dengan total kewajiban ditambah total ekuitas pemilik.</a:t>
            </a:r>
          </a:p>
          <a:p>
            <a:pPr marL="0" indent="0">
              <a:buNone/>
            </a:pPr>
            <a:r>
              <a:rPr lang="id-ID" dirty="0" smtClean="0"/>
              <a:t>Komponen atau isi aktiva terbagi dalam 3 yaitu:</a:t>
            </a:r>
          </a:p>
          <a:p>
            <a:pPr marL="514350" indent="-514350">
              <a:buAutoNum type="arabicPeriod"/>
            </a:pPr>
            <a:r>
              <a:rPr lang="id-ID" dirty="0" smtClean="0"/>
              <a:t>Aktiva lancar,</a:t>
            </a:r>
          </a:p>
          <a:p>
            <a:pPr marL="514350" indent="-514350">
              <a:buAutoNum type="arabicPeriod"/>
            </a:pPr>
            <a:r>
              <a:rPr lang="id-ID" dirty="0" smtClean="0"/>
              <a:t>Aktiva tetap (aktiva berwujud dan tak berwujud),</a:t>
            </a:r>
          </a:p>
          <a:p>
            <a:pPr marL="514350" indent="-514350">
              <a:buAutoNum type="arabicPeriod"/>
            </a:pPr>
            <a:r>
              <a:rPr lang="id-ID" dirty="0" smtClean="0"/>
              <a:t>Aktiva lainnya</a:t>
            </a:r>
          </a:p>
        </p:txBody>
      </p:sp>
    </p:spTree>
    <p:extLst>
      <p:ext uri="{BB962C8B-B14F-4D97-AF65-F5344CB8AC3E}">
        <p14:creationId xmlns:p14="http://schemas.microsoft.com/office/powerpoint/2010/main" val="13975719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202034"/>
          </a:xfrm>
        </p:spPr>
        <p:txBody>
          <a:bodyPr>
            <a:normAutofit fontScale="90000"/>
          </a:bodyPr>
          <a:lstStyle/>
          <a:p>
            <a:endParaRPr lang="id-ID" dirty="0"/>
          </a:p>
        </p:txBody>
      </p:sp>
      <p:sp>
        <p:nvSpPr>
          <p:cNvPr id="3" name="Content Placeholder 2"/>
          <p:cNvSpPr>
            <a:spLocks noGrp="1"/>
          </p:cNvSpPr>
          <p:nvPr>
            <p:ph idx="1"/>
          </p:nvPr>
        </p:nvSpPr>
        <p:spPr>
          <a:xfrm>
            <a:off x="609600" y="620689"/>
            <a:ext cx="10972800" cy="5505475"/>
          </a:xfrm>
        </p:spPr>
        <p:txBody>
          <a:bodyPr>
            <a:normAutofit/>
          </a:bodyPr>
          <a:lstStyle/>
          <a:p>
            <a:pPr marL="0" indent="0">
              <a:buNone/>
            </a:pPr>
            <a:r>
              <a:rPr lang="id-ID" dirty="0" smtClean="0"/>
              <a:t>Komponen kewajiban dibagi dalam dua jenis yaitu:</a:t>
            </a:r>
          </a:p>
          <a:p>
            <a:pPr marL="514350" indent="-514350">
              <a:buAutoNum type="arabicPeriod"/>
            </a:pPr>
            <a:r>
              <a:rPr lang="id-ID" dirty="0" smtClean="0"/>
              <a:t>Utang lancar,</a:t>
            </a:r>
          </a:p>
          <a:p>
            <a:pPr marL="514350" indent="-514350">
              <a:buAutoNum type="arabicPeriod"/>
            </a:pPr>
            <a:r>
              <a:rPr lang="id-ID" dirty="0" smtClean="0"/>
              <a:t>Utang jangka panjang.</a:t>
            </a:r>
          </a:p>
          <a:p>
            <a:pPr marL="0" indent="0">
              <a:buNone/>
            </a:pPr>
            <a:endParaRPr lang="id-ID" dirty="0" smtClean="0"/>
          </a:p>
          <a:p>
            <a:pPr marL="0" indent="0">
              <a:buNone/>
            </a:pPr>
            <a:r>
              <a:rPr lang="id-ID" dirty="0" smtClean="0"/>
              <a:t>Komponen Modal terdiri dari:</a:t>
            </a:r>
          </a:p>
          <a:p>
            <a:pPr marL="514350" indent="-514350">
              <a:buAutoNum type="arabicPeriod"/>
            </a:pPr>
            <a:r>
              <a:rPr lang="id-ID" dirty="0" smtClean="0"/>
              <a:t>Modal disetor,</a:t>
            </a:r>
          </a:p>
          <a:p>
            <a:pPr marL="514350" indent="-514350">
              <a:buAutoNum type="arabicPeriod"/>
            </a:pPr>
            <a:r>
              <a:rPr lang="id-ID" dirty="0" smtClean="0"/>
              <a:t>Laba ditahan.</a:t>
            </a:r>
          </a:p>
          <a:p>
            <a:pPr marL="0" indent="0">
              <a:buNone/>
            </a:pPr>
            <a:endParaRPr lang="id-ID" dirty="0"/>
          </a:p>
        </p:txBody>
      </p:sp>
    </p:spTree>
    <p:extLst>
      <p:ext uri="{BB962C8B-B14F-4D97-AF65-F5344CB8AC3E}">
        <p14:creationId xmlns:p14="http://schemas.microsoft.com/office/powerpoint/2010/main" val="27148545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346050"/>
          </a:xfrm>
        </p:spPr>
        <p:txBody>
          <a:bodyPr>
            <a:normAutofit fontScale="90000"/>
          </a:bodyPr>
          <a:lstStyle/>
          <a:p>
            <a:endParaRPr lang="id-ID" dirty="0"/>
          </a:p>
        </p:txBody>
      </p:sp>
      <p:sp>
        <p:nvSpPr>
          <p:cNvPr id="3" name="Content Placeholder 2"/>
          <p:cNvSpPr>
            <a:spLocks noGrp="1"/>
          </p:cNvSpPr>
          <p:nvPr>
            <p:ph idx="1"/>
          </p:nvPr>
        </p:nvSpPr>
        <p:spPr>
          <a:xfrm>
            <a:off x="609600" y="836712"/>
            <a:ext cx="10972800" cy="5289451"/>
          </a:xfrm>
        </p:spPr>
        <p:txBody>
          <a:bodyPr/>
          <a:lstStyle/>
          <a:p>
            <a:pPr marL="0" indent="0">
              <a:buNone/>
            </a:pPr>
            <a:r>
              <a:rPr lang="id-ID" dirty="0" smtClean="0"/>
              <a:t>Jumlah yang terdapat dalam komponen neraca, yaitu sisi aktiva dan pasiva harus seimbang atau sama. Artinya jumlah aktiva harus sama dengan jumlah kewajiban ditambah modal. Untuk menentukan persamaan neraca digunakan rumus sebagai berikut:</a:t>
            </a:r>
          </a:p>
          <a:p>
            <a:pPr marL="0" indent="0">
              <a:buNone/>
            </a:pPr>
            <a:r>
              <a:rPr lang="id-ID" dirty="0"/>
              <a:t>	</a:t>
            </a:r>
            <a:r>
              <a:rPr lang="id-ID" dirty="0" smtClean="0"/>
              <a:t>AKTIVA = KEWAJIBAN + MODAL </a:t>
            </a:r>
            <a:endParaRPr lang="id-ID" dirty="0"/>
          </a:p>
        </p:txBody>
      </p:sp>
    </p:spTree>
    <p:extLst>
      <p:ext uri="{BB962C8B-B14F-4D97-AF65-F5344CB8AC3E}">
        <p14:creationId xmlns:p14="http://schemas.microsoft.com/office/powerpoint/2010/main" val="247793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 LATAR BELAKANG</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Suatu kegiatan usaha yang dijalankan oleh suatu perusahaan memiliki tujuan yang ingin dicapai oleh pemilik dan manajemen, tujuan tersebut antara lain:</a:t>
            </a:r>
          </a:p>
          <a:p>
            <a:pPr marL="514350" indent="-514350">
              <a:buAutoNum type="arabicPeriod"/>
            </a:pPr>
            <a:r>
              <a:rPr lang="id-ID" dirty="0" smtClean="0"/>
              <a:t>Pemilik perusahaan menginginkan keuntungan yang optimal atas usaha yang dijalankannya.</a:t>
            </a:r>
          </a:p>
          <a:p>
            <a:pPr marL="514350" indent="-514350">
              <a:buAutoNum type="arabicPeriod"/>
            </a:pPr>
            <a:r>
              <a:rPr lang="id-ID" dirty="0" smtClean="0"/>
              <a:t>Pemilik menginginkan usaha yang dijalankannya memiliki umur yang panjang untuk periode beberapa tahun kedepan.</a:t>
            </a:r>
            <a:endParaRPr lang="id-ID" dirty="0"/>
          </a:p>
        </p:txBody>
      </p:sp>
    </p:spTree>
    <p:extLst>
      <p:ext uri="{BB962C8B-B14F-4D97-AF65-F5344CB8AC3E}">
        <p14:creationId xmlns:p14="http://schemas.microsoft.com/office/powerpoint/2010/main" val="17750421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 BENTUK NERACA</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Bentuk skontro (</a:t>
            </a:r>
            <a:r>
              <a:rPr lang="id-ID" i="1" dirty="0" smtClean="0"/>
              <a:t>account form </a:t>
            </a:r>
            <a:r>
              <a:rPr lang="id-ID" dirty="0" smtClean="0"/>
              <a:t> atau </a:t>
            </a:r>
            <a:r>
              <a:rPr lang="id-ID" i="1" dirty="0" smtClean="0"/>
              <a:t>T form</a:t>
            </a:r>
            <a:r>
              <a:rPr lang="id-ID" dirty="0" smtClean="0"/>
              <a:t>)</a:t>
            </a:r>
          </a:p>
          <a:p>
            <a:pPr marL="514350" indent="-514350">
              <a:buAutoNum type="arabicPeriod"/>
            </a:pPr>
            <a:r>
              <a:rPr lang="id-ID" dirty="0" smtClean="0"/>
              <a:t>Bentuk laporan (</a:t>
            </a:r>
            <a:r>
              <a:rPr lang="id-ID" i="1" dirty="0" smtClean="0"/>
              <a:t>report form</a:t>
            </a:r>
            <a:r>
              <a:rPr lang="id-ID" dirty="0" smtClean="0"/>
              <a:t>)</a:t>
            </a:r>
          </a:p>
        </p:txBody>
      </p:sp>
    </p:spTree>
    <p:extLst>
      <p:ext uri="{BB962C8B-B14F-4D97-AF65-F5344CB8AC3E}">
        <p14:creationId xmlns:p14="http://schemas.microsoft.com/office/powerpoint/2010/main" val="21216251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 LAPORAN LABA RUGI</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Pengertian laporan laba rugi menurut James C. Van Horne, yaitu ringkasan pendapatan dan biaya perusahaan selama periode tertentu diakhiri dengan laba atau rugi pada periode tersebut.</a:t>
            </a:r>
          </a:p>
        </p:txBody>
      </p:sp>
    </p:spTree>
    <p:extLst>
      <p:ext uri="{BB962C8B-B14F-4D97-AF65-F5344CB8AC3E}">
        <p14:creationId xmlns:p14="http://schemas.microsoft.com/office/powerpoint/2010/main" val="31882192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marL="0" indent="0">
              <a:buNone/>
            </a:pPr>
            <a:r>
              <a:rPr lang="id-ID" dirty="0"/>
              <a:t>Komponen pendapatan yang dilaporkan dalam laporan laba rugi terdiri dari dua jenis, yaitu:</a:t>
            </a:r>
          </a:p>
          <a:p>
            <a:pPr marL="514350" indent="-514350">
              <a:buAutoNum type="arabicPeriod"/>
            </a:pPr>
            <a:r>
              <a:rPr lang="id-ID" dirty="0"/>
              <a:t>Pendapatan atau penghasilan yang diperoleh dari usaha pokok (utama) perusahaan,</a:t>
            </a:r>
          </a:p>
          <a:p>
            <a:pPr marL="514350" indent="-514350">
              <a:buAutoNum type="arabicPeriod"/>
            </a:pPr>
            <a:r>
              <a:rPr lang="id-ID" dirty="0"/>
              <a:t>Pendapatan atau penghasilan yang diperoleh di luar dari usaha pokok (usaha sampingan) perusahaan.</a:t>
            </a:r>
          </a:p>
          <a:p>
            <a:pPr marL="0" indent="0">
              <a:buNone/>
            </a:pPr>
            <a:r>
              <a:rPr lang="id-ID" dirty="0"/>
              <a:t>Komponen </a:t>
            </a:r>
            <a:r>
              <a:rPr lang="id-ID" dirty="0" smtClean="0"/>
              <a:t>pengeluaran atau biaya </a:t>
            </a:r>
            <a:r>
              <a:rPr lang="id-ID" dirty="0"/>
              <a:t>yang dilaporkan dalam laporan laba rugi terdiri dari dua jenis, yaitu:</a:t>
            </a:r>
          </a:p>
          <a:p>
            <a:pPr marL="514350" indent="-514350">
              <a:buAutoNum type="arabicPeriod"/>
            </a:pPr>
            <a:r>
              <a:rPr lang="id-ID" dirty="0" smtClean="0"/>
              <a:t>Pengeluaran </a:t>
            </a:r>
            <a:r>
              <a:rPr lang="id-ID" dirty="0"/>
              <a:t>atau </a:t>
            </a:r>
            <a:r>
              <a:rPr lang="id-ID" dirty="0" smtClean="0"/>
              <a:t>biaya </a:t>
            </a:r>
            <a:r>
              <a:rPr lang="id-ID" dirty="0"/>
              <a:t>yang </a:t>
            </a:r>
            <a:r>
              <a:rPr lang="id-ID" dirty="0" smtClean="0"/>
              <a:t>dibebankan </a:t>
            </a:r>
            <a:r>
              <a:rPr lang="id-ID" dirty="0"/>
              <a:t>dari usaha pokok (utama) perusahaan,</a:t>
            </a:r>
          </a:p>
          <a:p>
            <a:pPr marL="514350" indent="-514350">
              <a:buAutoNum type="arabicPeriod"/>
            </a:pPr>
            <a:r>
              <a:rPr lang="id-ID" dirty="0"/>
              <a:t>Pengeluaran atau biaya yang dibebankan </a:t>
            </a:r>
            <a:r>
              <a:rPr lang="id-ID" dirty="0" smtClean="0"/>
              <a:t>di </a:t>
            </a:r>
            <a:r>
              <a:rPr lang="id-ID" dirty="0"/>
              <a:t>luar dari usaha pokok (usaha sampingan) perusahaan.</a:t>
            </a:r>
          </a:p>
          <a:p>
            <a:pPr marL="0" indent="0">
              <a:buNone/>
            </a:pPr>
            <a:endParaRPr lang="id-ID" dirty="0"/>
          </a:p>
          <a:p>
            <a:endParaRPr lang="id-ID" dirty="0"/>
          </a:p>
        </p:txBody>
      </p:sp>
    </p:spTree>
    <p:extLst>
      <p:ext uri="{BB962C8B-B14F-4D97-AF65-F5344CB8AC3E}">
        <p14:creationId xmlns:p14="http://schemas.microsoft.com/office/powerpoint/2010/main" val="8690186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E. BENTUK LAPORAN LABA RUGI</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Bentuk tunggal (</a:t>
            </a:r>
            <a:r>
              <a:rPr lang="id-ID" i="1" dirty="0" smtClean="0"/>
              <a:t>single step</a:t>
            </a:r>
            <a:r>
              <a:rPr lang="id-ID" dirty="0" smtClean="0"/>
              <a:t>)</a:t>
            </a:r>
          </a:p>
          <a:p>
            <a:pPr marL="514350" indent="-514350">
              <a:buAutoNum type="arabicPeriod"/>
            </a:pPr>
            <a:r>
              <a:rPr lang="id-ID" dirty="0" smtClean="0"/>
              <a:t>Bentuk majemuk (</a:t>
            </a:r>
            <a:r>
              <a:rPr lang="id-ID" i="1" dirty="0" smtClean="0"/>
              <a:t>multistep</a:t>
            </a:r>
            <a:r>
              <a:rPr lang="id-ID" dirty="0" smtClean="0"/>
              <a:t>)</a:t>
            </a:r>
            <a:endParaRPr lang="id-ID" dirty="0"/>
          </a:p>
        </p:txBody>
      </p:sp>
    </p:spTree>
    <p:extLst>
      <p:ext uri="{BB962C8B-B14F-4D97-AF65-F5344CB8AC3E}">
        <p14:creationId xmlns:p14="http://schemas.microsoft.com/office/powerpoint/2010/main" val="15950598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 CARA MEMBACA LAPORAN KEUANGAN</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Seperti kita ketahui bahwa secara umum kategori laporan keuangan memuat hal-hal sebagai berikut:</a:t>
            </a:r>
          </a:p>
          <a:p>
            <a:pPr marL="514350" indent="-514350">
              <a:buAutoNum type="alphaLcPeriod"/>
            </a:pPr>
            <a:r>
              <a:rPr lang="id-ID" dirty="0" smtClean="0"/>
              <a:t>Surat CEO</a:t>
            </a:r>
          </a:p>
          <a:p>
            <a:pPr marL="514350" indent="-514350">
              <a:buAutoNum type="alphaLcPeriod"/>
            </a:pPr>
            <a:r>
              <a:rPr lang="id-ID" dirty="0" smtClean="0"/>
              <a:t>Laporan keuangan, terdiri dari: neraca, laporan laba rugi, laporan aliran kas, laporan perubahan posisi keuangan, laporan modal pemegang saham.</a:t>
            </a:r>
          </a:p>
          <a:p>
            <a:pPr marL="514350" indent="-514350">
              <a:buAutoNum type="alphaLcPeriod"/>
            </a:pPr>
            <a:r>
              <a:rPr lang="id-ID" dirty="0" smtClean="0"/>
              <a:t>Catatan kaki</a:t>
            </a:r>
          </a:p>
          <a:p>
            <a:pPr marL="514350" indent="-514350">
              <a:buAutoNum type="alphaLcPeriod"/>
            </a:pPr>
            <a:r>
              <a:rPr lang="id-ID" dirty="0" smtClean="0"/>
              <a:t>Penjelasan dan analisis (kekuatan dan kelemahannya jika ada)</a:t>
            </a:r>
          </a:p>
          <a:p>
            <a:pPr marL="514350" indent="-514350">
              <a:buAutoNum type="alphaLcPeriod"/>
            </a:pPr>
            <a:r>
              <a:rPr lang="id-ID" dirty="0" smtClean="0"/>
              <a:t>Laporan oleh audit independen.</a:t>
            </a:r>
            <a:endParaRPr lang="id-ID" dirty="0"/>
          </a:p>
        </p:txBody>
      </p:sp>
    </p:spTree>
    <p:extLst>
      <p:ext uri="{BB962C8B-B14F-4D97-AF65-F5344CB8AC3E}">
        <p14:creationId xmlns:p14="http://schemas.microsoft.com/office/powerpoint/2010/main" val="20760423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202034"/>
          </a:xfrm>
        </p:spPr>
        <p:txBody>
          <a:bodyPr>
            <a:normAutofit fontScale="90000"/>
          </a:bodyPr>
          <a:lstStyle/>
          <a:p>
            <a:endParaRPr lang="id-ID" dirty="0"/>
          </a:p>
        </p:txBody>
      </p:sp>
      <p:sp>
        <p:nvSpPr>
          <p:cNvPr id="3" name="Content Placeholder 2"/>
          <p:cNvSpPr>
            <a:spLocks noGrp="1"/>
          </p:cNvSpPr>
          <p:nvPr>
            <p:ph idx="1"/>
          </p:nvPr>
        </p:nvSpPr>
        <p:spPr>
          <a:xfrm>
            <a:off x="609600" y="548681"/>
            <a:ext cx="10972800" cy="5577483"/>
          </a:xfrm>
        </p:spPr>
        <p:txBody>
          <a:bodyPr>
            <a:normAutofit/>
          </a:bodyPr>
          <a:lstStyle/>
          <a:p>
            <a:pPr marL="0" indent="0">
              <a:buNone/>
            </a:pPr>
            <a:r>
              <a:rPr lang="id-ID" dirty="0"/>
              <a:t>James 0. Gill menjelaskan cara membaca laporan keuangan adalah sebagai berikut:</a:t>
            </a:r>
          </a:p>
          <a:p>
            <a:pPr marL="514350" indent="-514350">
              <a:buAutoNum type="arabicPeriod"/>
            </a:pPr>
            <a:r>
              <a:rPr lang="id-ID" dirty="0"/>
              <a:t>Mulai dari </a:t>
            </a:r>
            <a:r>
              <a:rPr lang="id-ID" dirty="0" smtClean="0"/>
              <a:t>belakang, dengan membaca terlebih dahulu laporan audit dari auditor independen akan memberikan keyakinan kepada kita tentang keabsahan laporan keuangan yang dibuat.</a:t>
            </a:r>
            <a:endParaRPr lang="id-ID" dirty="0"/>
          </a:p>
          <a:p>
            <a:pPr marL="514350" indent="-514350">
              <a:buAutoNum type="arabicPeriod"/>
            </a:pPr>
            <a:r>
              <a:rPr lang="id-ID" dirty="0"/>
              <a:t>Catatan </a:t>
            </a:r>
            <a:r>
              <a:rPr lang="id-ID" dirty="0" smtClean="0"/>
              <a:t>kaki, pemeriksaan catatan kaki untuk melihat apakah perusahaan telah merubah prinsip atau metode akuntansinya. Perubahan metode dan prinsip biasanya digunakan oleh perusahaan untuk menyajikan angka-angka terbaik.</a:t>
            </a:r>
            <a:endParaRPr lang="id-ID" dirty="0"/>
          </a:p>
          <a:p>
            <a:pPr marL="0" indent="0">
              <a:buNone/>
            </a:pPr>
            <a:endParaRPr lang="id-ID" dirty="0"/>
          </a:p>
        </p:txBody>
      </p:sp>
    </p:spTree>
    <p:extLst>
      <p:ext uri="{BB962C8B-B14F-4D97-AF65-F5344CB8AC3E}">
        <p14:creationId xmlns:p14="http://schemas.microsoft.com/office/powerpoint/2010/main" val="42543769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514350" indent="-514350">
              <a:buFont typeface="+mj-lt"/>
              <a:buAutoNum type="arabicPeriod" startAt="3"/>
            </a:pPr>
            <a:r>
              <a:rPr lang="id-ID" dirty="0"/>
              <a:t>Laporan keuangan, </a:t>
            </a:r>
            <a:r>
              <a:rPr lang="id-ID" dirty="0" smtClean="0"/>
              <a:t>sebagai dasar untuk menghitung rasio keuangan.</a:t>
            </a:r>
            <a:endParaRPr lang="id-ID" dirty="0"/>
          </a:p>
          <a:p>
            <a:pPr marL="514350" indent="-514350">
              <a:buFont typeface="+mj-lt"/>
              <a:buAutoNum type="arabicPeriod" startAt="3"/>
            </a:pPr>
            <a:r>
              <a:rPr lang="id-ID" dirty="0"/>
              <a:t>Surat </a:t>
            </a:r>
            <a:r>
              <a:rPr lang="id-ID" dirty="0" smtClean="0"/>
              <a:t>CEO, surat ini memberikan petunjuk mengenai jalannya perusahaan.</a:t>
            </a:r>
            <a:endParaRPr lang="id-ID" dirty="0"/>
          </a:p>
          <a:p>
            <a:pPr marL="514350" indent="-514350">
              <a:buFont typeface="+mj-lt"/>
              <a:buAutoNum type="arabicPeriod" startAt="3"/>
            </a:pPr>
            <a:r>
              <a:rPr lang="id-ID" dirty="0"/>
              <a:t>Penjelasan dan </a:t>
            </a:r>
            <a:r>
              <a:rPr lang="id-ID" dirty="0" smtClean="0"/>
              <a:t>analisis, periksalah penjualan dan penggunaan saham juga kualifikasi manajemen puncak jika penjelasan ini disertakan dalam laporan keuangan.</a:t>
            </a:r>
            <a:endParaRPr lang="id-ID" dirty="0"/>
          </a:p>
          <a:p>
            <a:pPr marL="0" indent="0">
              <a:buNone/>
            </a:pPr>
            <a:endParaRPr lang="id-ID" dirty="0"/>
          </a:p>
        </p:txBody>
      </p:sp>
    </p:spTree>
    <p:extLst>
      <p:ext uri="{BB962C8B-B14F-4D97-AF65-F5344CB8AC3E}">
        <p14:creationId xmlns:p14="http://schemas.microsoft.com/office/powerpoint/2010/main" val="23188356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5520" y="1340768"/>
            <a:ext cx="8630920" cy="1080120"/>
          </a:xfrm>
        </p:spPr>
        <p:txBody>
          <a:bodyPr>
            <a:normAutofit/>
          </a:bodyPr>
          <a:lstStyle/>
          <a:p>
            <a:r>
              <a:rPr lang="id-ID" sz="3100" b="1" dirty="0"/>
              <a:t>ANALISIS INFORMASI </a:t>
            </a:r>
            <a:r>
              <a:rPr lang="id-ID" sz="3100" b="1" dirty="0" smtClean="0"/>
              <a:t>KEUANGAN</a:t>
            </a:r>
            <a:br>
              <a:rPr lang="id-ID" sz="3100" b="1" dirty="0" smtClean="0"/>
            </a:br>
            <a:r>
              <a:rPr lang="id-ID" sz="1800" dirty="0"/>
              <a:t>MANENDHA M KUNDALA, SE,MM</a:t>
            </a:r>
            <a:br>
              <a:rPr lang="id-ID" sz="1800" dirty="0"/>
            </a:br>
            <a:endParaRPr lang="id-ID" sz="1800" dirty="0"/>
          </a:p>
        </p:txBody>
      </p:sp>
      <p:sp>
        <p:nvSpPr>
          <p:cNvPr id="3" name="Subtitle 2"/>
          <p:cNvSpPr>
            <a:spLocks noGrp="1"/>
          </p:cNvSpPr>
          <p:nvPr>
            <p:ph type="subTitle" idx="1"/>
          </p:nvPr>
        </p:nvSpPr>
        <p:spPr>
          <a:xfrm>
            <a:off x="1780540" y="2708921"/>
            <a:ext cx="8630920" cy="2673975"/>
          </a:xfrm>
        </p:spPr>
        <p:txBody>
          <a:bodyPr/>
          <a:lstStyle/>
          <a:p>
            <a:r>
              <a:rPr lang="id-ID" sz="4400" b="1" dirty="0"/>
              <a:t>ANALISIS LAPORAN </a:t>
            </a:r>
            <a:r>
              <a:rPr lang="id-ID" sz="4400" b="1" dirty="0" smtClean="0"/>
              <a:t>KEUANGAN</a:t>
            </a:r>
          </a:p>
          <a:p>
            <a:r>
              <a:rPr lang="id-ID" b="1" dirty="0" smtClean="0"/>
              <a:t>MATERI </a:t>
            </a:r>
            <a:r>
              <a:rPr lang="id-ID" b="1" dirty="0"/>
              <a:t>3</a:t>
            </a:r>
            <a:endParaRPr lang="id-ID" dirty="0"/>
          </a:p>
        </p:txBody>
      </p:sp>
    </p:spTree>
    <p:extLst>
      <p:ext uri="{BB962C8B-B14F-4D97-AF65-F5344CB8AC3E}">
        <p14:creationId xmlns:p14="http://schemas.microsoft.com/office/powerpoint/2010/main" val="849301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 PENGERTIAN ANALISIS LAPORAN KEUANGAN</a:t>
            </a:r>
            <a:endParaRPr lang="id-ID" dirty="0"/>
          </a:p>
        </p:txBody>
      </p:sp>
      <p:sp>
        <p:nvSpPr>
          <p:cNvPr id="3" name="Content Placeholder 2"/>
          <p:cNvSpPr>
            <a:spLocks noGrp="1"/>
          </p:cNvSpPr>
          <p:nvPr>
            <p:ph idx="1"/>
          </p:nvPr>
        </p:nvSpPr>
        <p:spPr/>
        <p:txBody>
          <a:bodyPr/>
          <a:lstStyle/>
          <a:p>
            <a:pPr marL="0" indent="0">
              <a:buNone/>
            </a:pPr>
            <a:r>
              <a:rPr lang="id-ID" dirty="0" smtClean="0"/>
              <a:t>Foster mengemukakan pengertian analisa laporan keuangan adalah sebagai berikut:</a:t>
            </a:r>
          </a:p>
          <a:p>
            <a:pPr marL="0" indent="0">
              <a:buNone/>
            </a:pPr>
            <a:r>
              <a:rPr lang="id-ID" dirty="0"/>
              <a:t> </a:t>
            </a:r>
            <a:r>
              <a:rPr lang="id-ID" dirty="0" smtClean="0"/>
              <a:t>“Mempelajari hubungan-hubungan dalam suatu set laporan keuangan pada suatu saat tertentu dan kecenderungan-kecenderungan dari hubungan ini sepanjang waktu”</a:t>
            </a:r>
            <a:endParaRPr lang="id-ID" dirty="0"/>
          </a:p>
        </p:txBody>
      </p:sp>
    </p:spTree>
    <p:extLst>
      <p:ext uri="{BB962C8B-B14F-4D97-AF65-F5344CB8AC3E}">
        <p14:creationId xmlns:p14="http://schemas.microsoft.com/office/powerpoint/2010/main" val="2887539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 TUJUAN DAN MANFAAT ANALISIS LAPORAN KEUANGAN</a:t>
            </a:r>
            <a:endParaRPr lang="id-ID"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id-ID" dirty="0" smtClean="0"/>
              <a:t>Untuk mengetahui posisi keuangan perusahaan dalam satu periode tertentu.</a:t>
            </a:r>
          </a:p>
          <a:p>
            <a:pPr marL="514350" indent="-514350">
              <a:buAutoNum type="arabicPeriod"/>
            </a:pPr>
            <a:r>
              <a:rPr lang="id-ID" dirty="0" smtClean="0"/>
              <a:t>Untuk mengetahui kelemahan dan kekurangan apa saja yang dimiliki perusahaan.</a:t>
            </a:r>
          </a:p>
          <a:p>
            <a:pPr marL="514350" indent="-514350">
              <a:buAutoNum type="arabicPeriod"/>
            </a:pPr>
            <a:r>
              <a:rPr lang="id-ID" dirty="0" smtClean="0"/>
              <a:t>Untuk mengetahui kekuatan yang dimiliki perusahaan.</a:t>
            </a:r>
          </a:p>
          <a:p>
            <a:pPr marL="514350" indent="-514350">
              <a:buAutoNum type="arabicPeriod"/>
            </a:pPr>
            <a:r>
              <a:rPr lang="id-ID" dirty="0" smtClean="0"/>
              <a:t>Untuk mengetahui langkah perbaikan apa saja yang perlu dilakukan ke depan yang berkaitan dengan posisi keuangan perusahaan pada saat ini.</a:t>
            </a:r>
          </a:p>
          <a:p>
            <a:pPr marL="514350" indent="-514350">
              <a:buAutoNum type="arabicPeriod"/>
            </a:pPr>
            <a:r>
              <a:rPr lang="id-ID" dirty="0" smtClean="0"/>
              <a:t>Untuk melakukan penilaian kinerja manajemen ke depan, apakah sudah berhasil atau perlu dilakukan penyegaran karena dianggap gagal.</a:t>
            </a:r>
          </a:p>
          <a:p>
            <a:pPr marL="514350" indent="-514350">
              <a:buAutoNum type="arabicPeriod"/>
            </a:pPr>
            <a:r>
              <a:rPr lang="id-ID" dirty="0" smtClean="0"/>
              <a:t>Dapat juga digunakan sebagai pembanding dengan perusahaan sejenis tentang hasil yang telah mereka capai.</a:t>
            </a:r>
            <a:endParaRPr lang="id-ID" dirty="0"/>
          </a:p>
        </p:txBody>
      </p:sp>
    </p:spTree>
    <p:extLst>
      <p:ext uri="{BB962C8B-B14F-4D97-AF65-F5344CB8AC3E}">
        <p14:creationId xmlns:p14="http://schemas.microsoft.com/office/powerpoint/2010/main" val="3880859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8018"/>
          </a:xfrm>
        </p:spPr>
        <p:txBody>
          <a:bodyPr>
            <a:normAutofit fontScale="90000"/>
          </a:bodyPr>
          <a:lstStyle/>
          <a:p>
            <a:endParaRPr lang="id-ID" dirty="0"/>
          </a:p>
        </p:txBody>
      </p:sp>
      <p:sp>
        <p:nvSpPr>
          <p:cNvPr id="3" name="Content Placeholder 2"/>
          <p:cNvSpPr>
            <a:spLocks noGrp="1"/>
          </p:cNvSpPr>
          <p:nvPr>
            <p:ph idx="1"/>
          </p:nvPr>
        </p:nvSpPr>
        <p:spPr>
          <a:xfrm>
            <a:off x="609600" y="692697"/>
            <a:ext cx="10972800" cy="5433467"/>
          </a:xfrm>
        </p:spPr>
        <p:txBody>
          <a:bodyPr>
            <a:normAutofit lnSpcReduction="10000"/>
          </a:bodyPr>
          <a:lstStyle/>
          <a:p>
            <a:pPr marL="514350" indent="-514350">
              <a:buFont typeface="+mj-lt"/>
              <a:buAutoNum type="arabicPeriod" startAt="3"/>
            </a:pPr>
            <a:r>
              <a:rPr lang="id-ID" dirty="0" smtClean="0"/>
              <a:t>Perusahaan tetap mampu untuk menghasilkan atau menyediakan berbagai jenis barang dan jasa untuk kepentingan masyarakat umum.</a:t>
            </a:r>
          </a:p>
          <a:p>
            <a:pPr marL="514350" indent="-514350">
              <a:buFont typeface="+mj-lt"/>
              <a:buAutoNum type="arabicPeriod" startAt="3"/>
            </a:pPr>
            <a:r>
              <a:rPr lang="id-ID" dirty="0" smtClean="0"/>
              <a:t>Usaha yang dijalankan akan dapat membuka lapangan kerja bagi masyarakat umum.</a:t>
            </a:r>
          </a:p>
          <a:p>
            <a:pPr marL="0" indent="0">
              <a:buNone/>
            </a:pPr>
            <a:endParaRPr lang="id-ID" dirty="0" smtClean="0"/>
          </a:p>
          <a:p>
            <a:pPr marL="0" indent="0">
              <a:buNone/>
            </a:pPr>
            <a:r>
              <a:rPr lang="id-ID" dirty="0" smtClean="0"/>
              <a:t>	Agar tujuan tersebut dapat dicapai, manajemen perusahaan harus mampu membuat perencanaan yang tepat dan akurat -&gt; kemudian pelaksanaan di lapangan harus dilaksanakan dengan baik dan benar sesuai dengan rencana yang telah disusun-&gt; serta manajemen harus mampu mengawasi dan mengendalikan kegiatan usaha yang dijalankan apabila terjadi penyimpangan-&gt;</a:t>
            </a:r>
            <a:endParaRPr lang="id-ID" dirty="0"/>
          </a:p>
        </p:txBody>
      </p:sp>
    </p:spTree>
    <p:extLst>
      <p:ext uri="{BB962C8B-B14F-4D97-AF65-F5344CB8AC3E}">
        <p14:creationId xmlns:p14="http://schemas.microsoft.com/office/powerpoint/2010/main" val="24486329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 PROSEDUR DALAM ANALISIS LAPORAN KEUANGAN</a:t>
            </a:r>
            <a:endParaRPr lang="id-ID"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id-ID" dirty="0" smtClean="0"/>
              <a:t>Mengumpulkan data keuangan dan data pendukung yang diperlukan selengkap mungkin, baik dalam satu periode maupun dalam beberapa periode.</a:t>
            </a:r>
          </a:p>
          <a:p>
            <a:pPr marL="514350" indent="-514350">
              <a:buAutoNum type="arabicPeriod"/>
            </a:pPr>
            <a:r>
              <a:rPr lang="id-ID" dirty="0" smtClean="0"/>
              <a:t>Melakukan pengukuran dengan rumus tertentu sesuai dengan standar secara cermat dan teliti.</a:t>
            </a:r>
          </a:p>
          <a:p>
            <a:pPr marL="514350" indent="-514350">
              <a:buAutoNum type="arabicPeriod"/>
            </a:pPr>
            <a:r>
              <a:rPr lang="id-ID" dirty="0" smtClean="0"/>
              <a:t>Melakukan perhitungan dengan memasukkan angka-angka yang ada dalam laporan keuangan secara cermat.</a:t>
            </a:r>
          </a:p>
          <a:p>
            <a:pPr marL="514350" indent="-514350">
              <a:buAutoNum type="arabicPeriod"/>
            </a:pPr>
            <a:r>
              <a:rPr lang="id-ID" dirty="0" smtClean="0"/>
              <a:t>Memberikan interpretasi terhadap hasil perhitungan dan pengukuran yang telah dibuat.</a:t>
            </a:r>
          </a:p>
          <a:p>
            <a:pPr marL="514350" indent="-514350">
              <a:buAutoNum type="arabicPeriod"/>
            </a:pPr>
            <a:r>
              <a:rPr lang="id-ID" dirty="0" smtClean="0"/>
              <a:t>Membuat laporan tentang posisi keuangan perusahaan.</a:t>
            </a:r>
          </a:p>
          <a:p>
            <a:pPr marL="514350" indent="-514350">
              <a:buAutoNum type="arabicPeriod"/>
            </a:pPr>
            <a:r>
              <a:rPr lang="id-ID" dirty="0" smtClean="0"/>
              <a:t>Memberikan rekomendasi yang dibutuhkan sehubungan dengan hasil analisis tersebut.</a:t>
            </a:r>
            <a:endParaRPr lang="id-ID" dirty="0"/>
          </a:p>
        </p:txBody>
      </p:sp>
    </p:spTree>
    <p:extLst>
      <p:ext uri="{BB962C8B-B14F-4D97-AF65-F5344CB8AC3E}">
        <p14:creationId xmlns:p14="http://schemas.microsoft.com/office/powerpoint/2010/main" val="32628515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 METODE ANALISIS LAPORAN KEUANGAN</a:t>
            </a:r>
            <a:endParaRPr lang="id-ID"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id-ID" dirty="0" smtClean="0"/>
              <a:t>Analisis vertikal (statis) , yaitu analisis yang dilakukan hanyaterhadap satu periode keuangan saja dengan cara membandingkan pos- pos yang ada dalam satu periode tersebut.</a:t>
            </a:r>
          </a:p>
          <a:p>
            <a:pPr marL="514350" indent="-514350">
              <a:buAutoNum type="arabicPeriod"/>
            </a:pPr>
            <a:r>
              <a:rPr lang="id-ID" dirty="0" smtClean="0"/>
              <a:t>Analisis horisontal (dinamis), yaitu analisis yang dilakukan dengan membandingkan laporan keuangan untuk beberapa periode.</a:t>
            </a:r>
          </a:p>
          <a:p>
            <a:pPr marL="0" indent="0">
              <a:buNone/>
            </a:pPr>
            <a:r>
              <a:rPr lang="id-ID" dirty="0" smtClean="0"/>
              <a:t>Ada dua keuntungan yang diperoleh dari analisis horisontal jika dibandingkan dengan analisis vertikal yaitu:</a:t>
            </a:r>
          </a:p>
          <a:p>
            <a:pPr marL="514350" indent="-514350">
              <a:buAutoNum type="alphaLcPeriod"/>
            </a:pPr>
            <a:r>
              <a:rPr lang="id-ID" dirty="0" smtClean="0"/>
              <a:t>Dalam analisis horisontal kita akan tahu terjadinya perubahan-perubahan (kenaikan atau penurunan) terhadap komponen laporan keuangan dari periode ke periode lain.</a:t>
            </a:r>
          </a:p>
          <a:p>
            <a:pPr marL="514350" indent="-514350">
              <a:buAutoNum type="alphaLcPeriod"/>
            </a:pPr>
            <a:r>
              <a:rPr lang="id-ID" dirty="0" smtClean="0"/>
              <a:t>Dengan analisis horisontal mempermudah kita untuk mengambil keputusan dan apa-apa saja yang harus dilakukan terkait dengan perubahan yang terjadi.</a:t>
            </a:r>
            <a:endParaRPr lang="id-ID" dirty="0"/>
          </a:p>
        </p:txBody>
      </p:sp>
    </p:spTree>
    <p:extLst>
      <p:ext uri="{BB962C8B-B14F-4D97-AF65-F5344CB8AC3E}">
        <p14:creationId xmlns:p14="http://schemas.microsoft.com/office/powerpoint/2010/main" val="41205542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 TEKNIK ANALISIS LAPORAN KEUANGAN</a:t>
            </a:r>
            <a:endParaRPr lang="id-ID"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id-ID" dirty="0" smtClean="0"/>
              <a:t>ANALISIS PERBANDINGAN ANTARA LAPORAN KEUANGAN</a:t>
            </a:r>
          </a:p>
          <a:p>
            <a:pPr marL="514350" indent="-514350">
              <a:buAutoNum type="arabicPeriod"/>
            </a:pPr>
            <a:r>
              <a:rPr lang="id-ID" dirty="0" smtClean="0"/>
              <a:t>ANALISIS TREND</a:t>
            </a:r>
          </a:p>
          <a:p>
            <a:pPr marL="514350" indent="-514350">
              <a:buAutoNum type="arabicPeriod"/>
            </a:pPr>
            <a:r>
              <a:rPr lang="id-ID" dirty="0" smtClean="0"/>
              <a:t>ANALISIS PRESENTASE PER KOMPONEN</a:t>
            </a:r>
          </a:p>
          <a:p>
            <a:pPr marL="514350" indent="-514350">
              <a:buAutoNum type="arabicPeriod"/>
            </a:pPr>
            <a:r>
              <a:rPr lang="id-ID" dirty="0" smtClean="0"/>
              <a:t>ANALISIS RASIO</a:t>
            </a:r>
          </a:p>
          <a:p>
            <a:pPr marL="514350" indent="-514350">
              <a:buAutoNum type="arabicPeriod"/>
            </a:pPr>
            <a:r>
              <a:rPr lang="id-ID" dirty="0" smtClean="0"/>
              <a:t>ANALISIS SUMBER DAN PENGGUNAAN MODAL KERJA</a:t>
            </a:r>
          </a:p>
          <a:p>
            <a:pPr marL="514350" indent="-514350">
              <a:buAutoNum type="arabicPeriod"/>
            </a:pPr>
            <a:r>
              <a:rPr lang="id-ID" dirty="0" smtClean="0"/>
              <a:t>ANALISIS SUMBER DAN PENGGUNAAN KAS</a:t>
            </a:r>
          </a:p>
          <a:p>
            <a:pPr marL="514350" indent="-514350">
              <a:buAutoNum type="arabicPeriod"/>
            </a:pPr>
            <a:r>
              <a:rPr lang="id-ID" dirty="0" smtClean="0"/>
              <a:t>ANALISIS KREDIT</a:t>
            </a:r>
          </a:p>
          <a:p>
            <a:pPr marL="514350" indent="-514350">
              <a:buAutoNum type="arabicPeriod"/>
            </a:pPr>
            <a:r>
              <a:rPr lang="id-ID" dirty="0" smtClean="0"/>
              <a:t>ANALISIS LABA KOTOR</a:t>
            </a:r>
          </a:p>
          <a:p>
            <a:pPr marL="514350" indent="-514350">
              <a:buAutoNum type="arabicPeriod"/>
            </a:pPr>
            <a:r>
              <a:rPr lang="id-ID" dirty="0" smtClean="0"/>
              <a:t>ANALISIS TITIK PULANG POKOK ATAU TITIK IMPAS (</a:t>
            </a:r>
            <a:r>
              <a:rPr lang="id-ID" i="1" dirty="0" smtClean="0"/>
              <a:t>BREAK EVEN POINT</a:t>
            </a:r>
            <a:r>
              <a:rPr lang="id-ID" dirty="0" smtClean="0"/>
              <a:t>)</a:t>
            </a:r>
            <a:endParaRPr lang="id-ID" dirty="0"/>
          </a:p>
        </p:txBody>
      </p:sp>
    </p:spTree>
    <p:extLst>
      <p:ext uri="{BB962C8B-B14F-4D97-AF65-F5344CB8AC3E}">
        <p14:creationId xmlns:p14="http://schemas.microsoft.com/office/powerpoint/2010/main" val="20459647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5520" y="1340768"/>
            <a:ext cx="8630920" cy="1080120"/>
          </a:xfrm>
        </p:spPr>
        <p:txBody>
          <a:bodyPr>
            <a:normAutofit/>
          </a:bodyPr>
          <a:lstStyle/>
          <a:p>
            <a:r>
              <a:rPr lang="id-ID" sz="3100" b="1" dirty="0"/>
              <a:t>ANALISIS INFORMASI </a:t>
            </a:r>
            <a:r>
              <a:rPr lang="id-ID" sz="3100" b="1" dirty="0" smtClean="0"/>
              <a:t>KEUANGAN</a:t>
            </a:r>
            <a:br>
              <a:rPr lang="id-ID" sz="3100" b="1" dirty="0" smtClean="0"/>
            </a:br>
            <a:r>
              <a:rPr lang="id-ID" sz="1800" dirty="0"/>
              <a:t>MANENDHA M KUNDALA, SE,MM</a:t>
            </a:r>
            <a:br>
              <a:rPr lang="id-ID" sz="1800" dirty="0"/>
            </a:br>
            <a:endParaRPr lang="id-ID" sz="1800" dirty="0"/>
          </a:p>
        </p:txBody>
      </p:sp>
      <p:sp>
        <p:nvSpPr>
          <p:cNvPr id="3" name="Subtitle 2"/>
          <p:cNvSpPr>
            <a:spLocks noGrp="1"/>
          </p:cNvSpPr>
          <p:nvPr>
            <p:ph type="subTitle" idx="1"/>
          </p:nvPr>
        </p:nvSpPr>
        <p:spPr>
          <a:xfrm>
            <a:off x="1780540" y="2708921"/>
            <a:ext cx="8630920" cy="2673975"/>
          </a:xfrm>
        </p:spPr>
        <p:txBody>
          <a:bodyPr/>
          <a:lstStyle/>
          <a:p>
            <a:r>
              <a:rPr lang="id-ID" sz="4000" b="1" dirty="0"/>
              <a:t>ANALISIS PERBANDINGAN ANTARA LAPORAN </a:t>
            </a:r>
            <a:r>
              <a:rPr lang="id-ID" sz="4000" b="1" dirty="0" smtClean="0"/>
              <a:t>KEUANGAN</a:t>
            </a:r>
          </a:p>
          <a:p>
            <a:r>
              <a:rPr lang="id-ID" b="1" dirty="0" smtClean="0"/>
              <a:t>MATERI 4</a:t>
            </a:r>
            <a:endParaRPr lang="id-ID" dirty="0"/>
          </a:p>
        </p:txBody>
      </p:sp>
    </p:spTree>
    <p:extLst>
      <p:ext uri="{BB962C8B-B14F-4D97-AF65-F5344CB8AC3E}">
        <p14:creationId xmlns:p14="http://schemas.microsoft.com/office/powerpoint/2010/main" val="21555099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714202"/>
          </a:xfrm>
        </p:spPr>
        <p:txBody>
          <a:bodyPr>
            <a:normAutofit fontScale="90000"/>
          </a:bodyPr>
          <a:lstStyle/>
          <a:p>
            <a:r>
              <a:rPr lang="id-ID" dirty="0" smtClean="0"/>
              <a:t>A. PENGERTIAN ANALISIS PERBANDINGAN ANTARA LAPORAN KEUANGAN</a:t>
            </a:r>
            <a:endParaRPr lang="id-ID" dirty="0"/>
          </a:p>
        </p:txBody>
      </p:sp>
      <p:sp>
        <p:nvSpPr>
          <p:cNvPr id="3" name="Content Placeholder 2"/>
          <p:cNvSpPr>
            <a:spLocks noGrp="1"/>
          </p:cNvSpPr>
          <p:nvPr>
            <p:ph idx="1"/>
          </p:nvPr>
        </p:nvSpPr>
        <p:spPr>
          <a:xfrm>
            <a:off x="609600" y="2348881"/>
            <a:ext cx="10972800" cy="3777283"/>
          </a:xfrm>
        </p:spPr>
        <p:txBody>
          <a:bodyPr>
            <a:normAutofit/>
          </a:bodyPr>
          <a:lstStyle/>
          <a:p>
            <a:pPr marL="0" indent="0">
              <a:buNone/>
            </a:pPr>
            <a:r>
              <a:rPr lang="id-ID" dirty="0" smtClean="0"/>
              <a:t>Analisis perbandingan antara laporan keuangan adalah analisis yang membandingkan laporan keuangan lebih dari satu periode.</a:t>
            </a:r>
          </a:p>
          <a:p>
            <a:pPr marL="0" indent="0">
              <a:buNone/>
            </a:pPr>
            <a:r>
              <a:rPr lang="id-ID" dirty="0" smtClean="0"/>
              <a:t>Dari analisis ini akan dapat diketahui perubahan-perubahan yang terjadi. Perubahan yang terjadi dapat berupa kenaikan atau penurunan masing-masing komponen yang dianalisis. Dari perubahan-perubahan ini terlihat masing-masing kemajuan atau kegagalan dalam mencapai target yang telah ditetapkan sebelumnya.</a:t>
            </a:r>
            <a:endParaRPr lang="id-ID" dirty="0"/>
          </a:p>
        </p:txBody>
      </p:sp>
    </p:spTree>
    <p:extLst>
      <p:ext uri="{BB962C8B-B14F-4D97-AF65-F5344CB8AC3E}">
        <p14:creationId xmlns:p14="http://schemas.microsoft.com/office/powerpoint/2010/main" val="31578246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 HASIL ANALISIS </a:t>
            </a:r>
            <a:r>
              <a:rPr lang="id-ID" dirty="0"/>
              <a:t>PERBANDINGAN ANTARA LAPORAN KEUANGAN</a:t>
            </a:r>
            <a:r>
              <a:rPr lang="id-ID" dirty="0" smtClean="0"/>
              <a:t> </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Jumlah dalam rupiah</a:t>
            </a:r>
          </a:p>
          <a:p>
            <a:pPr marL="514350" indent="-514350">
              <a:buAutoNum type="arabicPeriod"/>
            </a:pPr>
            <a:r>
              <a:rPr lang="id-ID" dirty="0" smtClean="0"/>
              <a:t>Jumlah penurunan dalam rupiah</a:t>
            </a:r>
          </a:p>
          <a:p>
            <a:pPr marL="514350" indent="-514350">
              <a:buAutoNum type="arabicPeriod"/>
            </a:pPr>
            <a:r>
              <a:rPr lang="id-ID" dirty="0" smtClean="0"/>
              <a:t>Jumlah kenaikan dalam rupiah</a:t>
            </a:r>
          </a:p>
          <a:p>
            <a:pPr marL="514350" indent="-514350">
              <a:buAutoNum type="arabicPeriod"/>
            </a:pPr>
            <a:r>
              <a:rPr lang="id-ID" dirty="0" smtClean="0"/>
              <a:t>Perbandingan dalam persentase</a:t>
            </a:r>
          </a:p>
          <a:p>
            <a:pPr marL="514350" indent="-514350">
              <a:buAutoNum type="arabicPeriod"/>
            </a:pPr>
            <a:r>
              <a:rPr lang="id-ID" dirty="0" smtClean="0"/>
              <a:t>Perbandingan dalam bentuk rasio</a:t>
            </a:r>
            <a:endParaRPr lang="id-ID" dirty="0"/>
          </a:p>
        </p:txBody>
      </p:sp>
    </p:spTree>
    <p:extLst>
      <p:ext uri="{BB962C8B-B14F-4D97-AF65-F5344CB8AC3E}">
        <p14:creationId xmlns:p14="http://schemas.microsoft.com/office/powerpoint/2010/main" val="4681525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0" indent="0">
              <a:buNone/>
            </a:pPr>
            <a:r>
              <a:rPr lang="id-ID" dirty="0" smtClean="0"/>
              <a:t>Agar analisis perbandingan antara laporan keuangan dapat dilakukan dengan baik, maka perlu dibuatkan kolom-kolom terlebih dahulu.</a:t>
            </a:r>
          </a:p>
          <a:p>
            <a:pPr marL="0" indent="0">
              <a:buNone/>
            </a:pPr>
            <a:r>
              <a:rPr lang="id-ID" dirty="0" smtClean="0"/>
              <a:t>Tujuannya adalah agar lebih mudah untuk melihat dan membandingkan satu sama lainnya. </a:t>
            </a:r>
          </a:p>
          <a:p>
            <a:pPr marL="0" indent="0">
              <a:buNone/>
            </a:pPr>
            <a:r>
              <a:rPr lang="id-ID" dirty="0" smtClean="0"/>
              <a:t>Analisis perbandingan secara horisontal dapat dilakukan dengan berbagai cara, diantaranya seperti pada </a:t>
            </a:r>
            <a:r>
              <a:rPr lang="id-ID" b="1" dirty="0" smtClean="0"/>
              <a:t>KERTAS KERJA 1- ANALISIS PERBANDINGAN LAPORAN KEUANGAN</a:t>
            </a:r>
            <a:endParaRPr lang="id-ID" dirty="0"/>
          </a:p>
        </p:txBody>
      </p:sp>
    </p:spTree>
    <p:extLst>
      <p:ext uri="{BB962C8B-B14F-4D97-AF65-F5344CB8AC3E}">
        <p14:creationId xmlns:p14="http://schemas.microsoft.com/office/powerpoint/2010/main" val="9877885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5520" y="1340768"/>
            <a:ext cx="8630920" cy="1080120"/>
          </a:xfrm>
        </p:spPr>
        <p:txBody>
          <a:bodyPr>
            <a:normAutofit/>
          </a:bodyPr>
          <a:lstStyle/>
          <a:p>
            <a:r>
              <a:rPr lang="id-ID" sz="3100" b="1" dirty="0"/>
              <a:t>ANALISIS INFORMASI </a:t>
            </a:r>
            <a:r>
              <a:rPr lang="id-ID" sz="3100" b="1" dirty="0" smtClean="0"/>
              <a:t>KEUANGAN</a:t>
            </a:r>
            <a:br>
              <a:rPr lang="id-ID" sz="3100" b="1" dirty="0" smtClean="0"/>
            </a:br>
            <a:r>
              <a:rPr lang="id-ID" sz="1800" dirty="0"/>
              <a:t>MANENDHA M KUNDALA, SE,MM</a:t>
            </a:r>
            <a:br>
              <a:rPr lang="id-ID" sz="1800" dirty="0"/>
            </a:br>
            <a:endParaRPr lang="id-ID" sz="1800" dirty="0"/>
          </a:p>
        </p:txBody>
      </p:sp>
      <p:sp>
        <p:nvSpPr>
          <p:cNvPr id="3" name="Subtitle 2"/>
          <p:cNvSpPr>
            <a:spLocks noGrp="1"/>
          </p:cNvSpPr>
          <p:nvPr>
            <p:ph type="subTitle" idx="1"/>
          </p:nvPr>
        </p:nvSpPr>
        <p:spPr>
          <a:xfrm>
            <a:off x="1780540" y="2708921"/>
            <a:ext cx="8630920" cy="2673975"/>
          </a:xfrm>
        </p:spPr>
        <p:txBody>
          <a:bodyPr/>
          <a:lstStyle/>
          <a:p>
            <a:r>
              <a:rPr lang="id-ID" sz="4000" b="1" dirty="0"/>
              <a:t>ANALISIS TREND</a:t>
            </a:r>
            <a:endParaRPr lang="id-ID" sz="4000" b="1" dirty="0" smtClean="0"/>
          </a:p>
          <a:p>
            <a:r>
              <a:rPr lang="id-ID" b="1" dirty="0" smtClean="0"/>
              <a:t>MATERI 5</a:t>
            </a:r>
            <a:endParaRPr lang="id-ID" dirty="0"/>
          </a:p>
        </p:txBody>
      </p:sp>
    </p:spTree>
    <p:extLst>
      <p:ext uri="{BB962C8B-B14F-4D97-AF65-F5344CB8AC3E}">
        <p14:creationId xmlns:p14="http://schemas.microsoft.com/office/powerpoint/2010/main" val="20690661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A. PENGERTIAN ANALISIS TREND</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Analisis trend atau tendensi adalah analisis laporan keuangan yang biasanya dinyatakan dalam persentase tertentu. Data yang digunakan adalah data tahunan dengan menggunakan metode angka indeks. </a:t>
            </a:r>
          </a:p>
          <a:p>
            <a:pPr marL="0" indent="0">
              <a:buNone/>
            </a:pPr>
            <a:r>
              <a:rPr lang="id-ID" dirty="0" smtClean="0"/>
              <a:t>Data keuangan paling awal dianggap sebagai tahun dasar perhitungan. Caranya adalah dengan membagikan jumlah rupiah pos yang sama tahun yang akan dianalisis dengan pos yang sama dengan tahun dasar. </a:t>
            </a:r>
            <a:endParaRPr lang="id-ID" dirty="0"/>
          </a:p>
        </p:txBody>
      </p:sp>
    </p:spTree>
    <p:extLst>
      <p:ext uri="{BB962C8B-B14F-4D97-AF65-F5344CB8AC3E}">
        <p14:creationId xmlns:p14="http://schemas.microsoft.com/office/powerpoint/2010/main" val="2803713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 RUMUS ANGKA INDEKS</a:t>
            </a:r>
            <a:endParaRPr lang="id-ID" dirty="0"/>
          </a:p>
        </p:txBody>
      </p:sp>
      <p:sp>
        <p:nvSpPr>
          <p:cNvPr id="3" name="Content Placeholder 2"/>
          <p:cNvSpPr>
            <a:spLocks noGrp="1"/>
          </p:cNvSpPr>
          <p:nvPr>
            <p:ph idx="1"/>
          </p:nvPr>
        </p:nvSpPr>
        <p:spPr/>
        <p:txBody>
          <a:bodyPr/>
          <a:lstStyle/>
          <a:p>
            <a:pPr marL="0" indent="0">
              <a:buNone/>
            </a:pPr>
            <a:r>
              <a:rPr lang="id-ID" dirty="0" smtClean="0"/>
              <a:t>Dalam analisis trend harus ditentukan tahun dasar sebagai pembanding, kemudian baru dicarikan angka indeksnya. Rumus untuk menentukan angka indeks adalah sebagai berikut:</a:t>
            </a:r>
          </a:p>
          <a:p>
            <a:pPr marL="0" indent="0">
              <a:buNone/>
            </a:pPr>
            <a:r>
              <a:rPr lang="id-ID" dirty="0"/>
              <a:t>	</a:t>
            </a:r>
            <a:r>
              <a:rPr lang="id-ID" dirty="0" smtClean="0"/>
              <a:t>Angka Indeks =  </a:t>
            </a:r>
            <a:r>
              <a:rPr lang="id-ID" u="sng" dirty="0" smtClean="0"/>
              <a:t>Tahun Pembanding </a:t>
            </a:r>
            <a:r>
              <a:rPr lang="id-ID" dirty="0" smtClean="0"/>
              <a:t>x 100%</a:t>
            </a:r>
          </a:p>
          <a:p>
            <a:pPr marL="0" indent="0">
              <a:buNone/>
            </a:pPr>
            <a:r>
              <a:rPr lang="id-ID" dirty="0"/>
              <a:t>	</a:t>
            </a:r>
            <a:r>
              <a:rPr lang="id-ID" dirty="0" smtClean="0"/>
              <a:t>			     Tahun Dasar</a:t>
            </a:r>
          </a:p>
        </p:txBody>
      </p:sp>
    </p:spTree>
    <p:extLst>
      <p:ext uri="{BB962C8B-B14F-4D97-AF65-F5344CB8AC3E}">
        <p14:creationId xmlns:p14="http://schemas.microsoft.com/office/powerpoint/2010/main" val="2860110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30026"/>
          </a:xfrm>
        </p:spPr>
        <p:txBody>
          <a:bodyPr>
            <a:normAutofit fontScale="90000"/>
          </a:bodyPr>
          <a:lstStyle/>
          <a:p>
            <a:endParaRPr lang="id-ID" dirty="0"/>
          </a:p>
        </p:txBody>
      </p:sp>
      <p:sp>
        <p:nvSpPr>
          <p:cNvPr id="3" name="Content Placeholder 2"/>
          <p:cNvSpPr>
            <a:spLocks noGrp="1"/>
          </p:cNvSpPr>
          <p:nvPr>
            <p:ph idx="1"/>
          </p:nvPr>
        </p:nvSpPr>
        <p:spPr>
          <a:xfrm>
            <a:off x="609600" y="620689"/>
            <a:ext cx="10972800" cy="5505475"/>
          </a:xfrm>
        </p:spPr>
        <p:txBody>
          <a:bodyPr/>
          <a:lstStyle/>
          <a:p>
            <a:pPr marL="0" indent="0">
              <a:buNone/>
            </a:pPr>
            <a:r>
              <a:rPr lang="id-ID" dirty="0" smtClean="0"/>
              <a:t>-&gt; kemudian agar usaha yang dijalankan dapat dipantau perkembangannya, setiap perusahaan harus mampu membuat catatan, pembukuan, dan laporan terhadap semua kegiatan usahanya dan dibuat dalam siklus suatu periode tertentu.</a:t>
            </a:r>
          </a:p>
          <a:p>
            <a:pPr marL="0" indent="0">
              <a:buNone/>
            </a:pPr>
            <a:r>
              <a:rPr lang="id-ID" dirty="0"/>
              <a:t>	</a:t>
            </a:r>
            <a:r>
              <a:rPr lang="id-ID" dirty="0" smtClean="0"/>
              <a:t>Pemilik </a:t>
            </a:r>
            <a:r>
              <a:rPr lang="id-ID" smtClean="0"/>
              <a:t>dan manajemen </a:t>
            </a:r>
            <a:r>
              <a:rPr lang="id-ID" dirty="0" smtClean="0"/>
              <a:t>harus mengetahui berapa uang yang masuk dan keluar serta rincian setiap penggunaannya. Catatan keuangan selama peripde tertentu dibuat dalam bentuk laporan keuangan.</a:t>
            </a:r>
            <a:endParaRPr lang="id-ID" dirty="0"/>
          </a:p>
        </p:txBody>
      </p:sp>
    </p:spTree>
    <p:extLst>
      <p:ext uri="{BB962C8B-B14F-4D97-AF65-F5344CB8AC3E}">
        <p14:creationId xmlns:p14="http://schemas.microsoft.com/office/powerpoint/2010/main" val="119165435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dirty="0" smtClean="0"/>
              <a:t>Contoh kasus analisis trend terdapat dalam </a:t>
            </a:r>
            <a:r>
              <a:rPr lang="id-ID" b="1" dirty="0"/>
              <a:t>KERTAS KERJA </a:t>
            </a:r>
            <a:r>
              <a:rPr lang="id-ID" b="1" dirty="0" smtClean="0"/>
              <a:t>2- ANALISIS TREND</a:t>
            </a:r>
            <a:endParaRPr lang="id-ID" dirty="0"/>
          </a:p>
        </p:txBody>
      </p:sp>
    </p:spTree>
    <p:extLst>
      <p:ext uri="{BB962C8B-B14F-4D97-AF65-F5344CB8AC3E}">
        <p14:creationId xmlns:p14="http://schemas.microsoft.com/office/powerpoint/2010/main" val="33168532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5520" y="1340768"/>
            <a:ext cx="8630920" cy="1080120"/>
          </a:xfrm>
        </p:spPr>
        <p:txBody>
          <a:bodyPr>
            <a:normAutofit/>
          </a:bodyPr>
          <a:lstStyle/>
          <a:p>
            <a:r>
              <a:rPr lang="id-ID" sz="3100" b="1" dirty="0"/>
              <a:t>ANALISIS INFORMASI </a:t>
            </a:r>
            <a:r>
              <a:rPr lang="id-ID" sz="3100" b="1" dirty="0" smtClean="0"/>
              <a:t>KEUANGAN</a:t>
            </a:r>
            <a:br>
              <a:rPr lang="id-ID" sz="3100" b="1" dirty="0" smtClean="0"/>
            </a:br>
            <a:r>
              <a:rPr lang="id-ID" sz="1800" dirty="0"/>
              <a:t>MANENDHA M KUNDALA, SE,MM</a:t>
            </a:r>
            <a:br>
              <a:rPr lang="id-ID" sz="1800" dirty="0"/>
            </a:br>
            <a:endParaRPr lang="id-ID" sz="1800" dirty="0"/>
          </a:p>
        </p:txBody>
      </p:sp>
      <p:sp>
        <p:nvSpPr>
          <p:cNvPr id="3" name="Subtitle 2"/>
          <p:cNvSpPr>
            <a:spLocks noGrp="1"/>
          </p:cNvSpPr>
          <p:nvPr>
            <p:ph type="subTitle" idx="1"/>
          </p:nvPr>
        </p:nvSpPr>
        <p:spPr>
          <a:xfrm>
            <a:off x="1780540" y="2708921"/>
            <a:ext cx="8630920" cy="2673975"/>
          </a:xfrm>
        </p:spPr>
        <p:txBody>
          <a:bodyPr/>
          <a:lstStyle/>
          <a:p>
            <a:r>
              <a:rPr lang="id-ID" sz="4400" b="1" dirty="0"/>
              <a:t>ANALISIS PERSENTASE PER </a:t>
            </a:r>
            <a:r>
              <a:rPr lang="id-ID" sz="4400" b="1" dirty="0" smtClean="0"/>
              <a:t>KOMPONEN</a:t>
            </a:r>
          </a:p>
          <a:p>
            <a:r>
              <a:rPr lang="id-ID" b="1" dirty="0" smtClean="0"/>
              <a:t>MATERI </a:t>
            </a:r>
            <a:r>
              <a:rPr lang="id-ID" b="1" dirty="0"/>
              <a:t>6</a:t>
            </a:r>
            <a:endParaRPr lang="id-ID" dirty="0"/>
          </a:p>
        </p:txBody>
      </p:sp>
    </p:spTree>
    <p:extLst>
      <p:ext uri="{BB962C8B-B14F-4D97-AF65-F5344CB8AC3E}">
        <p14:creationId xmlns:p14="http://schemas.microsoft.com/office/powerpoint/2010/main" val="41605283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 PENGERTIAN ANALISIS PERSENTASE PER KOMPONEN</a:t>
            </a:r>
            <a:endParaRPr lang="id-ID" dirty="0"/>
          </a:p>
        </p:txBody>
      </p:sp>
      <p:sp>
        <p:nvSpPr>
          <p:cNvPr id="3" name="Content Placeholder 2"/>
          <p:cNvSpPr>
            <a:spLocks noGrp="1"/>
          </p:cNvSpPr>
          <p:nvPr>
            <p:ph idx="1"/>
          </p:nvPr>
        </p:nvSpPr>
        <p:spPr/>
        <p:txBody>
          <a:bodyPr/>
          <a:lstStyle/>
          <a:p>
            <a:pPr marL="0" indent="0">
              <a:buNone/>
            </a:pPr>
            <a:r>
              <a:rPr lang="id-ID" dirty="0" smtClean="0"/>
              <a:t>Analisis persentase per komponen merupakan teknik analisis laporan keuangan dengan menganalisis komponen-komponen yang ada dalam laporan keuangan yang hasilnya dibuat dalam bentuk persentase.</a:t>
            </a:r>
          </a:p>
          <a:p>
            <a:pPr marL="0" indent="0">
              <a:buNone/>
            </a:pPr>
            <a:endParaRPr lang="id-ID" dirty="0"/>
          </a:p>
        </p:txBody>
      </p:sp>
    </p:spTree>
    <p:extLst>
      <p:ext uri="{BB962C8B-B14F-4D97-AF65-F5344CB8AC3E}">
        <p14:creationId xmlns:p14="http://schemas.microsoft.com/office/powerpoint/2010/main" val="6117733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 TUJUAN ANALISIS PERSENTASE PER KOMPONEN</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Persentase investasi terhadap masing-masing aktiva atau terhadap pasiva</a:t>
            </a:r>
          </a:p>
          <a:p>
            <a:pPr marL="514350" indent="-514350">
              <a:buAutoNum type="arabicPeriod"/>
            </a:pPr>
            <a:r>
              <a:rPr lang="id-ID" dirty="0" smtClean="0"/>
              <a:t>Struktur permodalan</a:t>
            </a:r>
          </a:p>
          <a:p>
            <a:pPr marL="514350" indent="-514350">
              <a:buAutoNum type="arabicPeriod"/>
            </a:pPr>
            <a:r>
              <a:rPr lang="id-ID" dirty="0" smtClean="0"/>
              <a:t>Komposisi biaya terhadap penjualan</a:t>
            </a:r>
            <a:endParaRPr lang="id-ID" dirty="0"/>
          </a:p>
        </p:txBody>
      </p:sp>
    </p:spTree>
    <p:extLst>
      <p:ext uri="{BB962C8B-B14F-4D97-AF65-F5344CB8AC3E}">
        <p14:creationId xmlns:p14="http://schemas.microsoft.com/office/powerpoint/2010/main" val="41644366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 ANALISIS PERSENTASE PER KOMPONEN</a:t>
            </a:r>
            <a:endParaRPr lang="id-ID" dirty="0"/>
          </a:p>
        </p:txBody>
      </p:sp>
      <p:sp>
        <p:nvSpPr>
          <p:cNvPr id="3" name="Content Placeholder 2"/>
          <p:cNvSpPr>
            <a:spLocks noGrp="1"/>
          </p:cNvSpPr>
          <p:nvPr>
            <p:ph idx="1"/>
          </p:nvPr>
        </p:nvSpPr>
        <p:spPr/>
        <p:txBody>
          <a:bodyPr>
            <a:normAutofit/>
          </a:bodyPr>
          <a:lstStyle/>
          <a:p>
            <a:pPr marL="514350" indent="-514350">
              <a:buAutoNum type="arabicPeriod"/>
            </a:pPr>
            <a:r>
              <a:rPr lang="id-ID" dirty="0" smtClean="0"/>
              <a:t>ANTARA KOMPONEN PIUTANG DENGAN TOTAL AKTIVA</a:t>
            </a:r>
          </a:p>
          <a:p>
            <a:pPr marL="514350" indent="-514350">
              <a:buAutoNum type="arabicPeriod"/>
            </a:pPr>
            <a:r>
              <a:rPr lang="id-ID" dirty="0" smtClean="0"/>
              <a:t>ANTARA KOMPONEN UTANG JANGKA PENDEK DENGAN TOTAL PASIVA</a:t>
            </a:r>
          </a:p>
          <a:p>
            <a:pPr marL="514350" indent="-514350">
              <a:buAutoNum type="arabicPeriod"/>
            </a:pPr>
            <a:r>
              <a:rPr lang="id-ID" dirty="0" smtClean="0"/>
              <a:t>ANTARA KOMPONENE SEDIAAN DENGAN TOTAL AKTIVA</a:t>
            </a:r>
          </a:p>
          <a:p>
            <a:pPr marL="514350" indent="-514350">
              <a:buAutoNum type="arabicPeriod"/>
            </a:pPr>
            <a:r>
              <a:rPr lang="id-ID" dirty="0" smtClean="0"/>
              <a:t>ANTARA KOMPONEN HARGA POKOK PENJUALAN DENGAN PENJUALAN BERSIH</a:t>
            </a:r>
          </a:p>
          <a:p>
            <a:pPr marL="514350" indent="-514350">
              <a:buAutoNum type="arabicPeriod"/>
            </a:pPr>
            <a:r>
              <a:rPr lang="id-ID" dirty="0" smtClean="0"/>
              <a:t>ANTARA KOMPONEN LABA OPERASIONAL DENGAN OENJUALAN BERSIH</a:t>
            </a:r>
            <a:endParaRPr lang="id-ID" dirty="0"/>
          </a:p>
        </p:txBody>
      </p:sp>
    </p:spTree>
    <p:extLst>
      <p:ext uri="{BB962C8B-B14F-4D97-AF65-F5344CB8AC3E}">
        <p14:creationId xmlns:p14="http://schemas.microsoft.com/office/powerpoint/2010/main" val="31652245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1. ANTARA </a:t>
            </a:r>
            <a:r>
              <a:rPr lang="id-ID" dirty="0"/>
              <a:t>KOMPONEN PIUTANG DENGAN TOTAL </a:t>
            </a:r>
            <a:r>
              <a:rPr lang="id-ID" dirty="0" smtClean="0"/>
              <a:t>AKTIVA</a:t>
            </a:r>
            <a:endParaRPr lang="id-ID" dirty="0"/>
          </a:p>
        </p:txBody>
      </p:sp>
      <p:sp>
        <p:nvSpPr>
          <p:cNvPr id="3" name="Content Placeholder 2"/>
          <p:cNvSpPr>
            <a:spLocks noGrp="1"/>
          </p:cNvSpPr>
          <p:nvPr>
            <p:ph idx="1"/>
          </p:nvPr>
        </p:nvSpPr>
        <p:spPr/>
        <p:txBody>
          <a:bodyPr/>
          <a:lstStyle/>
          <a:p>
            <a:pPr marL="0" indent="0">
              <a:buNone/>
            </a:pPr>
            <a:r>
              <a:rPr lang="id-ID" dirty="0" smtClean="0"/>
              <a:t>Rumus:</a:t>
            </a:r>
          </a:p>
          <a:p>
            <a:pPr marL="0" indent="0">
              <a:buNone/>
            </a:pPr>
            <a:r>
              <a:rPr lang="id-ID" dirty="0"/>
              <a:t>	</a:t>
            </a:r>
            <a:r>
              <a:rPr lang="id-ID" u="sng" dirty="0" smtClean="0"/>
              <a:t>Piutang      </a:t>
            </a:r>
            <a:r>
              <a:rPr lang="id-ID" dirty="0" smtClean="0"/>
              <a:t>x 100%</a:t>
            </a:r>
          </a:p>
          <a:p>
            <a:pPr marL="0" indent="0">
              <a:buNone/>
            </a:pPr>
            <a:r>
              <a:rPr lang="id-ID" dirty="0" smtClean="0"/>
              <a:t>         Total Aktiva</a:t>
            </a:r>
            <a:endParaRPr lang="id-ID" dirty="0"/>
          </a:p>
        </p:txBody>
      </p:sp>
    </p:spTree>
    <p:extLst>
      <p:ext uri="{BB962C8B-B14F-4D97-AF65-F5344CB8AC3E}">
        <p14:creationId xmlns:p14="http://schemas.microsoft.com/office/powerpoint/2010/main" val="24013156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570186"/>
          </a:xfrm>
        </p:spPr>
        <p:txBody>
          <a:bodyPr>
            <a:normAutofit fontScale="90000"/>
          </a:bodyPr>
          <a:lstStyle/>
          <a:p>
            <a:r>
              <a:rPr lang="id-ID" dirty="0" smtClean="0"/>
              <a:t>2. ANTARA </a:t>
            </a:r>
            <a:r>
              <a:rPr lang="id-ID" dirty="0"/>
              <a:t>KOMPONEN UTANG JANGKA PENDEK DENGAN TOTAL </a:t>
            </a:r>
            <a:r>
              <a:rPr lang="id-ID" dirty="0" smtClean="0"/>
              <a:t>PASIVA</a:t>
            </a:r>
            <a:endParaRPr lang="id-ID" dirty="0"/>
          </a:p>
        </p:txBody>
      </p:sp>
      <p:sp>
        <p:nvSpPr>
          <p:cNvPr id="3" name="Content Placeholder 2"/>
          <p:cNvSpPr>
            <a:spLocks noGrp="1"/>
          </p:cNvSpPr>
          <p:nvPr>
            <p:ph idx="1"/>
          </p:nvPr>
        </p:nvSpPr>
        <p:spPr>
          <a:xfrm>
            <a:off x="609600" y="2276873"/>
            <a:ext cx="10972800" cy="3849291"/>
          </a:xfrm>
        </p:spPr>
        <p:txBody>
          <a:bodyPr/>
          <a:lstStyle/>
          <a:p>
            <a:pPr marL="0" indent="0">
              <a:buNone/>
            </a:pPr>
            <a:r>
              <a:rPr lang="id-ID" dirty="0"/>
              <a:t>Rumus:</a:t>
            </a:r>
          </a:p>
          <a:p>
            <a:pPr marL="0" indent="0">
              <a:buNone/>
            </a:pPr>
            <a:r>
              <a:rPr lang="id-ID" dirty="0"/>
              <a:t>	</a:t>
            </a:r>
            <a:r>
              <a:rPr lang="id-ID" u="sng" dirty="0" smtClean="0"/>
              <a:t>Utang Jangka Pendek </a:t>
            </a:r>
            <a:r>
              <a:rPr lang="id-ID" dirty="0" smtClean="0"/>
              <a:t> x </a:t>
            </a:r>
            <a:r>
              <a:rPr lang="id-ID" dirty="0"/>
              <a:t>100%</a:t>
            </a:r>
          </a:p>
          <a:p>
            <a:pPr marL="0" indent="0">
              <a:buNone/>
            </a:pPr>
            <a:r>
              <a:rPr lang="id-ID" dirty="0"/>
              <a:t>         </a:t>
            </a:r>
            <a:r>
              <a:rPr lang="id-ID" dirty="0" smtClean="0"/>
              <a:t>		Total Pasiva</a:t>
            </a:r>
            <a:endParaRPr lang="id-ID" dirty="0"/>
          </a:p>
          <a:p>
            <a:pPr marL="0" indent="0">
              <a:buNone/>
            </a:pPr>
            <a:endParaRPr lang="id-ID" dirty="0"/>
          </a:p>
        </p:txBody>
      </p:sp>
    </p:spTree>
    <p:extLst>
      <p:ext uri="{BB962C8B-B14F-4D97-AF65-F5344CB8AC3E}">
        <p14:creationId xmlns:p14="http://schemas.microsoft.com/office/powerpoint/2010/main" val="13168292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3. ANTARA </a:t>
            </a:r>
            <a:r>
              <a:rPr lang="id-ID" dirty="0"/>
              <a:t>KOMPONENE SEDIAAN DENGAN TOTAL </a:t>
            </a:r>
            <a:r>
              <a:rPr lang="id-ID" dirty="0" smtClean="0"/>
              <a:t>AKTIVA</a:t>
            </a:r>
            <a:endParaRPr lang="id-ID" dirty="0"/>
          </a:p>
        </p:txBody>
      </p:sp>
      <p:sp>
        <p:nvSpPr>
          <p:cNvPr id="3" name="Content Placeholder 2"/>
          <p:cNvSpPr>
            <a:spLocks noGrp="1"/>
          </p:cNvSpPr>
          <p:nvPr>
            <p:ph idx="1"/>
          </p:nvPr>
        </p:nvSpPr>
        <p:spPr/>
        <p:txBody>
          <a:bodyPr/>
          <a:lstStyle/>
          <a:p>
            <a:pPr marL="0" indent="0">
              <a:buNone/>
            </a:pPr>
            <a:r>
              <a:rPr lang="id-ID" dirty="0"/>
              <a:t>Rumus:</a:t>
            </a:r>
          </a:p>
          <a:p>
            <a:pPr marL="0" indent="0">
              <a:buNone/>
            </a:pPr>
            <a:r>
              <a:rPr lang="id-ID" dirty="0"/>
              <a:t>	</a:t>
            </a:r>
            <a:r>
              <a:rPr lang="id-ID" dirty="0" smtClean="0"/>
              <a:t>   </a:t>
            </a:r>
            <a:r>
              <a:rPr lang="id-ID" u="sng" dirty="0" smtClean="0"/>
              <a:t>Sediaan</a:t>
            </a:r>
            <a:r>
              <a:rPr lang="id-ID" dirty="0" smtClean="0"/>
              <a:t>    x100</a:t>
            </a:r>
            <a:r>
              <a:rPr lang="id-ID" dirty="0"/>
              <a:t>%</a:t>
            </a:r>
          </a:p>
          <a:p>
            <a:pPr marL="0" indent="0">
              <a:buNone/>
            </a:pPr>
            <a:r>
              <a:rPr lang="id-ID" dirty="0"/>
              <a:t>         	</a:t>
            </a:r>
            <a:r>
              <a:rPr lang="id-ID" dirty="0" smtClean="0"/>
              <a:t>Total </a:t>
            </a:r>
            <a:r>
              <a:rPr lang="id-ID" dirty="0"/>
              <a:t>Pasiva</a:t>
            </a:r>
          </a:p>
          <a:p>
            <a:pPr marL="0" indent="0">
              <a:buNone/>
            </a:pPr>
            <a:endParaRPr lang="id-ID" dirty="0"/>
          </a:p>
        </p:txBody>
      </p:sp>
    </p:spTree>
    <p:extLst>
      <p:ext uri="{BB962C8B-B14F-4D97-AF65-F5344CB8AC3E}">
        <p14:creationId xmlns:p14="http://schemas.microsoft.com/office/powerpoint/2010/main" val="34489722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2002234"/>
          </a:xfrm>
        </p:spPr>
        <p:txBody>
          <a:bodyPr>
            <a:normAutofit/>
          </a:bodyPr>
          <a:lstStyle/>
          <a:p>
            <a:r>
              <a:rPr lang="id-ID" dirty="0" smtClean="0"/>
              <a:t>4. ANTARA </a:t>
            </a:r>
            <a:r>
              <a:rPr lang="id-ID" dirty="0"/>
              <a:t>KOMPONEN HARGA POKOK PENJUALAN DENGAN PENJUALAN </a:t>
            </a:r>
            <a:r>
              <a:rPr lang="id-ID" dirty="0" smtClean="0"/>
              <a:t>BERSIH</a:t>
            </a:r>
            <a:endParaRPr lang="id-ID" dirty="0"/>
          </a:p>
        </p:txBody>
      </p:sp>
      <p:sp>
        <p:nvSpPr>
          <p:cNvPr id="3" name="Content Placeholder 2"/>
          <p:cNvSpPr>
            <a:spLocks noGrp="1"/>
          </p:cNvSpPr>
          <p:nvPr>
            <p:ph idx="1"/>
          </p:nvPr>
        </p:nvSpPr>
        <p:spPr>
          <a:xfrm>
            <a:off x="609600" y="2420889"/>
            <a:ext cx="10972800" cy="3705275"/>
          </a:xfrm>
        </p:spPr>
        <p:txBody>
          <a:bodyPr/>
          <a:lstStyle/>
          <a:p>
            <a:pPr marL="0" indent="0">
              <a:buNone/>
            </a:pPr>
            <a:r>
              <a:rPr lang="id-ID" dirty="0"/>
              <a:t>Rumus:</a:t>
            </a:r>
          </a:p>
          <a:p>
            <a:pPr marL="0" indent="0">
              <a:buNone/>
            </a:pPr>
            <a:r>
              <a:rPr lang="id-ID" dirty="0"/>
              <a:t>	</a:t>
            </a:r>
            <a:r>
              <a:rPr lang="id-ID" u="sng" dirty="0" smtClean="0"/>
              <a:t>Harga Pokok Penjualan </a:t>
            </a:r>
            <a:r>
              <a:rPr lang="id-ID" dirty="0" smtClean="0"/>
              <a:t>x </a:t>
            </a:r>
            <a:r>
              <a:rPr lang="id-ID" dirty="0"/>
              <a:t>100%</a:t>
            </a:r>
          </a:p>
          <a:p>
            <a:pPr marL="0" indent="0">
              <a:buNone/>
            </a:pPr>
            <a:r>
              <a:rPr lang="id-ID" dirty="0"/>
              <a:t>         	</a:t>
            </a:r>
            <a:r>
              <a:rPr lang="id-ID" dirty="0" smtClean="0"/>
              <a:t>      Penjualan Bersih</a:t>
            </a:r>
            <a:endParaRPr lang="id-ID" dirty="0"/>
          </a:p>
          <a:p>
            <a:pPr marL="0" indent="0">
              <a:buNone/>
            </a:pPr>
            <a:endParaRPr lang="id-ID" dirty="0"/>
          </a:p>
        </p:txBody>
      </p:sp>
    </p:spTree>
    <p:extLst>
      <p:ext uri="{BB962C8B-B14F-4D97-AF65-F5344CB8AC3E}">
        <p14:creationId xmlns:p14="http://schemas.microsoft.com/office/powerpoint/2010/main" val="24721406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858218"/>
          </a:xfrm>
        </p:spPr>
        <p:txBody>
          <a:bodyPr>
            <a:normAutofit fontScale="90000"/>
          </a:bodyPr>
          <a:lstStyle/>
          <a:p>
            <a:r>
              <a:rPr lang="id-ID" dirty="0" smtClean="0"/>
              <a:t>5. ANTARA </a:t>
            </a:r>
            <a:r>
              <a:rPr lang="id-ID" dirty="0"/>
              <a:t>KOMPONEN LABA OPERASIONAL DENGAN OENJUALAN </a:t>
            </a:r>
            <a:r>
              <a:rPr lang="id-ID" dirty="0" smtClean="0"/>
              <a:t>BERSIH</a:t>
            </a:r>
            <a:endParaRPr lang="id-ID" dirty="0"/>
          </a:p>
        </p:txBody>
      </p:sp>
      <p:sp>
        <p:nvSpPr>
          <p:cNvPr id="3" name="Content Placeholder 2"/>
          <p:cNvSpPr>
            <a:spLocks noGrp="1"/>
          </p:cNvSpPr>
          <p:nvPr>
            <p:ph idx="1"/>
          </p:nvPr>
        </p:nvSpPr>
        <p:spPr>
          <a:xfrm>
            <a:off x="609600" y="2420889"/>
            <a:ext cx="10972800" cy="3705275"/>
          </a:xfrm>
        </p:spPr>
        <p:txBody>
          <a:bodyPr/>
          <a:lstStyle/>
          <a:p>
            <a:pPr marL="0" indent="0">
              <a:buNone/>
            </a:pPr>
            <a:r>
              <a:rPr lang="id-ID" dirty="0"/>
              <a:t>Rumus:</a:t>
            </a:r>
          </a:p>
          <a:p>
            <a:pPr marL="0" indent="0">
              <a:buNone/>
            </a:pPr>
            <a:r>
              <a:rPr lang="id-ID" dirty="0"/>
              <a:t>	</a:t>
            </a:r>
            <a:r>
              <a:rPr lang="id-ID" u="sng" dirty="0" smtClean="0"/>
              <a:t>Laba opersional </a:t>
            </a:r>
            <a:r>
              <a:rPr lang="id-ID" dirty="0" smtClean="0"/>
              <a:t>x </a:t>
            </a:r>
            <a:r>
              <a:rPr lang="id-ID" dirty="0"/>
              <a:t>100%</a:t>
            </a:r>
          </a:p>
          <a:p>
            <a:pPr marL="0" indent="0">
              <a:buNone/>
            </a:pPr>
            <a:r>
              <a:rPr lang="id-ID" dirty="0"/>
              <a:t>         	</a:t>
            </a:r>
            <a:r>
              <a:rPr lang="id-ID" dirty="0" smtClean="0"/>
              <a:t>Penjualan </a:t>
            </a:r>
            <a:r>
              <a:rPr lang="id-ID" dirty="0"/>
              <a:t>Bersih</a:t>
            </a:r>
          </a:p>
          <a:p>
            <a:pPr marL="0" indent="0">
              <a:buNone/>
            </a:pPr>
            <a:endParaRPr lang="id-ID" dirty="0"/>
          </a:p>
          <a:p>
            <a:pPr marL="0" indent="0">
              <a:buNone/>
            </a:pPr>
            <a:endParaRPr lang="id-ID" dirty="0"/>
          </a:p>
        </p:txBody>
      </p:sp>
    </p:spTree>
    <p:extLst>
      <p:ext uri="{BB962C8B-B14F-4D97-AF65-F5344CB8AC3E}">
        <p14:creationId xmlns:p14="http://schemas.microsoft.com/office/powerpoint/2010/main" val="658125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202034"/>
          </a:xfrm>
        </p:spPr>
        <p:txBody>
          <a:bodyPr>
            <a:normAutofit fontScale="90000"/>
          </a:bodyPr>
          <a:lstStyle/>
          <a:p>
            <a:endParaRPr lang="id-ID" dirty="0"/>
          </a:p>
        </p:txBody>
      </p:sp>
      <p:sp>
        <p:nvSpPr>
          <p:cNvPr id="3" name="Content Placeholder 2"/>
          <p:cNvSpPr>
            <a:spLocks noGrp="1"/>
          </p:cNvSpPr>
          <p:nvPr>
            <p:ph idx="1"/>
          </p:nvPr>
        </p:nvSpPr>
        <p:spPr>
          <a:xfrm>
            <a:off x="609600" y="764705"/>
            <a:ext cx="10972800" cy="5361459"/>
          </a:xfrm>
        </p:spPr>
        <p:txBody>
          <a:bodyPr>
            <a:normAutofit/>
          </a:bodyPr>
          <a:lstStyle/>
          <a:p>
            <a:pPr marL="0" indent="0">
              <a:buNone/>
            </a:pPr>
            <a:r>
              <a:rPr lang="id-ID" dirty="0" smtClean="0"/>
              <a:t>	Laporan keuangan dibuat sesuai dengan kaidah keuangan yang berlaku agar mampu menunjukkan kondisi dan posisi keuangan yang sesungguhnya. Laporan keuangan juga harus dibuat sesuai dengan aturan yang berlaku sehingga mudah:</a:t>
            </a:r>
          </a:p>
          <a:p>
            <a:pPr>
              <a:buFontTx/>
              <a:buChar char="-"/>
            </a:pPr>
            <a:r>
              <a:rPr lang="id-ID" dirty="0" smtClean="0"/>
              <a:t>Dibaca</a:t>
            </a:r>
          </a:p>
          <a:p>
            <a:pPr>
              <a:buFontTx/>
              <a:buChar char="-"/>
            </a:pPr>
            <a:r>
              <a:rPr lang="id-ID" dirty="0" smtClean="0"/>
              <a:t>Dipahami</a:t>
            </a:r>
          </a:p>
          <a:p>
            <a:pPr>
              <a:buFontTx/>
              <a:buChar char="-"/>
            </a:pPr>
            <a:r>
              <a:rPr lang="id-ID" dirty="0" smtClean="0"/>
              <a:t>Dimengerti oleh berbagai pihak yang berkepentingan terutama pihak pemilik usaha dan manajemen. Ini berarti bahwa dengan laporan keuangan, setiap orang dapat memahami KONDISI dan POSISI keuangan perusahaan saat ini.</a:t>
            </a:r>
            <a:endParaRPr lang="id-ID" dirty="0"/>
          </a:p>
        </p:txBody>
      </p:sp>
    </p:spTree>
    <p:extLst>
      <p:ext uri="{BB962C8B-B14F-4D97-AF65-F5344CB8AC3E}">
        <p14:creationId xmlns:p14="http://schemas.microsoft.com/office/powerpoint/2010/main" val="70196210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dirty="0"/>
              <a:t>Contoh kasus analisis </a:t>
            </a:r>
            <a:r>
              <a:rPr lang="id-ID" dirty="0" smtClean="0"/>
              <a:t>persentase per komponen  </a:t>
            </a:r>
            <a:r>
              <a:rPr lang="id-ID" dirty="0"/>
              <a:t>terdapat dalam </a:t>
            </a:r>
            <a:r>
              <a:rPr lang="id-ID" b="1" dirty="0"/>
              <a:t>KERTAS KERJA </a:t>
            </a:r>
            <a:r>
              <a:rPr lang="id-ID" b="1" dirty="0" smtClean="0"/>
              <a:t>3- ANALISIS PERSENTASE PER KOMPONEN</a:t>
            </a:r>
            <a:endParaRPr lang="id-ID" dirty="0"/>
          </a:p>
          <a:p>
            <a:pPr marL="0" indent="0">
              <a:buNone/>
            </a:pPr>
            <a:endParaRPr lang="id-ID" dirty="0"/>
          </a:p>
        </p:txBody>
      </p:sp>
    </p:spTree>
    <p:extLst>
      <p:ext uri="{BB962C8B-B14F-4D97-AF65-F5344CB8AC3E}">
        <p14:creationId xmlns:p14="http://schemas.microsoft.com/office/powerpoint/2010/main" val="114107201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5520" y="1340768"/>
            <a:ext cx="8630920" cy="1080120"/>
          </a:xfrm>
        </p:spPr>
        <p:txBody>
          <a:bodyPr>
            <a:normAutofit/>
          </a:bodyPr>
          <a:lstStyle/>
          <a:p>
            <a:r>
              <a:rPr lang="id-ID" sz="3100" b="1" dirty="0"/>
              <a:t>ANALISIS INFORMASI </a:t>
            </a:r>
            <a:r>
              <a:rPr lang="id-ID" sz="3100" b="1" dirty="0" smtClean="0"/>
              <a:t>KEUANGAN</a:t>
            </a:r>
            <a:br>
              <a:rPr lang="id-ID" sz="3100" b="1" dirty="0" smtClean="0"/>
            </a:br>
            <a:r>
              <a:rPr lang="id-ID" sz="1800" dirty="0"/>
              <a:t>MANENDHA M KUNDALA, SE,MM</a:t>
            </a:r>
            <a:br>
              <a:rPr lang="id-ID" sz="1800" dirty="0"/>
            </a:br>
            <a:endParaRPr lang="id-ID" sz="1800" dirty="0"/>
          </a:p>
        </p:txBody>
      </p:sp>
      <p:sp>
        <p:nvSpPr>
          <p:cNvPr id="3" name="Subtitle 2"/>
          <p:cNvSpPr>
            <a:spLocks noGrp="1"/>
          </p:cNvSpPr>
          <p:nvPr>
            <p:ph type="subTitle" idx="1"/>
          </p:nvPr>
        </p:nvSpPr>
        <p:spPr>
          <a:xfrm>
            <a:off x="1780540" y="2708921"/>
            <a:ext cx="8630920" cy="2673975"/>
          </a:xfrm>
        </p:spPr>
        <p:txBody>
          <a:bodyPr/>
          <a:lstStyle/>
          <a:p>
            <a:r>
              <a:rPr lang="id-ID" sz="4400" b="1" dirty="0" smtClean="0"/>
              <a:t>ANALISIS RASIO</a:t>
            </a:r>
          </a:p>
          <a:p>
            <a:r>
              <a:rPr lang="id-ID" b="1" dirty="0" smtClean="0"/>
              <a:t>MATERI 7</a:t>
            </a:r>
            <a:endParaRPr lang="id-ID" dirty="0"/>
          </a:p>
        </p:txBody>
      </p:sp>
    </p:spTree>
    <p:extLst>
      <p:ext uri="{BB962C8B-B14F-4D97-AF65-F5344CB8AC3E}">
        <p14:creationId xmlns:p14="http://schemas.microsoft.com/office/powerpoint/2010/main" val="266642333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A. PERNGERTIAN RASIO KEUANGAN</a:t>
            </a:r>
            <a:endParaRPr lang="id-ID" dirty="0"/>
          </a:p>
        </p:txBody>
      </p:sp>
      <p:sp>
        <p:nvSpPr>
          <p:cNvPr id="3" name="Content Placeholder 2"/>
          <p:cNvSpPr>
            <a:spLocks noGrp="1"/>
          </p:cNvSpPr>
          <p:nvPr>
            <p:ph idx="1"/>
          </p:nvPr>
        </p:nvSpPr>
        <p:spPr/>
        <p:txBody>
          <a:bodyPr/>
          <a:lstStyle/>
          <a:p>
            <a:pPr marL="0" indent="0">
              <a:buNone/>
            </a:pPr>
            <a:r>
              <a:rPr lang="id-ID" dirty="0" smtClean="0"/>
              <a:t>Menurut James C Van Horne, Rasio Keuangan merupakan indeks yang menghubungkan dua angka akuntansi dan diperoleh dengan membagi satu angka dengan angka lainnya. </a:t>
            </a:r>
            <a:endParaRPr lang="id-ID" dirty="0"/>
          </a:p>
          <a:p>
            <a:pPr marL="0" indent="0">
              <a:buNone/>
            </a:pPr>
            <a:r>
              <a:rPr lang="id-ID" dirty="0" smtClean="0"/>
              <a:t>Rasio keuangan digunakan untuk mengevaluasi kondisi keuangan dan kinerja perusahaan. Dari hasil raiso keuangan ini akan terlihat kondisi kesehatan perusahaan yang bersangkutan.  </a:t>
            </a:r>
            <a:endParaRPr lang="id-ID" dirty="0"/>
          </a:p>
        </p:txBody>
      </p:sp>
    </p:spTree>
    <p:extLst>
      <p:ext uri="{BB962C8B-B14F-4D97-AF65-F5344CB8AC3E}">
        <p14:creationId xmlns:p14="http://schemas.microsoft.com/office/powerpoint/2010/main" val="18023507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B. PENGGOLONGAN ANALISIS RASIO</a:t>
            </a:r>
            <a:endParaRPr lang="id-ID" dirty="0"/>
          </a:p>
        </p:txBody>
      </p:sp>
      <p:sp>
        <p:nvSpPr>
          <p:cNvPr id="3" name="Content Placeholder 2"/>
          <p:cNvSpPr>
            <a:spLocks noGrp="1"/>
          </p:cNvSpPr>
          <p:nvPr>
            <p:ph idx="1"/>
          </p:nvPr>
        </p:nvSpPr>
        <p:spPr/>
        <p:txBody>
          <a:bodyPr>
            <a:normAutofit/>
          </a:bodyPr>
          <a:lstStyle/>
          <a:p>
            <a:pPr marL="514350" indent="-514350">
              <a:buAutoNum type="arabicPeriod"/>
            </a:pPr>
            <a:r>
              <a:rPr lang="id-ID" dirty="0" smtClean="0"/>
              <a:t>Rasio Neraca, yaitu membandingkan angka-angka yang hanya bersumber dari neraca.</a:t>
            </a:r>
          </a:p>
          <a:p>
            <a:pPr marL="514350" indent="-514350">
              <a:buAutoNum type="arabicPeriod"/>
            </a:pPr>
            <a:r>
              <a:rPr lang="id-ID" dirty="0" smtClean="0"/>
              <a:t>Rasio laporan laba rugi, yaitu membandingkan angka- angka yang hanya bersumber dari laporan laba rugi.</a:t>
            </a:r>
          </a:p>
          <a:p>
            <a:pPr marL="514350" indent="-514350">
              <a:buAutoNum type="arabicPeriod"/>
            </a:pPr>
            <a:r>
              <a:rPr lang="id-ID" dirty="0" smtClean="0"/>
              <a:t>Rasio Antar laporan, yaitu membandingkan angka-angka dari dua sumber (data campuran), baik yang ada di neraca maupun di laporan rugi laba.</a:t>
            </a:r>
            <a:endParaRPr lang="id-ID" dirty="0"/>
          </a:p>
        </p:txBody>
      </p:sp>
    </p:spTree>
    <p:extLst>
      <p:ext uri="{BB962C8B-B14F-4D97-AF65-F5344CB8AC3E}">
        <p14:creationId xmlns:p14="http://schemas.microsoft.com/office/powerpoint/2010/main" val="368762316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C. BENTUK-BENTUK RASIO KEUANGAN</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RASIO LIKUIDITAS</a:t>
            </a:r>
          </a:p>
          <a:p>
            <a:pPr marL="514350" indent="-514350">
              <a:buAutoNum type="arabicPeriod"/>
            </a:pPr>
            <a:r>
              <a:rPr lang="id-ID" dirty="0" smtClean="0"/>
              <a:t>RASIO SOLVABILITAS</a:t>
            </a:r>
          </a:p>
          <a:p>
            <a:pPr marL="514350" indent="-514350">
              <a:buAutoNum type="arabicPeriod"/>
            </a:pPr>
            <a:r>
              <a:rPr lang="id-ID" dirty="0" smtClean="0"/>
              <a:t>RASIO AKTIVITAS</a:t>
            </a:r>
          </a:p>
          <a:p>
            <a:pPr marL="514350" indent="-514350">
              <a:buAutoNum type="arabicPeriod"/>
            </a:pPr>
            <a:r>
              <a:rPr lang="id-ID" dirty="0" smtClean="0"/>
              <a:t>RASIO PROFITABILITAS</a:t>
            </a:r>
          </a:p>
          <a:p>
            <a:pPr marL="514350" indent="-514350">
              <a:buAutoNum type="arabicPeriod"/>
            </a:pPr>
            <a:r>
              <a:rPr lang="id-ID" dirty="0" smtClean="0"/>
              <a:t>RASIO PERTUMBUHAN</a:t>
            </a:r>
          </a:p>
          <a:p>
            <a:pPr marL="514350" indent="-514350">
              <a:buAutoNum type="arabicPeriod"/>
            </a:pPr>
            <a:r>
              <a:rPr lang="id-ID" dirty="0" smtClean="0"/>
              <a:t>RASIO PENILAIAN</a:t>
            </a:r>
            <a:endParaRPr lang="id-ID" dirty="0"/>
          </a:p>
        </p:txBody>
      </p:sp>
    </p:spTree>
    <p:extLst>
      <p:ext uri="{BB962C8B-B14F-4D97-AF65-F5344CB8AC3E}">
        <p14:creationId xmlns:p14="http://schemas.microsoft.com/office/powerpoint/2010/main" val="12677342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1. RASIO LIKUIDITAS</a:t>
            </a:r>
            <a:endParaRPr lang="id-ID" dirty="0"/>
          </a:p>
        </p:txBody>
      </p:sp>
      <p:sp>
        <p:nvSpPr>
          <p:cNvPr id="3" name="Content Placeholder 2"/>
          <p:cNvSpPr>
            <a:spLocks noGrp="1"/>
          </p:cNvSpPr>
          <p:nvPr>
            <p:ph idx="1"/>
          </p:nvPr>
        </p:nvSpPr>
        <p:spPr/>
        <p:txBody>
          <a:bodyPr>
            <a:normAutofit fontScale="92500"/>
          </a:bodyPr>
          <a:lstStyle/>
          <a:p>
            <a:pPr marL="0" indent="0">
              <a:buNone/>
            </a:pPr>
            <a:r>
              <a:rPr lang="id-ID" dirty="0" smtClean="0"/>
              <a:t>Rasio likuiditas atau rasio modal kerja merupakan rasio yang digunakan untuk mengukur seberapa likuidnya suatu perusahaan. </a:t>
            </a:r>
          </a:p>
          <a:p>
            <a:pPr marL="0" indent="0">
              <a:buNone/>
            </a:pPr>
            <a:r>
              <a:rPr lang="id-ID" dirty="0" smtClean="0"/>
              <a:t>Caranya adalah dengan membandingkan seluruh komponen yang ada di aktiva lancar dengan komponen yang ada di pasiva lancar.</a:t>
            </a:r>
          </a:p>
          <a:p>
            <a:pPr marL="0" indent="0">
              <a:buNone/>
            </a:pPr>
            <a:r>
              <a:rPr lang="id-ID" dirty="0" smtClean="0"/>
              <a:t>Terdapat dua macam hasil penilaian terhadap pengukuran rasio ini, yaitu:</a:t>
            </a:r>
          </a:p>
          <a:p>
            <a:pPr marL="514350" indent="-514350">
              <a:buAutoNum type="alphaLcPeriod"/>
            </a:pPr>
            <a:r>
              <a:rPr lang="id-ID" dirty="0" smtClean="0"/>
              <a:t>Apabila perusahaan mampu memenuhi kewajibannya dikatakan perusahaan itu </a:t>
            </a:r>
            <a:r>
              <a:rPr lang="id-ID" i="1" dirty="0" smtClean="0"/>
              <a:t>likuid</a:t>
            </a:r>
            <a:r>
              <a:rPr lang="id-ID" dirty="0" smtClean="0"/>
              <a:t>.</a:t>
            </a:r>
          </a:p>
          <a:p>
            <a:pPr marL="514350" indent="-514350">
              <a:buAutoNum type="alphaLcPeriod"/>
            </a:pPr>
            <a:r>
              <a:rPr lang="id-ID" dirty="0"/>
              <a:t>Apabila perusahaan </a:t>
            </a:r>
            <a:r>
              <a:rPr lang="id-ID" dirty="0" smtClean="0"/>
              <a:t>tidak mampu </a:t>
            </a:r>
            <a:r>
              <a:rPr lang="id-ID" dirty="0"/>
              <a:t>memenuhi kewajibannya dikatakan perusahaan itu </a:t>
            </a:r>
            <a:r>
              <a:rPr lang="id-ID" i="1" dirty="0" smtClean="0"/>
              <a:t>illikuid</a:t>
            </a:r>
            <a:r>
              <a:rPr lang="id-ID" dirty="0" smtClean="0"/>
              <a:t>.</a:t>
            </a:r>
          </a:p>
          <a:p>
            <a:pPr marL="514350" indent="-514350">
              <a:buAutoNum type="alphaLcPeriod"/>
            </a:pPr>
            <a:endParaRPr lang="id-ID" dirty="0"/>
          </a:p>
        </p:txBody>
      </p:sp>
    </p:spTree>
    <p:extLst>
      <p:ext uri="{BB962C8B-B14F-4D97-AF65-F5344CB8AC3E}">
        <p14:creationId xmlns:p14="http://schemas.microsoft.com/office/powerpoint/2010/main" val="59520994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dirty="0" smtClean="0"/>
              <a:t>2. RASIO SOLVABILITAS (LEVERAGE)</a:t>
            </a:r>
            <a:endParaRPr lang="id-ID" dirty="0"/>
          </a:p>
        </p:txBody>
      </p:sp>
      <p:sp>
        <p:nvSpPr>
          <p:cNvPr id="3" name="Content Placeholder 2"/>
          <p:cNvSpPr>
            <a:spLocks noGrp="1"/>
          </p:cNvSpPr>
          <p:nvPr>
            <p:ph idx="1"/>
          </p:nvPr>
        </p:nvSpPr>
        <p:spPr/>
        <p:txBody>
          <a:bodyPr>
            <a:normAutofit lnSpcReduction="10000"/>
          </a:bodyPr>
          <a:lstStyle/>
          <a:p>
            <a:pPr marL="0" indent="0">
              <a:buNone/>
            </a:pPr>
            <a:r>
              <a:rPr lang="id-ID" dirty="0" smtClean="0"/>
              <a:t>Rasio solvabilitas merupakan rasio yang digunakan untuk mengukur sejauh mana aktiva perusahaan dibiayai dari hutang.</a:t>
            </a:r>
          </a:p>
          <a:p>
            <a:pPr marL="0" indent="0">
              <a:buNone/>
            </a:pPr>
            <a:r>
              <a:rPr lang="id-ID" dirty="0" smtClean="0"/>
              <a:t>Keuntungan dengan mengetahui rasio ini adalah:</a:t>
            </a:r>
          </a:p>
          <a:p>
            <a:pPr marL="514350" indent="-514350">
              <a:buAutoNum type="alphaLcPeriod"/>
            </a:pPr>
            <a:r>
              <a:rPr lang="id-ID" dirty="0" smtClean="0"/>
              <a:t>Menilai kemampuan posisi perusahaan terhadap kewajiban kepada pihak lainnya,</a:t>
            </a:r>
          </a:p>
          <a:p>
            <a:pPr marL="514350" indent="-514350">
              <a:buAutoNum type="alphaLcPeriod"/>
            </a:pPr>
            <a:r>
              <a:rPr lang="id-ID" dirty="0" smtClean="0"/>
              <a:t>Menilai kemampuan perusahaan memenuhi kewajiban yang bersifat tetap,</a:t>
            </a:r>
          </a:p>
          <a:p>
            <a:pPr marL="514350" indent="-514350">
              <a:buAutoNum type="alphaLcPeriod"/>
            </a:pPr>
            <a:r>
              <a:rPr lang="id-ID" dirty="0" smtClean="0"/>
              <a:t>Mengetahui keseimbangan antara nilai aktiva khususnya aktiva tetap dengan modal,</a:t>
            </a:r>
          </a:p>
          <a:p>
            <a:pPr marL="514350" indent="-514350">
              <a:buAutoNum type="alphaLcPeriod"/>
            </a:pPr>
            <a:r>
              <a:rPr lang="id-ID" dirty="0" smtClean="0"/>
              <a:t>Guna mengambil keputusan penggunaan sumber dana ke depan.</a:t>
            </a:r>
            <a:endParaRPr lang="id-ID" dirty="0"/>
          </a:p>
        </p:txBody>
      </p:sp>
    </p:spTree>
    <p:extLst>
      <p:ext uri="{BB962C8B-B14F-4D97-AF65-F5344CB8AC3E}">
        <p14:creationId xmlns:p14="http://schemas.microsoft.com/office/powerpoint/2010/main" val="3704657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3. RASIO AKTIVITAS</a:t>
            </a:r>
            <a:endParaRPr lang="id-ID" dirty="0"/>
          </a:p>
        </p:txBody>
      </p:sp>
      <p:sp>
        <p:nvSpPr>
          <p:cNvPr id="3" name="Content Placeholder 2"/>
          <p:cNvSpPr>
            <a:spLocks noGrp="1"/>
          </p:cNvSpPr>
          <p:nvPr>
            <p:ph idx="1"/>
          </p:nvPr>
        </p:nvSpPr>
        <p:spPr/>
        <p:txBody>
          <a:bodyPr/>
          <a:lstStyle/>
          <a:p>
            <a:pPr marL="0" indent="0">
              <a:buNone/>
            </a:pPr>
            <a:r>
              <a:rPr lang="id-ID" dirty="0" smtClean="0"/>
              <a:t>Rasio aktivitas merupakan rasio yang digunakan untuk mengukur tingkat efisiensi pemanfaatan sumber daya perusahaan (penjualan, sediaan, penagihan piutang, dan lainnya).</a:t>
            </a:r>
          </a:p>
          <a:p>
            <a:pPr marL="0" indent="0">
              <a:buNone/>
            </a:pPr>
            <a:r>
              <a:rPr lang="id-ID" dirty="0" smtClean="0"/>
              <a:t>Dari hasil pengukuran rasio ini akan terlihat apakah perusahaan lebih efisien atau sebaliknya dalam mengelola aset yang dimilikinya.</a:t>
            </a:r>
            <a:endParaRPr lang="id-ID" dirty="0"/>
          </a:p>
        </p:txBody>
      </p:sp>
    </p:spTree>
    <p:extLst>
      <p:ext uri="{BB962C8B-B14F-4D97-AF65-F5344CB8AC3E}">
        <p14:creationId xmlns:p14="http://schemas.microsoft.com/office/powerpoint/2010/main" val="26167441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4. RASIO PROFITABILITAS</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Rasio profitabilitas merupakan rasio untuk menilai kemampuan perusahaan dalam mencari keuntungan atau laba dalam suatu periode tertentu.</a:t>
            </a:r>
          </a:p>
          <a:p>
            <a:pPr marL="0" indent="0">
              <a:buNone/>
            </a:pPr>
            <a:r>
              <a:rPr lang="id-ID" dirty="0" smtClean="0"/>
              <a:t>Rasio profitabilitas atau disebut sebagai rasio rentabilitas dibagi menjadi dua, yaitu:</a:t>
            </a:r>
          </a:p>
          <a:p>
            <a:pPr marL="514350" indent="-514350">
              <a:buAutoNum type="alphaLcPeriod"/>
            </a:pPr>
            <a:r>
              <a:rPr lang="id-ID" dirty="0" smtClean="0"/>
              <a:t>Rentabilitas ekonomi, yaitu dengan membandingkan laba usaha dengan seluruh modal (modal sendiri dan modal asing)</a:t>
            </a:r>
          </a:p>
          <a:p>
            <a:pPr marL="514350" indent="-514350">
              <a:buAutoNum type="alphaLcPeriod"/>
            </a:pPr>
            <a:r>
              <a:rPr lang="id-ID" dirty="0" smtClean="0"/>
              <a:t>Rentabilitas usaha (sendiri), yaitu dengan membandingkan laba yang desediakan untuk pemilik dengan modal sendiri . Rentabilitas tinggi lebih penting dari keuntungan yang besar.</a:t>
            </a:r>
            <a:endParaRPr lang="id-ID" dirty="0"/>
          </a:p>
        </p:txBody>
      </p:sp>
    </p:spTree>
    <p:extLst>
      <p:ext uri="{BB962C8B-B14F-4D97-AF65-F5344CB8AC3E}">
        <p14:creationId xmlns:p14="http://schemas.microsoft.com/office/powerpoint/2010/main" val="20869470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5. RASIO PERTUMBUHAN</a:t>
            </a:r>
            <a:endParaRPr lang="id-ID" dirty="0"/>
          </a:p>
        </p:txBody>
      </p:sp>
      <p:sp>
        <p:nvSpPr>
          <p:cNvPr id="3" name="Content Placeholder 2"/>
          <p:cNvSpPr>
            <a:spLocks noGrp="1"/>
          </p:cNvSpPr>
          <p:nvPr>
            <p:ph idx="1"/>
          </p:nvPr>
        </p:nvSpPr>
        <p:spPr/>
        <p:txBody>
          <a:bodyPr/>
          <a:lstStyle/>
          <a:p>
            <a:pPr marL="0" indent="0">
              <a:buNone/>
            </a:pPr>
            <a:r>
              <a:rPr lang="id-ID" dirty="0" smtClean="0"/>
              <a:t>Rasio pertumbuhan merupakan rasio yang menggambarkan kemampuan perusahaan dalam mempertahankan posisi ekonominya di tengah pertumbuhan perekonomian dan sektor usahanya. Dalam rasio pertumbuhan yang dianalisis adalah pertumbuhan penjualan, laba bersih, pendapatan per saham dan deviden per saham.</a:t>
            </a:r>
            <a:endParaRPr lang="id-ID" dirty="0"/>
          </a:p>
        </p:txBody>
      </p:sp>
    </p:spTree>
    <p:extLst>
      <p:ext uri="{BB962C8B-B14F-4D97-AF65-F5344CB8AC3E}">
        <p14:creationId xmlns:p14="http://schemas.microsoft.com/office/powerpoint/2010/main" val="4093952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202034"/>
          </a:xfrm>
        </p:spPr>
        <p:txBody>
          <a:bodyPr>
            <a:normAutofit fontScale="90000"/>
          </a:bodyPr>
          <a:lstStyle/>
          <a:p>
            <a:endParaRPr lang="id-ID" dirty="0"/>
          </a:p>
        </p:txBody>
      </p:sp>
      <p:sp>
        <p:nvSpPr>
          <p:cNvPr id="3" name="Content Placeholder 2"/>
          <p:cNvSpPr>
            <a:spLocks noGrp="1"/>
          </p:cNvSpPr>
          <p:nvPr>
            <p:ph idx="1"/>
          </p:nvPr>
        </p:nvSpPr>
        <p:spPr>
          <a:xfrm>
            <a:off x="609600" y="548681"/>
            <a:ext cx="10972800" cy="5577483"/>
          </a:xfrm>
        </p:spPr>
        <p:txBody>
          <a:bodyPr>
            <a:normAutofit/>
          </a:bodyPr>
          <a:lstStyle/>
          <a:p>
            <a:pPr marL="0" indent="0">
              <a:buNone/>
            </a:pPr>
            <a:r>
              <a:rPr lang="id-ID" dirty="0" smtClean="0"/>
              <a:t>	Untuk mampu membaca, mengerti, dan memahami arti laporan keuangan, perlu dianalisis terlebih dahulu dengan berbagai alat analisis yang biasa digunakan. Salah satu alat analisis tersebut dikenal dengan analisis laporan keuangan.</a:t>
            </a:r>
          </a:p>
          <a:p>
            <a:pPr marL="0" indent="0">
              <a:buNone/>
            </a:pPr>
            <a:r>
              <a:rPr lang="id-ID" dirty="0" smtClean="0"/>
              <a:t>	Dengan menggunakan alat analisis laporan keuangan, dapat diketahui berbagai hal yang terkait dengan keuangan dan kemajuan perusahaan. </a:t>
            </a:r>
          </a:p>
          <a:p>
            <a:pPr marL="0" indent="0">
              <a:buNone/>
            </a:pPr>
            <a:r>
              <a:rPr lang="id-ID" dirty="0" smtClean="0"/>
              <a:t>Pemilik usaha dapat mengetahui kondisi keuangan perusahaan dan menilai kinerja manajemen sekarang, apakah mencapai terget yang ditetapkan atau tidak. </a:t>
            </a:r>
          </a:p>
          <a:p>
            <a:pPr marL="0" indent="0">
              <a:buNone/>
            </a:pPr>
            <a:endParaRPr lang="id-ID" dirty="0"/>
          </a:p>
        </p:txBody>
      </p:sp>
    </p:spTree>
    <p:extLst>
      <p:ext uri="{BB962C8B-B14F-4D97-AF65-F5344CB8AC3E}">
        <p14:creationId xmlns:p14="http://schemas.microsoft.com/office/powerpoint/2010/main" val="424809100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6. RASIO PENILAIAN</a:t>
            </a:r>
            <a:endParaRPr lang="id-ID" dirty="0"/>
          </a:p>
        </p:txBody>
      </p:sp>
      <p:sp>
        <p:nvSpPr>
          <p:cNvPr id="3" name="Content Placeholder 2"/>
          <p:cNvSpPr>
            <a:spLocks noGrp="1"/>
          </p:cNvSpPr>
          <p:nvPr>
            <p:ph idx="1"/>
          </p:nvPr>
        </p:nvSpPr>
        <p:spPr/>
        <p:txBody>
          <a:bodyPr/>
          <a:lstStyle/>
          <a:p>
            <a:pPr marL="0" indent="0">
              <a:buNone/>
            </a:pPr>
            <a:r>
              <a:rPr lang="id-ID" dirty="0" smtClean="0"/>
              <a:t>Rasio penilaian yaitu rasio yang mengukur kemampuan manajemen menciptakan nilai pasar usahanya di atas biaya investasi seperti:</a:t>
            </a:r>
          </a:p>
          <a:p>
            <a:pPr marL="514350" indent="-514350">
              <a:buAutoNum type="alphaLcPeriod"/>
            </a:pPr>
            <a:r>
              <a:rPr lang="id-ID" dirty="0" smtClean="0"/>
              <a:t>Rasio harga saham terhadap pendapatan,</a:t>
            </a:r>
          </a:p>
          <a:p>
            <a:pPr marL="514350" indent="-514350">
              <a:buAutoNum type="alphaLcPeriod"/>
            </a:pPr>
            <a:r>
              <a:rPr lang="id-ID" dirty="0" smtClean="0"/>
              <a:t>Rasio nilai pasar saham terhadap nilai buku.</a:t>
            </a:r>
            <a:endParaRPr lang="id-ID" dirty="0"/>
          </a:p>
        </p:txBody>
      </p:sp>
    </p:spTree>
    <p:extLst>
      <p:ext uri="{BB962C8B-B14F-4D97-AF65-F5344CB8AC3E}">
        <p14:creationId xmlns:p14="http://schemas.microsoft.com/office/powerpoint/2010/main" val="25563681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D. PEMBANDING RASIO KEUANGAN</a:t>
            </a:r>
            <a:endParaRPr lang="id-ID" dirty="0"/>
          </a:p>
        </p:txBody>
      </p:sp>
      <p:sp>
        <p:nvSpPr>
          <p:cNvPr id="3" name="Content Placeholder 2"/>
          <p:cNvSpPr>
            <a:spLocks noGrp="1"/>
          </p:cNvSpPr>
          <p:nvPr>
            <p:ph idx="1"/>
          </p:nvPr>
        </p:nvSpPr>
        <p:spPr/>
        <p:txBody>
          <a:bodyPr>
            <a:normAutofit fontScale="85000" lnSpcReduction="10000"/>
          </a:bodyPr>
          <a:lstStyle/>
          <a:p>
            <a:pPr marL="0" indent="0">
              <a:buNone/>
            </a:pPr>
            <a:r>
              <a:rPr lang="id-ID" dirty="0" smtClean="0"/>
              <a:t>Data pembanding yang dibutuhkan dalam menghitung rasio keuangan:</a:t>
            </a:r>
          </a:p>
          <a:p>
            <a:pPr marL="514350" indent="-514350">
              <a:buAutoNum type="arabicPeriod"/>
            </a:pPr>
            <a:r>
              <a:rPr lang="id-ID" dirty="0" smtClean="0"/>
              <a:t>Angka-angka yang ada dalam tiap komponen laporan keuangan, misal total aktiva lancar dengan utang lancar atau penjualan dengan laba,</a:t>
            </a:r>
          </a:p>
          <a:p>
            <a:pPr marL="514350" indent="-514350">
              <a:buAutoNum type="arabicPeriod"/>
            </a:pPr>
            <a:r>
              <a:rPr lang="id-ID" dirty="0"/>
              <a:t>Angka-angka yang ada dalam tiap </a:t>
            </a:r>
            <a:r>
              <a:rPr lang="id-ID" dirty="0" smtClean="0"/>
              <a:t>jenis  </a:t>
            </a:r>
            <a:r>
              <a:rPr lang="id-ID" dirty="0"/>
              <a:t>laporan </a:t>
            </a:r>
            <a:r>
              <a:rPr lang="id-ID" dirty="0" smtClean="0"/>
              <a:t>keuangan, misal total aktiva di neraca dengan penjualan di laporan laba rugi.</a:t>
            </a:r>
          </a:p>
          <a:p>
            <a:pPr marL="514350" indent="-514350">
              <a:buAutoNum type="arabicPeriod"/>
            </a:pPr>
            <a:r>
              <a:rPr lang="id-ID" dirty="0" smtClean="0"/>
              <a:t>Tahun masing-masing laporan keuangan untuk beberapa periode, misal laporan keuangan tahun 2005  dengan laporan keuangan tahun 2006 dan 2007.</a:t>
            </a:r>
          </a:p>
          <a:p>
            <a:pPr marL="514350" indent="-514350">
              <a:buAutoNum type="arabicPeriod"/>
            </a:pPr>
            <a:r>
              <a:rPr lang="id-ID" dirty="0" smtClean="0"/>
              <a:t>Target rasio yang telah dianggarkan dan ditetapkan perusahaan sebagai pedoman pencapaian tujuan.</a:t>
            </a:r>
          </a:p>
          <a:p>
            <a:pPr marL="514350" indent="-514350">
              <a:buAutoNum type="arabicPeriod"/>
            </a:pPr>
            <a:r>
              <a:rPr lang="id-ID" dirty="0" smtClean="0"/>
              <a:t>Standar industri yang digunakan untuk industri yang sama.</a:t>
            </a:r>
          </a:p>
          <a:p>
            <a:pPr marL="514350" indent="-514350">
              <a:buAutoNum type="arabicPeriod"/>
            </a:pPr>
            <a:r>
              <a:rPr lang="id-ID" dirty="0" smtClean="0"/>
              <a:t>Rasio keuangan perusahaan pesaing .</a:t>
            </a:r>
          </a:p>
          <a:p>
            <a:pPr marL="514350" indent="-514350">
              <a:buAutoNum type="arabicPeriod"/>
            </a:pPr>
            <a:endParaRPr lang="id-ID" dirty="0" smtClean="0"/>
          </a:p>
          <a:p>
            <a:pPr marL="514350" indent="-514350">
              <a:buAutoNum type="arabicPeriod"/>
            </a:pPr>
            <a:endParaRPr lang="id-ID" dirty="0" smtClean="0"/>
          </a:p>
          <a:p>
            <a:pPr marL="514350" indent="-514350">
              <a:buAutoNum type="arabicPeriod"/>
            </a:pPr>
            <a:endParaRPr lang="id-ID" dirty="0"/>
          </a:p>
        </p:txBody>
      </p:sp>
    </p:spTree>
    <p:extLst>
      <p:ext uri="{BB962C8B-B14F-4D97-AF65-F5344CB8AC3E}">
        <p14:creationId xmlns:p14="http://schemas.microsoft.com/office/powerpoint/2010/main" val="38403402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E. KETERBATASAN RASIO KEUANGAN</a:t>
            </a:r>
            <a:endParaRPr lang="id-ID" dirty="0"/>
          </a:p>
        </p:txBody>
      </p:sp>
      <p:sp>
        <p:nvSpPr>
          <p:cNvPr id="3" name="Content Placeholder 2"/>
          <p:cNvSpPr>
            <a:spLocks noGrp="1"/>
          </p:cNvSpPr>
          <p:nvPr>
            <p:ph idx="1"/>
          </p:nvPr>
        </p:nvSpPr>
        <p:spPr/>
        <p:txBody>
          <a:bodyPr>
            <a:normAutofit/>
          </a:bodyPr>
          <a:lstStyle/>
          <a:p>
            <a:pPr marL="514350" indent="-514350">
              <a:buAutoNum type="arabicPeriod"/>
            </a:pPr>
            <a:r>
              <a:rPr lang="id-ID" dirty="0" smtClean="0"/>
              <a:t>Ditafsirkan dengan berbagai macam cara,</a:t>
            </a:r>
          </a:p>
          <a:p>
            <a:pPr marL="514350" indent="-514350">
              <a:buAutoNum type="arabicPeriod"/>
            </a:pPr>
            <a:r>
              <a:rPr lang="id-ID" dirty="0" smtClean="0"/>
              <a:t>Prosedur pelaporan yang berbeda,</a:t>
            </a:r>
          </a:p>
          <a:p>
            <a:pPr marL="514350" indent="-514350">
              <a:buAutoNum type="arabicPeriod"/>
            </a:pPr>
            <a:r>
              <a:rPr lang="id-ID" dirty="0" smtClean="0"/>
              <a:t>Adanya manipulasi data,</a:t>
            </a:r>
          </a:p>
          <a:p>
            <a:pPr marL="514350" indent="-514350">
              <a:buAutoNum type="arabicPeriod"/>
            </a:pPr>
            <a:r>
              <a:rPr lang="id-ID" dirty="0" smtClean="0"/>
              <a:t>Perlakuan pengeluaran untuk biaya-biaya yang berbeda,</a:t>
            </a:r>
          </a:p>
          <a:p>
            <a:pPr marL="514350" indent="-514350">
              <a:buAutoNum type="arabicPeriod"/>
            </a:pPr>
            <a:r>
              <a:rPr lang="id-ID" dirty="0" smtClean="0"/>
              <a:t>Penggunaan tahun fiskal yang berbeda,</a:t>
            </a:r>
          </a:p>
          <a:p>
            <a:pPr marL="514350" indent="-514350">
              <a:buAutoNum type="arabicPeriod"/>
            </a:pPr>
            <a:r>
              <a:rPr lang="id-ID" dirty="0" smtClean="0"/>
              <a:t>Pengaruh musiman mengakibatkan rasio komporatif,</a:t>
            </a:r>
          </a:p>
          <a:p>
            <a:pPr marL="514350" indent="-514350">
              <a:buAutoNum type="arabicPeriod"/>
            </a:pPr>
            <a:r>
              <a:rPr lang="id-ID" dirty="0" smtClean="0"/>
              <a:t>Kesamaan rasio keuangan yang telah dibuat dengan industri belum menjamin.</a:t>
            </a:r>
            <a:endParaRPr lang="id-ID" dirty="0"/>
          </a:p>
        </p:txBody>
      </p:sp>
    </p:spTree>
    <p:extLst>
      <p:ext uri="{BB962C8B-B14F-4D97-AF65-F5344CB8AC3E}">
        <p14:creationId xmlns:p14="http://schemas.microsoft.com/office/powerpoint/2010/main" val="124199829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dirty="0" smtClean="0"/>
              <a:t>RASIO LIKUIDITAS</a:t>
            </a:r>
            <a:endParaRPr lang="id-ID" dirty="0"/>
          </a:p>
        </p:txBody>
      </p:sp>
      <p:sp>
        <p:nvSpPr>
          <p:cNvPr id="5" name="Subtitle 4"/>
          <p:cNvSpPr>
            <a:spLocks noGrp="1"/>
          </p:cNvSpPr>
          <p:nvPr>
            <p:ph type="subTitle" idx="1"/>
          </p:nvPr>
        </p:nvSpPr>
        <p:spPr/>
        <p:txBody>
          <a:bodyPr/>
          <a:lstStyle/>
          <a:p>
            <a:r>
              <a:rPr lang="id-ID" dirty="0" smtClean="0"/>
              <a:t>MATERI 7a</a:t>
            </a:r>
            <a:endParaRPr lang="id-ID" dirty="0"/>
          </a:p>
        </p:txBody>
      </p:sp>
    </p:spTree>
    <p:extLst>
      <p:ext uri="{BB962C8B-B14F-4D97-AF65-F5344CB8AC3E}">
        <p14:creationId xmlns:p14="http://schemas.microsoft.com/office/powerpoint/2010/main" val="392543081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A. PENGERTIAN RASIO LIKUIDITAS</a:t>
            </a:r>
            <a:endParaRPr lang="id-ID" dirty="0"/>
          </a:p>
        </p:txBody>
      </p:sp>
      <p:sp>
        <p:nvSpPr>
          <p:cNvPr id="3" name="Content Placeholder 2"/>
          <p:cNvSpPr>
            <a:spLocks noGrp="1"/>
          </p:cNvSpPr>
          <p:nvPr>
            <p:ph idx="1"/>
          </p:nvPr>
        </p:nvSpPr>
        <p:spPr/>
        <p:txBody>
          <a:bodyPr/>
          <a:lstStyle/>
          <a:p>
            <a:pPr marL="0" indent="0">
              <a:buNone/>
            </a:pPr>
            <a:r>
              <a:rPr lang="id-ID" dirty="0"/>
              <a:t>Rasio likuiditas atau rasio modal kerja merupakan rasio yang digunakan untuk mengukur seberapa likuidnya suatu perusahaan. </a:t>
            </a:r>
          </a:p>
          <a:p>
            <a:pPr marL="0" indent="0">
              <a:buNone/>
            </a:pPr>
            <a:r>
              <a:rPr lang="id-ID" dirty="0" smtClean="0"/>
              <a:t>Dengan kata lain, rasio likuiditas berguna untuk mengetahui kemampuan perusahaan dalam membayar utang pada saat ditagih atau jatuh tempo.</a:t>
            </a:r>
            <a:endParaRPr lang="id-ID" dirty="0"/>
          </a:p>
        </p:txBody>
      </p:sp>
    </p:spTree>
    <p:extLst>
      <p:ext uri="{BB962C8B-B14F-4D97-AF65-F5344CB8AC3E}">
        <p14:creationId xmlns:p14="http://schemas.microsoft.com/office/powerpoint/2010/main" val="360256945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 TUJUAN DAN MANFAAT RASIO LIKUIDITAS</a:t>
            </a:r>
            <a:endParaRPr lang="id-ID" dirty="0"/>
          </a:p>
        </p:txBody>
      </p:sp>
      <p:sp>
        <p:nvSpPr>
          <p:cNvPr id="3" name="Content Placeholder 2"/>
          <p:cNvSpPr>
            <a:spLocks noGrp="1"/>
          </p:cNvSpPr>
          <p:nvPr>
            <p:ph idx="1"/>
          </p:nvPr>
        </p:nvSpPr>
        <p:spPr/>
        <p:txBody>
          <a:bodyPr>
            <a:normAutofit fontScale="77500" lnSpcReduction="20000"/>
          </a:bodyPr>
          <a:lstStyle/>
          <a:p>
            <a:pPr marL="514350" indent="-514350">
              <a:buAutoNum type="arabicPeriod"/>
            </a:pPr>
            <a:r>
              <a:rPr lang="id-ID" dirty="0" smtClean="0"/>
              <a:t>Untuk mengukur kemampuan perusahaan membayar kewajiban jangka pendek,</a:t>
            </a:r>
          </a:p>
          <a:p>
            <a:pPr marL="514350" indent="-514350">
              <a:buAutoNum type="arabicPeriod"/>
            </a:pPr>
            <a:r>
              <a:rPr lang="id-ID" dirty="0"/>
              <a:t>Untuk mengukur kemampuan perusahaan membayar kewajiban jangka </a:t>
            </a:r>
            <a:r>
              <a:rPr lang="id-ID" dirty="0" smtClean="0"/>
              <a:t>pendek tanpa memperhitungkan sediaan,</a:t>
            </a:r>
          </a:p>
          <a:p>
            <a:pPr marL="514350" indent="-514350">
              <a:buAutoNum type="arabicPeriod"/>
            </a:pPr>
            <a:r>
              <a:rPr lang="id-ID" dirty="0" smtClean="0"/>
              <a:t>Untuk mengukur atau membandingkan antara jumlah sediaan yang ada dengan modal kerja perusahaan,</a:t>
            </a:r>
          </a:p>
          <a:p>
            <a:pPr marL="514350" indent="-514350">
              <a:buAutoNum type="arabicPeriod"/>
            </a:pPr>
            <a:r>
              <a:rPr lang="id-ID" dirty="0" smtClean="0"/>
              <a:t>Untuk mengukur seberapa besar uang kas yang tersedia untuk membayar hutang,</a:t>
            </a:r>
          </a:p>
          <a:p>
            <a:pPr marL="514350" indent="-514350">
              <a:buAutoNum type="arabicPeriod"/>
            </a:pPr>
            <a:r>
              <a:rPr lang="id-ID" dirty="0" smtClean="0"/>
              <a:t>Untuk mengukur seberapa besar perputaran kas,</a:t>
            </a:r>
          </a:p>
          <a:p>
            <a:pPr marL="514350" indent="-514350">
              <a:buAutoNum type="arabicPeriod"/>
            </a:pPr>
            <a:r>
              <a:rPr lang="id-ID" dirty="0" smtClean="0"/>
              <a:t>Sebagai alat perencanaan ke depan, terutama yang berkaitan dengan perencanaan kas dan utang,</a:t>
            </a:r>
          </a:p>
          <a:p>
            <a:pPr marL="514350" indent="-514350">
              <a:buAutoNum type="arabicPeriod"/>
            </a:pPr>
            <a:r>
              <a:rPr lang="id-ID" dirty="0" smtClean="0"/>
              <a:t>Menjadi alat pemicu bagi pihak manajemen untuk memperbaiki kinerjanya,</a:t>
            </a:r>
          </a:p>
          <a:p>
            <a:pPr marL="514350" indent="-514350">
              <a:buAutoNum type="arabicPeriod"/>
            </a:pPr>
            <a:r>
              <a:rPr lang="id-ID" dirty="0" smtClean="0"/>
              <a:t>Sebagai alat bagi pihak luar terutama yang berkepentingan terhadap perusahaan dalam menilai kemampuan perusahaan agar dapat meningkatkan saling percaya.</a:t>
            </a:r>
            <a:endParaRPr lang="id-ID" dirty="0"/>
          </a:p>
        </p:txBody>
      </p:sp>
    </p:spTree>
    <p:extLst>
      <p:ext uri="{BB962C8B-B14F-4D97-AF65-F5344CB8AC3E}">
        <p14:creationId xmlns:p14="http://schemas.microsoft.com/office/powerpoint/2010/main" val="328505520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 JENIS RASIO LIKUIDITAS</a:t>
            </a:r>
            <a:endParaRPr lang="id-ID" dirty="0"/>
          </a:p>
        </p:txBody>
      </p:sp>
      <p:sp>
        <p:nvSpPr>
          <p:cNvPr id="3" name="Content Placeholder 2"/>
          <p:cNvSpPr>
            <a:spLocks noGrp="1"/>
          </p:cNvSpPr>
          <p:nvPr>
            <p:ph idx="1"/>
          </p:nvPr>
        </p:nvSpPr>
        <p:spPr/>
        <p:txBody>
          <a:bodyPr/>
          <a:lstStyle/>
          <a:p>
            <a:pPr marL="514350" indent="-514350">
              <a:buAutoNum type="arabicPeriod"/>
            </a:pPr>
            <a:r>
              <a:rPr lang="id-ID" i="1" dirty="0" smtClean="0"/>
              <a:t>Current Ratio (CR)</a:t>
            </a:r>
          </a:p>
          <a:p>
            <a:pPr marL="514350" indent="-514350">
              <a:buAutoNum type="arabicPeriod"/>
            </a:pPr>
            <a:r>
              <a:rPr lang="id-ID" i="1" dirty="0" smtClean="0"/>
              <a:t>Quick Ratio (Acid Test Ratio)</a:t>
            </a:r>
            <a:endParaRPr lang="id-ID" dirty="0" smtClean="0"/>
          </a:p>
          <a:p>
            <a:pPr marL="514350" indent="-514350">
              <a:buAutoNum type="arabicPeriod"/>
            </a:pPr>
            <a:r>
              <a:rPr lang="id-ID" i="1" dirty="0" smtClean="0"/>
              <a:t>Cash Ratio</a:t>
            </a:r>
          </a:p>
          <a:p>
            <a:pPr marL="514350" indent="-514350">
              <a:buAutoNum type="arabicPeriod"/>
            </a:pPr>
            <a:r>
              <a:rPr lang="id-ID" i="1" dirty="0" smtClean="0"/>
              <a:t>Cash Turnover</a:t>
            </a:r>
          </a:p>
          <a:p>
            <a:pPr marL="514350" indent="-514350">
              <a:buAutoNum type="arabicPeriod"/>
            </a:pPr>
            <a:r>
              <a:rPr lang="id-ID" i="1" dirty="0" smtClean="0"/>
              <a:t>Inventory to Net Working Capital</a:t>
            </a:r>
            <a:endParaRPr lang="id-ID" i="1" dirty="0"/>
          </a:p>
        </p:txBody>
      </p:sp>
    </p:spTree>
    <p:extLst>
      <p:ext uri="{BB962C8B-B14F-4D97-AF65-F5344CB8AC3E}">
        <p14:creationId xmlns:p14="http://schemas.microsoft.com/office/powerpoint/2010/main" val="128554293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dirty="0" smtClean="0"/>
              <a:t>1. Rasio Lancar </a:t>
            </a:r>
            <a:r>
              <a:rPr lang="id-ID" i="1" dirty="0" smtClean="0"/>
              <a:t>(Current Ratio)</a:t>
            </a:r>
            <a:endParaRPr lang="id-ID" i="1" dirty="0"/>
          </a:p>
        </p:txBody>
      </p:sp>
      <p:sp>
        <p:nvSpPr>
          <p:cNvPr id="3" name="Content Placeholder 2"/>
          <p:cNvSpPr>
            <a:spLocks noGrp="1"/>
          </p:cNvSpPr>
          <p:nvPr>
            <p:ph idx="1"/>
          </p:nvPr>
        </p:nvSpPr>
        <p:spPr/>
        <p:txBody>
          <a:bodyPr/>
          <a:lstStyle/>
          <a:p>
            <a:pPr marL="0" indent="0">
              <a:buNone/>
            </a:pPr>
            <a:r>
              <a:rPr lang="id-ID" dirty="0" smtClean="0"/>
              <a:t>Rasio Lancar merupakan rasio untuk mengukur kemampuan perusahaan membayar kewajiban jangka pendek atau utang yang segera jatuh tempo saat ditagih.</a:t>
            </a:r>
          </a:p>
          <a:p>
            <a:pPr marL="0" indent="0">
              <a:buNone/>
            </a:pPr>
            <a:r>
              <a:rPr lang="id-ID" dirty="0" smtClean="0"/>
              <a:t>Rumus Rasio lancar atau </a:t>
            </a:r>
            <a:r>
              <a:rPr lang="id-ID" i="1" dirty="0" smtClean="0"/>
              <a:t>current ratio:</a:t>
            </a:r>
            <a:endParaRPr lang="id-ID" dirty="0" smtClean="0"/>
          </a:p>
          <a:p>
            <a:pPr marL="0" indent="0">
              <a:buNone/>
            </a:pPr>
            <a:r>
              <a:rPr lang="id-ID" i="1" dirty="0" smtClean="0"/>
              <a:t>Current Ratio </a:t>
            </a:r>
            <a:r>
              <a:rPr lang="id-ID" dirty="0" smtClean="0"/>
              <a:t>= </a:t>
            </a:r>
            <a:r>
              <a:rPr lang="id-ID" u="sng" dirty="0" smtClean="0"/>
              <a:t>Aktiva Lancar </a:t>
            </a:r>
          </a:p>
          <a:p>
            <a:pPr marL="0" indent="0">
              <a:buNone/>
            </a:pPr>
            <a:r>
              <a:rPr lang="id-ID" dirty="0"/>
              <a:t>	</a:t>
            </a:r>
            <a:r>
              <a:rPr lang="id-ID" dirty="0" smtClean="0"/>
              <a:t>	       Utang Lancar</a:t>
            </a:r>
            <a:endParaRPr lang="id-ID" dirty="0"/>
          </a:p>
        </p:txBody>
      </p:sp>
    </p:spTree>
    <p:extLst>
      <p:ext uri="{BB962C8B-B14F-4D97-AF65-F5344CB8AC3E}">
        <p14:creationId xmlns:p14="http://schemas.microsoft.com/office/powerpoint/2010/main" val="296152267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18058"/>
          </a:xfrm>
        </p:spPr>
        <p:txBody>
          <a:bodyPr>
            <a:normAutofit fontScale="90000"/>
          </a:bodyPr>
          <a:lstStyle/>
          <a:p>
            <a:endParaRPr lang="id-ID" dirty="0"/>
          </a:p>
        </p:txBody>
      </p:sp>
      <p:sp>
        <p:nvSpPr>
          <p:cNvPr id="3" name="Content Placeholder 2"/>
          <p:cNvSpPr>
            <a:spLocks noGrp="1"/>
          </p:cNvSpPr>
          <p:nvPr>
            <p:ph idx="1"/>
          </p:nvPr>
        </p:nvSpPr>
        <p:spPr>
          <a:xfrm>
            <a:off x="609600" y="836712"/>
            <a:ext cx="10972800" cy="5289451"/>
          </a:xfrm>
        </p:spPr>
        <p:txBody>
          <a:bodyPr/>
          <a:lstStyle/>
          <a:p>
            <a:pPr marL="0" indent="0">
              <a:buNone/>
            </a:pPr>
            <a:r>
              <a:rPr lang="id-ID" dirty="0" smtClean="0"/>
              <a:t>Hasil pengukuran rasio lancar:</a:t>
            </a:r>
          </a:p>
          <a:p>
            <a:pPr marL="0" indent="0">
              <a:buNone/>
            </a:pPr>
            <a:r>
              <a:rPr lang="id-ID" dirty="0" smtClean="0"/>
              <a:t>Apabila rasio lancar rendah, artinya perusahaan kurang modal untuk membayar hutang, namun apabila rasio lancar tinggi belum tentu kondidi perusahaan sedang baik, karena hal tingginya rasio lancar bisa terjadi karena kas tidak digunakan sebaik mungkin. Jadi sebaiknya rasio lancar perusahaan tetap dibandingkan dengan standar rata-rata perusahaan sejenis.</a:t>
            </a:r>
            <a:endParaRPr lang="id-ID" dirty="0"/>
          </a:p>
        </p:txBody>
      </p:sp>
    </p:spTree>
    <p:extLst>
      <p:ext uri="{BB962C8B-B14F-4D97-AF65-F5344CB8AC3E}">
        <p14:creationId xmlns:p14="http://schemas.microsoft.com/office/powerpoint/2010/main" val="318616006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2. Rasio Cepat (</a:t>
            </a:r>
            <a:r>
              <a:rPr lang="id-ID" i="1" dirty="0" smtClean="0"/>
              <a:t>Quick Ratio</a:t>
            </a:r>
            <a:r>
              <a:rPr lang="id-ID" dirty="0" smtClean="0"/>
              <a:t>)</a:t>
            </a:r>
            <a:endParaRPr lang="id-ID" dirty="0"/>
          </a:p>
        </p:txBody>
      </p:sp>
      <p:sp>
        <p:nvSpPr>
          <p:cNvPr id="3" name="Content Placeholder 2"/>
          <p:cNvSpPr>
            <a:spLocks noGrp="1"/>
          </p:cNvSpPr>
          <p:nvPr>
            <p:ph idx="1"/>
          </p:nvPr>
        </p:nvSpPr>
        <p:spPr/>
        <p:txBody>
          <a:bodyPr>
            <a:normAutofit fontScale="92500"/>
          </a:bodyPr>
          <a:lstStyle/>
          <a:p>
            <a:pPr marL="0" indent="0">
              <a:buNone/>
            </a:pPr>
            <a:r>
              <a:rPr lang="id-ID" dirty="0" smtClean="0"/>
              <a:t>Rasio cepat merupakan rasio uji cepat yang menunjukkan kemampuan perusahaan membayar kewajiban jangka pendek dengan aktiva lancar tanpa memperhitungkan nilai-nilai sediaan.</a:t>
            </a:r>
          </a:p>
          <a:p>
            <a:pPr marL="0" indent="0">
              <a:buNone/>
            </a:pPr>
            <a:r>
              <a:rPr lang="id-ID" dirty="0" smtClean="0"/>
              <a:t>Rumus yang digunakan untuk mengukur rasio cepat:</a:t>
            </a:r>
          </a:p>
          <a:p>
            <a:pPr marL="0" indent="0">
              <a:buNone/>
            </a:pPr>
            <a:r>
              <a:rPr lang="id-ID" i="1" dirty="0"/>
              <a:t>Quick </a:t>
            </a:r>
            <a:r>
              <a:rPr lang="id-ID" i="1" dirty="0" smtClean="0"/>
              <a:t>Ratio = </a:t>
            </a:r>
            <a:r>
              <a:rPr lang="id-ID" u="sng" dirty="0" smtClean="0"/>
              <a:t>Aktiva Lancar- Sediaan</a:t>
            </a:r>
          </a:p>
          <a:p>
            <a:pPr marL="0" indent="0">
              <a:buNone/>
            </a:pPr>
            <a:r>
              <a:rPr lang="id-ID" dirty="0"/>
              <a:t>	</a:t>
            </a:r>
            <a:r>
              <a:rPr lang="id-ID" dirty="0" smtClean="0"/>
              <a:t>		Utang Lancar</a:t>
            </a:r>
          </a:p>
          <a:p>
            <a:pPr marL="0" indent="0">
              <a:buNone/>
            </a:pPr>
            <a:r>
              <a:rPr lang="id-ID" dirty="0" smtClean="0"/>
              <a:t>Atau</a:t>
            </a:r>
          </a:p>
          <a:p>
            <a:pPr marL="0" indent="0">
              <a:buNone/>
            </a:pPr>
            <a:r>
              <a:rPr lang="id-ID" i="1" dirty="0"/>
              <a:t>Quick </a:t>
            </a:r>
            <a:r>
              <a:rPr lang="id-ID" i="1" dirty="0" smtClean="0"/>
              <a:t>Ratio </a:t>
            </a:r>
            <a:r>
              <a:rPr lang="id-ID" dirty="0" smtClean="0"/>
              <a:t>= </a:t>
            </a:r>
            <a:r>
              <a:rPr lang="id-ID" u="sng" dirty="0" smtClean="0"/>
              <a:t>Kas+Bank+Efek+Piutang</a:t>
            </a:r>
          </a:p>
          <a:p>
            <a:pPr marL="0" indent="0">
              <a:buNone/>
            </a:pPr>
            <a:r>
              <a:rPr lang="id-ID" dirty="0"/>
              <a:t>	</a:t>
            </a:r>
            <a:r>
              <a:rPr lang="id-ID" dirty="0" smtClean="0"/>
              <a:t>		Utang Lancar</a:t>
            </a:r>
            <a:endParaRPr lang="id-ID" dirty="0"/>
          </a:p>
        </p:txBody>
      </p:sp>
    </p:spTree>
    <p:extLst>
      <p:ext uri="{BB962C8B-B14F-4D97-AF65-F5344CB8AC3E}">
        <p14:creationId xmlns:p14="http://schemas.microsoft.com/office/powerpoint/2010/main" val="4060465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30026"/>
          </a:xfrm>
        </p:spPr>
        <p:txBody>
          <a:bodyPr>
            <a:normAutofit fontScale="90000"/>
          </a:bodyPr>
          <a:lstStyle/>
          <a:p>
            <a:endParaRPr lang="id-ID" dirty="0"/>
          </a:p>
        </p:txBody>
      </p:sp>
      <p:sp>
        <p:nvSpPr>
          <p:cNvPr id="3" name="Content Placeholder 2"/>
          <p:cNvSpPr>
            <a:spLocks noGrp="1"/>
          </p:cNvSpPr>
          <p:nvPr>
            <p:ph idx="1"/>
          </p:nvPr>
        </p:nvSpPr>
        <p:spPr>
          <a:xfrm>
            <a:off x="609600" y="476673"/>
            <a:ext cx="10972800" cy="5649491"/>
          </a:xfrm>
        </p:spPr>
        <p:txBody>
          <a:bodyPr/>
          <a:lstStyle/>
          <a:p>
            <a:pPr marL="0" indent="0">
              <a:buNone/>
            </a:pPr>
            <a:r>
              <a:rPr lang="id-ID" dirty="0" smtClean="0"/>
              <a:t>Bagi manajemen, laporan keuangan merupakan cerminan kinerja mereka selama ini.</a:t>
            </a:r>
          </a:p>
          <a:p>
            <a:pPr marL="0" indent="0">
              <a:buNone/>
            </a:pPr>
            <a:r>
              <a:rPr lang="id-ID" dirty="0"/>
              <a:t>	H</a:t>
            </a:r>
            <a:r>
              <a:rPr lang="id-ID" dirty="0" smtClean="0"/>
              <a:t>asil analisis ini juga memberikan gambaran sekaligus dapat digunakan untuk menentukan arah dan tujuan perusahaan ke depan. Artinya, laporan keuangan dapat menjadi acuan dalam pengambilan keputusan dan hal-hal yang dianggap penting bagi pihak manajemen.  </a:t>
            </a:r>
            <a:endParaRPr lang="id-ID" dirty="0"/>
          </a:p>
        </p:txBody>
      </p:sp>
    </p:spTree>
    <p:extLst>
      <p:ext uri="{BB962C8B-B14F-4D97-AF65-F5344CB8AC3E}">
        <p14:creationId xmlns:p14="http://schemas.microsoft.com/office/powerpoint/2010/main" val="82545845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3. Rasio Kas (</a:t>
            </a:r>
            <a:r>
              <a:rPr lang="id-ID" i="1" dirty="0" smtClean="0"/>
              <a:t>Cash Ratio</a:t>
            </a:r>
            <a:r>
              <a:rPr lang="id-ID" dirty="0" smtClean="0"/>
              <a:t>)</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Rasio kas merupakan alat untuk mengukur seberapa besar uang kas yang tesedia untuk membayar hutang.</a:t>
            </a:r>
          </a:p>
          <a:p>
            <a:pPr marL="0" indent="0">
              <a:buNone/>
            </a:pPr>
            <a:r>
              <a:rPr lang="id-ID" dirty="0" smtClean="0"/>
              <a:t>Rumus untuk menghitung </a:t>
            </a:r>
            <a:r>
              <a:rPr lang="id-ID" i="1" dirty="0"/>
              <a:t>Cash </a:t>
            </a:r>
            <a:r>
              <a:rPr lang="id-ID" i="1" dirty="0" smtClean="0"/>
              <a:t>Ratio:</a:t>
            </a:r>
          </a:p>
          <a:p>
            <a:pPr marL="0" indent="0">
              <a:buNone/>
            </a:pPr>
            <a:r>
              <a:rPr lang="id-ID" i="1" dirty="0"/>
              <a:t>Cash </a:t>
            </a:r>
            <a:r>
              <a:rPr lang="id-ID" i="1" dirty="0" smtClean="0"/>
              <a:t>Ratio = </a:t>
            </a:r>
            <a:r>
              <a:rPr lang="id-ID" i="1" u="sng" dirty="0" smtClean="0"/>
              <a:t>Cash or Cash equivalent</a:t>
            </a:r>
          </a:p>
          <a:p>
            <a:pPr marL="0" indent="0">
              <a:buNone/>
            </a:pPr>
            <a:r>
              <a:rPr lang="id-ID" dirty="0"/>
              <a:t>	</a:t>
            </a:r>
            <a:r>
              <a:rPr lang="id-ID" dirty="0" smtClean="0"/>
              <a:t>		Utang Lancar</a:t>
            </a:r>
          </a:p>
          <a:p>
            <a:pPr marL="0" indent="0">
              <a:buNone/>
            </a:pPr>
            <a:r>
              <a:rPr lang="id-ID" dirty="0" smtClean="0"/>
              <a:t>Atau:</a:t>
            </a:r>
          </a:p>
          <a:p>
            <a:pPr marL="0" indent="0">
              <a:buNone/>
            </a:pPr>
            <a:r>
              <a:rPr lang="id-ID" i="1" dirty="0"/>
              <a:t>Cash </a:t>
            </a:r>
            <a:r>
              <a:rPr lang="id-ID" i="1" dirty="0" smtClean="0"/>
              <a:t>Ratio = </a:t>
            </a:r>
            <a:r>
              <a:rPr lang="id-ID" u="sng" dirty="0" smtClean="0"/>
              <a:t>Kas + Bank</a:t>
            </a:r>
          </a:p>
          <a:p>
            <a:pPr marL="0" indent="0">
              <a:buNone/>
            </a:pPr>
            <a:r>
              <a:rPr lang="id-ID" dirty="0"/>
              <a:t>	</a:t>
            </a:r>
            <a:r>
              <a:rPr lang="id-ID" dirty="0" smtClean="0"/>
              <a:t>	Utang Lancar</a:t>
            </a:r>
          </a:p>
        </p:txBody>
      </p:sp>
    </p:spTree>
    <p:extLst>
      <p:ext uri="{BB962C8B-B14F-4D97-AF65-F5344CB8AC3E}">
        <p14:creationId xmlns:p14="http://schemas.microsoft.com/office/powerpoint/2010/main" val="196331591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4. Rasio Perputaran Kas (</a:t>
            </a:r>
            <a:r>
              <a:rPr lang="id-ID" i="1" dirty="0" smtClean="0"/>
              <a:t>Cash Turn Over</a:t>
            </a:r>
            <a:r>
              <a:rPr lang="id-ID" dirty="0" smtClean="0"/>
              <a:t>)</a:t>
            </a:r>
            <a:endParaRPr lang="id-ID" dirty="0"/>
          </a:p>
        </p:txBody>
      </p:sp>
      <p:sp>
        <p:nvSpPr>
          <p:cNvPr id="3" name="Content Placeholder 2"/>
          <p:cNvSpPr>
            <a:spLocks noGrp="1"/>
          </p:cNvSpPr>
          <p:nvPr>
            <p:ph idx="1"/>
          </p:nvPr>
        </p:nvSpPr>
        <p:spPr/>
        <p:txBody>
          <a:bodyPr>
            <a:normAutofit fontScale="92500" lnSpcReduction="10000"/>
          </a:bodyPr>
          <a:lstStyle/>
          <a:p>
            <a:pPr marL="0" indent="0">
              <a:buNone/>
            </a:pPr>
            <a:r>
              <a:rPr lang="id-ID" dirty="0" smtClean="0"/>
              <a:t>Rasio perputaran kas bermanfaat untuk mengukur tingkat kecukupan modal kerja perusahaan yang dibutuhkan untuk membayar tagihan dan membiayai penjualan.</a:t>
            </a:r>
          </a:p>
          <a:p>
            <a:pPr marL="0" indent="0">
              <a:buNone/>
            </a:pPr>
            <a:r>
              <a:rPr lang="id-ID" dirty="0" smtClean="0"/>
              <a:t>Rumus yang digunakan untuk menghitung Rasio </a:t>
            </a:r>
            <a:r>
              <a:rPr lang="id-ID" dirty="0"/>
              <a:t>Perputaran </a:t>
            </a:r>
            <a:r>
              <a:rPr lang="id-ID" dirty="0" smtClean="0"/>
              <a:t>Kas:</a:t>
            </a:r>
          </a:p>
          <a:p>
            <a:pPr marL="0" indent="0">
              <a:buNone/>
            </a:pPr>
            <a:r>
              <a:rPr lang="id-ID" dirty="0"/>
              <a:t>Rasio Perputaran </a:t>
            </a:r>
            <a:r>
              <a:rPr lang="id-ID" dirty="0" smtClean="0"/>
              <a:t>Kas = </a:t>
            </a:r>
            <a:r>
              <a:rPr lang="id-ID" u="sng" dirty="0" smtClean="0"/>
              <a:t>Penjualan bersih</a:t>
            </a:r>
            <a:endParaRPr lang="id-ID" dirty="0" smtClean="0"/>
          </a:p>
          <a:p>
            <a:pPr marL="0" indent="0">
              <a:buNone/>
            </a:pPr>
            <a:r>
              <a:rPr lang="id-ID" dirty="0"/>
              <a:t>	</a:t>
            </a:r>
            <a:r>
              <a:rPr lang="id-ID" dirty="0" smtClean="0"/>
              <a:t>		    Modal kerja bersih</a:t>
            </a:r>
          </a:p>
          <a:p>
            <a:pPr marL="0" indent="0">
              <a:buNone/>
            </a:pPr>
            <a:r>
              <a:rPr lang="id-ID" dirty="0" smtClean="0"/>
              <a:t>Atau:</a:t>
            </a:r>
          </a:p>
          <a:p>
            <a:pPr marL="0" indent="0">
              <a:buNone/>
            </a:pPr>
            <a:r>
              <a:rPr lang="id-ID" dirty="0"/>
              <a:t>Rasio Perputaran </a:t>
            </a:r>
            <a:r>
              <a:rPr lang="id-ID" dirty="0" smtClean="0"/>
              <a:t>Kas =           </a:t>
            </a:r>
            <a:r>
              <a:rPr lang="id-ID" u="sng" dirty="0" smtClean="0"/>
              <a:t>Penjualan bersih</a:t>
            </a:r>
          </a:p>
          <a:p>
            <a:pPr marL="0" indent="0">
              <a:buNone/>
            </a:pPr>
            <a:r>
              <a:rPr lang="id-ID" dirty="0"/>
              <a:t>	</a:t>
            </a:r>
            <a:r>
              <a:rPr lang="id-ID" dirty="0" smtClean="0"/>
              <a:t>		      Aktiva Lancar – Utang Lancar</a:t>
            </a:r>
            <a:endParaRPr lang="id-ID" dirty="0"/>
          </a:p>
        </p:txBody>
      </p:sp>
    </p:spTree>
    <p:extLst>
      <p:ext uri="{BB962C8B-B14F-4D97-AF65-F5344CB8AC3E}">
        <p14:creationId xmlns:p14="http://schemas.microsoft.com/office/powerpoint/2010/main" val="259195421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0" indent="0">
              <a:buNone/>
            </a:pPr>
            <a:r>
              <a:rPr lang="id-ID" dirty="0" smtClean="0"/>
              <a:t>Hasil perhitungan rasio perputaran kas dapat diartikan sebagai berikut:</a:t>
            </a:r>
          </a:p>
          <a:p>
            <a:pPr marL="514350" indent="-514350">
              <a:buAutoNum type="alphaLcPeriod"/>
            </a:pPr>
            <a:r>
              <a:rPr lang="id-ID" dirty="0" smtClean="0"/>
              <a:t>Apabila rasio perputaran kas tinggi , ini berarti kemampuan perusahaan dalam membayar tagihannya.</a:t>
            </a:r>
          </a:p>
          <a:p>
            <a:pPr marL="514350" indent="-514350">
              <a:buAutoNum type="alphaLcPeriod"/>
            </a:pPr>
            <a:r>
              <a:rPr lang="id-ID" dirty="0" smtClean="0"/>
              <a:t>Sebaliknya, apabila rasio perputaran kas rendah, dapat diartikan kas yang tertanam pada aktiva yang sulit dicairkan dalam waktu singkat sehingga perusahaan harus bekerja keras dengan kas yang sedikit.</a:t>
            </a:r>
            <a:endParaRPr lang="id-ID" dirty="0"/>
          </a:p>
        </p:txBody>
      </p:sp>
    </p:spTree>
    <p:extLst>
      <p:ext uri="{BB962C8B-B14F-4D97-AF65-F5344CB8AC3E}">
        <p14:creationId xmlns:p14="http://schemas.microsoft.com/office/powerpoint/2010/main" val="254620101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5. </a:t>
            </a:r>
            <a:r>
              <a:rPr lang="id-ID" i="1" dirty="0" smtClean="0"/>
              <a:t>Inventory to Net Working Capital</a:t>
            </a:r>
            <a:endParaRPr lang="id-ID" dirty="0"/>
          </a:p>
        </p:txBody>
      </p:sp>
      <p:sp>
        <p:nvSpPr>
          <p:cNvPr id="3" name="Content Placeholder 2"/>
          <p:cNvSpPr>
            <a:spLocks noGrp="1"/>
          </p:cNvSpPr>
          <p:nvPr>
            <p:ph idx="1"/>
          </p:nvPr>
        </p:nvSpPr>
        <p:spPr/>
        <p:txBody>
          <a:bodyPr>
            <a:normAutofit/>
          </a:bodyPr>
          <a:lstStyle/>
          <a:p>
            <a:pPr marL="0" indent="0">
              <a:buNone/>
            </a:pPr>
            <a:r>
              <a:rPr lang="id-ID" i="1" dirty="0" smtClean="0"/>
              <a:t>Inventory to NWC </a:t>
            </a:r>
            <a:r>
              <a:rPr lang="id-ID" dirty="0" smtClean="0"/>
              <a:t>merupakan rasio yang mengukur atau membandingkan antara jumlah sediaan yang ada dengan modal kerja perusahaan.</a:t>
            </a:r>
          </a:p>
          <a:p>
            <a:pPr marL="0" indent="0">
              <a:buNone/>
            </a:pPr>
            <a:r>
              <a:rPr lang="id-ID" dirty="0" smtClean="0"/>
              <a:t>Modal kerja adalah pengurangan antara aktiva lancar dengan utang lancar.</a:t>
            </a:r>
          </a:p>
          <a:p>
            <a:pPr marL="0" indent="0">
              <a:buNone/>
            </a:pPr>
            <a:r>
              <a:rPr lang="id-ID" dirty="0" smtClean="0"/>
              <a:t>Rumus perhitungan </a:t>
            </a:r>
            <a:r>
              <a:rPr lang="id-ID" i="1" dirty="0" smtClean="0"/>
              <a:t>inventory to NWC:</a:t>
            </a:r>
          </a:p>
          <a:p>
            <a:pPr marL="0" indent="0">
              <a:buNone/>
            </a:pPr>
            <a:r>
              <a:rPr lang="id-ID" i="1" dirty="0" smtClean="0"/>
              <a:t>Inventory to NWC</a:t>
            </a:r>
            <a:r>
              <a:rPr lang="id-ID" dirty="0" smtClean="0"/>
              <a:t> = 		</a:t>
            </a:r>
            <a:r>
              <a:rPr lang="id-ID" u="sng" dirty="0" smtClean="0"/>
              <a:t>Sediaan</a:t>
            </a:r>
          </a:p>
          <a:p>
            <a:pPr marL="0" indent="0">
              <a:buNone/>
            </a:pPr>
            <a:r>
              <a:rPr lang="id-ID" dirty="0"/>
              <a:t>	</a:t>
            </a:r>
            <a:r>
              <a:rPr lang="id-ID" dirty="0" smtClean="0"/>
              <a:t>		Aktiva Lancar – Utang Lancar</a:t>
            </a:r>
          </a:p>
          <a:p>
            <a:pPr marL="0" indent="0">
              <a:buNone/>
            </a:pPr>
            <a:endParaRPr lang="id-ID" dirty="0"/>
          </a:p>
        </p:txBody>
      </p:sp>
    </p:spTree>
    <p:extLst>
      <p:ext uri="{BB962C8B-B14F-4D97-AF65-F5344CB8AC3E}">
        <p14:creationId xmlns:p14="http://schemas.microsoft.com/office/powerpoint/2010/main" val="290185700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dirty="0" smtClean="0"/>
              <a:t>Rasio Likuiditas yang baik jika sama dengan atau diatas (tidak terlalu jauh) dari standart rata- rata industri.</a:t>
            </a:r>
            <a:endParaRPr lang="id-ID" dirty="0"/>
          </a:p>
        </p:txBody>
      </p:sp>
    </p:spTree>
    <p:extLst>
      <p:ext uri="{BB962C8B-B14F-4D97-AF65-F5344CB8AC3E}">
        <p14:creationId xmlns:p14="http://schemas.microsoft.com/office/powerpoint/2010/main" val="1288626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8018"/>
          </a:xfrm>
        </p:spPr>
        <p:txBody>
          <a:bodyPr>
            <a:normAutofit fontScale="90000"/>
          </a:bodyPr>
          <a:lstStyle/>
          <a:p>
            <a:endParaRPr lang="id-ID" dirty="0"/>
          </a:p>
        </p:txBody>
      </p:sp>
      <p:sp>
        <p:nvSpPr>
          <p:cNvPr id="3" name="Content Placeholder 2"/>
          <p:cNvSpPr>
            <a:spLocks noGrp="1"/>
          </p:cNvSpPr>
          <p:nvPr>
            <p:ph idx="1"/>
          </p:nvPr>
        </p:nvSpPr>
        <p:spPr>
          <a:xfrm>
            <a:off x="609600" y="332657"/>
            <a:ext cx="10972800" cy="5793507"/>
          </a:xfrm>
        </p:spPr>
        <p:txBody>
          <a:bodyPr>
            <a:normAutofit fontScale="70000" lnSpcReduction="20000"/>
          </a:bodyPr>
          <a:lstStyle/>
          <a:p>
            <a:pPr marL="0" indent="0">
              <a:buNone/>
            </a:pPr>
            <a:r>
              <a:rPr lang="id-ID" sz="3600" b="1" dirty="0" smtClean="0"/>
              <a:t>LATIHAN SOAL: </a:t>
            </a:r>
          </a:p>
          <a:p>
            <a:pPr marL="0" indent="0">
              <a:buNone/>
            </a:pPr>
            <a:endParaRPr lang="id-ID" sz="3600" b="1" dirty="0" smtClean="0"/>
          </a:p>
          <a:p>
            <a:pPr marL="0" indent="0">
              <a:buNone/>
            </a:pPr>
            <a:r>
              <a:rPr lang="id-ID" dirty="0" smtClean="0"/>
              <a:t>Dengan menggunakan Laporan keuangan PT. YUMEKO MAHARANI, tentukanlah rasio-rasio dibawah ini:</a:t>
            </a:r>
          </a:p>
          <a:p>
            <a:pPr marL="514350" indent="-514350">
              <a:buAutoNum type="arabicPeriod"/>
            </a:pPr>
            <a:r>
              <a:rPr lang="id-ID" i="1" dirty="0"/>
              <a:t>Current Ratio (CR)</a:t>
            </a:r>
          </a:p>
          <a:p>
            <a:pPr marL="514350" indent="-514350">
              <a:buAutoNum type="arabicPeriod"/>
            </a:pPr>
            <a:r>
              <a:rPr lang="id-ID" i="1" dirty="0"/>
              <a:t>Quick Ratio (Acid Test Ratio)</a:t>
            </a:r>
            <a:endParaRPr lang="id-ID" dirty="0"/>
          </a:p>
          <a:p>
            <a:pPr marL="514350" indent="-514350">
              <a:buAutoNum type="arabicPeriod"/>
            </a:pPr>
            <a:r>
              <a:rPr lang="id-ID" i="1" dirty="0"/>
              <a:t>Cash Ratio</a:t>
            </a:r>
          </a:p>
          <a:p>
            <a:pPr marL="514350" indent="-514350">
              <a:buAutoNum type="arabicPeriod"/>
            </a:pPr>
            <a:r>
              <a:rPr lang="id-ID" i="1" dirty="0"/>
              <a:t>Cash Turnover</a:t>
            </a:r>
          </a:p>
          <a:p>
            <a:pPr marL="514350" indent="-514350">
              <a:buAutoNum type="arabicPeriod"/>
            </a:pPr>
            <a:r>
              <a:rPr lang="id-ID" i="1" dirty="0"/>
              <a:t>Inventory to Net Working </a:t>
            </a:r>
            <a:r>
              <a:rPr lang="id-ID" i="1" dirty="0" smtClean="0"/>
              <a:t>Capital</a:t>
            </a:r>
          </a:p>
          <a:p>
            <a:pPr marL="0" indent="0">
              <a:buNone/>
            </a:pPr>
            <a:endParaRPr lang="id-ID" i="1" dirty="0"/>
          </a:p>
          <a:p>
            <a:pPr marL="0" indent="0">
              <a:buNone/>
            </a:pPr>
            <a:r>
              <a:rPr lang="id-ID" dirty="0" smtClean="0"/>
              <a:t>Dan berikan komentar anda jika standar industrinya:</a:t>
            </a:r>
          </a:p>
          <a:p>
            <a:pPr marL="514350" indent="-514350">
              <a:buAutoNum type="arabicPeriod"/>
            </a:pPr>
            <a:r>
              <a:rPr lang="id-ID" i="1" dirty="0"/>
              <a:t>Current Ratio (CR</a:t>
            </a:r>
            <a:r>
              <a:rPr lang="id-ID" i="1" dirty="0" smtClean="0"/>
              <a:t>) = 2X</a:t>
            </a:r>
            <a:endParaRPr lang="id-ID" i="1" dirty="0"/>
          </a:p>
          <a:p>
            <a:pPr marL="514350" indent="-514350">
              <a:buAutoNum type="arabicPeriod"/>
            </a:pPr>
            <a:r>
              <a:rPr lang="id-ID" i="1" dirty="0"/>
              <a:t>Quick Ratio (Acid Test Ratio</a:t>
            </a:r>
            <a:r>
              <a:rPr lang="id-ID" i="1" dirty="0" smtClean="0"/>
              <a:t>) = 1,5 X</a:t>
            </a:r>
            <a:endParaRPr lang="id-ID" dirty="0"/>
          </a:p>
          <a:p>
            <a:pPr marL="514350" indent="-514350">
              <a:buAutoNum type="arabicPeriod"/>
            </a:pPr>
            <a:r>
              <a:rPr lang="id-ID" i="1" dirty="0"/>
              <a:t>Cash </a:t>
            </a:r>
            <a:r>
              <a:rPr lang="id-ID" i="1" dirty="0" smtClean="0"/>
              <a:t>Ratio = 50%</a:t>
            </a:r>
            <a:endParaRPr lang="id-ID" i="1" dirty="0"/>
          </a:p>
          <a:p>
            <a:pPr marL="514350" indent="-514350">
              <a:buAutoNum type="arabicPeriod"/>
            </a:pPr>
            <a:r>
              <a:rPr lang="id-ID" i="1" dirty="0"/>
              <a:t>Cash </a:t>
            </a:r>
            <a:r>
              <a:rPr lang="id-ID" i="1" dirty="0" smtClean="0"/>
              <a:t>Turnover = 10%</a:t>
            </a:r>
            <a:endParaRPr lang="id-ID" i="1" dirty="0"/>
          </a:p>
          <a:p>
            <a:pPr marL="514350" indent="-514350">
              <a:buAutoNum type="arabicPeriod"/>
            </a:pPr>
            <a:r>
              <a:rPr lang="id-ID" i="1" dirty="0"/>
              <a:t>Inventory to Net Working </a:t>
            </a:r>
            <a:r>
              <a:rPr lang="id-ID" i="1" dirty="0" smtClean="0"/>
              <a:t>Capital = 12%</a:t>
            </a:r>
            <a:endParaRPr lang="id-ID" i="1" dirty="0"/>
          </a:p>
          <a:p>
            <a:pPr marL="0" indent="0">
              <a:buNone/>
            </a:pPr>
            <a:r>
              <a:rPr lang="id-ID" dirty="0" smtClean="0"/>
              <a:t> </a:t>
            </a:r>
          </a:p>
          <a:p>
            <a:pPr marL="0" indent="0">
              <a:buNone/>
            </a:pPr>
            <a:endParaRPr lang="id-ID" dirty="0" smtClean="0"/>
          </a:p>
          <a:p>
            <a:pPr marL="0" indent="0">
              <a:buNone/>
            </a:pPr>
            <a:endParaRPr lang="id-ID" dirty="0" smtClean="0"/>
          </a:p>
        </p:txBody>
      </p:sp>
    </p:spTree>
    <p:extLst>
      <p:ext uri="{BB962C8B-B14F-4D97-AF65-F5344CB8AC3E}">
        <p14:creationId xmlns:p14="http://schemas.microsoft.com/office/powerpoint/2010/main" val="82744243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dirty="0" smtClean="0"/>
              <a:t>RASIO SOLVABILITAS</a:t>
            </a:r>
            <a:endParaRPr lang="id-ID" dirty="0"/>
          </a:p>
        </p:txBody>
      </p:sp>
      <p:sp>
        <p:nvSpPr>
          <p:cNvPr id="5" name="Subtitle 4"/>
          <p:cNvSpPr>
            <a:spLocks noGrp="1"/>
          </p:cNvSpPr>
          <p:nvPr>
            <p:ph type="subTitle" idx="1"/>
          </p:nvPr>
        </p:nvSpPr>
        <p:spPr/>
        <p:txBody>
          <a:bodyPr/>
          <a:lstStyle/>
          <a:p>
            <a:r>
              <a:rPr lang="id-ID" dirty="0" smtClean="0"/>
              <a:t>MATERI 7b</a:t>
            </a:r>
            <a:endParaRPr lang="id-ID" dirty="0"/>
          </a:p>
        </p:txBody>
      </p:sp>
    </p:spTree>
    <p:extLst>
      <p:ext uri="{BB962C8B-B14F-4D97-AF65-F5344CB8AC3E}">
        <p14:creationId xmlns:p14="http://schemas.microsoft.com/office/powerpoint/2010/main" val="343229903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 PENGERTIAN RASIO SOLVABILITAS</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Rasio solvabilitas atau </a:t>
            </a:r>
            <a:r>
              <a:rPr lang="id-ID" i="1" dirty="0" smtClean="0"/>
              <a:t>leverage ratio </a:t>
            </a:r>
            <a:r>
              <a:rPr lang="id-ID" dirty="0" smtClean="0"/>
              <a:t> merupakan rasio yang digunakan untuk mengukur sejauh mana aktiva perusahaan dibiayai dari utang.</a:t>
            </a:r>
          </a:p>
          <a:p>
            <a:pPr marL="0" indent="0">
              <a:buNone/>
            </a:pPr>
            <a:r>
              <a:rPr lang="id-ID" dirty="0" smtClean="0"/>
              <a:t>Dalam artian luas, rasio solovabilitas digunakan untuk mengukur kemampuan perusahaan untuk membayar seluruh kewajibannya, baik jangka pendek maupun jangka panjang apabila perusahaan dibubarkan atau dilikuidasi.</a:t>
            </a:r>
            <a:endParaRPr lang="id-ID" dirty="0"/>
          </a:p>
        </p:txBody>
      </p:sp>
    </p:spTree>
    <p:extLst>
      <p:ext uri="{BB962C8B-B14F-4D97-AF65-F5344CB8AC3E}">
        <p14:creationId xmlns:p14="http://schemas.microsoft.com/office/powerpoint/2010/main" val="188993658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 PENDEKATAN PENGUKURAN RASIO SOLVABILITAS</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Mengukur rasio-rasio neraca dan sejauh mana pinjaman digunakan untuk permodalan,</a:t>
            </a:r>
          </a:p>
          <a:p>
            <a:pPr marL="514350" indent="-514350">
              <a:buAutoNum type="arabicPeriod"/>
            </a:pPr>
            <a:r>
              <a:rPr lang="id-ID" dirty="0" smtClean="0"/>
              <a:t>Melalui pendekatan rasio laba rugi.</a:t>
            </a:r>
            <a:endParaRPr lang="id-ID" dirty="0"/>
          </a:p>
        </p:txBody>
      </p:sp>
    </p:spTree>
    <p:extLst>
      <p:ext uri="{BB962C8B-B14F-4D97-AF65-F5344CB8AC3E}">
        <p14:creationId xmlns:p14="http://schemas.microsoft.com/office/powerpoint/2010/main" val="20548395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 TUJUAN DAN MANFAAT RASIO SOLVABILITAS</a:t>
            </a:r>
            <a:endParaRPr lang="id-ID" dirty="0"/>
          </a:p>
        </p:txBody>
      </p:sp>
      <p:sp>
        <p:nvSpPr>
          <p:cNvPr id="3" name="Content Placeholder 2"/>
          <p:cNvSpPr>
            <a:spLocks noGrp="1"/>
          </p:cNvSpPr>
          <p:nvPr>
            <p:ph idx="1"/>
          </p:nvPr>
        </p:nvSpPr>
        <p:spPr/>
        <p:txBody>
          <a:bodyPr>
            <a:normAutofit fontScale="70000" lnSpcReduction="20000"/>
          </a:bodyPr>
          <a:lstStyle/>
          <a:p>
            <a:pPr marL="514350" indent="-514350">
              <a:buAutoNum type="arabicPeriod"/>
            </a:pPr>
            <a:r>
              <a:rPr lang="id-ID" dirty="0" smtClean="0"/>
              <a:t>Untuk menilai dan mengetahui kemampuan posisi perusahaan terhadap kewajiban kepada pihak kreditor,</a:t>
            </a:r>
          </a:p>
          <a:p>
            <a:pPr marL="514350" indent="-514350">
              <a:buAutoNum type="arabicPeriod"/>
            </a:pPr>
            <a:r>
              <a:rPr lang="id-ID" dirty="0" smtClean="0"/>
              <a:t>Untuk menilai dan mengetahui kemampuan perusahaan dalam memenuhi kewajibannya yang bersifat tetap ( contoh, angsuran pinjaman termasuk bunga),</a:t>
            </a:r>
          </a:p>
          <a:p>
            <a:pPr marL="514350" indent="-514350">
              <a:buAutoNum type="arabicPeriod"/>
            </a:pPr>
            <a:r>
              <a:rPr lang="id-ID" dirty="0" smtClean="0"/>
              <a:t>Untuk menilai dan mengetahui keseimbangan antara nilai aktiva khususnya aktiva dengan modal,</a:t>
            </a:r>
          </a:p>
          <a:p>
            <a:pPr marL="514350" indent="-514350">
              <a:buAutoNum type="arabicPeriod"/>
            </a:pPr>
            <a:r>
              <a:rPr lang="id-ID" dirty="0" smtClean="0"/>
              <a:t>Untuk menilai dan mengetahui seberapa besar aktiva perusahaan dibiayai oleh utang, </a:t>
            </a:r>
          </a:p>
          <a:p>
            <a:pPr marL="514350" indent="-514350">
              <a:buAutoNum type="arabicPeriod"/>
            </a:pPr>
            <a:r>
              <a:rPr lang="id-ID" dirty="0" smtClean="0"/>
              <a:t>Untuk menilai dan mengetahui seberapa besar utang perusahaan berpengaruh terhadap pengelolaan aktiva, </a:t>
            </a:r>
          </a:p>
          <a:p>
            <a:pPr marL="514350" indent="-514350">
              <a:buAutoNum type="arabicPeriod"/>
            </a:pPr>
            <a:r>
              <a:rPr lang="id-ID" dirty="0" smtClean="0"/>
              <a:t>Untuk menilai dan mengetahui atau mengukur berapa bagian dari setiap rupiah modal sendiri yang dijadikan jaminan utang jangka panjang,</a:t>
            </a:r>
          </a:p>
          <a:p>
            <a:pPr marL="514350" indent="-514350">
              <a:buAutoNum type="arabicPeriod"/>
            </a:pPr>
            <a:r>
              <a:rPr lang="id-ID" dirty="0" smtClean="0"/>
              <a:t>Untuk menilai dan mengetahui berapa dana pinjaman yang segera akan ditagih, ada terdapat sekian kali modal sendiri yang dimiliki.</a:t>
            </a:r>
            <a:endParaRPr lang="id-ID" dirty="0"/>
          </a:p>
        </p:txBody>
      </p:sp>
    </p:spTree>
    <p:extLst>
      <p:ext uri="{BB962C8B-B14F-4D97-AF65-F5344CB8AC3E}">
        <p14:creationId xmlns:p14="http://schemas.microsoft.com/office/powerpoint/2010/main" val="1684453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202034"/>
          </a:xfrm>
        </p:spPr>
        <p:txBody>
          <a:bodyPr>
            <a:normAutofit fontScale="90000"/>
          </a:bodyPr>
          <a:lstStyle/>
          <a:p>
            <a:endParaRPr lang="id-ID" dirty="0"/>
          </a:p>
        </p:txBody>
      </p:sp>
      <p:sp>
        <p:nvSpPr>
          <p:cNvPr id="3" name="Content Placeholder 2"/>
          <p:cNvSpPr>
            <a:spLocks noGrp="1"/>
          </p:cNvSpPr>
          <p:nvPr>
            <p:ph idx="1"/>
          </p:nvPr>
        </p:nvSpPr>
        <p:spPr>
          <a:xfrm>
            <a:off x="609600" y="548681"/>
            <a:ext cx="10972800" cy="5577483"/>
          </a:xfrm>
        </p:spPr>
        <p:txBody>
          <a:bodyPr/>
          <a:lstStyle/>
          <a:p>
            <a:pPr marL="0" indent="0">
              <a:buNone/>
            </a:pPr>
            <a:r>
              <a:rPr lang="id-ID" dirty="0" smtClean="0"/>
              <a:t>Alat analisis keuangan yang biasa digunakan adalah rasio-rasio keuangan seperti:</a:t>
            </a:r>
          </a:p>
          <a:p>
            <a:pPr marL="514350" indent="-514350">
              <a:buAutoNum type="arabicPeriod"/>
            </a:pPr>
            <a:r>
              <a:rPr lang="id-ID" dirty="0" smtClean="0"/>
              <a:t>Rasio likuiditas</a:t>
            </a:r>
          </a:p>
          <a:p>
            <a:pPr marL="514350" indent="-514350">
              <a:buAutoNum type="arabicPeriod"/>
            </a:pPr>
            <a:r>
              <a:rPr lang="id-ID" dirty="0" smtClean="0"/>
              <a:t>Rasio solvabilitas</a:t>
            </a:r>
          </a:p>
          <a:p>
            <a:pPr marL="514350" indent="-514350">
              <a:buAutoNum type="arabicPeriod"/>
            </a:pPr>
            <a:r>
              <a:rPr lang="id-ID" dirty="0" smtClean="0"/>
              <a:t>Rasio aktivitas</a:t>
            </a:r>
          </a:p>
          <a:p>
            <a:pPr marL="514350" indent="-514350">
              <a:buAutoNum type="arabicPeriod"/>
            </a:pPr>
            <a:r>
              <a:rPr lang="id-ID" dirty="0" smtClean="0"/>
              <a:t>rasio rentabilitas</a:t>
            </a:r>
          </a:p>
          <a:p>
            <a:pPr marL="514350" indent="-514350">
              <a:buAutoNum type="arabicPeriod"/>
            </a:pPr>
            <a:r>
              <a:rPr lang="id-ID" dirty="0" smtClean="0"/>
              <a:t>Analisis laba kotor</a:t>
            </a:r>
          </a:p>
          <a:p>
            <a:pPr marL="514350" indent="-514350">
              <a:buAutoNum type="arabicPeriod"/>
            </a:pPr>
            <a:r>
              <a:rPr lang="id-ID" dirty="0" smtClean="0"/>
              <a:t>Analisis break even point</a:t>
            </a:r>
          </a:p>
          <a:p>
            <a:pPr marL="514350" indent="-514350">
              <a:buAutoNum type="arabicPeriod"/>
            </a:pPr>
            <a:r>
              <a:rPr lang="id-ID" dirty="0" smtClean="0"/>
              <a:t>Rasio lainnya</a:t>
            </a:r>
            <a:endParaRPr lang="id-ID" dirty="0"/>
          </a:p>
        </p:txBody>
      </p:sp>
    </p:spTree>
    <p:extLst>
      <p:ext uri="{BB962C8B-B14F-4D97-AF65-F5344CB8AC3E}">
        <p14:creationId xmlns:p14="http://schemas.microsoft.com/office/powerpoint/2010/main" val="53261632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 JENIS- JENIS RASIO SOLVABILITAS</a:t>
            </a:r>
            <a:endParaRPr lang="id-ID" dirty="0"/>
          </a:p>
        </p:txBody>
      </p:sp>
      <p:sp>
        <p:nvSpPr>
          <p:cNvPr id="3" name="Content Placeholder 2"/>
          <p:cNvSpPr>
            <a:spLocks noGrp="1"/>
          </p:cNvSpPr>
          <p:nvPr>
            <p:ph idx="1"/>
          </p:nvPr>
        </p:nvSpPr>
        <p:spPr/>
        <p:txBody>
          <a:bodyPr/>
          <a:lstStyle/>
          <a:p>
            <a:pPr marL="514350" indent="-514350">
              <a:buAutoNum type="arabicPeriod"/>
            </a:pPr>
            <a:r>
              <a:rPr lang="id-ID" i="1" dirty="0" smtClean="0"/>
              <a:t>Debt to assets ratio</a:t>
            </a:r>
          </a:p>
          <a:p>
            <a:pPr marL="514350" indent="-514350">
              <a:buAutoNum type="arabicPeriod"/>
            </a:pPr>
            <a:r>
              <a:rPr lang="id-ID" i="1" dirty="0" smtClean="0"/>
              <a:t>Debt to equity ratio</a:t>
            </a:r>
          </a:p>
          <a:p>
            <a:pPr marL="514350" indent="-514350">
              <a:buAutoNum type="arabicPeriod"/>
            </a:pPr>
            <a:r>
              <a:rPr lang="id-ID" i="1" dirty="0" smtClean="0"/>
              <a:t>Long term debt to equity ratio</a:t>
            </a:r>
          </a:p>
          <a:p>
            <a:pPr marL="514350" indent="-514350">
              <a:buAutoNum type="arabicPeriod"/>
            </a:pPr>
            <a:r>
              <a:rPr lang="id-ID" i="1" dirty="0" smtClean="0"/>
              <a:t>Times interest earned</a:t>
            </a:r>
          </a:p>
          <a:p>
            <a:pPr marL="514350" indent="-514350">
              <a:buAutoNum type="arabicPeriod"/>
            </a:pPr>
            <a:r>
              <a:rPr lang="id-ID" i="1" dirty="0" smtClean="0"/>
              <a:t>Fixed charge coverage</a:t>
            </a:r>
            <a:endParaRPr lang="id-ID" dirty="0"/>
          </a:p>
        </p:txBody>
      </p:sp>
    </p:spTree>
    <p:extLst>
      <p:ext uri="{BB962C8B-B14F-4D97-AF65-F5344CB8AC3E}">
        <p14:creationId xmlns:p14="http://schemas.microsoft.com/office/powerpoint/2010/main" val="37994320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1. Debt to asset ratio (debt ratio)</a:t>
            </a:r>
            <a:endParaRPr lang="id-ID" dirty="0"/>
          </a:p>
        </p:txBody>
      </p:sp>
      <p:sp>
        <p:nvSpPr>
          <p:cNvPr id="3" name="Content Placeholder 2"/>
          <p:cNvSpPr>
            <a:spLocks noGrp="1"/>
          </p:cNvSpPr>
          <p:nvPr>
            <p:ph idx="1"/>
          </p:nvPr>
        </p:nvSpPr>
        <p:spPr/>
        <p:txBody>
          <a:bodyPr>
            <a:normAutofit lnSpcReduction="10000"/>
          </a:bodyPr>
          <a:lstStyle/>
          <a:p>
            <a:pPr marL="0" indent="0">
              <a:buNone/>
            </a:pPr>
            <a:r>
              <a:rPr lang="id-ID" dirty="0" smtClean="0"/>
              <a:t>Merupakan rasio utang yang digunakan untuk mengukur perbandingan antara total utang dengan total aktiva. Atau dengan kata lain seberapa besar aktiva perusahaan dibiayai dari utang.</a:t>
            </a:r>
          </a:p>
          <a:p>
            <a:pPr marL="0" indent="0">
              <a:buNone/>
            </a:pPr>
            <a:r>
              <a:rPr lang="id-ID" dirty="0" smtClean="0"/>
              <a:t>Hasil pengukurannya:</a:t>
            </a:r>
          </a:p>
          <a:p>
            <a:pPr marL="0" indent="0">
              <a:buNone/>
            </a:pPr>
            <a:r>
              <a:rPr lang="id-ID" dirty="0" smtClean="0"/>
              <a:t>Apabila rasionya tinggi, artinya pendanaan dengan utang semakin banyak, maka semakin sulit bagi perusahaan untuk memperoleh tambahan pinjaman karena dikhawatirkan perusahaan tidak mampu menutupi  utang-utangnya.</a:t>
            </a:r>
            <a:endParaRPr lang="id-ID" dirty="0"/>
          </a:p>
        </p:txBody>
      </p:sp>
    </p:spTree>
    <p:extLst>
      <p:ext uri="{BB962C8B-B14F-4D97-AF65-F5344CB8AC3E}">
        <p14:creationId xmlns:p14="http://schemas.microsoft.com/office/powerpoint/2010/main" val="219856690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dirty="0" smtClean="0"/>
              <a:t>Rumus </a:t>
            </a:r>
            <a:r>
              <a:rPr lang="id-ID" i="1" dirty="0" smtClean="0"/>
              <a:t>debt to asset ratio:</a:t>
            </a:r>
          </a:p>
          <a:p>
            <a:pPr marL="0" indent="0">
              <a:buNone/>
            </a:pPr>
            <a:r>
              <a:rPr lang="id-ID" i="1" dirty="0" smtClean="0"/>
              <a:t>	Debt to asset ratio </a:t>
            </a:r>
            <a:r>
              <a:rPr lang="id-ID" dirty="0" smtClean="0"/>
              <a:t>= </a:t>
            </a:r>
            <a:r>
              <a:rPr lang="id-ID" u="sng" dirty="0" smtClean="0"/>
              <a:t>total utang </a:t>
            </a:r>
            <a:endParaRPr lang="id-ID" dirty="0" smtClean="0"/>
          </a:p>
          <a:p>
            <a:pPr marL="0" indent="0">
              <a:buNone/>
            </a:pPr>
            <a:r>
              <a:rPr lang="id-ID" dirty="0"/>
              <a:t>	</a:t>
            </a:r>
            <a:r>
              <a:rPr lang="id-ID" dirty="0" smtClean="0"/>
              <a:t>			       total aktiva</a:t>
            </a:r>
            <a:endParaRPr lang="id-ID" dirty="0"/>
          </a:p>
        </p:txBody>
      </p:sp>
    </p:spTree>
    <p:extLst>
      <p:ext uri="{BB962C8B-B14F-4D97-AF65-F5344CB8AC3E}">
        <p14:creationId xmlns:p14="http://schemas.microsoft.com/office/powerpoint/2010/main" val="230280595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2. </a:t>
            </a:r>
            <a:r>
              <a:rPr lang="id-ID" i="1" dirty="0" smtClean="0"/>
              <a:t>Debt to Equity ratio</a:t>
            </a:r>
            <a:endParaRPr lang="id-ID" dirty="0"/>
          </a:p>
        </p:txBody>
      </p:sp>
      <p:sp>
        <p:nvSpPr>
          <p:cNvPr id="3" name="Content Placeholder 2"/>
          <p:cNvSpPr>
            <a:spLocks noGrp="1"/>
          </p:cNvSpPr>
          <p:nvPr>
            <p:ph idx="1"/>
          </p:nvPr>
        </p:nvSpPr>
        <p:spPr/>
        <p:txBody>
          <a:bodyPr/>
          <a:lstStyle/>
          <a:p>
            <a:pPr marL="0" indent="0">
              <a:buNone/>
            </a:pPr>
            <a:r>
              <a:rPr lang="id-ID" dirty="0" smtClean="0"/>
              <a:t>Merupakan rasio yang digunakan untuk menilai utang dengan ekuitas. Rasio ini berfungsi untuk mengetahui setiap rupiah modal sendiri yang dijadikan untuk jaminan utang.</a:t>
            </a:r>
          </a:p>
          <a:p>
            <a:pPr marL="0" indent="0">
              <a:buNone/>
            </a:pPr>
            <a:r>
              <a:rPr lang="id-ID" dirty="0" smtClean="0"/>
              <a:t>Rumus </a:t>
            </a:r>
            <a:r>
              <a:rPr lang="id-ID" i="1" dirty="0" smtClean="0"/>
              <a:t>debt to equity ratio:</a:t>
            </a:r>
          </a:p>
          <a:p>
            <a:pPr marL="0" indent="0">
              <a:buNone/>
            </a:pPr>
            <a:r>
              <a:rPr lang="id-ID" i="1" dirty="0" smtClean="0"/>
              <a:t>Debt to equity ratio = </a:t>
            </a:r>
            <a:r>
              <a:rPr lang="id-ID" u="sng" dirty="0" smtClean="0"/>
              <a:t>Total utang</a:t>
            </a:r>
          </a:p>
          <a:p>
            <a:pPr marL="0" indent="0">
              <a:buNone/>
            </a:pPr>
            <a:r>
              <a:rPr lang="id-ID" i="1" dirty="0"/>
              <a:t>	</a:t>
            </a:r>
            <a:r>
              <a:rPr lang="id-ID" i="1" dirty="0" smtClean="0"/>
              <a:t>			</a:t>
            </a:r>
            <a:r>
              <a:rPr lang="id-ID" dirty="0" smtClean="0"/>
              <a:t>Total Ekuitas</a:t>
            </a:r>
            <a:endParaRPr lang="id-ID" dirty="0"/>
          </a:p>
        </p:txBody>
      </p:sp>
    </p:spTree>
    <p:extLst>
      <p:ext uri="{BB962C8B-B14F-4D97-AF65-F5344CB8AC3E}">
        <p14:creationId xmlns:p14="http://schemas.microsoft.com/office/powerpoint/2010/main" val="234222603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3. </a:t>
            </a:r>
            <a:r>
              <a:rPr lang="id-ID" i="1" dirty="0" smtClean="0"/>
              <a:t>Long Term Debt to Equity Ratio (LTDtER)</a:t>
            </a:r>
            <a:endParaRPr lang="id-ID" dirty="0"/>
          </a:p>
        </p:txBody>
      </p:sp>
      <p:sp>
        <p:nvSpPr>
          <p:cNvPr id="3" name="Content Placeholder 2"/>
          <p:cNvSpPr>
            <a:spLocks noGrp="1"/>
          </p:cNvSpPr>
          <p:nvPr>
            <p:ph idx="1"/>
          </p:nvPr>
        </p:nvSpPr>
        <p:spPr/>
        <p:txBody>
          <a:bodyPr/>
          <a:lstStyle/>
          <a:p>
            <a:pPr marL="0" indent="0">
              <a:buNone/>
            </a:pPr>
            <a:r>
              <a:rPr lang="id-ID" dirty="0" smtClean="0"/>
              <a:t>Merupakan rasio antara utang jangka panjang dengan modal sendiri. Tujuannya adalah untuk mengukur berapa bagian dari setiap rupiah modal sendiri yang dijadikan jaminan utang jangka panjang.</a:t>
            </a:r>
          </a:p>
          <a:p>
            <a:pPr marL="0" indent="0">
              <a:buNone/>
            </a:pPr>
            <a:r>
              <a:rPr lang="id-ID" dirty="0" smtClean="0"/>
              <a:t>Rumus LTDtER:</a:t>
            </a:r>
          </a:p>
          <a:p>
            <a:pPr marL="0" indent="0">
              <a:buNone/>
            </a:pPr>
            <a:r>
              <a:rPr lang="id-ID" dirty="0" smtClean="0"/>
              <a:t>LTDtER = </a:t>
            </a:r>
            <a:r>
              <a:rPr lang="id-ID" u="sng" dirty="0" smtClean="0"/>
              <a:t>Total utang jangka panjang</a:t>
            </a:r>
          </a:p>
          <a:p>
            <a:pPr marL="0" indent="0">
              <a:buNone/>
            </a:pPr>
            <a:r>
              <a:rPr lang="id-ID" dirty="0"/>
              <a:t>	</a:t>
            </a:r>
            <a:r>
              <a:rPr lang="id-ID" dirty="0" smtClean="0"/>
              <a:t>		Total Equitas</a:t>
            </a:r>
            <a:endParaRPr lang="id-ID" dirty="0"/>
          </a:p>
        </p:txBody>
      </p:sp>
    </p:spTree>
    <p:extLst>
      <p:ext uri="{BB962C8B-B14F-4D97-AF65-F5344CB8AC3E}">
        <p14:creationId xmlns:p14="http://schemas.microsoft.com/office/powerpoint/2010/main" val="300978734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4. </a:t>
            </a:r>
            <a:r>
              <a:rPr lang="id-ID" i="1" dirty="0" smtClean="0"/>
              <a:t>Times Interest Earned</a:t>
            </a:r>
            <a:endParaRPr lang="id-ID" dirty="0"/>
          </a:p>
        </p:txBody>
      </p:sp>
      <p:sp>
        <p:nvSpPr>
          <p:cNvPr id="3" name="Content Placeholder 2"/>
          <p:cNvSpPr>
            <a:spLocks noGrp="1"/>
          </p:cNvSpPr>
          <p:nvPr>
            <p:ph idx="1"/>
          </p:nvPr>
        </p:nvSpPr>
        <p:spPr/>
        <p:txBody>
          <a:bodyPr/>
          <a:lstStyle/>
          <a:p>
            <a:pPr marL="0" indent="0">
              <a:buNone/>
            </a:pPr>
            <a:r>
              <a:rPr lang="id-ID" dirty="0" smtClean="0"/>
              <a:t>Merupakan rasio untuk mencari jumlah kali perolehan bunga. Rasio ini diartikan sebagai kemampuan perusahaan untuk membayar biaya bunga.</a:t>
            </a:r>
          </a:p>
          <a:p>
            <a:pPr marL="0" indent="0">
              <a:buNone/>
            </a:pPr>
            <a:r>
              <a:rPr lang="id-ID" dirty="0" smtClean="0"/>
              <a:t>Rumus:</a:t>
            </a:r>
          </a:p>
          <a:p>
            <a:pPr marL="0" indent="0">
              <a:buNone/>
            </a:pPr>
            <a:r>
              <a:rPr lang="id-ID" i="1" dirty="0" smtClean="0"/>
              <a:t>Times Interest Earned =	</a:t>
            </a:r>
            <a:r>
              <a:rPr lang="id-ID" u="sng" dirty="0" smtClean="0"/>
              <a:t>EBIT</a:t>
            </a:r>
          </a:p>
          <a:p>
            <a:pPr marL="0" indent="0">
              <a:buNone/>
            </a:pPr>
            <a:r>
              <a:rPr lang="id-ID" i="1" dirty="0" smtClean="0"/>
              <a:t>			             </a:t>
            </a:r>
            <a:r>
              <a:rPr lang="id-ID" dirty="0" smtClean="0"/>
              <a:t>Biaya bunga</a:t>
            </a:r>
            <a:endParaRPr lang="id-ID" dirty="0"/>
          </a:p>
        </p:txBody>
      </p:sp>
    </p:spTree>
    <p:extLst>
      <p:ext uri="{BB962C8B-B14F-4D97-AF65-F5344CB8AC3E}">
        <p14:creationId xmlns:p14="http://schemas.microsoft.com/office/powerpoint/2010/main" val="396284665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dirty="0" smtClean="0"/>
              <a:t>5. </a:t>
            </a:r>
            <a:r>
              <a:rPr lang="id-ID" i="1" dirty="0" smtClean="0"/>
              <a:t>Fixed Charge Coverage (FCC)</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Fcc merupakan rasio yang mirip dengan </a:t>
            </a:r>
            <a:r>
              <a:rPr lang="id-ID" i="1" dirty="0" smtClean="0"/>
              <a:t>Times Interest Earned Ratio </a:t>
            </a:r>
            <a:r>
              <a:rPr lang="id-ID" dirty="0" smtClean="0"/>
              <a:t>tetapi rasio ini diukur atau dilakukan apabila perusahaan memperoileh utang jangka panjang atau menyewa aktiva berdasarkan kontrak sewa (</a:t>
            </a:r>
            <a:r>
              <a:rPr lang="id-ID" i="1" dirty="0" smtClean="0"/>
              <a:t>lease contract</a:t>
            </a:r>
            <a:r>
              <a:rPr lang="id-ID" dirty="0" smtClean="0"/>
              <a:t>). Biaya tetap merupakan biaya bunga ditambah kewajiban sewa tahunan atau jangka panjang.</a:t>
            </a:r>
          </a:p>
          <a:p>
            <a:pPr marL="0" indent="0">
              <a:buNone/>
            </a:pPr>
            <a:r>
              <a:rPr lang="id-ID" dirty="0" smtClean="0"/>
              <a:t>Rumus FCC:</a:t>
            </a:r>
          </a:p>
          <a:p>
            <a:pPr marL="0" indent="0">
              <a:buNone/>
            </a:pPr>
            <a:r>
              <a:rPr lang="id-ID" dirty="0" smtClean="0"/>
              <a:t>FCC = </a:t>
            </a:r>
            <a:r>
              <a:rPr lang="id-ID" u="sng" dirty="0" smtClean="0"/>
              <a:t>EBT + Biaya bunga +Kewajiban sewa/lease</a:t>
            </a:r>
          </a:p>
          <a:p>
            <a:pPr marL="0" indent="0">
              <a:buNone/>
            </a:pPr>
            <a:r>
              <a:rPr lang="id-ID" dirty="0" smtClean="0"/>
              <a:t>          	     Biaya bunga + kewajiban sewa/lease</a:t>
            </a:r>
            <a:endParaRPr lang="id-ID" dirty="0"/>
          </a:p>
        </p:txBody>
      </p:sp>
    </p:spTree>
    <p:extLst>
      <p:ext uri="{BB962C8B-B14F-4D97-AF65-F5344CB8AC3E}">
        <p14:creationId xmlns:p14="http://schemas.microsoft.com/office/powerpoint/2010/main" val="428765839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30026"/>
          </a:xfrm>
        </p:spPr>
        <p:txBody>
          <a:bodyPr>
            <a:normAutofit fontScale="90000"/>
          </a:bodyPr>
          <a:lstStyle/>
          <a:p>
            <a:endParaRPr lang="id-ID" dirty="0"/>
          </a:p>
        </p:txBody>
      </p:sp>
      <p:sp>
        <p:nvSpPr>
          <p:cNvPr id="3" name="Content Placeholder 2"/>
          <p:cNvSpPr>
            <a:spLocks noGrp="1"/>
          </p:cNvSpPr>
          <p:nvPr>
            <p:ph idx="1"/>
          </p:nvPr>
        </p:nvSpPr>
        <p:spPr>
          <a:xfrm>
            <a:off x="609600" y="476673"/>
            <a:ext cx="10972800" cy="5649491"/>
          </a:xfrm>
        </p:spPr>
        <p:txBody>
          <a:bodyPr>
            <a:normAutofit fontScale="70000" lnSpcReduction="20000"/>
          </a:bodyPr>
          <a:lstStyle/>
          <a:p>
            <a:pPr marL="0" indent="0">
              <a:buNone/>
            </a:pPr>
            <a:r>
              <a:rPr lang="id-ID" sz="3600" b="1" dirty="0"/>
              <a:t>LATIHAN SOAL: </a:t>
            </a:r>
          </a:p>
          <a:p>
            <a:pPr marL="0" indent="0">
              <a:buNone/>
            </a:pPr>
            <a:endParaRPr lang="id-ID" sz="3600" b="1" dirty="0"/>
          </a:p>
          <a:p>
            <a:pPr marL="0" indent="0">
              <a:buNone/>
            </a:pPr>
            <a:r>
              <a:rPr lang="id-ID" dirty="0"/>
              <a:t>Dengan menggunakan Laporan keuangan PT. YUMEKO MAHARANI, tentukanlah rasio-rasio dibawah ini</a:t>
            </a:r>
            <a:r>
              <a:rPr lang="id-ID" dirty="0" smtClean="0"/>
              <a:t>:</a:t>
            </a:r>
          </a:p>
          <a:p>
            <a:pPr marL="514350" indent="-514350">
              <a:buAutoNum type="arabicPeriod"/>
            </a:pPr>
            <a:r>
              <a:rPr lang="id-ID" i="1" dirty="0"/>
              <a:t>Debt to assets ratio</a:t>
            </a:r>
          </a:p>
          <a:p>
            <a:pPr marL="514350" indent="-514350">
              <a:buAutoNum type="arabicPeriod"/>
            </a:pPr>
            <a:r>
              <a:rPr lang="id-ID" i="1" dirty="0"/>
              <a:t>Debt to equity ratio</a:t>
            </a:r>
          </a:p>
          <a:p>
            <a:pPr marL="514350" indent="-514350">
              <a:buAutoNum type="arabicPeriod"/>
            </a:pPr>
            <a:r>
              <a:rPr lang="id-ID" i="1" dirty="0"/>
              <a:t>Long term debt to equity ratio</a:t>
            </a:r>
          </a:p>
          <a:p>
            <a:pPr marL="514350" indent="-514350">
              <a:buAutoNum type="arabicPeriod"/>
            </a:pPr>
            <a:r>
              <a:rPr lang="id-ID" i="1" dirty="0"/>
              <a:t>Times interest earned</a:t>
            </a:r>
          </a:p>
          <a:p>
            <a:pPr marL="514350" indent="-514350">
              <a:buAutoNum type="arabicPeriod"/>
            </a:pPr>
            <a:r>
              <a:rPr lang="id-ID" i="1" dirty="0"/>
              <a:t>Fixed charge coverage</a:t>
            </a:r>
            <a:endParaRPr lang="id-ID" dirty="0"/>
          </a:p>
          <a:p>
            <a:pPr marL="0" indent="0">
              <a:buNone/>
            </a:pPr>
            <a:endParaRPr lang="id-ID" dirty="0" smtClean="0"/>
          </a:p>
          <a:p>
            <a:pPr marL="0" indent="0">
              <a:buNone/>
            </a:pPr>
            <a:r>
              <a:rPr lang="id-ID" dirty="0" smtClean="0"/>
              <a:t>Dan </a:t>
            </a:r>
            <a:r>
              <a:rPr lang="id-ID" dirty="0"/>
              <a:t>berikan komentar anda jika standar industrinya:</a:t>
            </a:r>
          </a:p>
          <a:p>
            <a:pPr marL="514350" indent="-514350">
              <a:buAutoNum type="arabicPeriod"/>
            </a:pPr>
            <a:r>
              <a:rPr lang="id-ID" i="1" dirty="0"/>
              <a:t>Debt to assets </a:t>
            </a:r>
            <a:r>
              <a:rPr lang="id-ID" i="1" dirty="0" smtClean="0"/>
              <a:t>ratio = 35%</a:t>
            </a:r>
            <a:endParaRPr lang="id-ID" i="1" dirty="0"/>
          </a:p>
          <a:p>
            <a:pPr marL="514350" indent="-514350">
              <a:buAutoNum type="arabicPeriod"/>
            </a:pPr>
            <a:r>
              <a:rPr lang="id-ID" i="1" dirty="0"/>
              <a:t>Debt to equity </a:t>
            </a:r>
            <a:r>
              <a:rPr lang="id-ID" i="1" dirty="0" smtClean="0"/>
              <a:t>ratio = 90%</a:t>
            </a:r>
            <a:endParaRPr lang="id-ID" i="1" dirty="0"/>
          </a:p>
          <a:p>
            <a:pPr marL="514350" indent="-514350">
              <a:buAutoNum type="arabicPeriod"/>
            </a:pPr>
            <a:r>
              <a:rPr lang="id-ID" i="1" dirty="0"/>
              <a:t>Long term debt to equity </a:t>
            </a:r>
            <a:r>
              <a:rPr lang="id-ID" i="1" dirty="0" smtClean="0"/>
              <a:t>ratio = 50%</a:t>
            </a:r>
            <a:endParaRPr lang="id-ID" i="1" dirty="0"/>
          </a:p>
          <a:p>
            <a:pPr marL="514350" indent="-514350">
              <a:buAutoNum type="arabicPeriod"/>
            </a:pPr>
            <a:r>
              <a:rPr lang="id-ID" i="1" dirty="0"/>
              <a:t>Times interest </a:t>
            </a:r>
            <a:r>
              <a:rPr lang="id-ID" i="1" dirty="0" smtClean="0"/>
              <a:t>earned =10X</a:t>
            </a:r>
            <a:endParaRPr lang="id-ID" i="1" dirty="0"/>
          </a:p>
          <a:p>
            <a:pPr marL="514350" indent="-514350">
              <a:buAutoNum type="arabicPeriod"/>
            </a:pPr>
            <a:r>
              <a:rPr lang="id-ID" i="1" dirty="0"/>
              <a:t>Fixed charge </a:t>
            </a:r>
            <a:r>
              <a:rPr lang="id-ID" i="1" dirty="0" smtClean="0"/>
              <a:t>coverage = 10X</a:t>
            </a:r>
            <a:endParaRPr lang="id-ID" dirty="0"/>
          </a:p>
          <a:p>
            <a:pPr marL="0" indent="0">
              <a:buNone/>
            </a:pPr>
            <a:endParaRPr lang="id-ID" dirty="0"/>
          </a:p>
        </p:txBody>
      </p:sp>
    </p:spTree>
    <p:extLst>
      <p:ext uri="{BB962C8B-B14F-4D97-AF65-F5344CB8AC3E}">
        <p14:creationId xmlns:p14="http://schemas.microsoft.com/office/powerpoint/2010/main" val="104163649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dirty="0" smtClean="0"/>
              <a:t>RASIO AKTIVITAS</a:t>
            </a:r>
            <a:endParaRPr lang="id-ID" dirty="0"/>
          </a:p>
        </p:txBody>
      </p:sp>
      <p:sp>
        <p:nvSpPr>
          <p:cNvPr id="5" name="Subtitle 4"/>
          <p:cNvSpPr>
            <a:spLocks noGrp="1"/>
          </p:cNvSpPr>
          <p:nvPr>
            <p:ph type="subTitle" idx="1"/>
          </p:nvPr>
        </p:nvSpPr>
        <p:spPr/>
        <p:txBody>
          <a:bodyPr/>
          <a:lstStyle/>
          <a:p>
            <a:r>
              <a:rPr lang="id-ID" dirty="0" smtClean="0"/>
              <a:t>MATERI 7c</a:t>
            </a:r>
            <a:endParaRPr lang="id-ID" dirty="0"/>
          </a:p>
        </p:txBody>
      </p:sp>
    </p:spTree>
    <p:extLst>
      <p:ext uri="{BB962C8B-B14F-4D97-AF65-F5344CB8AC3E}">
        <p14:creationId xmlns:p14="http://schemas.microsoft.com/office/powerpoint/2010/main" val="323321695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A. PENGERTIAN RASIO AKTIVITAS</a:t>
            </a:r>
            <a:endParaRPr lang="id-ID" dirty="0"/>
          </a:p>
        </p:txBody>
      </p:sp>
      <p:sp>
        <p:nvSpPr>
          <p:cNvPr id="3" name="Content Placeholder 2"/>
          <p:cNvSpPr>
            <a:spLocks noGrp="1"/>
          </p:cNvSpPr>
          <p:nvPr>
            <p:ph idx="1"/>
          </p:nvPr>
        </p:nvSpPr>
        <p:spPr/>
        <p:txBody>
          <a:bodyPr/>
          <a:lstStyle/>
          <a:p>
            <a:pPr marL="0" indent="0">
              <a:buNone/>
            </a:pPr>
            <a:r>
              <a:rPr lang="id-ID" dirty="0" smtClean="0"/>
              <a:t>Rasio aktivitas merupakan rasio yang digunakan untuk mengukur tingkat efisiensi pemanfaatan suber daya perusahaan atau menilai kemampuan perusahaan dalam melaksanakan aktivitas sehari-hari.</a:t>
            </a:r>
            <a:endParaRPr lang="id-ID" dirty="0"/>
          </a:p>
        </p:txBody>
      </p:sp>
    </p:spTree>
    <p:extLst>
      <p:ext uri="{BB962C8B-B14F-4D97-AF65-F5344CB8AC3E}">
        <p14:creationId xmlns:p14="http://schemas.microsoft.com/office/powerpoint/2010/main" val="2549363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WW W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WW Wide" id="{9EB03E05-B4E4-47E8-8F0E-A45D13860B64}" vid="{B8401268-4321-4263-A409-4D98D62C510D}"/>
    </a:ext>
  </a:extLst>
</a:theme>
</file>

<file path=docProps/app.xml><?xml version="1.0" encoding="utf-8"?>
<Properties xmlns="http://schemas.openxmlformats.org/officeDocument/2006/extended-properties" xmlns:vt="http://schemas.openxmlformats.org/officeDocument/2006/docPropsVTypes">
  <Template>WW Wide</Template>
  <TotalTime>14</TotalTime>
  <Words>10240</Words>
  <Application>Microsoft Office PowerPoint</Application>
  <PresentationFormat>Custom</PresentationFormat>
  <Paragraphs>1216</Paragraphs>
  <Slides>243</Slides>
  <Notes>0</Notes>
  <HiddenSlides>0</HiddenSlides>
  <MMClips>0</MMClips>
  <ScaleCrop>false</ScaleCrop>
  <HeadingPairs>
    <vt:vector size="4" baseType="variant">
      <vt:variant>
        <vt:lpstr>Theme</vt:lpstr>
      </vt:variant>
      <vt:variant>
        <vt:i4>1</vt:i4>
      </vt:variant>
      <vt:variant>
        <vt:lpstr>Slide Titles</vt:lpstr>
      </vt:variant>
      <vt:variant>
        <vt:i4>243</vt:i4>
      </vt:variant>
    </vt:vector>
  </HeadingPairs>
  <TitlesOfParts>
    <vt:vector size="244" baseType="lpstr">
      <vt:lpstr>WW Wide</vt:lpstr>
      <vt:lpstr>ANALISIS INFORMASI KEUANGAN</vt:lpstr>
      <vt:lpstr>LAPORAN KEUANGAN</vt:lpstr>
      <vt:lpstr>A. LATAR BELAKANG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 PENGERTIAN LAPORAN KEUANGAN</vt:lpstr>
      <vt:lpstr>PowerPoint Presentation</vt:lpstr>
      <vt:lpstr>PowerPoint Presentation</vt:lpstr>
      <vt:lpstr>PowerPoint Presentation</vt:lpstr>
      <vt:lpstr>PowerPoint Presentation</vt:lpstr>
      <vt:lpstr>PowerPoint Presentation</vt:lpstr>
      <vt:lpstr>C. TUJUAN LAPORAN KEUANGAN</vt:lpstr>
      <vt:lpstr>D. SIFAT LAPORAN KEUANGAN</vt:lpstr>
      <vt:lpstr>E. KETERBATASAN LAPORAN KEUANGAN</vt:lpstr>
      <vt:lpstr>F. PEMERIKSAAN LAPORAN KEUANGAN (AUDIT)</vt:lpstr>
      <vt:lpstr>G. PIHAK YANG MEMERLUKAN LAPORAN KEUANGAN</vt:lpstr>
      <vt:lpstr>PowerPoint Presentation</vt:lpstr>
      <vt:lpstr>PowerPoint Presentation</vt:lpstr>
      <vt:lpstr>PowerPoint Presentation</vt:lpstr>
      <vt:lpstr>ANALISIS INFORMASI KEUANGAN MANENDHA M KUNDALA, SE,MM </vt:lpstr>
      <vt:lpstr>A. JENIS LAPORAN KEUANGAN</vt:lpstr>
      <vt:lpstr>B. NERACA</vt:lpstr>
      <vt:lpstr>PowerPoint Presentation</vt:lpstr>
      <vt:lpstr>PowerPoint Presentation</vt:lpstr>
      <vt:lpstr>C. BENTUK NERACA</vt:lpstr>
      <vt:lpstr>D. LAPORAN LABA RUGI</vt:lpstr>
      <vt:lpstr>PowerPoint Presentation</vt:lpstr>
      <vt:lpstr>E. BENTUK LAPORAN LABA RUGI</vt:lpstr>
      <vt:lpstr>F. CARA MEMBACA LAPORAN KEUANGAN</vt:lpstr>
      <vt:lpstr>PowerPoint Presentation</vt:lpstr>
      <vt:lpstr>PowerPoint Presentation</vt:lpstr>
      <vt:lpstr>ANALISIS INFORMASI KEUANGAN MANENDHA M KUNDALA, SE,MM </vt:lpstr>
      <vt:lpstr>A. PENGERTIAN ANALISIS LAPORAN KEUANGAN</vt:lpstr>
      <vt:lpstr>B. TUJUAN DAN MANFAAT ANALISIS LAPORAN KEUANGAN</vt:lpstr>
      <vt:lpstr>C. PROSEDUR DALAM ANALISIS LAPORAN KEUANGAN</vt:lpstr>
      <vt:lpstr>D. METODE ANALISIS LAPORAN KEUANGAN</vt:lpstr>
      <vt:lpstr>E. TEKNIK ANALISIS LAPORAN KEUANGAN</vt:lpstr>
      <vt:lpstr>ANALISIS INFORMASI KEUANGAN MANENDHA M KUNDALA, SE,MM </vt:lpstr>
      <vt:lpstr>A. PENGERTIAN ANALISIS PERBANDINGAN ANTARA LAPORAN KEUANGAN</vt:lpstr>
      <vt:lpstr>B. HASIL ANALISIS PERBANDINGAN ANTARA LAPORAN KEUANGAN </vt:lpstr>
      <vt:lpstr>PowerPoint Presentation</vt:lpstr>
      <vt:lpstr>ANALISIS INFORMASI KEUANGAN MANENDHA M KUNDALA, SE,MM </vt:lpstr>
      <vt:lpstr>A. PENGERTIAN ANALISIS TREND</vt:lpstr>
      <vt:lpstr>B. RUMUS ANGKA INDEKS</vt:lpstr>
      <vt:lpstr>PowerPoint Presentation</vt:lpstr>
      <vt:lpstr>ANALISIS INFORMASI KEUANGAN MANENDHA M KUNDALA, SE,MM </vt:lpstr>
      <vt:lpstr>A. PENGERTIAN ANALISIS PERSENTASE PER KOMPONEN</vt:lpstr>
      <vt:lpstr>B. TUJUAN ANALISIS PERSENTASE PER KOMPONEN</vt:lpstr>
      <vt:lpstr>C. ANALISIS PERSENTASE PER KOMPONEN</vt:lpstr>
      <vt:lpstr>1. ANTARA KOMPONEN PIUTANG DENGAN TOTAL AKTIVA</vt:lpstr>
      <vt:lpstr>2. ANTARA KOMPONEN UTANG JANGKA PENDEK DENGAN TOTAL PASIVA</vt:lpstr>
      <vt:lpstr>3. ANTARA KOMPONENE SEDIAAN DENGAN TOTAL AKTIVA</vt:lpstr>
      <vt:lpstr>4. ANTARA KOMPONEN HARGA POKOK PENJUALAN DENGAN PENJUALAN BERSIH</vt:lpstr>
      <vt:lpstr>5. ANTARA KOMPONEN LABA OPERASIONAL DENGAN OENJUALAN BERSIH</vt:lpstr>
      <vt:lpstr>PowerPoint Presentation</vt:lpstr>
      <vt:lpstr>ANALISIS INFORMASI KEUANGAN MANENDHA M KUNDALA, SE,MM </vt:lpstr>
      <vt:lpstr>A. PERNGERTIAN RASIO KEUANGAN</vt:lpstr>
      <vt:lpstr>B. PENGGOLONGAN ANALISIS RASIO</vt:lpstr>
      <vt:lpstr>C. BENTUK-BENTUK RASIO KEUANGAN</vt:lpstr>
      <vt:lpstr>1. RASIO LIKUIDITAS</vt:lpstr>
      <vt:lpstr>2. RASIO SOLVABILITAS (LEVERAGE)</vt:lpstr>
      <vt:lpstr>3. RASIO AKTIVITAS</vt:lpstr>
      <vt:lpstr>4. RASIO PROFITABILITAS</vt:lpstr>
      <vt:lpstr>5. RASIO PERTUMBUHAN</vt:lpstr>
      <vt:lpstr>6. RASIO PENILAIAN</vt:lpstr>
      <vt:lpstr>D. PEMBANDING RASIO KEUANGAN</vt:lpstr>
      <vt:lpstr>E. KETERBATASAN RASIO KEUANGAN</vt:lpstr>
      <vt:lpstr>RASIO LIKUIDITAS</vt:lpstr>
      <vt:lpstr>A. PENGERTIAN RASIO LIKUIDITAS</vt:lpstr>
      <vt:lpstr>B. TUJUAN DAN MANFAAT RASIO LIKUIDITAS</vt:lpstr>
      <vt:lpstr>C. JENIS RASIO LIKUIDITAS</vt:lpstr>
      <vt:lpstr>1. Rasio Lancar (Current Ratio)</vt:lpstr>
      <vt:lpstr>PowerPoint Presentation</vt:lpstr>
      <vt:lpstr>2. Rasio Cepat (Quick Ratio)</vt:lpstr>
      <vt:lpstr>3. Rasio Kas (Cash Ratio)</vt:lpstr>
      <vt:lpstr>4. Rasio Perputaran Kas (Cash Turn Over)</vt:lpstr>
      <vt:lpstr>PowerPoint Presentation</vt:lpstr>
      <vt:lpstr>5. Inventory to Net Working Capital</vt:lpstr>
      <vt:lpstr>PowerPoint Presentation</vt:lpstr>
      <vt:lpstr>PowerPoint Presentation</vt:lpstr>
      <vt:lpstr>RASIO SOLVABILITAS</vt:lpstr>
      <vt:lpstr>A. PENGERTIAN RASIO SOLVABILITAS</vt:lpstr>
      <vt:lpstr>B. PENDEKATAN PENGUKURAN RASIO SOLVABILITAS</vt:lpstr>
      <vt:lpstr>C. TUJUAN DAN MANFAAT RASIO SOLVABILITAS</vt:lpstr>
      <vt:lpstr>D. JENIS- JENIS RASIO SOLVABILITAS</vt:lpstr>
      <vt:lpstr>1. Debt to asset ratio (debt ratio)</vt:lpstr>
      <vt:lpstr>PowerPoint Presentation</vt:lpstr>
      <vt:lpstr>2. Debt to Equity ratio</vt:lpstr>
      <vt:lpstr>3. Long Term Debt to Equity Ratio (LTDtER)</vt:lpstr>
      <vt:lpstr>4. Times Interest Earned</vt:lpstr>
      <vt:lpstr>5. Fixed Charge Coverage (FCC)</vt:lpstr>
      <vt:lpstr>PowerPoint Presentation</vt:lpstr>
      <vt:lpstr>RASIO AKTIVITAS</vt:lpstr>
      <vt:lpstr>A. PENGERTIAN RASIO AKTIVITAS</vt:lpstr>
      <vt:lpstr>B. TUJAN DAN MANFAAT RASIO AKTIVITAS</vt:lpstr>
      <vt:lpstr>C. JENIS-JENIS RASIO AKTIVITAS</vt:lpstr>
      <vt:lpstr>1. Perputaran piutang (receivable turn over)</vt:lpstr>
      <vt:lpstr>2. Hari rata-rata penagihan piutang (days of receivable)</vt:lpstr>
      <vt:lpstr>3. Perputaran sediaan (inventory turnover)</vt:lpstr>
      <vt:lpstr>4. Hari rata-rata sediaan tersimpan di gudang (days of inventory)</vt:lpstr>
      <vt:lpstr>5. Perputaran modal kerja (working capital turnover)</vt:lpstr>
      <vt:lpstr>6. Perputaran aktiva tetap (fixed assets turn over)</vt:lpstr>
      <vt:lpstr>7. Perputaran aktiva (assets turn over)</vt:lpstr>
      <vt:lpstr>PowerPoint Presentation</vt:lpstr>
      <vt:lpstr>RASIO PROFITABILITAS</vt:lpstr>
      <vt:lpstr>A. PENGERTIAN RASIO PROFITABILITAS</vt:lpstr>
      <vt:lpstr>B. TUJUAN RASIO PROFITABILITAS</vt:lpstr>
      <vt:lpstr>C. MANFAAT RASIO PROFITABILITAS</vt:lpstr>
      <vt:lpstr>D. JENIS –JENIS RASIO PROFITABILITAS</vt:lpstr>
      <vt:lpstr>1. Profit margin ( Profit margin on sales)</vt:lpstr>
      <vt:lpstr>2. Return on Investement (ROI)</vt:lpstr>
      <vt:lpstr>3. Return on Equity (ROE)</vt:lpstr>
      <vt:lpstr>4. Earning per share of common stock</vt:lpstr>
      <vt:lpstr>PowerPoint Presentation</vt:lpstr>
      <vt:lpstr>ANALISIS INFORMASI KEUANGAN MANENDHA M KUNDALA, SE,MM </vt:lpstr>
      <vt:lpstr>A. PENGERTIAN</vt:lpstr>
      <vt:lpstr>B. JENIS RASIO KEUANGAN BANK</vt:lpstr>
      <vt:lpstr>RASIO LIKUIDITAS BANK</vt:lpstr>
      <vt:lpstr>A. PENGERTIAN RASIO LIKUIDITAS BANK</vt:lpstr>
      <vt:lpstr>B. JENIS RASIO LIKUIDITAS BANK</vt:lpstr>
      <vt:lpstr>1. Quick Ratio</vt:lpstr>
      <vt:lpstr>2. Investing Policy Ratio</vt:lpstr>
      <vt:lpstr>3. Banking Ratio</vt:lpstr>
      <vt:lpstr>4. Assets to Loan Ratio</vt:lpstr>
      <vt:lpstr>5. Investment Portfolio Ratio</vt:lpstr>
      <vt:lpstr>6. Cash Ratio</vt:lpstr>
      <vt:lpstr>7. Loan to Deposit Ratio (LDR)</vt:lpstr>
      <vt:lpstr>8. Pengukuran Rasiko  a) Investment Risk Ratio</vt:lpstr>
      <vt:lpstr>b) Liquidity Risk Ratio</vt:lpstr>
      <vt:lpstr>c) Credit Risk Ratio</vt:lpstr>
      <vt:lpstr>d) Deposit Risk Ratio</vt:lpstr>
      <vt:lpstr>PowerPoint Presentation</vt:lpstr>
      <vt:lpstr>RASIO SOLVABILITAS BANK</vt:lpstr>
      <vt:lpstr>A. PENGERTIAN RASIO SOLVABILITAS BANK</vt:lpstr>
      <vt:lpstr>B. JENIS RASIO SOLVABILITAS BANK</vt:lpstr>
      <vt:lpstr>1. Primary Ratio </vt:lpstr>
      <vt:lpstr>2. Risk Assets Ratio</vt:lpstr>
      <vt:lpstr>3. Secondary Risk Ratio</vt:lpstr>
      <vt:lpstr>4. Capital Ratio</vt:lpstr>
      <vt:lpstr>5. Capital Adequacy Ratio </vt:lpstr>
      <vt:lpstr>PowerPoint Presentation</vt:lpstr>
      <vt:lpstr>RASIO RENTABILITAS BANK</vt:lpstr>
      <vt:lpstr>A. PENGERTIAN RASIO RENTABILITAS BANK</vt:lpstr>
      <vt:lpstr>B. JENIS RASIO RENTABILITAS BANK</vt:lpstr>
      <vt:lpstr>1. Gross Profit Margin</vt:lpstr>
      <vt:lpstr>2. Net Profit Margin</vt:lpstr>
      <vt:lpstr>3. Return on Equity Capital (ROU)</vt:lpstr>
      <vt:lpstr>4. Return on Total Assets   a) Gross Yield on Total Assets</vt:lpstr>
      <vt:lpstr>b) Net Income Total Assets</vt:lpstr>
      <vt:lpstr>5. Rate Return on Loans</vt:lpstr>
      <vt:lpstr>6. Interest margin on Earning Assets</vt:lpstr>
      <vt:lpstr>7. Interest Margin on Loans</vt:lpstr>
      <vt:lpstr>8. Leverage Multiplier</vt:lpstr>
      <vt:lpstr>9. Assets Utilization</vt:lpstr>
      <vt:lpstr>10. Interest Expense Ratio</vt:lpstr>
      <vt:lpstr>11. Cost of Fund</vt:lpstr>
      <vt:lpstr>12. Cost of Money</vt:lpstr>
      <vt:lpstr>13. Cost of Loanable Fund</vt:lpstr>
      <vt:lpstr>14. Cost of Operable Fund</vt:lpstr>
      <vt:lpstr>15. Cost of Efficiency</vt:lpstr>
      <vt:lpstr>PowerPoint Presentation</vt:lpstr>
      <vt:lpstr>ANALISIS INFORMASI KEUANGAN MANENDHA M KUNDALA, SE,MM </vt:lpstr>
      <vt:lpstr>A. PENGERTIAN DANA DAN MODAL KERJA</vt:lpstr>
      <vt:lpstr>PowerPoint Presentation</vt:lpstr>
      <vt:lpstr>PowerPoint Presentation</vt:lpstr>
      <vt:lpstr>PowerPoint Presentation</vt:lpstr>
      <vt:lpstr>B. KONSEP MODAL KERJA</vt:lpstr>
      <vt:lpstr>1. KONSEP KUANTITATIF</vt:lpstr>
      <vt:lpstr>2. KONSEP KUALITATIF</vt:lpstr>
      <vt:lpstr>3. KONSEP FUNGSIONAL</vt:lpstr>
      <vt:lpstr>C. TUJUAN MANAJEMEN MODAL KERJA</vt:lpstr>
      <vt:lpstr>D. SUMBER MODAL KERJA</vt:lpstr>
      <vt:lpstr>PowerPoint Presentation</vt:lpstr>
      <vt:lpstr>E. PENGGUNAAN MODAL KERJA</vt:lpstr>
      <vt:lpstr>F. PROSEDUR ANALISIS SUMBER DAN PENGGUNAAN MODAL KERJA</vt:lpstr>
      <vt:lpstr>SOAL LATIHAN</vt:lpstr>
      <vt:lpstr>ANALISIS INFORMASI KEUANGAN MANENDHA M KUNDALA, SE,MM </vt:lpstr>
      <vt:lpstr>A. PENGERTIAN ANALISIS SUMBER DAN PENGGUNAAN KAS</vt:lpstr>
      <vt:lpstr>B. TUJUAN ANALISIS SUMBER DAN PENGGUNAAN KAS</vt:lpstr>
      <vt:lpstr>C. SIFAT LAPORAN SUMBER DAN PENGGUNAAN KAS</vt:lpstr>
      <vt:lpstr>D. SUMBER PENERIMAAN KAS</vt:lpstr>
      <vt:lpstr>E. PENGGUNAAN KAS</vt:lpstr>
      <vt:lpstr>F. PROSEDUR ANALISIS SUMBER DAN PENGGUNAAN KAS</vt:lpstr>
      <vt:lpstr>SOAL LATIHAN</vt:lpstr>
      <vt:lpstr>ANALISIS INFORMASI KEUANGAN MANENDHA M KUNDALA, SE,MM </vt:lpstr>
      <vt:lpstr>A. LATAR BELAKANG</vt:lpstr>
      <vt:lpstr>PowerPoint Presentation</vt:lpstr>
      <vt:lpstr>PowerPoint Presentation</vt:lpstr>
      <vt:lpstr>PowerPoint Presentation</vt:lpstr>
      <vt:lpstr>B. ARTI PENTING KREDIT</vt:lpstr>
      <vt:lpstr>PowerPoint Presentation</vt:lpstr>
      <vt:lpstr>C. UNSUR YANG TERKANDUNG DALAM PEMBERIAN KREDIT</vt:lpstr>
      <vt:lpstr>1. Kepercayaan </vt:lpstr>
      <vt:lpstr>2. Kesepakatan </vt:lpstr>
      <vt:lpstr>3. Jangka Waktu</vt:lpstr>
      <vt:lpstr>3. Resiko (Degree of risk)</vt:lpstr>
      <vt:lpstr>5. Balas Jasa</vt:lpstr>
      <vt:lpstr>D. JENIS-JENIS KREDIT</vt:lpstr>
      <vt:lpstr>1. Dari Segi Kegunaan</vt:lpstr>
      <vt:lpstr>2. Dari Segi Tujuan</vt:lpstr>
      <vt:lpstr>3. Dari segi Jangka waktu</vt:lpstr>
      <vt:lpstr>4. Dari Segi Jaminan</vt:lpstr>
      <vt:lpstr>5. Dari Segi Sektor Usaha </vt:lpstr>
      <vt:lpstr>E. PERHITUNGAN KEBUTUHAN KREDIT</vt:lpstr>
      <vt:lpstr>PowerPoint Presentation</vt:lpstr>
      <vt:lpstr>PowerPoint Presentation</vt:lpstr>
      <vt:lpstr>1. Nilai Jaminan</vt:lpstr>
      <vt:lpstr>2. Penghasilan Nasabah</vt:lpstr>
      <vt:lpstr>3. Jumlah Biaya yang Dikeluarkan Nasabah untuk Membiayai Usahanya</vt:lpstr>
      <vt:lpstr>4. Studi Kelayakan</vt:lpstr>
      <vt:lpstr>5. Analisis Rasio</vt:lpstr>
      <vt:lpstr>F. ANALISIS KREDIT</vt:lpstr>
      <vt:lpstr>G. ALAT ANALISIS KREDIT</vt:lpstr>
      <vt:lpstr>1. Analisis 6C</vt:lpstr>
      <vt:lpstr>PowerPoint Presentation</vt:lpstr>
      <vt:lpstr>PowerPoint Presentation</vt:lpstr>
      <vt:lpstr>PowerPoint Presentation</vt:lpstr>
      <vt:lpstr>PowerPoint Presentation</vt:lpstr>
      <vt:lpstr>PowerPoint Presentation</vt:lpstr>
      <vt:lpstr>2. Analisis 7P</vt:lpstr>
      <vt:lpstr>3. Analisis 3R</vt:lpstr>
      <vt:lpstr>4. Studi Kelayakan (6A)</vt:lpstr>
      <vt:lpstr>ANALISIS INFORMASI KEUANGAN MANENDHA M KUNDALA, SE,MM </vt:lpstr>
      <vt:lpstr>A. PENGERTIAN</vt:lpstr>
      <vt:lpstr>B. DATA YANG DIBUTUHKAN UNTUK ANALISIS LABA KOTOR</vt:lpstr>
      <vt:lpstr>C. FAKTOR PENYEBAB PERUBAHAN LABA KOTOR</vt:lpstr>
      <vt:lpstr>D. MANFAAT ANALISIS LABA KOTOR</vt:lpstr>
      <vt:lpstr>E. FAKTOR YANG MEMPENGARUHI PERENCANAAN LABA KOTOR </vt:lpstr>
      <vt:lpstr>F. TAHAP ANALISIS LABA KOTOR</vt:lpstr>
      <vt:lpstr>SOAL LATIHAN 1</vt:lpstr>
      <vt:lpstr>SOAL LATIHAN 2</vt:lpstr>
      <vt:lpstr>ANALISIS INFORMASI KEUANGAN MANENDHA M KUNDALA, SE,MM </vt:lpstr>
      <vt:lpstr>A. PENGERTIAN TITIK IMPAS</vt:lpstr>
      <vt:lpstr>B. TUJUAN ANALISIS TITIK IMPAS</vt:lpstr>
      <vt:lpstr>C. KELEMAHAN ANALISIS TITIK IMPAS</vt:lpstr>
      <vt:lpstr>D. ASUMSI DAN KETERBATASAN ANALISIS TITIK IMPAS</vt:lpstr>
      <vt:lpstr>E. RUMUSAN YANG DIGUNAKAN</vt:lpstr>
      <vt:lpstr>SOAL LATIHAN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INFORMASI KEUANGAN</dc:title>
  <dc:creator>ismail - [2010]</dc:creator>
  <cp:lastModifiedBy>ismail - [2010]</cp:lastModifiedBy>
  <cp:revision>2</cp:revision>
  <dcterms:created xsi:type="dcterms:W3CDTF">2023-09-14T05:01:06Z</dcterms:created>
  <dcterms:modified xsi:type="dcterms:W3CDTF">2023-09-14T05:15:11Z</dcterms:modified>
</cp:coreProperties>
</file>