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no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7E1148CD-FC82-4DE5-A34F-4B586FD41544}"/>
              </a:ext>
            </a:extLst>
          </p:cNvPr>
          <p:cNvGrpSpPr/>
          <p:nvPr/>
        </p:nvGrpSpPr>
        <p:grpSpPr>
          <a:xfrm>
            <a:off x="5872163" y="877570"/>
            <a:ext cx="6319202" cy="5451793"/>
            <a:chOff x="5872163" y="877570"/>
            <a:chExt cx="6319202" cy="5451793"/>
          </a:xfrm>
        </p:grpSpPr>
        <p:pic>
          <p:nvPicPr>
            <p:cNvPr id="18" name="Picture 17">
              <a:extLst>
                <a:ext uri="{FF2B5EF4-FFF2-40B4-BE49-F238E27FC236}">
                  <a16:creationId xmlns:a16="http://schemas.microsoft.com/office/drawing/2014/main" xmlns="" id="{C301EE23-8F3B-40C5-97FA-47FECC418CB3}"/>
                </a:ext>
              </a:extLst>
            </p:cNvPr>
            <p:cNvPicPr>
              <a:picLocks noChangeAspect="1"/>
            </p:cNvPicPr>
            <p:nvPr/>
          </p:nvPicPr>
          <p:blipFill rotWithShape="1">
            <a:blip r:embed="rId2">
              <a:extLst>
                <a:ext uri="{28A0092B-C50C-407E-A947-70E740481C1C}">
                  <a14:useLocalDpi xmlns:a14="http://schemas.microsoft.com/office/drawing/2010/main" val="0"/>
                </a:ext>
              </a:extLst>
            </a:blip>
            <a:srcRect r="19415"/>
            <a:stretch/>
          </p:blipFill>
          <p:spPr>
            <a:xfrm>
              <a:off x="6004242" y="1085913"/>
              <a:ext cx="6187123" cy="5096130"/>
            </a:xfrm>
            <a:prstGeom prst="rect">
              <a:avLst/>
            </a:prstGeom>
          </p:spPr>
        </p:pic>
        <p:sp>
          <p:nvSpPr>
            <p:cNvPr id="19" name="Rectangle 18">
              <a:extLst>
                <a:ext uri="{FF2B5EF4-FFF2-40B4-BE49-F238E27FC236}">
                  <a16:creationId xmlns:a16="http://schemas.microsoft.com/office/drawing/2014/main" xmlns="" id="{B389A5CF-F692-4DD3-B22E-3AD53412989D}"/>
                </a:ext>
              </a:extLst>
            </p:cNvPr>
            <p:cNvSpPr/>
            <p:nvPr/>
          </p:nvSpPr>
          <p:spPr>
            <a:xfrm>
              <a:off x="5872163" y="877570"/>
              <a:ext cx="6319202" cy="5451793"/>
            </a:xfrm>
            <a:prstGeom prst="rect">
              <a:avLst/>
            </a:prstGeom>
            <a:gradFill>
              <a:gsLst>
                <a:gs pos="17000">
                  <a:schemeClr val="bg1"/>
                </a:gs>
                <a:gs pos="100000">
                  <a:schemeClr val="bg1">
                    <a:alpha val="40000"/>
                  </a:schemeClr>
                </a:gs>
              </a:gsLst>
              <a:lin ang="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grpSp>
      <p:sp>
        <p:nvSpPr>
          <p:cNvPr id="6" name="Rectangles 5"/>
          <p:cNvSpPr/>
          <p:nvPr/>
        </p:nvSpPr>
        <p:spPr>
          <a:xfrm>
            <a:off x="7677150" y="6508750"/>
            <a:ext cx="4514850" cy="3492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0540" y="1591310"/>
            <a:ext cx="8630920" cy="2253615"/>
          </a:xfrm>
        </p:spPr>
        <p:txBody>
          <a:bodyPr anchor="b"/>
          <a:lstStyle>
            <a:lvl1pPr algn="ctr">
              <a:defRPr sz="6000">
                <a:latin typeface="Century Gothic" panose="020B0502020202020204" charset="0"/>
                <a:cs typeface="Century Gothic" panose="020B0502020202020204" charset="0"/>
              </a:defRPr>
            </a:lvl1pPr>
          </a:lstStyle>
          <a:p>
            <a:r>
              <a:rPr lang="en-US" smtClean="0"/>
              <a:t>Click to edit Master title style</a:t>
            </a:r>
            <a:endParaRPr lang="en-US"/>
          </a:p>
        </p:txBody>
      </p:sp>
      <p:sp>
        <p:nvSpPr>
          <p:cNvPr id="3" name="Subtitle 2"/>
          <p:cNvSpPr>
            <a:spLocks noGrp="1"/>
          </p:cNvSpPr>
          <p:nvPr>
            <p:ph type="subTitle" idx="1"/>
          </p:nvPr>
        </p:nvSpPr>
        <p:spPr>
          <a:xfrm>
            <a:off x="1780540" y="3975100"/>
            <a:ext cx="8630920" cy="14077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Slide Number Placeholder 8"/>
          <p:cNvSpPr>
            <a:spLocks noGrp="1"/>
          </p:cNvSpPr>
          <p:nvPr>
            <p:ph type="sldNum" sz="quarter" idx="12"/>
          </p:nvPr>
        </p:nvSpPr>
        <p:spPr>
          <a:xfrm>
            <a:off x="11311890" y="6522085"/>
            <a:ext cx="600075" cy="327660"/>
          </a:xfrm>
          <a:prstGeom prst="round2DiagRect">
            <a:avLst>
              <a:gd name="adj1" fmla="val 50000"/>
              <a:gd name="adj2" fmla="val 0"/>
            </a:avLst>
          </a:prstGeom>
          <a:solidFill>
            <a:srgbClr val="903A85"/>
          </a:solidFill>
          <a:ln w="19050">
            <a:noFill/>
          </a:ln>
        </p:spPr>
        <p:style>
          <a:lnRef idx="2">
            <a:schemeClr val="dk1"/>
          </a:lnRef>
          <a:fillRef idx="1">
            <a:schemeClr val="lt1"/>
          </a:fillRef>
          <a:effectRef idx="0">
            <a:schemeClr val="dk1"/>
          </a:effectRef>
          <a:fontRef idx="none"/>
        </p:style>
        <p:txBody>
          <a:bodyPr/>
          <a:lstStyle>
            <a:lvl1pPr algn="ctr">
              <a:defRPr>
                <a:solidFill>
                  <a:schemeClr val="bg1">
                    <a:lumMod val="95000"/>
                  </a:schemeClr>
                </a:solidFill>
              </a:defRPr>
            </a:lvl1pPr>
          </a:lstStyle>
          <a:p>
            <a:fld id="{9B618960-8005-486C-9A75-10CB2AAC16F9}" type="slidenum">
              <a:rPr lang="en-US" smtClean="0"/>
              <a:t>‹#›</a:t>
            </a:fld>
            <a:endParaRPr lang="en-US"/>
          </a:p>
        </p:txBody>
      </p:sp>
      <p:sp>
        <p:nvSpPr>
          <p:cNvPr id="4" name="Rectangles 3"/>
          <p:cNvSpPr/>
          <p:nvPr/>
        </p:nvSpPr>
        <p:spPr>
          <a:xfrm>
            <a:off x="0" y="6500495"/>
            <a:ext cx="7677785" cy="349250"/>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
        <p:nvSpPr>
          <p:cNvPr id="7" name="Text Box 6"/>
          <p:cNvSpPr txBox="1"/>
          <p:nvPr/>
        </p:nvSpPr>
        <p:spPr>
          <a:xfrm>
            <a:off x="7952740" y="6459220"/>
            <a:ext cx="3359150" cy="398780"/>
          </a:xfrm>
          <a:prstGeom prst="rect">
            <a:avLst/>
          </a:prstGeom>
          <a:noFill/>
        </p:spPr>
        <p:txBody>
          <a:bodyPr wrap="square" rtlCol="0">
            <a:spAutoFit/>
          </a:bodyPr>
          <a:lstStyle/>
          <a:p>
            <a:r>
              <a:rPr lang="en-US" sz="2000">
                <a:solidFill>
                  <a:schemeClr val="tx1">
                    <a:lumMod val="75000"/>
                    <a:lumOff val="25000"/>
                  </a:schemeClr>
                </a:solidFill>
                <a:latin typeface="Century Gothic" panose="020B0502020202020204" charset="0"/>
                <a:cs typeface="Century Gothic" panose="020B0502020202020204" charset="0"/>
              </a:rPr>
              <a:t>stieww.ac.id</a:t>
            </a:r>
          </a:p>
        </p:txBody>
      </p:sp>
      <p:sp>
        <p:nvSpPr>
          <p:cNvPr id="14" name="Rectangles 9">
            <a:extLst>
              <a:ext uri="{FF2B5EF4-FFF2-40B4-BE49-F238E27FC236}">
                <a16:creationId xmlns:a16="http://schemas.microsoft.com/office/drawing/2014/main" xmlns="" id="{E4B6BB9A-5D3E-469F-B922-B5A5D5FDB88A}"/>
              </a:ext>
            </a:extLst>
          </p:cNvPr>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 1">
            <a:extLst>
              <a:ext uri="{FF2B5EF4-FFF2-40B4-BE49-F238E27FC236}">
                <a16:creationId xmlns:a16="http://schemas.microsoft.com/office/drawing/2014/main" xmlns="" id="{69606160-68B3-40DE-A54E-1677898909A0}"/>
              </a:ext>
            </a:extLst>
          </p:cNvPr>
          <p:cNvPicPr>
            <a:picLocks noChangeAspect="1"/>
          </p:cNvPicPr>
          <p:nvPr/>
        </p:nvPicPr>
        <p:blipFill>
          <a:blip r:embed="rId3"/>
          <a:stretch>
            <a:fillRect/>
          </a:stretch>
        </p:blipFill>
        <p:spPr>
          <a:xfrm>
            <a:off x="4296727" y="-17780"/>
            <a:ext cx="3597910" cy="8458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Rectangles 9"/>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1"/>
          <p:cNvPicPr>
            <a:picLocks noChangeAspect="1"/>
          </p:cNvPicPr>
          <p:nvPr/>
        </p:nvPicPr>
        <p:blipFill>
          <a:blip r:embed="rId2"/>
          <a:stretch>
            <a:fillRect/>
          </a:stretch>
        </p:blipFill>
        <p:spPr>
          <a:xfrm>
            <a:off x="838200" y="0"/>
            <a:ext cx="3597910" cy="845820"/>
          </a:xfrm>
          <a:prstGeom prst="rect">
            <a:avLst/>
          </a:prstGeom>
        </p:spPr>
      </p:pic>
      <p:sp>
        <p:nvSpPr>
          <p:cNvPr id="19" name="Rectangles 18"/>
          <p:cNvSpPr/>
          <p:nvPr/>
        </p:nvSpPr>
        <p:spPr>
          <a:xfrm>
            <a:off x="7677150" y="6508750"/>
            <a:ext cx="4514850" cy="3492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a:xfrm>
            <a:off x="11311890" y="6522085"/>
            <a:ext cx="600075" cy="327660"/>
          </a:xfrm>
          <a:prstGeom prst="round2DiagRect">
            <a:avLst>
              <a:gd name="adj1" fmla="val 50000"/>
              <a:gd name="adj2" fmla="val 0"/>
            </a:avLst>
          </a:prstGeom>
          <a:solidFill>
            <a:srgbClr val="903A85"/>
          </a:solidFill>
          <a:ln w="19050">
            <a:noFill/>
          </a:ln>
        </p:spPr>
        <p:style>
          <a:lnRef idx="2">
            <a:schemeClr val="dk1"/>
          </a:lnRef>
          <a:fillRef idx="1">
            <a:schemeClr val="lt1"/>
          </a:fillRef>
          <a:effectRef idx="0">
            <a:schemeClr val="dk1"/>
          </a:effectRef>
          <a:fontRef idx="none"/>
        </p:style>
        <p:txBody>
          <a:bodyPr/>
          <a:lstStyle>
            <a:lvl1pPr algn="ctr">
              <a:defRPr>
                <a:solidFill>
                  <a:schemeClr val="bg1">
                    <a:lumMod val="95000"/>
                  </a:schemeClr>
                </a:solidFill>
              </a:defRPr>
            </a:lvl1pPr>
          </a:lstStyle>
          <a:p>
            <a:fld id="{9B618960-8005-486C-9A75-10CB2AAC16F9}" type="slidenum">
              <a:rPr lang="en-US" smtClean="0"/>
              <a:t>‹#›</a:t>
            </a:fld>
            <a:endParaRPr lang="en-US"/>
          </a:p>
        </p:txBody>
      </p:sp>
      <p:sp>
        <p:nvSpPr>
          <p:cNvPr id="21" name="Rectangles 20"/>
          <p:cNvSpPr/>
          <p:nvPr/>
        </p:nvSpPr>
        <p:spPr>
          <a:xfrm>
            <a:off x="0" y="6508750"/>
            <a:ext cx="7677785" cy="349250"/>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
        <p:nvSpPr>
          <p:cNvPr id="23" name="Text Box 22"/>
          <p:cNvSpPr txBox="1"/>
          <p:nvPr/>
        </p:nvSpPr>
        <p:spPr>
          <a:xfrm>
            <a:off x="7952740" y="6459220"/>
            <a:ext cx="3359150" cy="398780"/>
          </a:xfrm>
          <a:prstGeom prst="rect">
            <a:avLst/>
          </a:prstGeom>
          <a:noFill/>
        </p:spPr>
        <p:txBody>
          <a:bodyPr wrap="square" rtlCol="0">
            <a:spAutoFit/>
          </a:bodyPr>
          <a:lstStyle/>
          <a:p>
            <a:r>
              <a:rPr lang="en-US" sz="2000">
                <a:solidFill>
                  <a:schemeClr val="tx1">
                    <a:lumMod val="75000"/>
                    <a:lumOff val="25000"/>
                  </a:schemeClr>
                </a:solidFill>
                <a:latin typeface="Century Gothic" panose="020B0502020202020204" charset="0"/>
                <a:cs typeface="Century Gothic" panose="020B0502020202020204" charset="0"/>
              </a:rPr>
              <a:t>stieww.ac.id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9" y="407040"/>
            <a:ext cx="10164445" cy="1004570"/>
          </a:xfrm>
        </p:spPr>
        <p:txBody>
          <a:bodyPr/>
          <a:lstStyle/>
          <a:p>
            <a:r>
              <a:rPr lang="en-US" smtClean="0"/>
              <a:t>Click to edit Master title style</a:t>
            </a:r>
            <a:endParaRPr lang="en-US"/>
          </a:p>
        </p:txBody>
      </p:sp>
      <p:sp>
        <p:nvSpPr>
          <p:cNvPr id="3" name="Content Placeholder 2"/>
          <p:cNvSpPr>
            <a:spLocks noGrp="1"/>
          </p:cNvSpPr>
          <p:nvPr>
            <p:ph idx="1"/>
          </p:nvPr>
        </p:nvSpPr>
        <p:spPr>
          <a:xfrm>
            <a:off x="208279" y="1642424"/>
            <a:ext cx="11636059" cy="4644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ext Box 21"/>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Rectangles 18"/>
          <p:cNvSpPr/>
          <p:nvPr/>
        </p:nvSpPr>
        <p:spPr>
          <a:xfrm>
            <a:off x="7677150" y="6508750"/>
            <a:ext cx="4514850" cy="3492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a:xfrm>
            <a:off x="11311890" y="6536373"/>
            <a:ext cx="600075" cy="327660"/>
          </a:xfrm>
          <a:prstGeom prst="round2DiagRect">
            <a:avLst>
              <a:gd name="adj1" fmla="val 50000"/>
              <a:gd name="adj2" fmla="val 0"/>
            </a:avLst>
          </a:prstGeom>
          <a:solidFill>
            <a:srgbClr val="903A85"/>
          </a:solidFill>
          <a:ln w="19050">
            <a:noFill/>
          </a:ln>
        </p:spPr>
        <p:style>
          <a:lnRef idx="2">
            <a:schemeClr val="dk1"/>
          </a:lnRef>
          <a:fillRef idx="1">
            <a:schemeClr val="lt1"/>
          </a:fillRef>
          <a:effectRef idx="0">
            <a:schemeClr val="dk1"/>
          </a:effectRef>
          <a:fontRef idx="none"/>
        </p:style>
        <p:txBody>
          <a:bodyPr/>
          <a:lstStyle>
            <a:lvl1pPr algn="ctr">
              <a:defRPr>
                <a:solidFill>
                  <a:schemeClr val="bg1">
                    <a:lumMod val="95000"/>
                  </a:schemeClr>
                </a:solidFill>
              </a:defRPr>
            </a:lvl1pPr>
          </a:lstStyle>
          <a:p>
            <a:fld id="{9B618960-8005-486C-9A75-10CB2AAC16F9}" type="slidenum">
              <a:rPr lang="en-US" smtClean="0"/>
              <a:t>‹#›</a:t>
            </a:fld>
            <a:endParaRPr lang="en-US"/>
          </a:p>
        </p:txBody>
      </p:sp>
      <p:sp>
        <p:nvSpPr>
          <p:cNvPr id="21" name="Rectangles 20"/>
          <p:cNvSpPr/>
          <p:nvPr/>
        </p:nvSpPr>
        <p:spPr>
          <a:xfrm>
            <a:off x="0" y="6514783"/>
            <a:ext cx="7677785" cy="349250"/>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
        <p:nvSpPr>
          <p:cNvPr id="23" name="Text Box 22"/>
          <p:cNvSpPr txBox="1"/>
          <p:nvPr/>
        </p:nvSpPr>
        <p:spPr>
          <a:xfrm>
            <a:off x="7952740" y="6459220"/>
            <a:ext cx="3359150" cy="398780"/>
          </a:xfrm>
          <a:prstGeom prst="rect">
            <a:avLst/>
          </a:prstGeom>
          <a:noFill/>
        </p:spPr>
        <p:txBody>
          <a:bodyPr wrap="square" rtlCol="0">
            <a:spAutoFit/>
          </a:bodyPr>
          <a:lstStyle/>
          <a:p>
            <a:r>
              <a:rPr lang="en-US" sz="2000">
                <a:solidFill>
                  <a:schemeClr val="tx1">
                    <a:lumMod val="75000"/>
                    <a:lumOff val="25000"/>
                  </a:schemeClr>
                </a:solidFill>
                <a:latin typeface="Century Gothic" panose="020B0502020202020204" charset="0"/>
                <a:cs typeface="Century Gothic" panose="020B0502020202020204" charset="0"/>
              </a:rPr>
              <a:t>stieww.ac.id</a:t>
            </a:r>
          </a:p>
        </p:txBody>
      </p:sp>
      <p:sp>
        <p:nvSpPr>
          <p:cNvPr id="5" name="Rectangles 9">
            <a:extLst>
              <a:ext uri="{FF2B5EF4-FFF2-40B4-BE49-F238E27FC236}">
                <a16:creationId xmlns:a16="http://schemas.microsoft.com/office/drawing/2014/main" xmlns="" id="{F71BEC1D-3E2A-4978-80F3-E452C92FA908}"/>
              </a:ext>
            </a:extLst>
          </p:cNvPr>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1">
            <a:extLst>
              <a:ext uri="{FF2B5EF4-FFF2-40B4-BE49-F238E27FC236}">
                <a16:creationId xmlns:a16="http://schemas.microsoft.com/office/drawing/2014/main" xmlns="" id="{28FE5FBA-FF45-4B36-8F58-A18576F3D374}"/>
              </a:ext>
            </a:extLst>
          </p:cNvPr>
          <p:cNvPicPr>
            <a:picLocks noChangeAspect="1"/>
          </p:cNvPicPr>
          <p:nvPr/>
        </p:nvPicPr>
        <p:blipFill>
          <a:blip r:embed="rId2"/>
          <a:stretch>
            <a:fillRect/>
          </a:stretch>
        </p:blipFill>
        <p:spPr>
          <a:xfrm>
            <a:off x="4296727" y="-17780"/>
            <a:ext cx="3597910" cy="8458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11" y="407035"/>
            <a:ext cx="10195242" cy="96710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14310" y="1646240"/>
            <a:ext cx="5743577" cy="480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917" y="1646240"/>
            <a:ext cx="5743577" cy="480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ext Box 22"/>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bg>
      <p:bgPr>
        <a:no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70B62ED-C006-4215-951B-F22BFECBF03E}"/>
              </a:ext>
            </a:extLst>
          </p:cNvPr>
          <p:cNvGrpSpPr/>
          <p:nvPr/>
        </p:nvGrpSpPr>
        <p:grpSpPr>
          <a:xfrm>
            <a:off x="5872163" y="877570"/>
            <a:ext cx="6319202" cy="5451793"/>
            <a:chOff x="5872163" y="877570"/>
            <a:chExt cx="6319202" cy="5451793"/>
          </a:xfrm>
        </p:grpSpPr>
        <p:pic>
          <p:nvPicPr>
            <p:cNvPr id="11" name="Picture 10">
              <a:extLst>
                <a:ext uri="{FF2B5EF4-FFF2-40B4-BE49-F238E27FC236}">
                  <a16:creationId xmlns:a16="http://schemas.microsoft.com/office/drawing/2014/main" xmlns="" id="{79319C5B-238F-44B9-9A92-F1C690269B52}"/>
                </a:ext>
              </a:extLst>
            </p:cNvPr>
            <p:cNvPicPr>
              <a:picLocks noChangeAspect="1"/>
            </p:cNvPicPr>
            <p:nvPr/>
          </p:nvPicPr>
          <p:blipFill rotWithShape="1">
            <a:blip r:embed="rId2">
              <a:extLst>
                <a:ext uri="{28A0092B-C50C-407E-A947-70E740481C1C}">
                  <a14:useLocalDpi xmlns:a14="http://schemas.microsoft.com/office/drawing/2010/main" val="0"/>
                </a:ext>
              </a:extLst>
            </a:blip>
            <a:srcRect r="19415"/>
            <a:stretch/>
          </p:blipFill>
          <p:spPr>
            <a:xfrm>
              <a:off x="6004242" y="1085913"/>
              <a:ext cx="6187123" cy="5096130"/>
            </a:xfrm>
            <a:prstGeom prst="rect">
              <a:avLst/>
            </a:prstGeom>
          </p:spPr>
        </p:pic>
        <p:sp>
          <p:nvSpPr>
            <p:cNvPr id="13" name="Rectangle 12">
              <a:extLst>
                <a:ext uri="{FF2B5EF4-FFF2-40B4-BE49-F238E27FC236}">
                  <a16:creationId xmlns:a16="http://schemas.microsoft.com/office/drawing/2014/main" xmlns="" id="{57F4C0F7-B340-4340-8723-3A222B06D731}"/>
                </a:ext>
              </a:extLst>
            </p:cNvPr>
            <p:cNvSpPr/>
            <p:nvPr/>
          </p:nvSpPr>
          <p:spPr>
            <a:xfrm>
              <a:off x="5872163" y="877570"/>
              <a:ext cx="6319202" cy="5451793"/>
            </a:xfrm>
            <a:prstGeom prst="rect">
              <a:avLst/>
            </a:prstGeom>
            <a:gradFill>
              <a:gsLst>
                <a:gs pos="17000">
                  <a:schemeClr val="bg1"/>
                </a:gs>
                <a:gs pos="100000">
                  <a:schemeClr val="bg1">
                    <a:alpha val="40000"/>
                  </a:schemeClr>
                </a:gs>
              </a:gsLst>
              <a:lin ang="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grpSp>
      <p:sp>
        <p:nvSpPr>
          <p:cNvPr id="2" name="Title 1"/>
          <p:cNvSpPr>
            <a:spLocks noGrp="1"/>
          </p:cNvSpPr>
          <p:nvPr>
            <p:ph type="title" hasCustomPrompt="1"/>
          </p:nvPr>
        </p:nvSpPr>
        <p:spPr>
          <a:xfrm>
            <a:off x="838200" y="2766060"/>
            <a:ext cx="10515600" cy="1325563"/>
          </a:xfrm>
        </p:spPr>
        <p:txBody>
          <a:bodyPr/>
          <a:lstStyle>
            <a:lvl1pPr algn="ctr">
              <a:defRPr/>
            </a:lvl1pPr>
          </a:lstStyle>
          <a:p>
            <a:r>
              <a:rPr lang="en-US"/>
              <a:t>Click to edit End style</a:t>
            </a:r>
          </a:p>
        </p:txBody>
      </p:sp>
      <p:sp>
        <p:nvSpPr>
          <p:cNvPr id="3" name="Rectangles 2"/>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0" y="6614160"/>
            <a:ext cx="12191365" cy="235585"/>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3966845" y="6098540"/>
            <a:ext cx="4257675" cy="460375"/>
          </a:xfrm>
          <a:prstGeom prst="rect">
            <a:avLst/>
          </a:prstGeom>
          <a:noFill/>
        </p:spPr>
        <p:txBody>
          <a:bodyPr wrap="square" rtlCol="0">
            <a:spAutoFit/>
          </a:bodyPr>
          <a:lstStyle/>
          <a:p>
            <a:pPr algn="ctr"/>
            <a:r>
              <a:rPr lang="en-US" sz="2400">
                <a:solidFill>
                  <a:srgbClr val="903A85"/>
                </a:solidFill>
                <a:latin typeface="Monotype Corsiva" panose="03010101010201010101" charset="0"/>
                <a:cs typeface="Monotype Corsiva" panose="03010101010201010101" charset="0"/>
              </a:rPr>
              <a:t>Quality, Integrity, Entrepreneurship</a:t>
            </a:r>
          </a:p>
        </p:txBody>
      </p:sp>
      <p:pic>
        <p:nvPicPr>
          <p:cNvPr id="10" name="Picture 9" descr="Logo 1"/>
          <p:cNvPicPr>
            <a:picLocks noChangeAspect="1"/>
          </p:cNvPicPr>
          <p:nvPr/>
        </p:nvPicPr>
        <p:blipFill>
          <a:blip r:embed="rId3"/>
          <a:stretch>
            <a:fillRect/>
          </a:stretch>
        </p:blipFill>
        <p:spPr>
          <a:xfrm>
            <a:off x="3548380" y="-76835"/>
            <a:ext cx="5093970" cy="1197610"/>
          </a:xfrm>
          <a:prstGeom prst="rect">
            <a:avLst/>
          </a:prstGeom>
        </p:spPr>
      </p:pic>
      <p:sp>
        <p:nvSpPr>
          <p:cNvPr id="19" name="Rectangles 18"/>
          <p:cNvSpPr/>
          <p:nvPr/>
        </p:nvSpPr>
        <p:spPr>
          <a:xfrm>
            <a:off x="3838575" y="6613525"/>
            <a:ext cx="4514850" cy="2362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4498340" y="6547168"/>
            <a:ext cx="3359150" cy="368300"/>
          </a:xfrm>
          <a:prstGeom prst="rect">
            <a:avLst/>
          </a:prstGeom>
          <a:noFill/>
        </p:spPr>
        <p:txBody>
          <a:bodyPr wrap="square" rtlCol="0">
            <a:spAutoFit/>
          </a:bodyPr>
          <a:lstStyle/>
          <a:p>
            <a:pPr algn="ctr"/>
            <a:r>
              <a:rPr lang="en-US">
                <a:solidFill>
                  <a:schemeClr val="tx1">
                    <a:lumMod val="75000"/>
                    <a:lumOff val="25000"/>
                  </a:schemeClr>
                </a:solidFill>
                <a:latin typeface="Century Gothic" panose="020B0502020202020204" charset="0"/>
                <a:cs typeface="Century Gothic" panose="020B0502020202020204" charset="0"/>
              </a:rPr>
              <a:t>stieww.ac.id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ustom Layout">
    <p:bg>
      <p:bgPr>
        <a:no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E1E0CD6-276A-4850-B033-3179D7CE68A9}"/>
              </a:ext>
            </a:extLst>
          </p:cNvPr>
          <p:cNvGrpSpPr/>
          <p:nvPr/>
        </p:nvGrpSpPr>
        <p:grpSpPr>
          <a:xfrm>
            <a:off x="5872163" y="877570"/>
            <a:ext cx="6319202" cy="5451793"/>
            <a:chOff x="5872163" y="877570"/>
            <a:chExt cx="6319202" cy="5451793"/>
          </a:xfrm>
        </p:grpSpPr>
        <p:pic>
          <p:nvPicPr>
            <p:cNvPr id="13" name="Picture 12">
              <a:extLst>
                <a:ext uri="{FF2B5EF4-FFF2-40B4-BE49-F238E27FC236}">
                  <a16:creationId xmlns:a16="http://schemas.microsoft.com/office/drawing/2014/main" xmlns="" id="{94242D74-982B-4468-88A3-660D3C370AA1}"/>
                </a:ext>
              </a:extLst>
            </p:cNvPr>
            <p:cNvPicPr>
              <a:picLocks noChangeAspect="1"/>
            </p:cNvPicPr>
            <p:nvPr/>
          </p:nvPicPr>
          <p:blipFill rotWithShape="1">
            <a:blip r:embed="rId2">
              <a:extLst>
                <a:ext uri="{28A0092B-C50C-407E-A947-70E740481C1C}">
                  <a14:useLocalDpi xmlns:a14="http://schemas.microsoft.com/office/drawing/2010/main" val="0"/>
                </a:ext>
              </a:extLst>
            </a:blip>
            <a:srcRect r="19415"/>
            <a:stretch/>
          </p:blipFill>
          <p:spPr>
            <a:xfrm>
              <a:off x="6004242" y="1085913"/>
              <a:ext cx="6187123" cy="5096130"/>
            </a:xfrm>
            <a:prstGeom prst="rect">
              <a:avLst/>
            </a:prstGeom>
          </p:spPr>
        </p:pic>
        <p:sp>
          <p:nvSpPr>
            <p:cNvPr id="14" name="Rectangle 13">
              <a:extLst>
                <a:ext uri="{FF2B5EF4-FFF2-40B4-BE49-F238E27FC236}">
                  <a16:creationId xmlns:a16="http://schemas.microsoft.com/office/drawing/2014/main" xmlns="" id="{EFB2082C-B7F6-40D2-BBA1-D9959A080F30}"/>
                </a:ext>
              </a:extLst>
            </p:cNvPr>
            <p:cNvSpPr/>
            <p:nvPr/>
          </p:nvSpPr>
          <p:spPr>
            <a:xfrm>
              <a:off x="5872163" y="877570"/>
              <a:ext cx="6319202" cy="5451793"/>
            </a:xfrm>
            <a:prstGeom prst="rect">
              <a:avLst/>
            </a:prstGeom>
            <a:gradFill>
              <a:gsLst>
                <a:gs pos="17000">
                  <a:schemeClr val="bg1"/>
                </a:gs>
                <a:gs pos="100000">
                  <a:schemeClr val="bg1">
                    <a:alpha val="40000"/>
                  </a:schemeClr>
                </a:gs>
              </a:gsLst>
              <a:lin ang="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grpSp>
      <p:sp>
        <p:nvSpPr>
          <p:cNvPr id="2" name="Title 1"/>
          <p:cNvSpPr>
            <a:spLocks noGrp="1"/>
          </p:cNvSpPr>
          <p:nvPr>
            <p:ph type="title" hasCustomPrompt="1"/>
          </p:nvPr>
        </p:nvSpPr>
        <p:spPr>
          <a:xfrm>
            <a:off x="838200" y="2766060"/>
            <a:ext cx="10515600" cy="1325563"/>
          </a:xfrm>
        </p:spPr>
        <p:txBody>
          <a:bodyPr/>
          <a:lstStyle>
            <a:lvl1pPr algn="ctr">
              <a:defRPr/>
            </a:lvl1pPr>
          </a:lstStyle>
          <a:p>
            <a:r>
              <a:rPr lang="en-US"/>
              <a:t>Click to edit End style</a:t>
            </a:r>
          </a:p>
        </p:txBody>
      </p:sp>
      <p:sp>
        <p:nvSpPr>
          <p:cNvPr id="4" name="Rectangles 3"/>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0" y="6622415"/>
            <a:ext cx="12191365" cy="235585"/>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3966527" y="6105207"/>
            <a:ext cx="4257675" cy="460375"/>
          </a:xfrm>
          <a:prstGeom prst="rect">
            <a:avLst/>
          </a:prstGeom>
          <a:noFill/>
        </p:spPr>
        <p:txBody>
          <a:bodyPr wrap="square" rtlCol="0">
            <a:spAutoFit/>
          </a:bodyPr>
          <a:lstStyle/>
          <a:p>
            <a:pPr algn="ctr"/>
            <a:r>
              <a:rPr lang="en-US" sz="2400" dirty="0">
                <a:solidFill>
                  <a:srgbClr val="903A85"/>
                </a:solidFill>
                <a:latin typeface="Monotype Corsiva" panose="03010101010201010101" charset="0"/>
                <a:cs typeface="Monotype Corsiva" panose="03010101010201010101" charset="0"/>
              </a:rPr>
              <a:t>Quality, Integrity, Entrepreneurship</a:t>
            </a:r>
          </a:p>
        </p:txBody>
      </p:sp>
      <p:sp>
        <p:nvSpPr>
          <p:cNvPr id="19" name="Rectangles 18"/>
          <p:cNvSpPr/>
          <p:nvPr/>
        </p:nvSpPr>
        <p:spPr>
          <a:xfrm>
            <a:off x="3837940" y="6622415"/>
            <a:ext cx="4514850" cy="2362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4498340" y="6547168"/>
            <a:ext cx="3359150" cy="368300"/>
          </a:xfrm>
          <a:prstGeom prst="rect">
            <a:avLst/>
          </a:prstGeom>
          <a:noFill/>
        </p:spPr>
        <p:txBody>
          <a:bodyPr wrap="square" rtlCol="0">
            <a:spAutoFit/>
          </a:bodyPr>
          <a:lstStyle/>
          <a:p>
            <a:pPr algn="ctr"/>
            <a:r>
              <a:rPr lang="en-US">
                <a:solidFill>
                  <a:schemeClr val="tx1">
                    <a:lumMod val="75000"/>
                    <a:lumOff val="25000"/>
                  </a:schemeClr>
                </a:solidFill>
                <a:latin typeface="Century Gothic" panose="020B0502020202020204" charset="0"/>
                <a:cs typeface="Century Gothic" panose="020B0502020202020204" charset="0"/>
              </a:rPr>
              <a:t>stieww.ac.id</a:t>
            </a:r>
          </a:p>
        </p:txBody>
      </p:sp>
      <p:pic>
        <p:nvPicPr>
          <p:cNvPr id="11" name="Picture 10" descr="Logo 2"/>
          <p:cNvPicPr>
            <a:picLocks noChangeAspect="1"/>
          </p:cNvPicPr>
          <p:nvPr/>
        </p:nvPicPr>
        <p:blipFill>
          <a:blip r:embed="rId3"/>
          <a:stretch>
            <a:fillRect/>
          </a:stretch>
        </p:blipFill>
        <p:spPr>
          <a:xfrm>
            <a:off x="5367020" y="0"/>
            <a:ext cx="1458595" cy="15913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5820"/>
            <a:ext cx="10515600" cy="1023620"/>
          </a:xfrm>
        </p:spPr>
        <p:txBody>
          <a:bodyPr/>
          <a:lstStyle/>
          <a:p>
            <a:r>
              <a:rPr lang="en-US" smtClean="0"/>
              <a:t>Click to edit Master title style</a:t>
            </a:r>
            <a:endParaRPr lang="en-US"/>
          </a:p>
        </p:txBody>
      </p:sp>
      <p:sp>
        <p:nvSpPr>
          <p:cNvPr id="22" name="Text Box 21"/>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noFill/>
        <a:effectLst/>
      </p:bgPr>
    </p:bg>
    <p:spTree>
      <p:nvGrpSpPr>
        <p:cNvPr id="1" name=""/>
        <p:cNvGrpSpPr/>
        <p:nvPr/>
      </p:nvGrpSpPr>
      <p:grpSpPr>
        <a:xfrm>
          <a:off x="0" y="0"/>
          <a:ext cx="0" cy="0"/>
          <a:chOff x="0" y="0"/>
          <a:chExt cx="0" cy="0"/>
        </a:xfrm>
      </p:grpSpPr>
      <p:sp>
        <p:nvSpPr>
          <p:cNvPr id="7" name="Text Box 6"/>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105" y="845820"/>
            <a:ext cx="3931920" cy="143891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05" y="845820"/>
            <a:ext cx="6172200" cy="5015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05" y="2285365"/>
            <a:ext cx="3931920" cy="3583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Rectangles 9"/>
          <p:cNvSpPr/>
          <p:nvPr/>
        </p:nvSpPr>
        <p:spPr>
          <a:xfrm>
            <a:off x="0" y="0"/>
            <a:ext cx="12191365" cy="1746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1"/>
          <p:cNvPicPr>
            <a:picLocks noChangeAspect="1"/>
          </p:cNvPicPr>
          <p:nvPr/>
        </p:nvPicPr>
        <p:blipFill>
          <a:blip r:embed="rId2"/>
          <a:stretch>
            <a:fillRect/>
          </a:stretch>
        </p:blipFill>
        <p:spPr>
          <a:xfrm>
            <a:off x="838200" y="0"/>
            <a:ext cx="3597910" cy="845820"/>
          </a:xfrm>
          <a:prstGeom prst="rect">
            <a:avLst/>
          </a:prstGeom>
        </p:spPr>
      </p:pic>
      <p:sp>
        <p:nvSpPr>
          <p:cNvPr id="19" name="Rectangles 18"/>
          <p:cNvSpPr/>
          <p:nvPr/>
        </p:nvSpPr>
        <p:spPr>
          <a:xfrm>
            <a:off x="7677150" y="6508750"/>
            <a:ext cx="4514850" cy="3492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9"/>
          <p:cNvSpPr>
            <a:spLocks noGrp="1"/>
          </p:cNvSpPr>
          <p:nvPr>
            <p:ph type="sldNum" sz="quarter" idx="12"/>
          </p:nvPr>
        </p:nvSpPr>
        <p:spPr>
          <a:xfrm>
            <a:off x="11311890" y="6522085"/>
            <a:ext cx="600075" cy="327660"/>
          </a:xfrm>
          <a:prstGeom prst="round2DiagRect">
            <a:avLst>
              <a:gd name="adj1" fmla="val 50000"/>
              <a:gd name="adj2" fmla="val 0"/>
            </a:avLst>
          </a:prstGeom>
          <a:solidFill>
            <a:srgbClr val="903A85"/>
          </a:solidFill>
          <a:ln w="19050">
            <a:noFill/>
          </a:ln>
        </p:spPr>
        <p:style>
          <a:lnRef idx="2">
            <a:schemeClr val="dk1"/>
          </a:lnRef>
          <a:fillRef idx="1">
            <a:schemeClr val="lt1"/>
          </a:fillRef>
          <a:effectRef idx="0">
            <a:schemeClr val="dk1"/>
          </a:effectRef>
          <a:fontRef idx="none"/>
        </p:style>
        <p:txBody>
          <a:bodyPr/>
          <a:lstStyle>
            <a:lvl1pPr algn="ctr">
              <a:defRPr>
                <a:solidFill>
                  <a:schemeClr val="bg1">
                    <a:lumMod val="95000"/>
                  </a:schemeClr>
                </a:solidFill>
              </a:defRPr>
            </a:lvl1pPr>
          </a:lstStyle>
          <a:p>
            <a:fld id="{9B618960-8005-486C-9A75-10CB2AAC16F9}" type="slidenum">
              <a:rPr lang="en-US" smtClean="0"/>
              <a:t>‹#›</a:t>
            </a:fld>
            <a:endParaRPr lang="en-US"/>
          </a:p>
        </p:txBody>
      </p:sp>
      <p:sp>
        <p:nvSpPr>
          <p:cNvPr id="21" name="Rectangles 20"/>
          <p:cNvSpPr/>
          <p:nvPr/>
        </p:nvSpPr>
        <p:spPr>
          <a:xfrm>
            <a:off x="0" y="6508750"/>
            <a:ext cx="7677785" cy="349250"/>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1021080" y="6468745"/>
            <a:ext cx="4244975" cy="398780"/>
          </a:xfrm>
          <a:prstGeom prst="rect">
            <a:avLst/>
          </a:prstGeom>
          <a:noFill/>
        </p:spPr>
        <p:txBody>
          <a:bodyPr wrap="square" rtlCol="0">
            <a:spAutoFit/>
          </a:bodyPr>
          <a:lstStyle/>
          <a:p>
            <a:r>
              <a:rPr lang="en-US" sz="2000">
                <a:solidFill>
                  <a:schemeClr val="bg1">
                    <a:lumMod val="95000"/>
                  </a:schemeClr>
                </a:solidFill>
                <a:latin typeface="Monotype Corsiva" panose="03010101010201010101" charset="0"/>
                <a:cs typeface="Monotype Corsiva" panose="03010101010201010101" charset="0"/>
              </a:rPr>
              <a:t>Quality, Integrity, Entrepreneurship</a:t>
            </a:r>
          </a:p>
        </p:txBody>
      </p:sp>
      <p:sp>
        <p:nvSpPr>
          <p:cNvPr id="23" name="Text Box 22"/>
          <p:cNvSpPr txBox="1"/>
          <p:nvPr/>
        </p:nvSpPr>
        <p:spPr>
          <a:xfrm>
            <a:off x="7952740" y="6459220"/>
            <a:ext cx="3359150" cy="398780"/>
          </a:xfrm>
          <a:prstGeom prst="rect">
            <a:avLst/>
          </a:prstGeom>
          <a:noFill/>
        </p:spPr>
        <p:txBody>
          <a:bodyPr wrap="square" rtlCol="0">
            <a:spAutoFit/>
          </a:bodyPr>
          <a:lstStyle/>
          <a:p>
            <a:r>
              <a:rPr lang="en-US" sz="2000">
                <a:solidFill>
                  <a:schemeClr val="tx1">
                    <a:lumMod val="75000"/>
                    <a:lumOff val="25000"/>
                  </a:schemeClr>
                </a:solidFill>
                <a:latin typeface="Century Gothic" panose="020B0502020202020204" charset="0"/>
                <a:cs typeface="Century Gothic" panose="020B0502020202020204" charset="0"/>
              </a:rPr>
              <a:t>stieww.ac.id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s 5">
            <a:extLst>
              <a:ext uri="{FF2B5EF4-FFF2-40B4-BE49-F238E27FC236}">
                <a16:creationId xmlns:a16="http://schemas.microsoft.com/office/drawing/2014/main" xmlns="" id="{D724CB4B-BC44-4EE7-A7ED-D29852A3C883}"/>
              </a:ext>
            </a:extLst>
          </p:cNvPr>
          <p:cNvSpPr/>
          <p:nvPr/>
        </p:nvSpPr>
        <p:spPr>
          <a:xfrm>
            <a:off x="7677150" y="6508750"/>
            <a:ext cx="4514850" cy="3492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xmlns="" id="{A2980FBC-D22F-450D-89CA-9097ED19D2CC}"/>
              </a:ext>
            </a:extLst>
          </p:cNvPr>
          <p:cNvSpPr txBox="1">
            <a:spLocks/>
          </p:cNvSpPr>
          <p:nvPr/>
        </p:nvSpPr>
        <p:spPr>
          <a:xfrm>
            <a:off x="11429457" y="6536373"/>
            <a:ext cx="600075" cy="327660"/>
          </a:xfrm>
          <a:prstGeom prst="round2DiagRect">
            <a:avLst>
              <a:gd name="adj1" fmla="val 50000"/>
              <a:gd name="adj2" fmla="val 0"/>
            </a:avLst>
          </a:prstGeom>
          <a:solidFill>
            <a:srgbClr val="903A85"/>
          </a:solidFill>
          <a:ln w="19050" cap="flat" cmpd="sng" algn="ctr">
            <a:noFill/>
            <a:prstDash val="solid"/>
            <a:miter lim="800000"/>
          </a:ln>
        </p:spPr>
        <p:style>
          <a:lnRef idx="2">
            <a:schemeClr val="dk1"/>
          </a:lnRef>
          <a:fillRef idx="1">
            <a:schemeClr val="lt1"/>
          </a:fillRef>
          <a:effectRef idx="0">
            <a:schemeClr val="dk1"/>
          </a:effectRef>
          <a:fontRef idx="none"/>
        </p:style>
        <p:txBody>
          <a:bodyPr/>
          <a:lstStyle>
            <a:defPPr>
              <a:defRPr lang="en-US"/>
            </a:defPPr>
            <a:lvl1pPr marL="0" algn="ctr" defTabSz="914400" rtl="0" eaLnBrk="1" latinLnBrk="0" hangingPunct="1">
              <a:defRPr sz="18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618960-8005-486C-9A75-10CB2AAC16F9}" type="slidenum">
              <a:rPr lang="en-US" smtClean="0"/>
              <a:pPr/>
              <a:t>‹#›</a:t>
            </a:fld>
            <a:endParaRPr lang="en-US" dirty="0"/>
          </a:p>
        </p:txBody>
      </p:sp>
      <p:sp>
        <p:nvSpPr>
          <p:cNvPr id="8" name="Rectangles 3">
            <a:extLst>
              <a:ext uri="{FF2B5EF4-FFF2-40B4-BE49-F238E27FC236}">
                <a16:creationId xmlns:a16="http://schemas.microsoft.com/office/drawing/2014/main" xmlns="" id="{C555C3B5-C654-4C3E-95EF-A4ABA2B9F33E}"/>
              </a:ext>
            </a:extLst>
          </p:cNvPr>
          <p:cNvSpPr/>
          <p:nvPr/>
        </p:nvSpPr>
        <p:spPr>
          <a:xfrm>
            <a:off x="0" y="6514783"/>
            <a:ext cx="7677785" cy="349250"/>
          </a:xfrm>
          <a:prstGeom prst="rect">
            <a:avLst/>
          </a:prstGeom>
          <a:solidFill>
            <a:srgbClr val="903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xmlns="" id="{D94DED7A-AF6C-4D77-A4E2-C8F99CE05C7B}"/>
              </a:ext>
            </a:extLst>
          </p:cNvPr>
          <p:cNvSpPr txBox="1"/>
          <p:nvPr/>
        </p:nvSpPr>
        <p:spPr>
          <a:xfrm>
            <a:off x="7952740" y="6459220"/>
            <a:ext cx="3359150" cy="398780"/>
          </a:xfrm>
          <a:prstGeom prst="rect">
            <a:avLst/>
          </a:prstGeom>
          <a:noFill/>
        </p:spPr>
        <p:txBody>
          <a:bodyPr wrap="square" rtlCol="0">
            <a:spAutoFit/>
          </a:bodyPr>
          <a:lstStyle/>
          <a:p>
            <a:r>
              <a:rPr lang="en-US" sz="2000">
                <a:solidFill>
                  <a:schemeClr val="tx1">
                    <a:lumMod val="75000"/>
                    <a:lumOff val="25000"/>
                  </a:schemeClr>
                </a:solidFill>
                <a:latin typeface="Century Gothic" panose="020B0502020202020204" charset="0"/>
                <a:cs typeface="Century Gothic" panose="020B0502020202020204" charset="0"/>
              </a:rPr>
              <a:t>stieww.ac.id</a:t>
            </a:r>
          </a:p>
        </p:txBody>
      </p:sp>
      <p:sp>
        <p:nvSpPr>
          <p:cNvPr id="10" name="Rectangles 9">
            <a:extLst>
              <a:ext uri="{FF2B5EF4-FFF2-40B4-BE49-F238E27FC236}">
                <a16:creationId xmlns:a16="http://schemas.microsoft.com/office/drawing/2014/main" xmlns="" id="{4932E410-6777-42C3-A920-8E04FAB58870}"/>
              </a:ext>
            </a:extLst>
          </p:cNvPr>
          <p:cNvSpPr/>
          <p:nvPr/>
        </p:nvSpPr>
        <p:spPr>
          <a:xfrm>
            <a:off x="0" y="0"/>
            <a:ext cx="12191365" cy="1981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2">
            <a:extLst>
              <a:ext uri="{FF2B5EF4-FFF2-40B4-BE49-F238E27FC236}">
                <a16:creationId xmlns:a16="http://schemas.microsoft.com/office/drawing/2014/main" xmlns="" id="{5CF8E868-1CB1-4B5C-8388-778E3E72169C}"/>
              </a:ext>
            </a:extLst>
          </p:cNvPr>
          <p:cNvPicPr>
            <a:picLocks noChangeAspect="1"/>
          </p:cNvPicPr>
          <p:nvPr/>
        </p:nvPicPr>
        <p:blipFill>
          <a:blip r:embed="rId12"/>
          <a:stretch>
            <a:fillRect/>
          </a:stretch>
        </p:blipFill>
        <p:spPr>
          <a:xfrm>
            <a:off x="10570937" y="0"/>
            <a:ext cx="1458595" cy="1591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rgbClr val="903A85"/>
          </a:solidFill>
          <a:latin typeface="Century Gothic" panose="020B0502020202020204" charset="0"/>
          <a:ea typeface="+mj-ea"/>
          <a:cs typeface="Century Gothic" panose="020B050202020202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charset="0"/>
          <a:ea typeface="+mn-ea"/>
          <a:cs typeface="Century Gothic" panose="020B0502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charset="0"/>
          <a:ea typeface="+mn-ea"/>
          <a:cs typeface="Century Gothic" panose="020B0502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charset="0"/>
          <a:ea typeface="+mn-ea"/>
          <a:cs typeface="Century Gothic" panose="020B0502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charset="0"/>
          <a:ea typeface="+mn-ea"/>
          <a:cs typeface="Century Gothic" panose="020B0502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charset="0"/>
          <a:ea typeface="+mn-ea"/>
          <a:cs typeface="Century Gothic" panose="020B0502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b="1" dirty="0">
                <a:solidFill>
                  <a:srgbClr val="7030A0"/>
                </a:solidFill>
                <a:latin typeface="Helvetica" charset="0"/>
              </a:rPr>
              <a:t>AKUNTANSI BIAYA DAN LINGKUNGAN BISNIS </a:t>
            </a:r>
            <a:r>
              <a:rPr kumimoji="1" lang="en-US" b="1" dirty="0" smtClean="0">
                <a:solidFill>
                  <a:srgbClr val="7030A0"/>
                </a:solidFill>
                <a:latin typeface="Helvetica" charset="0"/>
              </a:rPr>
              <a:t>KONTEMPOR</a:t>
            </a:r>
            <a:r>
              <a:rPr kumimoji="1" lang="id-ID" b="1" dirty="0" smtClean="0">
                <a:solidFill>
                  <a:srgbClr val="7030A0"/>
                </a:solidFill>
                <a:latin typeface="Helvetica" charset="0"/>
              </a:rPr>
              <a:t>ER</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0" y="164892"/>
            <a:ext cx="2029238"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#1</a:t>
            </a:r>
            <a:endParaRPr lang="en-US" sz="2400" dirty="0"/>
          </a:p>
        </p:txBody>
      </p:sp>
    </p:spTree>
    <p:extLst>
      <p:ext uri="{BB962C8B-B14F-4D97-AF65-F5344CB8AC3E}">
        <p14:creationId xmlns:p14="http://schemas.microsoft.com/office/powerpoint/2010/main" val="52170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0"/>
          <a:lstStyle/>
          <a:p>
            <a:pPr eaLnBrk="1" hangingPunct="1">
              <a:defRPr/>
            </a:pPr>
            <a:r>
              <a:rPr lang="en-US" smtClean="0"/>
              <a:t>COST OBJECT</a:t>
            </a:r>
          </a:p>
        </p:txBody>
      </p:sp>
      <p:sp>
        <p:nvSpPr>
          <p:cNvPr id="590851" name="Rectangle 3"/>
          <p:cNvSpPr>
            <a:spLocks noGrp="1" noChangeArrowheads="1"/>
          </p:cNvSpPr>
          <p:nvPr>
            <p:ph idx="4294967295"/>
          </p:nvPr>
        </p:nvSpPr>
        <p:spPr>
          <a:xfrm>
            <a:off x="1320800" y="1600200"/>
            <a:ext cx="9550400" cy="992188"/>
          </a:xfrm>
        </p:spPr>
        <p:txBody>
          <a:bodyPr>
            <a:normAutofit/>
          </a:bodyPr>
          <a:lstStyle/>
          <a:p>
            <a:pPr eaLnBrk="1" hangingPunct="1">
              <a:lnSpc>
                <a:spcPct val="90000"/>
              </a:lnSpc>
              <a:defRPr/>
            </a:pPr>
            <a:r>
              <a:rPr lang="en-US" sz="3000" i="1" smtClean="0"/>
              <a:t>Cost object</a:t>
            </a:r>
            <a:r>
              <a:rPr lang="en-US" sz="3000" smtClean="0"/>
              <a:t> adalah sesuatu yang menjadi tujuan pengukuran dan pembebanan biaya</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9736667" cy="4167188"/>
          </a:xfrm>
          <a:prstGeom prst="rect">
            <a:avLst/>
          </a:prstGeom>
          <a:solidFill>
            <a:srgbClr val="FFFEFF"/>
          </a:solidFill>
          <a:ln w="76200">
            <a:solidFill>
              <a:srgbClr val="FF0E16"/>
            </a:solidFill>
            <a:miter lim="800000"/>
            <a:headEnd/>
            <a:tailEnd/>
          </a:ln>
        </p:spPr>
      </p:pic>
      <p:sp>
        <p:nvSpPr>
          <p:cNvPr id="12293" name="Footer Placeholder 4"/>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67561BC6-4BFD-4E9D-BB40-CDF166A0F367}" type="slidenum">
              <a:rPr lang="en-US" smtClean="0"/>
              <a:pPr>
                <a:defRPr/>
              </a:pPr>
              <a:t>10</a:t>
            </a:fld>
            <a:endParaRPr lang="en-US"/>
          </a:p>
        </p:txBody>
      </p:sp>
    </p:spTree>
    <p:extLst>
      <p:ext uri="{BB962C8B-B14F-4D97-AF65-F5344CB8AC3E}">
        <p14:creationId xmlns:p14="http://schemas.microsoft.com/office/powerpoint/2010/main" val="33023934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Persediaan</a:t>
            </a:r>
            <a:r>
              <a:rPr lang="en-US" dirty="0" smtClean="0"/>
              <a:t> </a:t>
            </a:r>
            <a:r>
              <a:rPr lang="en-US" dirty="0" err="1" smtClean="0"/>
              <a:t>Tidak</a:t>
            </a:r>
            <a:r>
              <a:rPr lang="en-US" dirty="0" smtClean="0"/>
              <a:t> </a:t>
            </a:r>
            <a:r>
              <a:rPr lang="en-US" dirty="0" err="1" smtClean="0"/>
              <a:t>Mencukupi</a:t>
            </a:r>
            <a:endParaRPr lang="en-US" dirty="0"/>
          </a:p>
        </p:txBody>
      </p:sp>
      <p:graphicFrame>
        <p:nvGraphicFramePr>
          <p:cNvPr id="7" name="Content Placeholder 6"/>
          <p:cNvGraphicFramePr>
            <a:graphicFrameLocks noGrp="1"/>
          </p:cNvGraphicFramePr>
          <p:nvPr>
            <p:ph idx="1"/>
          </p:nvPr>
        </p:nvGraphicFramePr>
        <p:xfrm>
          <a:off x="609600" y="1600200"/>
          <a:ext cx="10972800" cy="4389438"/>
        </p:xfrm>
        <a:graphic>
          <a:graphicData uri="http://schemas.openxmlformats.org/drawingml/2006/table">
            <a:tbl>
              <a:tblPr firstRow="1" bandRow="1">
                <a:tableStyleId>{5C22544A-7EE6-4342-B048-85BDC9FD1C3A}</a:tableStyleId>
              </a:tblPr>
              <a:tblGrid>
                <a:gridCol w="5486400"/>
                <a:gridCol w="5486400"/>
              </a:tblGrid>
              <a:tr h="823020">
                <a:tc>
                  <a:txBody>
                    <a:bodyPr/>
                    <a:lstStyle/>
                    <a:p>
                      <a:r>
                        <a:rPr lang="en-US" sz="2400" dirty="0" err="1" smtClean="0"/>
                        <a:t>Persediaan</a:t>
                      </a:r>
                      <a:r>
                        <a:rPr lang="en-US" sz="2400" dirty="0" smtClean="0"/>
                        <a:t> </a:t>
                      </a:r>
                      <a:r>
                        <a:rPr lang="en-US" sz="2400" dirty="0" err="1" smtClean="0"/>
                        <a:t>Bahan</a:t>
                      </a:r>
                      <a:r>
                        <a:rPr lang="en-US" sz="2400" dirty="0" smtClean="0"/>
                        <a:t> Baku</a:t>
                      </a:r>
                      <a:endParaRPr lang="en-US" sz="2400" dirty="0"/>
                    </a:p>
                  </a:txBody>
                  <a:tcPr marL="121920" marR="121920" marT="45723" marB="45723"/>
                </a:tc>
                <a:tc>
                  <a:txBody>
                    <a:bodyPr/>
                    <a:lstStyle/>
                    <a:p>
                      <a:r>
                        <a:rPr lang="en-US" sz="2400" dirty="0" err="1" smtClean="0"/>
                        <a:t>Persediaan</a:t>
                      </a:r>
                      <a:r>
                        <a:rPr lang="en-US" sz="2400" dirty="0" smtClean="0"/>
                        <a:t> </a:t>
                      </a:r>
                      <a:r>
                        <a:rPr lang="en-US" sz="2400" dirty="0" err="1" smtClean="0"/>
                        <a:t>Produk</a:t>
                      </a:r>
                      <a:r>
                        <a:rPr lang="en-US" sz="2400" dirty="0" smtClean="0"/>
                        <a:t> </a:t>
                      </a:r>
                      <a:r>
                        <a:rPr lang="en-US" sz="2400" dirty="0" err="1" smtClean="0"/>
                        <a:t>Jadi</a:t>
                      </a:r>
                      <a:endParaRPr lang="en-US" sz="2400" dirty="0"/>
                    </a:p>
                  </a:txBody>
                  <a:tcPr marL="121920" marR="121920" marT="45723" marB="45723"/>
                </a:tc>
              </a:tr>
              <a:tr h="1188806">
                <a:tc>
                  <a:txBody>
                    <a:bodyPr/>
                    <a:lstStyle/>
                    <a:p>
                      <a:r>
                        <a:rPr lang="en-US" sz="2400" dirty="0" err="1" smtClean="0"/>
                        <a:t>Kenaikan</a:t>
                      </a:r>
                      <a:r>
                        <a:rPr lang="en-US" sz="2400" baseline="0" dirty="0" smtClean="0"/>
                        <a:t> </a:t>
                      </a:r>
                      <a:r>
                        <a:rPr lang="en-US" sz="2400" baseline="0" dirty="0" err="1" smtClean="0"/>
                        <a:t>biaya</a:t>
                      </a:r>
                      <a:r>
                        <a:rPr lang="en-US" sz="2400" baseline="0" dirty="0" smtClean="0"/>
                        <a:t> </a:t>
                      </a:r>
                      <a:r>
                        <a:rPr lang="en-US" sz="2400" baseline="0" dirty="0" err="1" smtClean="0"/>
                        <a:t>akibat</a:t>
                      </a:r>
                      <a:r>
                        <a:rPr lang="en-US" sz="2400" baseline="0" dirty="0" smtClean="0"/>
                        <a:t> </a:t>
                      </a:r>
                      <a:r>
                        <a:rPr lang="en-US" sz="2400" baseline="0" dirty="0" err="1" smtClean="0"/>
                        <a:t>terganggunya</a:t>
                      </a:r>
                      <a:r>
                        <a:rPr lang="en-US" sz="2400" baseline="0" dirty="0" smtClean="0"/>
                        <a:t> </a:t>
                      </a:r>
                      <a:r>
                        <a:rPr lang="en-US" sz="2400" baseline="0" dirty="0" err="1" smtClean="0"/>
                        <a:t>proses</a:t>
                      </a:r>
                      <a:r>
                        <a:rPr lang="en-US" sz="2400" baseline="0" dirty="0" smtClean="0"/>
                        <a:t> </a:t>
                      </a:r>
                      <a:r>
                        <a:rPr lang="en-US" sz="2400" baseline="0" dirty="0" err="1" smtClean="0"/>
                        <a:t>produksi</a:t>
                      </a:r>
                      <a:endParaRPr lang="en-US" sz="2400" dirty="0"/>
                    </a:p>
                  </a:txBody>
                  <a:tcPr marL="121920" marR="121920" marT="45723" marB="45723"/>
                </a:tc>
                <a:tc>
                  <a:txBody>
                    <a:bodyPr/>
                    <a:lstStyle/>
                    <a:p>
                      <a:r>
                        <a:rPr lang="en-US" sz="2400" dirty="0" err="1" smtClean="0"/>
                        <a:t>Hilangnya</a:t>
                      </a:r>
                      <a:r>
                        <a:rPr lang="en-US" sz="2400" dirty="0" smtClean="0"/>
                        <a:t> </a:t>
                      </a:r>
                      <a:r>
                        <a:rPr lang="en-US" sz="2400" dirty="0" err="1" smtClean="0"/>
                        <a:t>pelanggan</a:t>
                      </a:r>
                      <a:r>
                        <a:rPr lang="en-US" sz="2400" baseline="0" dirty="0" smtClean="0"/>
                        <a:t> </a:t>
                      </a:r>
                      <a:r>
                        <a:rPr lang="en-US" sz="2400" baseline="0" dirty="0" err="1" smtClean="0"/>
                        <a:t>potensial</a:t>
                      </a:r>
                      <a:endParaRPr lang="en-US" sz="2400" dirty="0"/>
                    </a:p>
                  </a:txBody>
                  <a:tcPr marL="121920" marR="121920" marT="45723" marB="45723"/>
                </a:tc>
              </a:tr>
              <a:tr h="1188806">
                <a:tc>
                  <a:txBody>
                    <a:bodyPr/>
                    <a:lstStyle/>
                    <a:p>
                      <a:r>
                        <a:rPr lang="en-US" sz="2400" dirty="0" smtClean="0"/>
                        <a:t>Opportunity</a:t>
                      </a:r>
                      <a:r>
                        <a:rPr lang="en-US" sz="2400" baseline="0" dirty="0" smtClean="0"/>
                        <a:t> cost </a:t>
                      </a:r>
                      <a:r>
                        <a:rPr lang="en-US" sz="2400" baseline="0" dirty="0" err="1" smtClean="0"/>
                        <a:t>karena</a:t>
                      </a:r>
                      <a:r>
                        <a:rPr lang="en-US" sz="2400" baseline="0" dirty="0" smtClean="0"/>
                        <a:t> </a:t>
                      </a:r>
                      <a:r>
                        <a:rPr lang="en-US" sz="2400" baseline="0" dirty="0" err="1" smtClean="0"/>
                        <a:t>hilangnya</a:t>
                      </a:r>
                      <a:r>
                        <a:rPr lang="en-US" sz="2400" baseline="0" dirty="0" smtClean="0"/>
                        <a:t> </a:t>
                      </a:r>
                      <a:r>
                        <a:rPr lang="en-US" sz="2400" baseline="0" dirty="0" err="1" smtClean="0"/>
                        <a:t>potongan</a:t>
                      </a:r>
                      <a:r>
                        <a:rPr lang="en-US" sz="2400" baseline="0" dirty="0" smtClean="0"/>
                        <a:t> </a:t>
                      </a:r>
                      <a:r>
                        <a:rPr lang="en-US" sz="2400" baseline="0" dirty="0" err="1" smtClean="0"/>
                        <a:t>rabat</a:t>
                      </a:r>
                      <a:endParaRPr lang="en-US" sz="2400" dirty="0"/>
                    </a:p>
                  </a:txBody>
                  <a:tcPr marL="121920" marR="121920" marT="45723" marB="45723"/>
                </a:tc>
                <a:tc>
                  <a:txBody>
                    <a:bodyPr/>
                    <a:lstStyle/>
                    <a:p>
                      <a:r>
                        <a:rPr lang="en-US" sz="2400" dirty="0" smtClean="0"/>
                        <a:t>Opportunity cost </a:t>
                      </a:r>
                      <a:r>
                        <a:rPr lang="en-US" sz="2400" dirty="0" err="1" smtClean="0"/>
                        <a:t>akibat</a:t>
                      </a:r>
                      <a:r>
                        <a:rPr lang="en-US" sz="2400" dirty="0" smtClean="0"/>
                        <a:t> contribution margin yang </a:t>
                      </a:r>
                      <a:r>
                        <a:rPr lang="en-US" sz="2400" dirty="0" err="1" smtClean="0"/>
                        <a:t>gagal</a:t>
                      </a:r>
                      <a:endParaRPr lang="en-US" sz="2400" dirty="0"/>
                    </a:p>
                  </a:txBody>
                  <a:tcPr marL="121920" marR="121920" marT="45723" marB="45723"/>
                </a:tc>
              </a:tr>
              <a:tr h="1188806">
                <a:tc>
                  <a:txBody>
                    <a:bodyPr/>
                    <a:lstStyle/>
                    <a:p>
                      <a:r>
                        <a:rPr lang="en-US" sz="2400" dirty="0" err="1" smtClean="0"/>
                        <a:t>Kenaikan</a:t>
                      </a:r>
                      <a:r>
                        <a:rPr lang="en-US" sz="2400" dirty="0" smtClean="0"/>
                        <a:t> </a:t>
                      </a:r>
                      <a:r>
                        <a:rPr lang="en-US" sz="2400" dirty="0" err="1" smtClean="0"/>
                        <a:t>biaya</a:t>
                      </a:r>
                      <a:r>
                        <a:rPr lang="en-US" sz="2400" dirty="0" smtClean="0"/>
                        <a:t> </a:t>
                      </a:r>
                      <a:r>
                        <a:rPr lang="en-US" sz="2400" dirty="0" err="1" smtClean="0"/>
                        <a:t>pembelian</a:t>
                      </a:r>
                      <a:r>
                        <a:rPr lang="en-US" sz="2400" dirty="0" smtClean="0"/>
                        <a:t> </a:t>
                      </a:r>
                      <a:r>
                        <a:rPr lang="en-US" sz="2400" dirty="0" err="1" smtClean="0"/>
                        <a:t>karena</a:t>
                      </a:r>
                      <a:r>
                        <a:rPr lang="en-US" sz="2400" dirty="0" smtClean="0"/>
                        <a:t> </a:t>
                      </a:r>
                      <a:r>
                        <a:rPr lang="en-US" sz="2400" dirty="0" err="1" smtClean="0"/>
                        <a:t>pesanan</a:t>
                      </a:r>
                      <a:r>
                        <a:rPr lang="en-US" sz="2400" dirty="0" smtClean="0"/>
                        <a:t> </a:t>
                      </a:r>
                      <a:r>
                        <a:rPr lang="en-US" sz="2400" dirty="0" err="1" smtClean="0"/>
                        <a:t>mendadak</a:t>
                      </a:r>
                      <a:endParaRPr lang="en-US" sz="2400" dirty="0"/>
                    </a:p>
                  </a:txBody>
                  <a:tcPr marL="121920" marR="121920" marT="45723" marB="45723"/>
                </a:tc>
                <a:tc>
                  <a:txBody>
                    <a:bodyPr/>
                    <a:lstStyle/>
                    <a:p>
                      <a:r>
                        <a:rPr lang="en-US" sz="2400" dirty="0" err="1" smtClean="0"/>
                        <a:t>Kenaikan</a:t>
                      </a:r>
                      <a:r>
                        <a:rPr lang="en-US" sz="2400" dirty="0" smtClean="0"/>
                        <a:t> </a:t>
                      </a:r>
                      <a:r>
                        <a:rPr lang="en-US" sz="2400" dirty="0" err="1" smtClean="0"/>
                        <a:t>biaya</a:t>
                      </a:r>
                      <a:r>
                        <a:rPr lang="en-US" sz="2400" dirty="0" smtClean="0"/>
                        <a:t> </a:t>
                      </a:r>
                      <a:r>
                        <a:rPr lang="en-US" sz="2400" dirty="0" err="1" smtClean="0"/>
                        <a:t>transportasi</a:t>
                      </a:r>
                      <a:endParaRPr lang="en-US" sz="2400" dirty="0"/>
                    </a:p>
                  </a:txBody>
                  <a:tcPr marL="121920" marR="121920" marT="45723" marB="45723"/>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4BC6C70-F30F-475A-BA16-B9931DE5F8CA}" type="slidenum">
              <a:rPr lang="en-US" smtClean="0"/>
              <a:pPr>
                <a:defRPr/>
              </a:pPr>
              <a:t>100</a:t>
            </a:fld>
            <a:endParaRPr lang="en-US"/>
          </a:p>
        </p:txBody>
      </p:sp>
    </p:spTree>
    <p:extLst>
      <p:ext uri="{BB962C8B-B14F-4D97-AF65-F5344CB8AC3E}">
        <p14:creationId xmlns:p14="http://schemas.microsoft.com/office/powerpoint/2010/main" val="5842443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Persediaan</a:t>
            </a:r>
            <a:r>
              <a:rPr lang="en-US" dirty="0" smtClean="0"/>
              <a:t> </a:t>
            </a:r>
            <a:r>
              <a:rPr lang="en-US" dirty="0" err="1" smtClean="0"/>
              <a:t>Berlebih</a:t>
            </a:r>
            <a:endParaRPr lang="en-US" dirty="0"/>
          </a:p>
        </p:txBody>
      </p:sp>
      <p:sp>
        <p:nvSpPr>
          <p:cNvPr id="3" name="Content Placeholder 2"/>
          <p:cNvSpPr>
            <a:spLocks noGrp="1"/>
          </p:cNvSpPr>
          <p:nvPr>
            <p:ph idx="1"/>
          </p:nvPr>
        </p:nvSpPr>
        <p:spPr/>
        <p:txBody>
          <a:bodyPr/>
          <a:lstStyle/>
          <a:p>
            <a:pPr>
              <a:defRPr/>
            </a:pPr>
            <a:r>
              <a:rPr lang="en-US" sz="2400" dirty="0" err="1" smtClean="0"/>
              <a:t>Kenaikan</a:t>
            </a:r>
            <a:r>
              <a:rPr lang="en-US" sz="2400" dirty="0" smtClean="0"/>
              <a:t> </a:t>
            </a:r>
            <a:r>
              <a:rPr lang="en-US" sz="2400" dirty="0" err="1" smtClean="0"/>
              <a:t>biaya</a:t>
            </a:r>
            <a:r>
              <a:rPr lang="en-US" sz="2400" dirty="0" smtClean="0"/>
              <a:t> </a:t>
            </a:r>
            <a:r>
              <a:rPr lang="en-US" sz="2400" dirty="0" err="1" smtClean="0"/>
              <a:t>penggudangan</a:t>
            </a:r>
            <a:endParaRPr lang="en-US" sz="2400" dirty="0" smtClean="0"/>
          </a:p>
          <a:p>
            <a:pPr>
              <a:defRPr/>
            </a:pPr>
            <a:r>
              <a:rPr lang="en-US" sz="2400" dirty="0" err="1" smtClean="0"/>
              <a:t>Kenaikan</a:t>
            </a:r>
            <a:r>
              <a:rPr lang="en-US" sz="2400" dirty="0" smtClean="0"/>
              <a:t> </a:t>
            </a:r>
            <a:r>
              <a:rPr lang="en-US" sz="2400" dirty="0" err="1" smtClean="0"/>
              <a:t>biaya</a:t>
            </a:r>
            <a:r>
              <a:rPr lang="en-US" sz="2400" dirty="0" smtClean="0"/>
              <a:t> </a:t>
            </a:r>
            <a:r>
              <a:rPr lang="en-US" sz="2400" dirty="0" err="1" smtClean="0"/>
              <a:t>asuransi</a:t>
            </a:r>
            <a:r>
              <a:rPr lang="en-US" sz="2400" dirty="0" smtClean="0"/>
              <a:t> </a:t>
            </a:r>
            <a:r>
              <a:rPr lang="en-US" sz="2400" dirty="0" err="1" smtClean="0"/>
              <a:t>dan</a:t>
            </a:r>
            <a:r>
              <a:rPr lang="en-US" sz="2400" dirty="0" smtClean="0"/>
              <a:t> </a:t>
            </a:r>
            <a:r>
              <a:rPr lang="en-US" sz="2400" dirty="0" err="1" smtClean="0"/>
              <a:t>pajak</a:t>
            </a:r>
            <a:r>
              <a:rPr lang="en-US" sz="2400" dirty="0" smtClean="0"/>
              <a:t> </a:t>
            </a:r>
            <a:r>
              <a:rPr lang="en-US" sz="2400" dirty="0" err="1" smtClean="0"/>
              <a:t>atas</a:t>
            </a:r>
            <a:r>
              <a:rPr lang="en-US" sz="2400" dirty="0" smtClean="0"/>
              <a:t> </a:t>
            </a:r>
            <a:r>
              <a:rPr lang="en-US" sz="2400" dirty="0" err="1" smtClean="0"/>
              <a:t>persediaan</a:t>
            </a:r>
            <a:endParaRPr lang="en-US" sz="2400" dirty="0" smtClean="0"/>
          </a:p>
          <a:p>
            <a:pPr>
              <a:defRPr/>
            </a:pPr>
            <a:r>
              <a:rPr lang="en-US" sz="2400" dirty="0" err="1" smtClean="0"/>
              <a:t>Kenaikan</a:t>
            </a:r>
            <a:r>
              <a:rPr lang="en-US" sz="2400" dirty="0" smtClean="0"/>
              <a:t> </a:t>
            </a:r>
            <a:r>
              <a:rPr lang="en-US" sz="2400" dirty="0" err="1" smtClean="0"/>
              <a:t>biaya</a:t>
            </a:r>
            <a:r>
              <a:rPr lang="en-US" sz="2400" dirty="0" smtClean="0"/>
              <a:t> </a:t>
            </a:r>
            <a:r>
              <a:rPr lang="en-US" sz="2400" dirty="0" err="1" smtClean="0"/>
              <a:t>pengelolaan</a:t>
            </a:r>
            <a:r>
              <a:rPr lang="en-US" sz="2400" dirty="0" smtClean="0"/>
              <a:t> </a:t>
            </a:r>
            <a:r>
              <a:rPr lang="en-US" sz="2400" dirty="0" err="1" smtClean="0"/>
              <a:t>dan</a:t>
            </a:r>
            <a:r>
              <a:rPr lang="en-US" sz="2400" dirty="0" smtClean="0"/>
              <a:t> </a:t>
            </a:r>
            <a:r>
              <a:rPr lang="en-US" sz="2400" dirty="0" err="1" smtClean="0"/>
              <a:t>pemindahan</a:t>
            </a:r>
            <a:r>
              <a:rPr lang="en-US" sz="2400" dirty="0" smtClean="0"/>
              <a:t> </a:t>
            </a:r>
            <a:r>
              <a:rPr lang="en-US" sz="2400" dirty="0" err="1" smtClean="0"/>
              <a:t>persediaan</a:t>
            </a:r>
            <a:endParaRPr lang="en-US" sz="2400" dirty="0" smtClean="0"/>
          </a:p>
          <a:p>
            <a:pPr>
              <a:defRPr/>
            </a:pPr>
            <a:r>
              <a:rPr lang="en-US" sz="2400" dirty="0" err="1" smtClean="0"/>
              <a:t>Risiko</a:t>
            </a:r>
            <a:r>
              <a:rPr lang="en-US" sz="2400" dirty="0" smtClean="0"/>
              <a:t> </a:t>
            </a:r>
            <a:r>
              <a:rPr lang="en-US" sz="2400" dirty="0" err="1" smtClean="0"/>
              <a:t>pencurian</a:t>
            </a:r>
            <a:r>
              <a:rPr lang="en-US" sz="2400" dirty="0" smtClean="0"/>
              <a:t>, </a:t>
            </a:r>
            <a:r>
              <a:rPr lang="en-US" sz="2400" dirty="0" err="1" smtClean="0"/>
              <a:t>keusangan</a:t>
            </a:r>
            <a:r>
              <a:rPr lang="en-US" sz="2400" dirty="0" smtClean="0"/>
              <a:t> </a:t>
            </a:r>
            <a:r>
              <a:rPr lang="en-US" sz="2400" dirty="0" err="1" smtClean="0"/>
              <a:t>fisik</a:t>
            </a:r>
            <a:r>
              <a:rPr lang="en-US" sz="2400" dirty="0" smtClean="0"/>
              <a:t> </a:t>
            </a:r>
            <a:r>
              <a:rPr lang="en-US" sz="2400" dirty="0" err="1" smtClean="0"/>
              <a:t>dan</a:t>
            </a:r>
            <a:r>
              <a:rPr lang="en-US" sz="2400" dirty="0" smtClean="0"/>
              <a:t> </a:t>
            </a:r>
            <a:r>
              <a:rPr lang="en-US" sz="2400" dirty="0" err="1" smtClean="0"/>
              <a:t>keusangan</a:t>
            </a:r>
            <a:r>
              <a:rPr lang="en-US" sz="2400" dirty="0" smtClean="0"/>
              <a:t> </a:t>
            </a:r>
            <a:r>
              <a:rPr lang="en-US" sz="2400" dirty="0" err="1" smtClean="0"/>
              <a:t>teknologi</a:t>
            </a:r>
            <a:endParaRPr lang="en-US" sz="2400" dirty="0" smtClean="0"/>
          </a:p>
          <a:p>
            <a:pPr>
              <a:defRPr/>
            </a:pPr>
            <a:r>
              <a:rPr lang="en-US" sz="2400" dirty="0" err="1" smtClean="0"/>
              <a:t>Kenaikan</a:t>
            </a:r>
            <a:r>
              <a:rPr lang="en-US" sz="2400" dirty="0" smtClean="0"/>
              <a:t> </a:t>
            </a:r>
            <a:r>
              <a:rPr lang="en-US" sz="2400" dirty="0" err="1" smtClean="0"/>
              <a:t>biaya</a:t>
            </a:r>
            <a:r>
              <a:rPr lang="en-US" sz="2400" dirty="0" smtClean="0"/>
              <a:t> </a:t>
            </a:r>
            <a:r>
              <a:rPr lang="en-US" sz="2400" dirty="0" err="1" smtClean="0"/>
              <a:t>administrasi</a:t>
            </a:r>
            <a:r>
              <a:rPr lang="en-US" sz="2400" dirty="0" smtClean="0"/>
              <a:t> </a:t>
            </a:r>
            <a:r>
              <a:rPr lang="en-US" sz="2400" dirty="0" err="1" smtClean="0"/>
              <a:t>pencatatan</a:t>
            </a:r>
            <a:r>
              <a:rPr lang="en-US" sz="2400" dirty="0" smtClean="0"/>
              <a:t> </a:t>
            </a:r>
            <a:r>
              <a:rPr lang="en-US" sz="2400" dirty="0" err="1" smtClean="0"/>
              <a:t>persediaan</a:t>
            </a:r>
            <a:endParaRPr lang="en-US" sz="2400" dirty="0" smtClean="0"/>
          </a:p>
          <a:p>
            <a:pPr>
              <a:defRPr/>
            </a:pPr>
            <a:r>
              <a:rPr lang="en-US" sz="2400" dirty="0" err="1" smtClean="0"/>
              <a:t>Tidak</a:t>
            </a:r>
            <a:r>
              <a:rPr lang="en-US" sz="2400" dirty="0" smtClean="0"/>
              <a:t> </a:t>
            </a:r>
            <a:r>
              <a:rPr lang="en-US" sz="2400" dirty="0" err="1" smtClean="0"/>
              <a:t>tercapainya</a:t>
            </a:r>
            <a:r>
              <a:rPr lang="en-US" sz="2400" dirty="0" smtClean="0"/>
              <a:t> </a:t>
            </a:r>
            <a:r>
              <a:rPr lang="en-US" sz="2400" dirty="0" err="1" smtClean="0"/>
              <a:t>tingkat</a:t>
            </a:r>
            <a:r>
              <a:rPr lang="en-US" sz="2400" dirty="0" smtClean="0"/>
              <a:t> </a:t>
            </a:r>
            <a:r>
              <a:rPr lang="en-US" sz="2400" dirty="0" err="1" smtClean="0"/>
              <a:t>retur</a:t>
            </a:r>
            <a:r>
              <a:rPr lang="en-US" sz="2400" dirty="0" smtClean="0"/>
              <a:t> yang </a:t>
            </a:r>
            <a:r>
              <a:rPr lang="en-US" sz="2400" dirty="0" err="1" smtClean="0"/>
              <a:t>diharapkan</a:t>
            </a:r>
            <a:r>
              <a:rPr lang="en-US" sz="2400" dirty="0" smtClean="0"/>
              <a:t> </a:t>
            </a:r>
            <a:r>
              <a:rPr lang="en-US" sz="2400" dirty="0" err="1" smtClean="0"/>
              <a:t>dari</a:t>
            </a:r>
            <a:r>
              <a:rPr lang="en-US" sz="2400" dirty="0" smtClean="0"/>
              <a:t> </a:t>
            </a:r>
            <a:r>
              <a:rPr lang="en-US" sz="2400" dirty="0" err="1" smtClean="0"/>
              <a:t>investasi</a:t>
            </a:r>
            <a:r>
              <a:rPr lang="en-US" sz="2400" dirty="0" smtClean="0"/>
              <a:t> </a:t>
            </a:r>
            <a:r>
              <a:rPr lang="en-US" sz="2400" dirty="0" err="1" smtClean="0"/>
              <a:t>persediaan</a:t>
            </a:r>
            <a:endParaRPr lang="en-US" sz="2400"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7F900FD-F5BD-49E5-9E92-4DC330EF3412}" type="slidenum">
              <a:rPr lang="en-US" smtClean="0"/>
              <a:pPr>
                <a:defRPr/>
              </a:pPr>
              <a:t>101</a:t>
            </a:fld>
            <a:endParaRPr lang="en-US"/>
          </a:p>
        </p:txBody>
      </p:sp>
    </p:spTree>
    <p:extLst>
      <p:ext uri="{BB962C8B-B14F-4D97-AF65-F5344CB8AC3E}">
        <p14:creationId xmlns:p14="http://schemas.microsoft.com/office/powerpoint/2010/main" val="17896478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Pengendalian</a:t>
            </a:r>
            <a:r>
              <a:rPr lang="en-US" dirty="0" smtClean="0"/>
              <a:t> </a:t>
            </a:r>
            <a:r>
              <a:rPr lang="en-US" dirty="0" err="1" smtClean="0"/>
              <a:t>Persediaan</a:t>
            </a:r>
            <a:endParaRPr lang="en-US" dirty="0"/>
          </a:p>
        </p:txBody>
      </p:sp>
      <p:sp>
        <p:nvSpPr>
          <p:cNvPr id="3" name="Content Placeholder 2"/>
          <p:cNvSpPr>
            <a:spLocks noGrp="1"/>
          </p:cNvSpPr>
          <p:nvPr>
            <p:ph idx="1"/>
          </p:nvPr>
        </p:nvSpPr>
        <p:spPr>
          <a:xfrm>
            <a:off x="406400" y="1219200"/>
            <a:ext cx="11379200" cy="5334000"/>
          </a:xfrm>
        </p:spPr>
        <p:txBody>
          <a:bodyPr/>
          <a:lstStyle/>
          <a:p>
            <a:pPr>
              <a:defRPr/>
            </a:pPr>
            <a:r>
              <a:rPr lang="en-US" sz="2400" dirty="0" err="1" smtClean="0"/>
              <a:t>Pengendalian</a:t>
            </a:r>
            <a:r>
              <a:rPr lang="en-US" sz="2400" dirty="0" smtClean="0"/>
              <a:t> </a:t>
            </a:r>
            <a:r>
              <a:rPr lang="en-US" sz="2400" dirty="0" err="1" smtClean="0"/>
              <a:t>selektif</a:t>
            </a:r>
            <a:r>
              <a:rPr lang="en-US" sz="2400" dirty="0" smtClean="0"/>
              <a:t>: </a:t>
            </a:r>
            <a:r>
              <a:rPr lang="en-US" sz="2400" dirty="0" err="1" smtClean="0"/>
              <a:t>manajemen</a:t>
            </a:r>
            <a:r>
              <a:rPr lang="en-US" sz="2400" dirty="0" smtClean="0"/>
              <a:t> </a:t>
            </a:r>
            <a:r>
              <a:rPr lang="en-US" sz="2400" dirty="0" err="1" smtClean="0"/>
              <a:t>memutuskan</a:t>
            </a:r>
            <a:r>
              <a:rPr lang="en-US" sz="2400" dirty="0" smtClean="0"/>
              <a:t> </a:t>
            </a:r>
            <a:r>
              <a:rPr lang="en-US" sz="2400" dirty="0" err="1" smtClean="0"/>
              <a:t>persediaann</a:t>
            </a:r>
            <a:r>
              <a:rPr lang="en-US" sz="2400" dirty="0" smtClean="0"/>
              <a:t> </a:t>
            </a:r>
            <a:r>
              <a:rPr lang="en-US" sz="2400" dirty="0" err="1" smtClean="0"/>
              <a:t>tertentu</a:t>
            </a:r>
            <a:r>
              <a:rPr lang="en-US" sz="2400" dirty="0" smtClean="0"/>
              <a:t> yang </a:t>
            </a:r>
            <a:r>
              <a:rPr lang="en-US" sz="2400" dirty="0" err="1" smtClean="0"/>
              <a:t>memerlukan</a:t>
            </a:r>
            <a:r>
              <a:rPr lang="en-US" sz="2400" dirty="0" smtClean="0"/>
              <a:t> </a:t>
            </a:r>
            <a:r>
              <a:rPr lang="en-US" sz="2400" dirty="0" err="1" smtClean="0"/>
              <a:t>pengendalian</a:t>
            </a:r>
            <a:r>
              <a:rPr lang="en-US" sz="2400" dirty="0" smtClean="0"/>
              <a:t> </a:t>
            </a:r>
            <a:r>
              <a:rPr lang="en-US" sz="2400" dirty="0" err="1" smtClean="0"/>
              <a:t>lebih</a:t>
            </a:r>
            <a:r>
              <a:rPr lang="en-US" sz="2400" dirty="0" smtClean="0"/>
              <a:t> </a:t>
            </a:r>
            <a:r>
              <a:rPr lang="en-US" sz="2400" dirty="0" err="1" smtClean="0"/>
              <a:t>ketat</a:t>
            </a:r>
            <a:r>
              <a:rPr lang="en-US" sz="2400" dirty="0" smtClean="0"/>
              <a:t> (</a:t>
            </a:r>
            <a:r>
              <a:rPr lang="en-US" sz="2400" dirty="0" err="1" smtClean="0"/>
              <a:t>hal</a:t>
            </a:r>
            <a:r>
              <a:rPr lang="en-US" sz="2400" dirty="0" smtClean="0"/>
              <a:t> 218)</a:t>
            </a:r>
          </a:p>
          <a:p>
            <a:pPr>
              <a:defRPr/>
            </a:pPr>
            <a:r>
              <a:rPr lang="en-US" sz="2400" dirty="0" err="1" smtClean="0"/>
              <a:t>Sistem</a:t>
            </a:r>
            <a:r>
              <a:rPr lang="en-US" sz="2400" dirty="0" smtClean="0"/>
              <a:t> </a:t>
            </a:r>
            <a:r>
              <a:rPr lang="en-US" sz="2400" dirty="0" err="1" smtClean="0"/>
              <a:t>pengendalian</a:t>
            </a:r>
            <a:r>
              <a:rPr lang="en-US" sz="2400" dirty="0" smtClean="0"/>
              <a:t> </a:t>
            </a:r>
            <a:r>
              <a:rPr lang="en-US" sz="2400" dirty="0" err="1" smtClean="0"/>
              <a:t>sederhana</a:t>
            </a:r>
            <a:r>
              <a:rPr lang="en-US" sz="2400" dirty="0" smtClean="0"/>
              <a:t>: </a:t>
            </a:r>
            <a:r>
              <a:rPr lang="en-US" sz="2400" dirty="0" err="1" smtClean="0"/>
              <a:t>membagi</a:t>
            </a:r>
            <a:r>
              <a:rPr lang="en-US" sz="2400" dirty="0" smtClean="0"/>
              <a:t> </a:t>
            </a:r>
            <a:r>
              <a:rPr lang="en-US" sz="2400" dirty="0" err="1" smtClean="0"/>
              <a:t>persediaan</a:t>
            </a:r>
            <a:r>
              <a:rPr lang="en-US" sz="2400" dirty="0" smtClean="0"/>
              <a:t> </a:t>
            </a:r>
            <a:r>
              <a:rPr lang="en-US" sz="2400" dirty="0" err="1" smtClean="0"/>
              <a:t>dalam</a:t>
            </a:r>
            <a:r>
              <a:rPr lang="en-US" sz="2400" dirty="0" smtClean="0"/>
              <a:t> 2 </a:t>
            </a:r>
            <a:r>
              <a:rPr lang="en-US" sz="2400" dirty="0" err="1" smtClean="0"/>
              <a:t>tempat</a:t>
            </a:r>
            <a:r>
              <a:rPr lang="en-US" sz="2400" dirty="0" smtClean="0"/>
              <a:t> </a:t>
            </a:r>
            <a:r>
              <a:rPr lang="en-US" sz="2400" dirty="0" err="1" smtClean="0"/>
              <a:t>dengan</a:t>
            </a:r>
            <a:r>
              <a:rPr lang="en-US" sz="2400" dirty="0" smtClean="0"/>
              <a:t> </a:t>
            </a:r>
            <a:r>
              <a:rPr lang="en-US" sz="2400" dirty="0" err="1" smtClean="0"/>
              <a:t>jumlah</a:t>
            </a:r>
            <a:r>
              <a:rPr lang="en-US" sz="2400" dirty="0" smtClean="0"/>
              <a:t> yang </a:t>
            </a:r>
            <a:r>
              <a:rPr lang="en-US" sz="2400" dirty="0" err="1" smtClean="0"/>
              <a:t>sama</a:t>
            </a:r>
            <a:r>
              <a:rPr lang="en-US" sz="2400" dirty="0" smtClean="0"/>
              <a:t> (</a:t>
            </a:r>
            <a:r>
              <a:rPr lang="en-US" sz="2400" dirty="0" err="1" smtClean="0"/>
              <a:t>hal</a:t>
            </a:r>
            <a:r>
              <a:rPr lang="en-US" sz="2400" dirty="0" smtClean="0"/>
              <a:t> 219)</a:t>
            </a:r>
          </a:p>
          <a:p>
            <a:pPr>
              <a:defRPr/>
            </a:pPr>
            <a:r>
              <a:rPr lang="en-US" sz="2400" dirty="0" smtClean="0"/>
              <a:t>Automatic order system: </a:t>
            </a:r>
            <a:r>
              <a:rPr lang="en-US" sz="2400" dirty="0" err="1" smtClean="0"/>
              <a:t>dengan</a:t>
            </a:r>
            <a:r>
              <a:rPr lang="en-US" sz="2400" dirty="0" smtClean="0"/>
              <a:t> </a:t>
            </a:r>
            <a:r>
              <a:rPr lang="en-US" sz="2400" dirty="0" err="1" smtClean="0"/>
              <a:t>menentukan</a:t>
            </a:r>
            <a:r>
              <a:rPr lang="en-US" sz="2400" dirty="0" smtClean="0"/>
              <a:t> </a:t>
            </a:r>
            <a:r>
              <a:rPr lang="en-US" sz="2400" dirty="0" err="1" smtClean="0"/>
              <a:t>jumlah</a:t>
            </a:r>
            <a:r>
              <a:rPr lang="en-US" sz="2400" dirty="0" smtClean="0"/>
              <a:t> </a:t>
            </a:r>
            <a:r>
              <a:rPr lang="en-US" sz="2400" dirty="0" err="1" smtClean="0"/>
              <a:t>kuantitas</a:t>
            </a:r>
            <a:r>
              <a:rPr lang="en-US" sz="2400" dirty="0" smtClean="0"/>
              <a:t> </a:t>
            </a:r>
            <a:r>
              <a:rPr lang="en-US" sz="2400" dirty="0" err="1" smtClean="0"/>
              <a:t>pemesanan</a:t>
            </a:r>
            <a:r>
              <a:rPr lang="en-US" sz="2400" dirty="0" smtClean="0"/>
              <a:t> </a:t>
            </a:r>
            <a:r>
              <a:rPr lang="en-US" sz="2400" dirty="0" err="1" smtClean="0"/>
              <a:t>kembali</a:t>
            </a:r>
            <a:r>
              <a:rPr lang="en-US" sz="2400" dirty="0" smtClean="0"/>
              <a:t> (</a:t>
            </a:r>
            <a:r>
              <a:rPr lang="en-US" sz="2400" dirty="0" err="1" smtClean="0"/>
              <a:t>hal</a:t>
            </a:r>
            <a:r>
              <a:rPr lang="en-US" sz="2400" dirty="0" smtClean="0"/>
              <a:t> 219)</a:t>
            </a:r>
          </a:p>
          <a:p>
            <a:pPr>
              <a:defRPr/>
            </a:pPr>
            <a:r>
              <a:rPr lang="en-US" sz="2400" dirty="0" smtClean="0"/>
              <a:t>Order cycling:  </a:t>
            </a:r>
            <a:r>
              <a:rPr lang="en-US" sz="2400" dirty="0" err="1" smtClean="0"/>
              <a:t>pemesanan</a:t>
            </a:r>
            <a:r>
              <a:rPr lang="en-US" sz="2400" dirty="0" smtClean="0"/>
              <a:t>  </a:t>
            </a:r>
            <a:r>
              <a:rPr lang="en-US" sz="2400" dirty="0" err="1" smtClean="0"/>
              <a:t>persediaan</a:t>
            </a:r>
            <a:r>
              <a:rPr lang="en-US" sz="2400" dirty="0" smtClean="0"/>
              <a:t> </a:t>
            </a:r>
            <a:r>
              <a:rPr lang="en-US" sz="2400" dirty="0" err="1" smtClean="0"/>
              <a:t>dilakukan</a:t>
            </a:r>
            <a:r>
              <a:rPr lang="en-US" sz="2400" dirty="0" smtClean="0"/>
              <a:t> </a:t>
            </a:r>
            <a:r>
              <a:rPr lang="en-US" sz="2400" dirty="0" err="1" smtClean="0"/>
              <a:t>jika</a:t>
            </a:r>
            <a:r>
              <a:rPr lang="en-US" sz="2400" dirty="0" smtClean="0"/>
              <a:t> </a:t>
            </a:r>
            <a:r>
              <a:rPr lang="en-US" sz="2400" dirty="0" err="1" smtClean="0"/>
              <a:t>diperlukan</a:t>
            </a:r>
            <a:endParaRPr lang="en-US" sz="2400" dirty="0" smtClean="0"/>
          </a:p>
          <a:p>
            <a:pPr>
              <a:defRPr/>
            </a:pPr>
            <a:r>
              <a:rPr lang="en-US" sz="2400" dirty="0" err="1" smtClean="0"/>
              <a:t>Metode</a:t>
            </a:r>
            <a:r>
              <a:rPr lang="en-US" sz="2400" dirty="0" smtClean="0"/>
              <a:t> Minimal- </a:t>
            </a:r>
            <a:r>
              <a:rPr lang="en-US" sz="2400" dirty="0" err="1" smtClean="0"/>
              <a:t>Maksimal</a:t>
            </a:r>
            <a:r>
              <a:rPr lang="en-US" sz="2400" dirty="0" smtClean="0"/>
              <a:t>: </a:t>
            </a:r>
            <a:r>
              <a:rPr lang="en-US" sz="2400" dirty="0" err="1" smtClean="0"/>
              <a:t>ditentukan</a:t>
            </a:r>
            <a:r>
              <a:rPr lang="en-US" sz="2400" dirty="0" smtClean="0"/>
              <a:t> </a:t>
            </a:r>
            <a:r>
              <a:rPr lang="en-US" sz="2400" dirty="0" err="1" smtClean="0"/>
              <a:t>jumlah</a:t>
            </a:r>
            <a:r>
              <a:rPr lang="en-US" sz="2400" dirty="0" smtClean="0"/>
              <a:t> </a:t>
            </a:r>
            <a:r>
              <a:rPr lang="en-US" sz="2400" dirty="0" err="1" smtClean="0"/>
              <a:t>persediaan</a:t>
            </a:r>
            <a:r>
              <a:rPr lang="en-US" sz="2400" dirty="0" smtClean="0"/>
              <a:t> minimum </a:t>
            </a:r>
            <a:r>
              <a:rPr lang="en-US" sz="2400" dirty="0" err="1" smtClean="0"/>
              <a:t>dan</a:t>
            </a:r>
            <a:r>
              <a:rPr lang="en-US" sz="2400" dirty="0" smtClean="0"/>
              <a:t> </a:t>
            </a:r>
            <a:r>
              <a:rPr lang="en-US" sz="2400" dirty="0" err="1" smtClean="0"/>
              <a:t>maksimum</a:t>
            </a:r>
            <a:r>
              <a:rPr lang="en-US" sz="2400" dirty="0" smtClean="0"/>
              <a:t> (</a:t>
            </a:r>
            <a:r>
              <a:rPr lang="en-US" sz="2400" dirty="0" err="1" smtClean="0"/>
              <a:t>hal</a:t>
            </a:r>
            <a:r>
              <a:rPr lang="en-US" sz="2400" dirty="0" smtClean="0"/>
              <a:t> 220) </a:t>
            </a:r>
          </a:p>
          <a:p>
            <a:pPr>
              <a:defRPr/>
            </a:pPr>
            <a:endParaRPr lang="en-US" sz="2400"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775E9421-701D-4BA7-858A-64CC9DF671C4}" type="slidenum">
              <a:rPr lang="en-US" smtClean="0"/>
              <a:pPr>
                <a:defRPr/>
              </a:pPr>
              <a:t>102</a:t>
            </a:fld>
            <a:endParaRPr lang="en-US"/>
          </a:p>
        </p:txBody>
      </p:sp>
    </p:spTree>
    <p:extLst>
      <p:ext uri="{BB962C8B-B14F-4D97-AF65-F5344CB8AC3E}">
        <p14:creationId xmlns:p14="http://schemas.microsoft.com/office/powerpoint/2010/main" val="10836249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Sistem</a:t>
            </a:r>
            <a:r>
              <a:rPr lang="en-US" dirty="0" smtClean="0"/>
              <a:t> </a:t>
            </a:r>
            <a:r>
              <a:rPr lang="en-US" dirty="0" err="1" smtClean="0"/>
              <a:t>Perencanaan</a:t>
            </a:r>
            <a:r>
              <a:rPr lang="en-US" dirty="0" smtClean="0"/>
              <a:t> </a:t>
            </a:r>
            <a:r>
              <a:rPr lang="en-US" dirty="0" err="1" smtClean="0"/>
              <a:t>Persediaan</a:t>
            </a:r>
            <a:r>
              <a:rPr lang="en-US" dirty="0" smtClean="0"/>
              <a:t> </a:t>
            </a:r>
            <a:endParaRPr lang="en-US" dirty="0"/>
          </a:p>
        </p:txBody>
      </p:sp>
      <p:sp>
        <p:nvSpPr>
          <p:cNvPr id="3" name="Content Placeholder 2"/>
          <p:cNvSpPr>
            <a:spLocks noGrp="1"/>
          </p:cNvSpPr>
          <p:nvPr>
            <p:ph idx="1"/>
          </p:nvPr>
        </p:nvSpPr>
        <p:spPr/>
        <p:txBody>
          <a:bodyPr/>
          <a:lstStyle/>
          <a:p>
            <a:pPr>
              <a:defRPr/>
            </a:pPr>
            <a:r>
              <a:rPr lang="en-US" dirty="0" smtClean="0"/>
              <a:t>Material Requirement Planning (MRP): </a:t>
            </a:r>
            <a:r>
              <a:rPr lang="en-US" dirty="0" err="1" smtClean="0"/>
              <a:t>didasarkan</a:t>
            </a:r>
            <a:r>
              <a:rPr lang="en-US" dirty="0" smtClean="0"/>
              <a:t> </a:t>
            </a:r>
            <a:r>
              <a:rPr lang="en-US" dirty="0" err="1" smtClean="0"/>
              <a:t>atas</a:t>
            </a:r>
            <a:r>
              <a:rPr lang="en-US" dirty="0" smtClean="0"/>
              <a:t> </a:t>
            </a:r>
            <a:r>
              <a:rPr lang="en-US" dirty="0" err="1" smtClean="0"/>
              <a:t>kebutuhan</a:t>
            </a:r>
            <a:r>
              <a:rPr lang="en-US" dirty="0" smtClean="0"/>
              <a:t> </a:t>
            </a:r>
            <a:r>
              <a:rPr lang="en-US" dirty="0" err="1" smtClean="0"/>
              <a:t>nyata</a:t>
            </a:r>
            <a:r>
              <a:rPr lang="en-US" dirty="0" smtClean="0"/>
              <a:t>, </a:t>
            </a:r>
            <a:r>
              <a:rPr lang="en-US" dirty="0" err="1" smtClean="0"/>
              <a:t>pesanan</a:t>
            </a:r>
            <a:r>
              <a:rPr lang="en-US" dirty="0" smtClean="0"/>
              <a:t> </a:t>
            </a:r>
            <a:r>
              <a:rPr lang="en-US" dirty="0" err="1" smtClean="0"/>
              <a:t>atas</a:t>
            </a:r>
            <a:r>
              <a:rPr lang="en-US" dirty="0" smtClean="0"/>
              <a:t> </a:t>
            </a:r>
            <a:r>
              <a:rPr lang="en-US" dirty="0" err="1" smtClean="0"/>
              <a:t>dasar</a:t>
            </a:r>
            <a:r>
              <a:rPr lang="en-US" dirty="0" smtClean="0"/>
              <a:t> </a:t>
            </a:r>
            <a:r>
              <a:rPr lang="en-US" dirty="0" err="1" smtClean="0"/>
              <a:t>mastetr</a:t>
            </a:r>
            <a:r>
              <a:rPr lang="en-US" dirty="0" smtClean="0"/>
              <a:t> production schedule, </a:t>
            </a:r>
            <a:r>
              <a:rPr lang="en-US" dirty="0" err="1" smtClean="0"/>
              <a:t>menentukan</a:t>
            </a:r>
            <a:r>
              <a:rPr lang="en-US" dirty="0" smtClean="0"/>
              <a:t> </a:t>
            </a:r>
            <a:r>
              <a:rPr lang="en-US" dirty="0" err="1" smtClean="0"/>
              <a:t>jumlah</a:t>
            </a:r>
            <a:r>
              <a:rPr lang="en-US" dirty="0" smtClean="0"/>
              <a:t> PJ, </a:t>
            </a:r>
            <a:r>
              <a:rPr lang="en-US" dirty="0" err="1" smtClean="0"/>
              <a:t>bahan</a:t>
            </a:r>
            <a:r>
              <a:rPr lang="en-US" dirty="0" smtClean="0"/>
              <a:t> </a:t>
            </a:r>
            <a:r>
              <a:rPr lang="en-US" dirty="0" err="1" smtClean="0"/>
              <a:t>baku</a:t>
            </a:r>
            <a:r>
              <a:rPr lang="en-US" dirty="0" smtClean="0"/>
              <a:t>, </a:t>
            </a:r>
            <a:r>
              <a:rPr lang="en-US" dirty="0" err="1" smtClean="0"/>
              <a:t>tujuannya</a:t>
            </a:r>
            <a:r>
              <a:rPr lang="en-US" dirty="0" smtClean="0"/>
              <a:t> </a:t>
            </a:r>
            <a:r>
              <a:rPr lang="en-US" dirty="0" err="1" smtClean="0"/>
              <a:t>menentukan</a:t>
            </a:r>
            <a:r>
              <a:rPr lang="en-US" dirty="0" smtClean="0"/>
              <a:t> </a:t>
            </a:r>
            <a:r>
              <a:rPr lang="en-US" dirty="0" err="1" smtClean="0"/>
              <a:t>tingkat</a:t>
            </a:r>
            <a:r>
              <a:rPr lang="en-US" dirty="0" smtClean="0"/>
              <a:t> </a:t>
            </a:r>
            <a:r>
              <a:rPr lang="en-US" dirty="0" err="1" smtClean="0"/>
              <a:t>persediaan</a:t>
            </a:r>
            <a:r>
              <a:rPr lang="en-US" dirty="0" smtClean="0"/>
              <a:t> </a:t>
            </a:r>
            <a:r>
              <a:rPr lang="en-US" dirty="0" err="1" smtClean="0"/>
              <a:t>serendah</a:t>
            </a:r>
            <a:r>
              <a:rPr lang="en-US" dirty="0" smtClean="0"/>
              <a:t> </a:t>
            </a:r>
            <a:r>
              <a:rPr lang="en-US" dirty="0" err="1" smtClean="0"/>
              <a:t>mungkin</a:t>
            </a:r>
            <a:endParaRPr lang="en-US" dirty="0" smtClean="0"/>
          </a:p>
          <a:p>
            <a:pPr>
              <a:defRPr/>
            </a:pPr>
            <a:r>
              <a:rPr lang="en-US" dirty="0" smtClean="0"/>
              <a:t>Economic Order Quantity: </a:t>
            </a:r>
            <a:r>
              <a:rPr lang="en-US" dirty="0" err="1" smtClean="0"/>
              <a:t>kuantitas</a:t>
            </a:r>
            <a:r>
              <a:rPr lang="en-US" dirty="0" smtClean="0"/>
              <a:t> </a:t>
            </a:r>
            <a:r>
              <a:rPr lang="en-US" dirty="0" err="1" smtClean="0"/>
              <a:t>pesanan</a:t>
            </a:r>
            <a:r>
              <a:rPr lang="en-US" dirty="0" smtClean="0"/>
              <a:t> yang paling </a:t>
            </a:r>
            <a:r>
              <a:rPr lang="en-US" dirty="0" err="1" smtClean="0"/>
              <a:t>ekonomis</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D94CBBCB-DF95-4028-8BFA-C4E686F46C5C}" type="slidenum">
              <a:rPr lang="en-US" smtClean="0"/>
              <a:pPr>
                <a:defRPr/>
              </a:pPr>
              <a:t>103</a:t>
            </a:fld>
            <a:endParaRPr lang="en-US"/>
          </a:p>
        </p:txBody>
      </p:sp>
    </p:spTree>
    <p:extLst>
      <p:ext uri="{BB962C8B-B14F-4D97-AF65-F5344CB8AC3E}">
        <p14:creationId xmlns:p14="http://schemas.microsoft.com/office/powerpoint/2010/main" val="41386296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a:t>
            </a:r>
            <a:endParaRPr lang="en-US" dirty="0"/>
          </a:p>
        </p:txBody>
      </p:sp>
      <p:sp>
        <p:nvSpPr>
          <p:cNvPr id="3" name="Content Placeholder 2"/>
          <p:cNvSpPr>
            <a:spLocks noGrp="1"/>
          </p:cNvSpPr>
          <p:nvPr>
            <p:ph idx="1"/>
          </p:nvPr>
        </p:nvSpPr>
        <p:spPr/>
        <p:txBody>
          <a:bodyPr/>
          <a:lstStyle/>
          <a:p>
            <a:pPr>
              <a:defRPr/>
            </a:pPr>
            <a:r>
              <a:rPr lang="en-US" dirty="0" err="1" smtClean="0"/>
              <a:t>Ukuran</a:t>
            </a:r>
            <a:r>
              <a:rPr lang="en-US" dirty="0" smtClean="0"/>
              <a:t> </a:t>
            </a:r>
            <a:r>
              <a:rPr lang="en-US" dirty="0" err="1" smtClean="0"/>
              <a:t>pesanan</a:t>
            </a:r>
            <a:r>
              <a:rPr lang="en-US" dirty="0" smtClean="0"/>
              <a:t> (</a:t>
            </a:r>
            <a:r>
              <a:rPr lang="en-US" dirty="0" err="1" smtClean="0"/>
              <a:t>produksi</a:t>
            </a:r>
            <a:r>
              <a:rPr lang="en-US" dirty="0" smtClean="0"/>
              <a:t>) yang </a:t>
            </a:r>
            <a:r>
              <a:rPr lang="en-US" dirty="0" err="1" smtClean="0"/>
              <a:t>meminimumkan</a:t>
            </a:r>
            <a:r>
              <a:rPr lang="en-US" dirty="0" smtClean="0"/>
              <a:t> </a:t>
            </a:r>
            <a:r>
              <a:rPr lang="en-US" dirty="0" err="1" smtClean="0"/>
              <a:t>biaya</a:t>
            </a:r>
            <a:r>
              <a:rPr lang="en-US" dirty="0" smtClean="0"/>
              <a:t> </a:t>
            </a:r>
            <a:r>
              <a:rPr lang="en-US" dirty="0" err="1" smtClean="0"/>
              <a:t>pemesanan</a:t>
            </a:r>
            <a:r>
              <a:rPr lang="en-US" dirty="0" smtClean="0"/>
              <a:t> </a:t>
            </a:r>
            <a:r>
              <a:rPr lang="en-US" dirty="0" err="1" smtClean="0"/>
              <a:t>dan</a:t>
            </a:r>
            <a:r>
              <a:rPr lang="en-US" dirty="0" smtClean="0"/>
              <a:t> </a:t>
            </a:r>
            <a:r>
              <a:rPr lang="en-US" dirty="0" err="1" smtClean="0"/>
              <a:t>penyimpanan</a:t>
            </a:r>
            <a:r>
              <a:rPr lang="en-US" dirty="0" smtClean="0"/>
              <a:t> (</a:t>
            </a:r>
            <a:r>
              <a:rPr lang="en-US" dirty="0" err="1" smtClean="0"/>
              <a:t>hal</a:t>
            </a:r>
            <a:r>
              <a:rPr lang="en-US" dirty="0" smtClean="0"/>
              <a:t> 220)</a:t>
            </a:r>
          </a:p>
          <a:p>
            <a:pPr>
              <a:defRPr/>
            </a:pPr>
            <a:r>
              <a:rPr lang="en-US" dirty="0" err="1" smtClean="0"/>
              <a:t>Contoh</a:t>
            </a:r>
            <a:r>
              <a:rPr lang="en-US" dirty="0" smtClean="0"/>
              <a:t>: </a:t>
            </a:r>
            <a:r>
              <a:rPr lang="en-US" dirty="0" err="1" smtClean="0"/>
              <a:t>Aina</a:t>
            </a:r>
            <a:r>
              <a:rPr lang="en-US" dirty="0" smtClean="0"/>
              <a:t> Co </a:t>
            </a:r>
            <a:r>
              <a:rPr lang="en-US" dirty="0" err="1" smtClean="0"/>
              <a:t>memerlukan</a:t>
            </a:r>
            <a:r>
              <a:rPr lang="en-US" dirty="0" smtClean="0"/>
              <a:t> 2.000 unit </a:t>
            </a:r>
            <a:r>
              <a:rPr lang="en-US" dirty="0" err="1" smtClean="0"/>
              <a:t>mata</a:t>
            </a:r>
            <a:r>
              <a:rPr lang="en-US" dirty="0" smtClean="0"/>
              <a:t> </a:t>
            </a:r>
            <a:r>
              <a:rPr lang="en-US" dirty="0" err="1" smtClean="0"/>
              <a:t>pisau</a:t>
            </a:r>
            <a:r>
              <a:rPr lang="en-US" dirty="0" smtClean="0"/>
              <a:t> </a:t>
            </a:r>
            <a:r>
              <a:rPr lang="en-US" dirty="0" err="1" smtClean="0"/>
              <a:t>mesin</a:t>
            </a:r>
            <a:r>
              <a:rPr lang="en-US" dirty="0" smtClean="0"/>
              <a:t> </a:t>
            </a:r>
            <a:r>
              <a:rPr lang="en-US" dirty="0" err="1" smtClean="0"/>
              <a:t>pembajak</a:t>
            </a:r>
            <a:r>
              <a:rPr lang="en-US" dirty="0" smtClean="0"/>
              <a:t> </a:t>
            </a:r>
            <a:r>
              <a:rPr lang="en-US" dirty="0" err="1" smtClean="0"/>
              <a:t>sawah</a:t>
            </a:r>
            <a:r>
              <a:rPr lang="en-US" dirty="0" smtClean="0"/>
              <a:t> per </a:t>
            </a:r>
            <a:r>
              <a:rPr lang="en-US" dirty="0" err="1" smtClean="0"/>
              <a:t>tahun</a:t>
            </a:r>
            <a:r>
              <a:rPr lang="en-US" dirty="0" smtClean="0"/>
              <a:t>, </a:t>
            </a:r>
            <a:r>
              <a:rPr lang="en-US" dirty="0" err="1" smtClean="0"/>
              <a:t>biaya</a:t>
            </a:r>
            <a:r>
              <a:rPr lang="en-US" dirty="0" smtClean="0"/>
              <a:t> </a:t>
            </a:r>
            <a:r>
              <a:rPr lang="en-US" dirty="0" err="1" smtClean="0"/>
              <a:t>pemesanan</a:t>
            </a:r>
            <a:r>
              <a:rPr lang="en-US" dirty="0" smtClean="0"/>
              <a:t>/ </a:t>
            </a:r>
            <a:r>
              <a:rPr lang="en-US" dirty="0" err="1" smtClean="0"/>
              <a:t>pesan</a:t>
            </a:r>
            <a:r>
              <a:rPr lang="en-US" dirty="0" smtClean="0"/>
              <a:t> $30 </a:t>
            </a:r>
            <a:r>
              <a:rPr lang="en-US" dirty="0" err="1" smtClean="0"/>
              <a:t>dan</a:t>
            </a:r>
            <a:r>
              <a:rPr lang="en-US" dirty="0" smtClean="0"/>
              <a:t> </a:t>
            </a:r>
            <a:r>
              <a:rPr lang="en-US" dirty="0" err="1" smtClean="0"/>
              <a:t>biaya</a:t>
            </a:r>
            <a:r>
              <a:rPr lang="en-US" dirty="0" smtClean="0"/>
              <a:t> </a:t>
            </a:r>
            <a:r>
              <a:rPr lang="en-US" dirty="0" err="1" smtClean="0"/>
              <a:t>penyimpanan</a:t>
            </a:r>
            <a:r>
              <a:rPr lang="en-US" dirty="0" smtClean="0"/>
              <a:t>/ unit $3</a:t>
            </a:r>
          </a:p>
          <a:p>
            <a:pPr>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9C574D1-2153-4714-A186-BAF996B6A6A1}" type="slidenum">
              <a:rPr lang="en-US" smtClean="0"/>
              <a:pPr>
                <a:defRPr/>
              </a:pPr>
              <a:t>104</a:t>
            </a:fld>
            <a:endParaRPr lang="en-US"/>
          </a:p>
        </p:txBody>
      </p:sp>
    </p:spTree>
    <p:extLst>
      <p:ext uri="{BB962C8B-B14F-4D97-AF65-F5344CB8AC3E}">
        <p14:creationId xmlns:p14="http://schemas.microsoft.com/office/powerpoint/2010/main" val="36483393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a:t>
            </a:r>
            <a:endParaRPr lang="en-US" dirty="0"/>
          </a:p>
        </p:txBody>
      </p:sp>
      <p:sp>
        <p:nvSpPr>
          <p:cNvPr id="3" name="Content Placeholder 2"/>
          <p:cNvSpPr>
            <a:spLocks noGrp="1"/>
          </p:cNvSpPr>
          <p:nvPr>
            <p:ph idx="1"/>
          </p:nvPr>
        </p:nvSpPr>
        <p:spPr/>
        <p:txBody>
          <a:bodyPr/>
          <a:lstStyle/>
          <a:p>
            <a:pPr>
              <a:defRPr/>
            </a:pPr>
            <a:r>
              <a:rPr lang="en-US" dirty="0" smtClean="0"/>
              <a:t>EOQ = √ </a:t>
            </a:r>
            <a:r>
              <a:rPr lang="en-US" u="sng" dirty="0" smtClean="0"/>
              <a:t>2.Q.O</a:t>
            </a:r>
          </a:p>
          <a:p>
            <a:pPr>
              <a:defRPr/>
            </a:pPr>
            <a:r>
              <a:rPr lang="en-US" dirty="0" smtClean="0"/>
              <a:t>                  1</a:t>
            </a:r>
          </a:p>
          <a:p>
            <a:pPr>
              <a:defRPr/>
            </a:pPr>
            <a:r>
              <a:rPr lang="en-US" dirty="0" smtClean="0"/>
              <a:t>EOQ = √ </a:t>
            </a:r>
            <a:r>
              <a:rPr lang="en-US" u="sng" dirty="0" smtClean="0"/>
              <a:t>2x20.000x $30</a:t>
            </a:r>
          </a:p>
          <a:p>
            <a:pPr>
              <a:defRPr/>
            </a:pPr>
            <a:r>
              <a:rPr lang="en-US" dirty="0" smtClean="0"/>
              <a:t>                  $3</a:t>
            </a:r>
          </a:p>
          <a:p>
            <a:pPr>
              <a:defRPr/>
            </a:pPr>
            <a:r>
              <a:rPr lang="en-US" dirty="0" smtClean="0"/>
              <a:t>       =  200 unit</a:t>
            </a:r>
          </a:p>
          <a:p>
            <a:pPr lvl="1">
              <a:defRPr/>
            </a:pPr>
            <a:r>
              <a:rPr lang="en-US" dirty="0" smtClean="0"/>
              <a:t>Q	= </a:t>
            </a:r>
            <a:r>
              <a:rPr lang="en-US" dirty="0" err="1" smtClean="0"/>
              <a:t>Kebutuhan</a:t>
            </a:r>
            <a:r>
              <a:rPr lang="en-US" dirty="0" smtClean="0"/>
              <a:t> </a:t>
            </a:r>
            <a:r>
              <a:rPr lang="en-US" dirty="0" err="1" smtClean="0"/>
              <a:t>satu</a:t>
            </a:r>
            <a:r>
              <a:rPr lang="en-US" dirty="0" smtClean="0"/>
              <a:t> </a:t>
            </a:r>
            <a:r>
              <a:rPr lang="en-US" dirty="0" err="1" smtClean="0"/>
              <a:t>periode</a:t>
            </a:r>
            <a:endParaRPr lang="en-US" dirty="0" smtClean="0"/>
          </a:p>
          <a:p>
            <a:pPr lvl="1">
              <a:defRPr/>
            </a:pPr>
            <a:r>
              <a:rPr lang="en-US" dirty="0" smtClean="0"/>
              <a:t>O	= Ordering cost (</a:t>
            </a:r>
            <a:r>
              <a:rPr lang="en-US" dirty="0" err="1" smtClean="0"/>
              <a:t>pemesanan</a:t>
            </a:r>
            <a:r>
              <a:rPr lang="en-US" dirty="0" smtClean="0"/>
              <a:t>)</a:t>
            </a:r>
          </a:p>
          <a:p>
            <a:pPr lvl="1">
              <a:defRPr/>
            </a:pPr>
            <a:r>
              <a:rPr lang="en-US" dirty="0" smtClean="0"/>
              <a:t>C	= Carrying cost (</a:t>
            </a:r>
            <a:r>
              <a:rPr lang="en-US" dirty="0" err="1" smtClean="0"/>
              <a:t>penyimpanan</a:t>
            </a:r>
            <a:r>
              <a:rPr lang="en-US" dirty="0" smtClean="0"/>
              <a:t>)</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C89AC92-430E-4BA6-8761-8D86C18B2752}" type="slidenum">
              <a:rPr lang="en-US" smtClean="0"/>
              <a:pPr>
                <a:defRPr/>
              </a:pPr>
              <a:t>105</a:t>
            </a:fld>
            <a:endParaRPr lang="en-US"/>
          </a:p>
        </p:txBody>
      </p:sp>
    </p:spTree>
    <p:extLst>
      <p:ext uri="{BB962C8B-B14F-4D97-AF65-F5344CB8AC3E}">
        <p14:creationId xmlns:p14="http://schemas.microsoft.com/office/powerpoint/2010/main" val="20368168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a:t>
            </a:r>
            <a:endParaRPr lang="en-US" dirty="0"/>
          </a:p>
        </p:txBody>
      </p:sp>
      <p:sp>
        <p:nvSpPr>
          <p:cNvPr id="3" name="Content Placeholder 2"/>
          <p:cNvSpPr>
            <a:spLocks noGrp="1"/>
          </p:cNvSpPr>
          <p:nvPr>
            <p:ph idx="1"/>
          </p:nvPr>
        </p:nvSpPr>
        <p:spPr/>
        <p:txBody>
          <a:bodyPr/>
          <a:lstStyle/>
          <a:p>
            <a:pPr>
              <a:defRPr/>
            </a:pPr>
            <a:r>
              <a:rPr lang="en-US" dirty="0" smtClean="0"/>
              <a:t>Lead time 7 </a:t>
            </a:r>
            <a:r>
              <a:rPr lang="en-US" dirty="0" err="1" smtClean="0"/>
              <a:t>hari</a:t>
            </a:r>
            <a:r>
              <a:rPr lang="en-US" dirty="0" smtClean="0"/>
              <a:t>, </a:t>
            </a:r>
            <a:r>
              <a:rPr lang="en-US" dirty="0" err="1" smtClean="0"/>
              <a:t>penggunaan</a:t>
            </a:r>
            <a:r>
              <a:rPr lang="en-US" dirty="0" smtClean="0"/>
              <a:t> </a:t>
            </a:r>
            <a:r>
              <a:rPr lang="en-US" dirty="0" err="1" smtClean="0"/>
              <a:t>bahan</a:t>
            </a:r>
            <a:r>
              <a:rPr lang="en-US" dirty="0" smtClean="0"/>
              <a:t> </a:t>
            </a:r>
            <a:r>
              <a:rPr lang="en-US" dirty="0" err="1" smtClean="0"/>
              <a:t>maksimum</a:t>
            </a:r>
            <a:r>
              <a:rPr lang="en-US" dirty="0" smtClean="0"/>
              <a:t> 15 u/</a:t>
            </a:r>
            <a:r>
              <a:rPr lang="en-US" dirty="0" err="1" smtClean="0"/>
              <a:t>hari</a:t>
            </a:r>
            <a:r>
              <a:rPr lang="en-US" dirty="0" smtClean="0"/>
              <a:t>, minimum 5 unit </a:t>
            </a:r>
            <a:r>
              <a:rPr lang="en-US" dirty="0" err="1" smtClean="0"/>
              <a:t>dan</a:t>
            </a:r>
            <a:r>
              <a:rPr lang="en-US" dirty="0" smtClean="0"/>
              <a:t> rata-rata 10 unit</a:t>
            </a:r>
          </a:p>
          <a:p>
            <a:pPr>
              <a:defRPr/>
            </a:pPr>
            <a:r>
              <a:rPr lang="en-US" dirty="0" smtClean="0"/>
              <a:t>Reorder point:</a:t>
            </a:r>
          </a:p>
          <a:p>
            <a:pPr>
              <a:defRPr/>
            </a:pPr>
            <a:r>
              <a:rPr lang="en-US" dirty="0" smtClean="0"/>
              <a:t>Safety stock (15-10)x 7		 35 unit</a:t>
            </a:r>
          </a:p>
          <a:p>
            <a:pPr>
              <a:defRPr/>
            </a:pPr>
            <a:r>
              <a:rPr lang="en-US" dirty="0" err="1" smtClean="0"/>
              <a:t>Selama</a:t>
            </a:r>
            <a:r>
              <a:rPr lang="en-US" dirty="0" smtClean="0"/>
              <a:t> lead time (7 x 10)	 </a:t>
            </a:r>
            <a:r>
              <a:rPr lang="en-US" u="sng" dirty="0" smtClean="0"/>
              <a:t>70 unit</a:t>
            </a:r>
          </a:p>
          <a:p>
            <a:pPr>
              <a:defRPr/>
            </a:pPr>
            <a:r>
              <a:rPr lang="en-US" dirty="0" smtClean="0"/>
              <a:t>Reorder point				105 </a:t>
            </a:r>
            <a:r>
              <a:rPr lang="en-US" dirty="0" err="1" smtClean="0"/>
              <a:t>unt</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15F4C9A-BD3A-474D-8985-2E1D10B803D7}" type="slidenum">
              <a:rPr lang="en-US" smtClean="0"/>
              <a:pPr>
                <a:defRPr/>
              </a:pPr>
              <a:t>106</a:t>
            </a:fld>
            <a:endParaRPr lang="en-US"/>
          </a:p>
        </p:txBody>
      </p:sp>
    </p:spTree>
    <p:extLst>
      <p:ext uri="{BB962C8B-B14F-4D97-AF65-F5344CB8AC3E}">
        <p14:creationId xmlns:p14="http://schemas.microsoft.com/office/powerpoint/2010/main" val="31224441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a:t>
            </a:r>
            <a:endParaRPr lang="en-US" dirty="0"/>
          </a:p>
        </p:txBody>
      </p:sp>
      <p:sp>
        <p:nvSpPr>
          <p:cNvPr id="3" name="Content Placeholder 2"/>
          <p:cNvSpPr>
            <a:spLocks noGrp="1"/>
          </p:cNvSpPr>
          <p:nvPr>
            <p:ph idx="1"/>
          </p:nvPr>
        </p:nvSpPr>
        <p:spPr>
          <a:xfrm>
            <a:off x="406400" y="1143000"/>
            <a:ext cx="11176000" cy="5410200"/>
          </a:xfrm>
        </p:spPr>
        <p:txBody>
          <a:bodyPr/>
          <a:lstStyle/>
          <a:p>
            <a:pPr>
              <a:defRPr/>
            </a:pPr>
            <a:r>
              <a:rPr lang="en-US" dirty="0" err="1" smtClean="0"/>
              <a:t>Jumlah</a:t>
            </a:r>
            <a:r>
              <a:rPr lang="en-US" dirty="0" smtClean="0"/>
              <a:t> </a:t>
            </a:r>
            <a:r>
              <a:rPr lang="en-US" dirty="0" err="1" smtClean="0"/>
              <a:t>kebutuhan</a:t>
            </a:r>
            <a:r>
              <a:rPr lang="en-US" dirty="0" smtClean="0"/>
              <a:t> per </a:t>
            </a:r>
            <a:r>
              <a:rPr lang="en-US" dirty="0" err="1" smtClean="0"/>
              <a:t>tahun</a:t>
            </a:r>
            <a:r>
              <a:rPr lang="en-US" dirty="0" smtClean="0"/>
              <a:t> 2.000 unit </a:t>
            </a:r>
            <a:r>
              <a:rPr lang="en-US" dirty="0" err="1" smtClean="0"/>
              <a:t>mata</a:t>
            </a:r>
            <a:r>
              <a:rPr lang="en-US" dirty="0" smtClean="0"/>
              <a:t> </a:t>
            </a:r>
            <a:r>
              <a:rPr lang="en-US" dirty="0" err="1" smtClean="0"/>
              <a:t>pisau</a:t>
            </a:r>
            <a:r>
              <a:rPr lang="en-US" dirty="0" smtClean="0"/>
              <a:t>, </a:t>
            </a:r>
            <a:r>
              <a:rPr lang="en-US" dirty="0" err="1" smtClean="0"/>
              <a:t>dipesan</a:t>
            </a:r>
            <a:r>
              <a:rPr lang="en-US" dirty="0" smtClean="0"/>
              <a:t> 10 x </a:t>
            </a:r>
            <a:r>
              <a:rPr lang="en-US" dirty="0" err="1" smtClean="0"/>
              <a:t>dan</a:t>
            </a:r>
            <a:r>
              <a:rPr lang="en-US" dirty="0" smtClean="0"/>
              <a:t> </a:t>
            </a:r>
            <a:r>
              <a:rPr lang="en-US" dirty="0" err="1" smtClean="0"/>
              <a:t>setiap</a:t>
            </a:r>
            <a:r>
              <a:rPr lang="en-US" dirty="0" smtClean="0"/>
              <a:t> kali </a:t>
            </a:r>
            <a:r>
              <a:rPr lang="en-US" dirty="0" err="1" smtClean="0"/>
              <a:t>pesan</a:t>
            </a:r>
            <a:r>
              <a:rPr lang="en-US" dirty="0" smtClean="0"/>
              <a:t> 200 unit (EOQ)</a:t>
            </a:r>
          </a:p>
          <a:p>
            <a:pPr>
              <a:defRPr/>
            </a:pPr>
            <a:r>
              <a:rPr lang="en-US" dirty="0" err="1" smtClean="0"/>
              <a:t>Jika</a:t>
            </a:r>
            <a:r>
              <a:rPr lang="en-US" dirty="0" smtClean="0"/>
              <a:t> </a:t>
            </a:r>
            <a:r>
              <a:rPr lang="en-US" dirty="0" err="1" smtClean="0"/>
              <a:t>setiap</a:t>
            </a:r>
            <a:r>
              <a:rPr lang="en-US" dirty="0" smtClean="0"/>
              <a:t> </a:t>
            </a:r>
            <a:r>
              <a:rPr lang="en-US" dirty="0" err="1" smtClean="0"/>
              <a:t>pesan</a:t>
            </a:r>
            <a:r>
              <a:rPr lang="en-US" dirty="0" smtClean="0"/>
              <a:t> 200 unit, </a:t>
            </a:r>
            <a:r>
              <a:rPr lang="en-US" dirty="0" err="1" smtClean="0"/>
              <a:t>biaya</a:t>
            </a:r>
            <a:r>
              <a:rPr lang="en-US" dirty="0" smtClean="0"/>
              <a:t> </a:t>
            </a:r>
            <a:r>
              <a:rPr lang="en-US" dirty="0" err="1" smtClean="0"/>
              <a:t>pengelolaan</a:t>
            </a:r>
            <a:r>
              <a:rPr lang="en-US" dirty="0" smtClean="0"/>
              <a:t> </a:t>
            </a:r>
            <a:r>
              <a:rPr lang="en-US" dirty="0" err="1" smtClean="0"/>
              <a:t>biaya</a:t>
            </a:r>
            <a:r>
              <a:rPr lang="en-US" dirty="0" smtClean="0"/>
              <a:t> minimal, $600 </a:t>
            </a:r>
            <a:r>
              <a:rPr lang="en-US" dirty="0" err="1" smtClean="0"/>
              <a:t>terdiri</a:t>
            </a:r>
            <a:r>
              <a:rPr lang="en-US" dirty="0" smtClean="0"/>
              <a:t> </a:t>
            </a:r>
            <a:r>
              <a:rPr lang="en-US" dirty="0" err="1" smtClean="0"/>
              <a:t>dari</a:t>
            </a:r>
            <a:r>
              <a:rPr lang="en-US" dirty="0" smtClean="0"/>
              <a:t>:</a:t>
            </a:r>
          </a:p>
          <a:p>
            <a:pPr lvl="1">
              <a:defRPr/>
            </a:pPr>
            <a:r>
              <a:rPr lang="en-US" dirty="0" err="1" smtClean="0"/>
              <a:t>Pemesanan</a:t>
            </a:r>
            <a:r>
              <a:rPr lang="en-US" dirty="0" smtClean="0"/>
              <a:t> (10 x $30)	  	$300</a:t>
            </a:r>
          </a:p>
          <a:p>
            <a:pPr lvl="1">
              <a:defRPr/>
            </a:pPr>
            <a:r>
              <a:rPr lang="en-US" dirty="0" err="1" smtClean="0"/>
              <a:t>Penyimpanan</a:t>
            </a:r>
            <a:r>
              <a:rPr lang="en-US" dirty="0" smtClean="0"/>
              <a:t> (200/2 x $3)	$300</a:t>
            </a:r>
          </a:p>
          <a:p>
            <a:pPr>
              <a:defRPr/>
            </a:pPr>
            <a:r>
              <a:rPr lang="en-US" dirty="0" err="1" smtClean="0"/>
              <a:t>Pemesanan</a:t>
            </a:r>
            <a:r>
              <a:rPr lang="en-US" dirty="0" smtClean="0"/>
              <a:t> </a:t>
            </a:r>
            <a:r>
              <a:rPr lang="en-US" dirty="0" err="1" smtClean="0"/>
              <a:t>kembali</a:t>
            </a:r>
            <a:r>
              <a:rPr lang="en-US" dirty="0" smtClean="0"/>
              <a:t> </a:t>
            </a:r>
            <a:r>
              <a:rPr lang="en-US" dirty="0" err="1" smtClean="0"/>
              <a:t>jika</a:t>
            </a:r>
            <a:r>
              <a:rPr lang="en-US" dirty="0" smtClean="0"/>
              <a:t> </a:t>
            </a:r>
            <a:r>
              <a:rPr lang="en-US" dirty="0" err="1" smtClean="0"/>
              <a:t>tingkat</a:t>
            </a:r>
            <a:r>
              <a:rPr lang="en-US" dirty="0" smtClean="0"/>
              <a:t> </a:t>
            </a:r>
            <a:r>
              <a:rPr lang="en-US" dirty="0" err="1" smtClean="0"/>
              <a:t>persediaan</a:t>
            </a:r>
            <a:r>
              <a:rPr lang="en-US" dirty="0" smtClean="0"/>
              <a:t> </a:t>
            </a:r>
            <a:r>
              <a:rPr lang="en-US" dirty="0" err="1" smtClean="0"/>
              <a:t>mencapai</a:t>
            </a:r>
            <a:r>
              <a:rPr lang="en-US" dirty="0" smtClean="0"/>
              <a:t> </a:t>
            </a:r>
            <a:r>
              <a:rPr lang="en-US" dirty="0" err="1" smtClean="0"/>
              <a:t>jumlah</a:t>
            </a:r>
            <a:r>
              <a:rPr lang="en-US" dirty="0" smtClean="0"/>
              <a:t> 105 unit</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3B49A22-7928-4BB6-8843-C421289B395D}" type="slidenum">
              <a:rPr lang="en-US" smtClean="0"/>
              <a:pPr>
                <a:defRPr/>
              </a:pPr>
              <a:t>107</a:t>
            </a:fld>
            <a:endParaRPr lang="en-US"/>
          </a:p>
        </p:txBody>
      </p:sp>
    </p:spTree>
    <p:extLst>
      <p:ext uri="{BB962C8B-B14F-4D97-AF65-F5344CB8AC3E}">
        <p14:creationId xmlns:p14="http://schemas.microsoft.com/office/powerpoint/2010/main" val="3831238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JIT- </a:t>
            </a:r>
            <a:r>
              <a:rPr lang="en-US" dirty="0" err="1" smtClean="0"/>
              <a:t>Dalam</a:t>
            </a:r>
            <a:r>
              <a:rPr lang="en-US" dirty="0" smtClean="0"/>
              <a:t> Inventory Management</a:t>
            </a:r>
            <a:endParaRPr lang="en-US" dirty="0"/>
          </a:p>
        </p:txBody>
      </p:sp>
      <p:sp>
        <p:nvSpPr>
          <p:cNvPr id="3" name="Content Placeholder 2"/>
          <p:cNvSpPr>
            <a:spLocks noGrp="1"/>
          </p:cNvSpPr>
          <p:nvPr>
            <p:ph idx="1"/>
          </p:nvPr>
        </p:nvSpPr>
        <p:spPr>
          <a:xfrm>
            <a:off x="508000" y="1447800"/>
            <a:ext cx="11074400" cy="5410200"/>
          </a:xfrm>
        </p:spPr>
        <p:txBody>
          <a:bodyPr/>
          <a:lstStyle/>
          <a:p>
            <a:pPr>
              <a:defRPr/>
            </a:pPr>
            <a:r>
              <a:rPr lang="en-US" dirty="0" err="1" smtClean="0"/>
              <a:t>Eiminasi</a:t>
            </a:r>
            <a:r>
              <a:rPr lang="en-US" dirty="0" smtClean="0"/>
              <a:t> non value added activities, </a:t>
            </a:r>
            <a:r>
              <a:rPr lang="en-US" dirty="0" err="1" smtClean="0"/>
              <a:t>seperti</a:t>
            </a:r>
            <a:r>
              <a:rPr lang="en-US" dirty="0" smtClean="0"/>
              <a:t> </a:t>
            </a:r>
            <a:r>
              <a:rPr lang="en-US" dirty="0" err="1" smtClean="0"/>
              <a:t>aktivitas</a:t>
            </a:r>
            <a:r>
              <a:rPr lang="en-US" dirty="0" smtClean="0"/>
              <a:t> </a:t>
            </a:r>
            <a:r>
              <a:rPr lang="en-US" dirty="0" err="1" smtClean="0"/>
              <a:t>pengelolaan</a:t>
            </a:r>
            <a:r>
              <a:rPr lang="en-US" dirty="0" smtClean="0"/>
              <a:t> </a:t>
            </a:r>
            <a:r>
              <a:rPr lang="en-US" dirty="0" err="1" smtClean="0"/>
              <a:t>persediaan</a:t>
            </a:r>
            <a:endParaRPr lang="en-US" dirty="0" smtClean="0"/>
          </a:p>
          <a:p>
            <a:pPr>
              <a:defRPr/>
            </a:pPr>
            <a:r>
              <a:rPr lang="en-US" dirty="0" err="1" smtClean="0"/>
              <a:t>Komitmen</a:t>
            </a:r>
            <a:r>
              <a:rPr lang="en-US" dirty="0" smtClean="0"/>
              <a:t> </a:t>
            </a:r>
            <a:r>
              <a:rPr lang="en-US" dirty="0" err="1" smtClean="0"/>
              <a:t>jangka</a:t>
            </a:r>
            <a:r>
              <a:rPr lang="en-US" dirty="0" smtClean="0"/>
              <a:t> </a:t>
            </a:r>
            <a:r>
              <a:rPr lang="en-US" dirty="0" err="1" smtClean="0"/>
              <a:t>panjang</a:t>
            </a:r>
            <a:r>
              <a:rPr lang="en-US" dirty="0" smtClean="0"/>
              <a:t>  </a:t>
            </a:r>
            <a:r>
              <a:rPr lang="en-US" dirty="0" err="1" smtClean="0"/>
              <a:t>dalam</a:t>
            </a:r>
            <a:r>
              <a:rPr lang="en-US" dirty="0" smtClean="0"/>
              <a:t> </a:t>
            </a:r>
            <a:r>
              <a:rPr lang="en-US" dirty="0" err="1" smtClean="0"/>
              <a:t>meningkatkan</a:t>
            </a:r>
            <a:r>
              <a:rPr lang="en-US" dirty="0" smtClean="0"/>
              <a:t> </a:t>
            </a:r>
            <a:r>
              <a:rPr lang="en-US" dirty="0" err="1" smtClean="0"/>
              <a:t>mutu</a:t>
            </a:r>
            <a:endParaRPr lang="en-US" dirty="0" smtClean="0"/>
          </a:p>
          <a:p>
            <a:pPr>
              <a:defRPr/>
            </a:pPr>
            <a:r>
              <a:rPr lang="en-US" dirty="0" err="1" smtClean="0"/>
              <a:t>Upaya</a:t>
            </a:r>
            <a:r>
              <a:rPr lang="en-US" dirty="0" smtClean="0"/>
              <a:t> </a:t>
            </a:r>
            <a:r>
              <a:rPr lang="en-US" dirty="0" err="1" smtClean="0"/>
              <a:t>perbaikan</a:t>
            </a:r>
            <a:r>
              <a:rPr lang="en-US" dirty="0" smtClean="0"/>
              <a:t> </a:t>
            </a:r>
            <a:r>
              <a:rPr lang="en-US" dirty="0" err="1" smtClean="0"/>
              <a:t>secara</a:t>
            </a:r>
            <a:r>
              <a:rPr lang="en-US" dirty="0" smtClean="0"/>
              <a:t> </a:t>
            </a:r>
            <a:r>
              <a:rPr lang="en-US" dirty="0" err="1" smtClean="0"/>
              <a:t>kontinyu</a:t>
            </a:r>
            <a:r>
              <a:rPr lang="en-US" dirty="0" smtClean="0"/>
              <a:t> (continuous improvement)</a:t>
            </a:r>
          </a:p>
          <a:p>
            <a:pPr>
              <a:defRPr/>
            </a:pPr>
            <a:r>
              <a:rPr lang="en-US" dirty="0" err="1" smtClean="0"/>
              <a:t>Penyederhanaan</a:t>
            </a:r>
            <a:r>
              <a:rPr lang="en-US" dirty="0" smtClean="0"/>
              <a:t> </a:t>
            </a:r>
            <a:r>
              <a:rPr lang="en-US" dirty="0" err="1" smtClean="0"/>
              <a:t>aktivitas</a:t>
            </a:r>
            <a:r>
              <a:rPr lang="en-US" dirty="0" smtClean="0"/>
              <a:t> </a:t>
            </a:r>
            <a:r>
              <a:rPr lang="en-US" dirty="0" err="1" smtClean="0"/>
              <a:t>dan</a:t>
            </a:r>
            <a:r>
              <a:rPr lang="en-US" dirty="0" smtClean="0"/>
              <a:t> </a:t>
            </a:r>
            <a:r>
              <a:rPr lang="en-US" dirty="0" err="1" smtClean="0"/>
              <a:t>peningkatan</a:t>
            </a:r>
            <a:r>
              <a:rPr lang="en-US" dirty="0" smtClean="0"/>
              <a:t> </a:t>
            </a:r>
            <a:r>
              <a:rPr lang="en-US" dirty="0" err="1" smtClean="0"/>
              <a:t>kualitas</a:t>
            </a:r>
            <a:r>
              <a:rPr lang="en-US" dirty="0" smtClean="0"/>
              <a:t> </a:t>
            </a:r>
            <a:r>
              <a:rPr lang="en-US" dirty="0" err="1" smtClean="0"/>
              <a:t>aktivitas</a:t>
            </a:r>
            <a:r>
              <a:rPr lang="en-US" dirty="0" smtClean="0"/>
              <a:t> </a:t>
            </a:r>
            <a:r>
              <a:rPr lang="en-US" dirty="0" err="1" smtClean="0"/>
              <a:t>penambah</a:t>
            </a:r>
            <a:r>
              <a:rPr lang="en-US" dirty="0" smtClean="0"/>
              <a:t> </a:t>
            </a:r>
            <a:r>
              <a:rPr lang="en-US" dirty="0" err="1" smtClean="0"/>
              <a:t>nilai</a:t>
            </a:r>
            <a:r>
              <a:rPr lang="en-US" dirty="0" smtClean="0"/>
              <a:t> </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239958DD-D794-4506-A073-B6199086A43B}" type="slidenum">
              <a:rPr lang="en-US" smtClean="0"/>
              <a:pPr>
                <a:defRPr/>
              </a:pPr>
              <a:t>108</a:t>
            </a:fld>
            <a:endParaRPr lang="en-US"/>
          </a:p>
        </p:txBody>
      </p:sp>
    </p:spTree>
    <p:extLst>
      <p:ext uri="{BB962C8B-B14F-4D97-AF65-F5344CB8AC3E}">
        <p14:creationId xmlns:p14="http://schemas.microsoft.com/office/powerpoint/2010/main" val="11473058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JIT –</a:t>
            </a:r>
            <a:r>
              <a:rPr lang="en-US" dirty="0" err="1" smtClean="0"/>
              <a:t>Manajemen</a:t>
            </a:r>
            <a:r>
              <a:rPr lang="en-US" dirty="0" smtClean="0"/>
              <a:t> </a:t>
            </a:r>
            <a:r>
              <a:rPr lang="en-US" dirty="0" err="1" smtClean="0"/>
              <a:t>Persediaan</a:t>
            </a:r>
            <a:endParaRPr lang="en-US" dirty="0"/>
          </a:p>
        </p:txBody>
      </p:sp>
      <p:graphicFrame>
        <p:nvGraphicFramePr>
          <p:cNvPr id="7" name="Content Placeholder 6"/>
          <p:cNvGraphicFramePr>
            <a:graphicFrameLocks noGrp="1"/>
          </p:cNvGraphicFramePr>
          <p:nvPr>
            <p:ph idx="1"/>
          </p:nvPr>
        </p:nvGraphicFramePr>
        <p:xfrm>
          <a:off x="406400" y="1600200"/>
          <a:ext cx="11175999" cy="4495800"/>
        </p:xfrm>
        <a:graphic>
          <a:graphicData uri="http://schemas.openxmlformats.org/drawingml/2006/table">
            <a:tbl>
              <a:tblPr firstRow="1" bandRow="1">
                <a:tableStyleId>{5C22544A-7EE6-4342-B048-85BDC9FD1C3A}</a:tableStyleId>
              </a:tblPr>
              <a:tblGrid>
                <a:gridCol w="3725333"/>
                <a:gridCol w="3725333"/>
                <a:gridCol w="3725333"/>
              </a:tblGrid>
              <a:tr h="520116">
                <a:tc>
                  <a:txBody>
                    <a:bodyPr/>
                    <a:lstStyle/>
                    <a:p>
                      <a:r>
                        <a:rPr lang="en-US" dirty="0" err="1" smtClean="0"/>
                        <a:t>Bahan</a:t>
                      </a:r>
                      <a:r>
                        <a:rPr lang="en-US" baseline="0" dirty="0" smtClean="0"/>
                        <a:t> Baku</a:t>
                      </a:r>
                      <a:endParaRPr lang="en-US" dirty="0"/>
                    </a:p>
                  </a:txBody>
                  <a:tcPr marL="121920" marR="121920"/>
                </a:tc>
                <a:tc>
                  <a:txBody>
                    <a:bodyPr/>
                    <a:lstStyle/>
                    <a:p>
                      <a:r>
                        <a:rPr lang="en-US" dirty="0" smtClean="0"/>
                        <a:t>PDP</a:t>
                      </a:r>
                      <a:endParaRPr lang="en-US" dirty="0"/>
                    </a:p>
                  </a:txBody>
                  <a:tcPr marL="121920" marR="121920"/>
                </a:tc>
                <a:tc>
                  <a:txBody>
                    <a:bodyPr/>
                    <a:lstStyle/>
                    <a:p>
                      <a:r>
                        <a:rPr lang="en-US" dirty="0" err="1" smtClean="0"/>
                        <a:t>Produk</a:t>
                      </a:r>
                      <a:r>
                        <a:rPr lang="en-US" dirty="0" smtClean="0"/>
                        <a:t> </a:t>
                      </a:r>
                      <a:r>
                        <a:rPr lang="en-US" dirty="0" err="1" smtClean="0"/>
                        <a:t>Jadi</a:t>
                      </a:r>
                      <a:endParaRPr lang="en-US" dirty="0"/>
                    </a:p>
                  </a:txBody>
                  <a:tcPr marL="121920" marR="121920"/>
                </a:tc>
              </a:tr>
              <a:tr h="897735">
                <a:tc>
                  <a:txBody>
                    <a:bodyPr/>
                    <a:lstStyle/>
                    <a:p>
                      <a:r>
                        <a:rPr lang="en-US" dirty="0" err="1" smtClean="0"/>
                        <a:t>Mengurangi</a:t>
                      </a:r>
                      <a:r>
                        <a:rPr lang="en-US" baseline="0" dirty="0" smtClean="0"/>
                        <a:t> </a:t>
                      </a:r>
                      <a:r>
                        <a:rPr lang="en-US" baseline="0" dirty="0" err="1" smtClean="0"/>
                        <a:t>pemasok</a:t>
                      </a:r>
                      <a:endParaRPr lang="en-US" dirty="0"/>
                    </a:p>
                  </a:txBody>
                  <a:tcPr marL="121920" marR="121920"/>
                </a:tc>
                <a:tc>
                  <a:txBody>
                    <a:bodyPr/>
                    <a:lstStyle/>
                    <a:p>
                      <a:r>
                        <a:rPr lang="en-US" dirty="0" err="1" smtClean="0"/>
                        <a:t>Perbaikan</a:t>
                      </a:r>
                      <a:r>
                        <a:rPr lang="en-US" dirty="0" smtClean="0"/>
                        <a:t> </a:t>
                      </a:r>
                      <a:r>
                        <a:rPr lang="en-US" dirty="0" err="1" smtClean="0"/>
                        <a:t>konfigurasi</a:t>
                      </a:r>
                      <a:r>
                        <a:rPr lang="en-US" dirty="0" smtClean="0"/>
                        <a:t> </a:t>
                      </a:r>
                      <a:r>
                        <a:rPr lang="en-US" dirty="0" err="1" smtClean="0"/>
                        <a:t>pabrik</a:t>
                      </a:r>
                      <a:endParaRPr lang="en-US" dirty="0"/>
                    </a:p>
                  </a:txBody>
                  <a:tcPr marL="121920" marR="121920"/>
                </a:tc>
                <a:tc>
                  <a:txBody>
                    <a:bodyPr/>
                    <a:lstStyle/>
                    <a:p>
                      <a:r>
                        <a:rPr lang="en-US" dirty="0" err="1" smtClean="0"/>
                        <a:t>Peningkatan</a:t>
                      </a:r>
                      <a:r>
                        <a:rPr lang="en-US" dirty="0" smtClean="0"/>
                        <a:t> </a:t>
                      </a:r>
                      <a:r>
                        <a:rPr lang="en-US" dirty="0" err="1" smtClean="0"/>
                        <a:t>kualitas</a:t>
                      </a:r>
                      <a:r>
                        <a:rPr lang="en-US" dirty="0" smtClean="0"/>
                        <a:t> </a:t>
                      </a:r>
                      <a:r>
                        <a:rPr lang="en-US" dirty="0" err="1" smtClean="0"/>
                        <a:t>produk</a:t>
                      </a:r>
                      <a:r>
                        <a:rPr lang="en-US" dirty="0" smtClean="0"/>
                        <a:t> </a:t>
                      </a:r>
                      <a:r>
                        <a:rPr lang="en-US" dirty="0" err="1" smtClean="0"/>
                        <a:t>jadi</a:t>
                      </a:r>
                      <a:endParaRPr lang="en-US" dirty="0"/>
                    </a:p>
                  </a:txBody>
                  <a:tcPr marL="121920" marR="121920"/>
                </a:tc>
              </a:tr>
              <a:tr h="897735">
                <a:tc>
                  <a:txBody>
                    <a:bodyPr/>
                    <a:lstStyle/>
                    <a:p>
                      <a:r>
                        <a:rPr lang="en-US" dirty="0" err="1" smtClean="0"/>
                        <a:t>Frekuensi</a:t>
                      </a:r>
                      <a:r>
                        <a:rPr lang="en-US" baseline="0" dirty="0" smtClean="0"/>
                        <a:t> </a:t>
                      </a:r>
                      <a:r>
                        <a:rPr lang="en-US" baseline="0" dirty="0" err="1" smtClean="0"/>
                        <a:t>penyerahan</a:t>
                      </a:r>
                      <a:r>
                        <a:rPr lang="en-US" baseline="0" dirty="0" smtClean="0"/>
                        <a:t> </a:t>
                      </a:r>
                      <a:r>
                        <a:rPr lang="en-US" baseline="0" dirty="0" err="1" smtClean="0"/>
                        <a:t>barang</a:t>
                      </a:r>
                      <a:r>
                        <a:rPr lang="en-US" baseline="0" dirty="0" smtClean="0"/>
                        <a:t> </a:t>
                      </a:r>
                      <a:r>
                        <a:rPr lang="en-US" baseline="0" dirty="0" err="1" smtClean="0"/>
                        <a:t>lebih</a:t>
                      </a:r>
                      <a:r>
                        <a:rPr lang="en-US" baseline="0" dirty="0" smtClean="0"/>
                        <a:t> </a:t>
                      </a:r>
                      <a:r>
                        <a:rPr lang="en-US" baseline="0" dirty="0" err="1" smtClean="0"/>
                        <a:t>sering</a:t>
                      </a:r>
                      <a:endParaRPr lang="en-US" dirty="0"/>
                    </a:p>
                  </a:txBody>
                  <a:tcPr marL="121920" marR="121920"/>
                </a:tc>
                <a:tc>
                  <a:txBody>
                    <a:bodyPr/>
                    <a:lstStyle/>
                    <a:p>
                      <a:r>
                        <a:rPr lang="en-US" dirty="0" err="1" smtClean="0"/>
                        <a:t>Peningkatan</a:t>
                      </a:r>
                      <a:r>
                        <a:rPr lang="en-US" dirty="0" smtClean="0"/>
                        <a:t> </a:t>
                      </a:r>
                      <a:r>
                        <a:rPr lang="en-US" dirty="0" err="1" smtClean="0"/>
                        <a:t>kualitas</a:t>
                      </a:r>
                      <a:r>
                        <a:rPr lang="en-US" dirty="0" smtClean="0"/>
                        <a:t> </a:t>
                      </a:r>
                      <a:r>
                        <a:rPr lang="en-US" dirty="0" err="1" smtClean="0"/>
                        <a:t>proses</a:t>
                      </a:r>
                      <a:r>
                        <a:rPr lang="en-US" dirty="0" smtClean="0"/>
                        <a:t> </a:t>
                      </a:r>
                      <a:r>
                        <a:rPr lang="en-US" dirty="0" err="1" smtClean="0"/>
                        <a:t>manufaktur</a:t>
                      </a:r>
                      <a:endParaRPr lang="en-US" dirty="0"/>
                    </a:p>
                  </a:txBody>
                  <a:tcPr marL="121920" marR="121920"/>
                </a:tc>
                <a:tc>
                  <a:txBody>
                    <a:bodyPr/>
                    <a:lstStyle/>
                    <a:p>
                      <a:r>
                        <a:rPr lang="en-US" dirty="0" err="1" smtClean="0"/>
                        <a:t>Mengurangi</a:t>
                      </a:r>
                      <a:r>
                        <a:rPr lang="en-US" dirty="0" smtClean="0"/>
                        <a:t> cycle time</a:t>
                      </a:r>
                      <a:endParaRPr lang="en-US" dirty="0"/>
                    </a:p>
                  </a:txBody>
                  <a:tcPr marL="121920" marR="121920"/>
                </a:tc>
              </a:tr>
              <a:tr h="1282479">
                <a:tc>
                  <a:txBody>
                    <a:bodyPr/>
                    <a:lstStyle/>
                    <a:p>
                      <a:r>
                        <a:rPr lang="en-US" dirty="0" err="1" smtClean="0"/>
                        <a:t>Kontrak</a:t>
                      </a:r>
                      <a:r>
                        <a:rPr lang="en-US" dirty="0" smtClean="0"/>
                        <a:t> </a:t>
                      </a:r>
                      <a:r>
                        <a:rPr lang="en-US" dirty="0" err="1" smtClean="0"/>
                        <a:t>jangka</a:t>
                      </a:r>
                      <a:r>
                        <a:rPr lang="en-US" dirty="0" smtClean="0"/>
                        <a:t> </a:t>
                      </a:r>
                      <a:r>
                        <a:rPr lang="en-US" dirty="0" err="1" smtClean="0"/>
                        <a:t>panjang</a:t>
                      </a:r>
                      <a:r>
                        <a:rPr lang="en-US" dirty="0" smtClean="0"/>
                        <a:t> </a:t>
                      </a:r>
                      <a:r>
                        <a:rPr lang="en-US" dirty="0" err="1" smtClean="0"/>
                        <a:t>dengan</a:t>
                      </a:r>
                      <a:r>
                        <a:rPr lang="en-US" dirty="0" smtClean="0"/>
                        <a:t> </a:t>
                      </a:r>
                      <a:r>
                        <a:rPr lang="en-US" dirty="0" err="1" smtClean="0"/>
                        <a:t>pemasok</a:t>
                      </a:r>
                      <a:endParaRPr lang="en-US" dirty="0"/>
                    </a:p>
                  </a:txBody>
                  <a:tcPr marL="121920" marR="121920"/>
                </a:tc>
                <a:tc>
                  <a:txBody>
                    <a:bodyPr/>
                    <a:lstStyle/>
                    <a:p>
                      <a:r>
                        <a:rPr lang="en-US" dirty="0" err="1" smtClean="0"/>
                        <a:t>Mempersingkat</a:t>
                      </a:r>
                      <a:r>
                        <a:rPr lang="en-US" dirty="0" smtClean="0"/>
                        <a:t> </a:t>
                      </a:r>
                      <a:r>
                        <a:rPr lang="en-US" dirty="0" err="1" smtClean="0"/>
                        <a:t>waktu</a:t>
                      </a:r>
                      <a:r>
                        <a:rPr lang="en-US" dirty="0" smtClean="0"/>
                        <a:t> set-up</a:t>
                      </a:r>
                      <a:endParaRPr lang="en-US" dirty="0"/>
                    </a:p>
                  </a:txBody>
                  <a:tcPr marL="121920" marR="121920"/>
                </a:tc>
                <a:tc>
                  <a:txBody>
                    <a:bodyPr/>
                    <a:lstStyle/>
                    <a:p>
                      <a:r>
                        <a:rPr lang="en-US" dirty="0" err="1" smtClean="0"/>
                        <a:t>Peningkatan</a:t>
                      </a:r>
                      <a:r>
                        <a:rPr lang="en-US" dirty="0" smtClean="0"/>
                        <a:t> </a:t>
                      </a:r>
                      <a:r>
                        <a:rPr lang="en-US" dirty="0" err="1" smtClean="0"/>
                        <a:t>fleksibilitas</a:t>
                      </a:r>
                      <a:r>
                        <a:rPr lang="en-US" dirty="0" smtClean="0"/>
                        <a:t> </a:t>
                      </a:r>
                      <a:r>
                        <a:rPr lang="en-US" dirty="0" err="1" smtClean="0"/>
                        <a:t>produksi</a:t>
                      </a:r>
                      <a:endParaRPr lang="en-US" dirty="0"/>
                    </a:p>
                  </a:txBody>
                  <a:tcPr marL="121920" marR="121920"/>
                </a:tc>
              </a:tr>
              <a:tr h="897735">
                <a:tc>
                  <a:txBody>
                    <a:bodyPr/>
                    <a:lstStyle/>
                    <a:p>
                      <a:r>
                        <a:rPr lang="en-US" dirty="0" err="1" smtClean="0"/>
                        <a:t>Mengurangi</a:t>
                      </a:r>
                      <a:r>
                        <a:rPr lang="en-US" dirty="0" smtClean="0"/>
                        <a:t> </a:t>
                      </a:r>
                      <a:r>
                        <a:rPr lang="en-US" dirty="0" err="1" smtClean="0"/>
                        <a:t>waktu</a:t>
                      </a:r>
                      <a:r>
                        <a:rPr lang="en-US" dirty="0" smtClean="0"/>
                        <a:t> </a:t>
                      </a:r>
                      <a:r>
                        <a:rPr lang="en-US" dirty="0" err="1" smtClean="0"/>
                        <a:t>inspeksi</a:t>
                      </a:r>
                      <a:r>
                        <a:rPr lang="en-US" dirty="0" smtClean="0"/>
                        <a:t> </a:t>
                      </a:r>
                      <a:r>
                        <a:rPr lang="en-US" dirty="0" err="1" smtClean="0"/>
                        <a:t>bahan</a:t>
                      </a:r>
                      <a:r>
                        <a:rPr lang="en-US" dirty="0" smtClean="0"/>
                        <a:t> </a:t>
                      </a:r>
                      <a:r>
                        <a:rPr lang="en-US" dirty="0" err="1" smtClean="0"/>
                        <a:t>baku</a:t>
                      </a:r>
                      <a:endParaRPr lang="en-US" dirty="0"/>
                    </a:p>
                  </a:txBody>
                  <a:tcPr marL="121920" marR="121920"/>
                </a:tc>
                <a:tc>
                  <a:txBody>
                    <a:bodyPr/>
                    <a:lstStyle/>
                    <a:p>
                      <a:r>
                        <a:rPr lang="en-US" dirty="0" err="1" smtClean="0"/>
                        <a:t>Mengurangi</a:t>
                      </a:r>
                      <a:r>
                        <a:rPr lang="en-US" dirty="0" smtClean="0"/>
                        <a:t> </a:t>
                      </a:r>
                      <a:r>
                        <a:rPr lang="en-US" dirty="0" err="1" smtClean="0"/>
                        <a:t>kuantitas</a:t>
                      </a:r>
                      <a:r>
                        <a:rPr lang="en-US" dirty="0" smtClean="0"/>
                        <a:t> PDP</a:t>
                      </a:r>
                      <a:endParaRPr lang="en-US" dirty="0"/>
                    </a:p>
                  </a:txBody>
                  <a:tcPr marL="121920" marR="121920"/>
                </a:tc>
                <a:tc>
                  <a:txBody>
                    <a:bodyPr/>
                    <a:lstStyle/>
                    <a:p>
                      <a:r>
                        <a:rPr lang="en-US" dirty="0" err="1" smtClean="0"/>
                        <a:t>Mengurangi</a:t>
                      </a:r>
                      <a:r>
                        <a:rPr lang="en-US" dirty="0" smtClean="0"/>
                        <a:t> </a:t>
                      </a:r>
                      <a:r>
                        <a:rPr lang="en-US" dirty="0" err="1" smtClean="0"/>
                        <a:t>inspeksi</a:t>
                      </a:r>
                      <a:r>
                        <a:rPr lang="en-US" dirty="0" smtClean="0"/>
                        <a:t> </a:t>
                      </a:r>
                      <a:r>
                        <a:rPr lang="en-US" dirty="0" err="1" smtClean="0"/>
                        <a:t>produk</a:t>
                      </a:r>
                      <a:r>
                        <a:rPr lang="en-US" dirty="0" smtClean="0"/>
                        <a:t> </a:t>
                      </a:r>
                      <a:r>
                        <a:rPr lang="en-US" dirty="0" err="1" smtClean="0"/>
                        <a:t>jadi</a:t>
                      </a:r>
                      <a:endParaRPr lang="en-US"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3790C4E1-A55A-419B-99DF-991D8954C3F3}" type="slidenum">
              <a:rPr lang="en-US" smtClean="0"/>
              <a:pPr>
                <a:defRPr/>
              </a:pPr>
              <a:t>109</a:t>
            </a:fld>
            <a:endParaRPr lang="en-US"/>
          </a:p>
        </p:txBody>
      </p:sp>
    </p:spTree>
    <p:extLst>
      <p:ext uri="{BB962C8B-B14F-4D97-AF65-F5344CB8AC3E}">
        <p14:creationId xmlns:p14="http://schemas.microsoft.com/office/powerpoint/2010/main" val="93734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AKTIVITAS SEBAGAI </a:t>
            </a:r>
            <a:r>
              <a:rPr lang="en-US" sz="4000" i="1" dirty="0" smtClean="0">
                <a:solidFill>
                  <a:srgbClr val="FF0000"/>
                </a:solidFill>
              </a:rPr>
              <a:t>COST OBJECT</a:t>
            </a:r>
            <a:r>
              <a:rPr lang="en-US" sz="4000" dirty="0" smtClean="0">
                <a:solidFill>
                  <a:srgbClr val="FF0000"/>
                </a:solidFill>
              </a:rPr>
              <a:t> YANG PENTING</a:t>
            </a:r>
          </a:p>
        </p:txBody>
      </p:sp>
      <p:sp>
        <p:nvSpPr>
          <p:cNvPr id="591875" name="Rectangle 3"/>
          <p:cNvSpPr>
            <a:spLocks noGrp="1" noChangeArrowheads="1"/>
          </p:cNvSpPr>
          <p:nvPr>
            <p:ph idx="4294967295"/>
          </p:nvPr>
        </p:nvSpPr>
        <p:spPr/>
        <p:txBody>
          <a:bodyPr>
            <a:normAutofit/>
          </a:bodyPr>
          <a:lstStyle/>
          <a:p>
            <a:pPr eaLnBrk="1" hangingPunct="1">
              <a:lnSpc>
                <a:spcPct val="90000"/>
              </a:lnSpc>
              <a:defRPr/>
            </a:pPr>
            <a:r>
              <a:rPr lang="en-US" dirty="0" err="1" smtClean="0"/>
              <a:t>Aktivitas</a:t>
            </a:r>
            <a:r>
              <a:rPr lang="en-US" dirty="0" smtClean="0"/>
              <a:t> </a:t>
            </a:r>
            <a:r>
              <a:rPr lang="en-US" dirty="0" err="1" smtClean="0"/>
              <a:t>adalah</a:t>
            </a:r>
            <a:r>
              <a:rPr lang="en-US" dirty="0" smtClean="0"/>
              <a:t> </a:t>
            </a:r>
            <a:r>
              <a:rPr lang="en-US" dirty="0" err="1" smtClean="0"/>
              <a:t>peristiwa</a:t>
            </a:r>
            <a:r>
              <a:rPr lang="en-US" dirty="0" smtClean="0"/>
              <a:t>, </a:t>
            </a:r>
            <a:r>
              <a:rPr lang="en-US" dirty="0" err="1" smtClean="0"/>
              <a:t>tugas</a:t>
            </a:r>
            <a:r>
              <a:rPr lang="en-US" dirty="0" smtClean="0"/>
              <a:t>, </a:t>
            </a:r>
            <a:r>
              <a:rPr lang="en-US" dirty="0" err="1" smtClean="0"/>
              <a:t>atau</a:t>
            </a:r>
            <a:r>
              <a:rPr lang="en-US" dirty="0" smtClean="0"/>
              <a:t> </a:t>
            </a:r>
            <a:r>
              <a:rPr lang="en-US" dirty="0" err="1" smtClean="0"/>
              <a:t>satuan</a:t>
            </a:r>
            <a:r>
              <a:rPr lang="en-US" dirty="0" smtClean="0"/>
              <a:t> </a:t>
            </a:r>
            <a:r>
              <a:rPr lang="en-US" dirty="0" err="1" smtClean="0"/>
              <a:t>pekerjaan</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tertentu</a:t>
            </a:r>
            <a:r>
              <a:rPr lang="en-US" dirty="0" smtClean="0"/>
              <a:t>.</a:t>
            </a:r>
          </a:p>
          <a:p>
            <a:pPr eaLnBrk="1" hangingPunct="1">
              <a:lnSpc>
                <a:spcPct val="90000"/>
              </a:lnSpc>
              <a:defRPr/>
            </a:pPr>
            <a:r>
              <a:rPr lang="en-US" dirty="0" err="1" smtClean="0"/>
              <a:t>Contoh</a:t>
            </a:r>
            <a:r>
              <a:rPr lang="en-US" dirty="0" smtClean="0"/>
              <a:t> </a:t>
            </a:r>
            <a:r>
              <a:rPr lang="en-US" dirty="0" err="1" smtClean="0"/>
              <a:t>aktivitas</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pembelian</a:t>
            </a:r>
            <a:r>
              <a:rPr lang="en-US" dirty="0" smtClean="0"/>
              <a:t> </a:t>
            </a:r>
            <a:r>
              <a:rPr lang="en-US" dirty="0" err="1" smtClean="0"/>
              <a:t>barang</a:t>
            </a:r>
            <a:r>
              <a:rPr lang="en-US" dirty="0" smtClean="0"/>
              <a:t> </a:t>
            </a:r>
            <a:r>
              <a:rPr lang="en-US" dirty="0" err="1" smtClean="0"/>
              <a:t>adalah</a:t>
            </a:r>
            <a:r>
              <a:rPr lang="en-US" dirty="0" smtClean="0"/>
              <a:t>:</a:t>
            </a:r>
          </a:p>
          <a:p>
            <a:pPr lvl="1" eaLnBrk="1" hangingPunct="1">
              <a:lnSpc>
                <a:spcPct val="90000"/>
              </a:lnSpc>
              <a:defRPr/>
            </a:pPr>
            <a:r>
              <a:rPr lang="en-US" dirty="0" err="1" smtClean="0"/>
              <a:t>Permintaan</a:t>
            </a:r>
            <a:r>
              <a:rPr lang="en-US" dirty="0" smtClean="0"/>
              <a:t> </a:t>
            </a:r>
            <a:r>
              <a:rPr lang="en-US" dirty="0" err="1" smtClean="0"/>
              <a:t>pembelian</a:t>
            </a:r>
            <a:endParaRPr lang="en-US" dirty="0" smtClean="0"/>
          </a:p>
          <a:p>
            <a:pPr lvl="1" eaLnBrk="1" hangingPunct="1">
              <a:lnSpc>
                <a:spcPct val="90000"/>
              </a:lnSpc>
              <a:defRPr/>
            </a:pPr>
            <a:r>
              <a:rPr lang="en-US" dirty="0" err="1" smtClean="0"/>
              <a:t>Pemilihan</a:t>
            </a:r>
            <a:r>
              <a:rPr lang="en-US" dirty="0" smtClean="0"/>
              <a:t> </a:t>
            </a:r>
            <a:r>
              <a:rPr lang="en-US" dirty="0" err="1" smtClean="0"/>
              <a:t>pemasok</a:t>
            </a:r>
            <a:endParaRPr lang="en-US" dirty="0" smtClean="0"/>
          </a:p>
          <a:p>
            <a:pPr lvl="1" eaLnBrk="1" hangingPunct="1">
              <a:lnSpc>
                <a:spcPct val="90000"/>
              </a:lnSpc>
              <a:defRPr/>
            </a:pPr>
            <a:r>
              <a:rPr lang="en-US" dirty="0" err="1" smtClean="0"/>
              <a:t>Penempatan</a:t>
            </a:r>
            <a:r>
              <a:rPr lang="en-US" dirty="0" smtClean="0"/>
              <a:t> order </a:t>
            </a:r>
            <a:r>
              <a:rPr lang="en-US" dirty="0" err="1" smtClean="0"/>
              <a:t>pembelian</a:t>
            </a:r>
            <a:endParaRPr lang="en-US" dirty="0" smtClean="0"/>
          </a:p>
          <a:p>
            <a:pPr lvl="1" eaLnBrk="1" hangingPunct="1">
              <a:lnSpc>
                <a:spcPct val="90000"/>
              </a:lnSpc>
              <a:defRPr/>
            </a:pPr>
            <a:r>
              <a:rPr lang="en-US" dirty="0" err="1" smtClean="0"/>
              <a:t>Penerimaan</a:t>
            </a:r>
            <a:r>
              <a:rPr lang="en-US" dirty="0" smtClean="0"/>
              <a:t> </a:t>
            </a:r>
            <a:r>
              <a:rPr lang="en-US" dirty="0" err="1" smtClean="0"/>
              <a:t>barang</a:t>
            </a:r>
            <a:endParaRPr lang="en-US" dirty="0" smtClean="0"/>
          </a:p>
          <a:p>
            <a:pPr lvl="1" eaLnBrk="1" hangingPunct="1">
              <a:lnSpc>
                <a:spcPct val="90000"/>
              </a:lnSpc>
              <a:defRPr/>
            </a:pPr>
            <a:r>
              <a:rPr lang="en-US" dirty="0" err="1" smtClean="0"/>
              <a:t>Pencatatan</a:t>
            </a:r>
            <a:r>
              <a:rPr lang="en-US" dirty="0" smtClean="0"/>
              <a:t> </a:t>
            </a:r>
            <a:r>
              <a:rPr lang="en-US" dirty="0" err="1" smtClean="0"/>
              <a:t>transaksi</a:t>
            </a:r>
            <a:r>
              <a:rPr lang="en-US" dirty="0" smtClean="0"/>
              <a:t> </a:t>
            </a:r>
            <a:r>
              <a:rPr lang="en-US" dirty="0" err="1" smtClean="0"/>
              <a:t>pembelian</a:t>
            </a:r>
            <a:endParaRPr lang="en-US" dirty="0" smtClean="0"/>
          </a:p>
        </p:txBody>
      </p:sp>
      <p:sp>
        <p:nvSpPr>
          <p:cNvPr id="13316"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38C7697-2297-41E1-936E-64BE4F283FBE}" type="slidenum">
              <a:rPr lang="en-US" smtClean="0"/>
              <a:pPr>
                <a:defRPr/>
              </a:pPr>
              <a:t>11</a:t>
            </a:fld>
            <a:endParaRPr lang="en-US"/>
          </a:p>
        </p:txBody>
      </p:sp>
    </p:spTree>
    <p:extLst>
      <p:ext uri="{BB962C8B-B14F-4D97-AF65-F5344CB8AC3E}">
        <p14:creationId xmlns:p14="http://schemas.microsoft.com/office/powerpoint/2010/main" val="32868394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Manfaat</a:t>
            </a:r>
            <a:r>
              <a:rPr lang="en-US" dirty="0" smtClean="0"/>
              <a:t> JIT</a:t>
            </a:r>
            <a:endParaRPr lang="en-US" dirty="0"/>
          </a:p>
        </p:txBody>
      </p:sp>
      <p:graphicFrame>
        <p:nvGraphicFramePr>
          <p:cNvPr id="7" name="Content Placeholder 6"/>
          <p:cNvGraphicFramePr>
            <a:graphicFrameLocks noGrp="1"/>
          </p:cNvGraphicFramePr>
          <p:nvPr>
            <p:ph idx="1"/>
          </p:nvPr>
        </p:nvGraphicFramePr>
        <p:xfrm>
          <a:off x="508000" y="1600201"/>
          <a:ext cx="11074400" cy="5029199"/>
        </p:xfrm>
        <a:graphic>
          <a:graphicData uri="http://schemas.openxmlformats.org/drawingml/2006/table">
            <a:tbl>
              <a:tblPr firstRow="1" bandRow="1">
                <a:tableStyleId>{5C22544A-7EE6-4342-B048-85BDC9FD1C3A}</a:tableStyleId>
              </a:tblPr>
              <a:tblGrid>
                <a:gridCol w="3691467"/>
                <a:gridCol w="7382933"/>
              </a:tblGrid>
              <a:tr h="433449">
                <a:tc>
                  <a:txBody>
                    <a:bodyPr/>
                    <a:lstStyle/>
                    <a:p>
                      <a:r>
                        <a:rPr lang="en-US" sz="1800" dirty="0" err="1" smtClean="0"/>
                        <a:t>Deskripsi</a:t>
                      </a:r>
                      <a:endParaRPr lang="en-US" sz="1800" dirty="0"/>
                    </a:p>
                  </a:txBody>
                  <a:tcPr marL="121920" marR="121920"/>
                </a:tc>
                <a:tc>
                  <a:txBody>
                    <a:bodyPr/>
                    <a:lstStyle/>
                    <a:p>
                      <a:r>
                        <a:rPr lang="en-US" sz="1800" dirty="0" err="1" smtClean="0"/>
                        <a:t>Manfaat</a:t>
                      </a:r>
                      <a:r>
                        <a:rPr lang="en-US" sz="1800" dirty="0" smtClean="0"/>
                        <a:t> JIT</a:t>
                      </a:r>
                      <a:endParaRPr lang="en-US" sz="1800" dirty="0"/>
                    </a:p>
                  </a:txBody>
                  <a:tcPr marL="121920" marR="121920"/>
                </a:tc>
              </a:tr>
              <a:tr h="1068779">
                <a:tc>
                  <a:txBody>
                    <a:bodyPr/>
                    <a:lstStyle/>
                    <a:p>
                      <a:r>
                        <a:rPr lang="en-US" sz="1800" dirty="0" err="1" smtClean="0"/>
                        <a:t>Reduksi</a:t>
                      </a:r>
                      <a:r>
                        <a:rPr lang="en-US" sz="1800" dirty="0" smtClean="0"/>
                        <a:t> </a:t>
                      </a:r>
                      <a:r>
                        <a:rPr lang="en-US" sz="1800" dirty="0" err="1" smtClean="0"/>
                        <a:t>biaya</a:t>
                      </a:r>
                      <a:endParaRPr lang="en-US" sz="1800" dirty="0"/>
                    </a:p>
                  </a:txBody>
                  <a:tcPr marL="121920" marR="121920"/>
                </a:tc>
                <a:tc>
                  <a:txBody>
                    <a:bodyPr/>
                    <a:lstStyle/>
                    <a:p>
                      <a:pPr>
                        <a:buFont typeface="Arial" pitchFamily="34" charset="0"/>
                        <a:buChar char="•"/>
                      </a:pPr>
                      <a:r>
                        <a:rPr lang="en-US" sz="1800" dirty="0" err="1" smtClean="0"/>
                        <a:t>Biaya</a:t>
                      </a:r>
                      <a:r>
                        <a:rPr lang="en-US" sz="1800" dirty="0" smtClean="0"/>
                        <a:t> </a:t>
                      </a:r>
                      <a:r>
                        <a:rPr lang="en-US" sz="1800" dirty="0" err="1" smtClean="0"/>
                        <a:t>penyimpanan</a:t>
                      </a:r>
                      <a:endParaRPr lang="en-US" sz="1800" dirty="0" smtClean="0"/>
                    </a:p>
                    <a:p>
                      <a:pPr>
                        <a:buFont typeface="Arial" pitchFamily="34" charset="0"/>
                        <a:buChar char="•"/>
                      </a:pPr>
                      <a:r>
                        <a:rPr lang="en-US" sz="1800" dirty="0" err="1" smtClean="0"/>
                        <a:t>Mengurangi</a:t>
                      </a:r>
                      <a:r>
                        <a:rPr lang="en-US" sz="1800" dirty="0" smtClean="0"/>
                        <a:t> </a:t>
                      </a:r>
                      <a:r>
                        <a:rPr lang="en-US" sz="1800" dirty="0" err="1" smtClean="0"/>
                        <a:t>sisa</a:t>
                      </a:r>
                      <a:r>
                        <a:rPr lang="en-US" sz="1800" dirty="0" smtClean="0"/>
                        <a:t> </a:t>
                      </a:r>
                      <a:r>
                        <a:rPr lang="en-US" sz="1800" dirty="0" err="1" smtClean="0"/>
                        <a:t>bahan</a:t>
                      </a:r>
                      <a:endParaRPr lang="en-US" sz="1800" dirty="0" smtClean="0"/>
                    </a:p>
                    <a:p>
                      <a:pPr>
                        <a:buFont typeface="Arial" pitchFamily="34" charset="0"/>
                        <a:buChar char="•"/>
                      </a:pPr>
                      <a:r>
                        <a:rPr lang="en-US" sz="1800" dirty="0" err="1" smtClean="0"/>
                        <a:t>Mereduksi</a:t>
                      </a:r>
                      <a:r>
                        <a:rPr lang="en-US" sz="1800" baseline="0" dirty="0" smtClean="0"/>
                        <a:t> </a:t>
                      </a:r>
                      <a:r>
                        <a:rPr lang="en-US" sz="1800" baseline="0" dirty="0" err="1" smtClean="0"/>
                        <a:t>biaya</a:t>
                      </a:r>
                      <a:r>
                        <a:rPr lang="en-US" sz="1800" baseline="0" dirty="0" smtClean="0"/>
                        <a:t> </a:t>
                      </a:r>
                      <a:r>
                        <a:rPr lang="en-US" sz="1800" baseline="0" dirty="0" err="1" smtClean="0"/>
                        <a:t>klerikal</a:t>
                      </a:r>
                      <a:endParaRPr lang="en-US" sz="1800" dirty="0"/>
                    </a:p>
                  </a:txBody>
                  <a:tcPr marL="121920" marR="121920"/>
                </a:tc>
              </a:tr>
              <a:tr h="1710047">
                <a:tc>
                  <a:txBody>
                    <a:bodyPr/>
                    <a:lstStyle/>
                    <a:p>
                      <a:r>
                        <a:rPr lang="en-US" sz="1800" dirty="0" err="1" smtClean="0"/>
                        <a:t>Peningkatan</a:t>
                      </a:r>
                      <a:r>
                        <a:rPr lang="en-US" sz="1800" baseline="0" dirty="0" smtClean="0"/>
                        <a:t> </a:t>
                      </a:r>
                      <a:r>
                        <a:rPr lang="en-US" sz="1800" baseline="0" dirty="0" err="1" smtClean="0"/>
                        <a:t>Kualitas</a:t>
                      </a:r>
                      <a:endParaRPr lang="en-US" sz="1800" dirty="0"/>
                    </a:p>
                  </a:txBody>
                  <a:tcPr marL="121920" marR="121920"/>
                </a:tc>
                <a:tc>
                  <a:txBody>
                    <a:bodyPr/>
                    <a:lstStyle/>
                    <a:p>
                      <a:pPr>
                        <a:buFont typeface="Arial" pitchFamily="34" charset="0"/>
                        <a:buChar char="•"/>
                      </a:pPr>
                      <a:r>
                        <a:rPr lang="en-US" sz="1800" dirty="0" err="1" smtClean="0"/>
                        <a:t>Deteksi</a:t>
                      </a:r>
                      <a:r>
                        <a:rPr lang="en-US" sz="1800" dirty="0" smtClean="0"/>
                        <a:t> </a:t>
                      </a:r>
                      <a:r>
                        <a:rPr lang="en-US" sz="1800" dirty="0" err="1" smtClean="0"/>
                        <a:t>produk</a:t>
                      </a:r>
                      <a:r>
                        <a:rPr lang="en-US" sz="1800" dirty="0" smtClean="0"/>
                        <a:t> </a:t>
                      </a:r>
                      <a:r>
                        <a:rPr lang="en-US" sz="1800" dirty="0" err="1" smtClean="0"/>
                        <a:t>cacat</a:t>
                      </a:r>
                      <a:r>
                        <a:rPr lang="en-US" sz="1800" dirty="0" smtClean="0"/>
                        <a:t> </a:t>
                      </a:r>
                      <a:r>
                        <a:rPr lang="en-US" sz="1800" dirty="0" err="1" smtClean="0"/>
                        <a:t>lebih</a:t>
                      </a:r>
                      <a:r>
                        <a:rPr lang="en-US" sz="1800" dirty="0" smtClean="0"/>
                        <a:t> </a:t>
                      </a:r>
                      <a:r>
                        <a:rPr lang="en-US" sz="1800" dirty="0" err="1" smtClean="0"/>
                        <a:t>cepat</a:t>
                      </a:r>
                      <a:endParaRPr lang="en-US" sz="1800" dirty="0" smtClean="0"/>
                    </a:p>
                    <a:p>
                      <a:pPr>
                        <a:buFont typeface="Arial" pitchFamily="34" charset="0"/>
                        <a:buChar char="•"/>
                      </a:pPr>
                      <a:r>
                        <a:rPr lang="en-US" sz="1800" dirty="0" err="1" smtClean="0"/>
                        <a:t>Tindakan</a:t>
                      </a:r>
                      <a:r>
                        <a:rPr lang="en-US" sz="1800" dirty="0" smtClean="0"/>
                        <a:t> </a:t>
                      </a:r>
                      <a:r>
                        <a:rPr lang="en-US" sz="1800" dirty="0" err="1" smtClean="0"/>
                        <a:t>korektif</a:t>
                      </a:r>
                      <a:r>
                        <a:rPr lang="en-US" sz="1800" dirty="0" smtClean="0"/>
                        <a:t> </a:t>
                      </a:r>
                      <a:r>
                        <a:rPr lang="en-US" sz="1800" dirty="0" err="1" smtClean="0"/>
                        <a:t>lebih</a:t>
                      </a:r>
                      <a:r>
                        <a:rPr lang="en-US" sz="1800" dirty="0" smtClean="0"/>
                        <a:t> </a:t>
                      </a:r>
                      <a:r>
                        <a:rPr lang="en-US" sz="1800" dirty="0" err="1" smtClean="0"/>
                        <a:t>cepat</a:t>
                      </a:r>
                      <a:endParaRPr lang="en-US" sz="1800" dirty="0" smtClean="0"/>
                    </a:p>
                    <a:p>
                      <a:pPr>
                        <a:buFont typeface="Arial" pitchFamily="34" charset="0"/>
                        <a:buChar char="•"/>
                      </a:pPr>
                      <a:r>
                        <a:rPr lang="en-US" sz="1800" dirty="0" err="1" smtClean="0"/>
                        <a:t>Kualitas</a:t>
                      </a:r>
                      <a:r>
                        <a:rPr lang="en-US" sz="1800" dirty="0" smtClean="0"/>
                        <a:t> </a:t>
                      </a:r>
                      <a:r>
                        <a:rPr lang="en-US" sz="1800" dirty="0" err="1" smtClean="0"/>
                        <a:t>proses</a:t>
                      </a:r>
                      <a:r>
                        <a:rPr lang="en-US" sz="1800" dirty="0" smtClean="0"/>
                        <a:t> </a:t>
                      </a:r>
                      <a:r>
                        <a:rPr lang="en-US" sz="1800" dirty="0" err="1" smtClean="0"/>
                        <a:t>manufaktur</a:t>
                      </a:r>
                      <a:endParaRPr lang="en-US" sz="1800" dirty="0" smtClean="0"/>
                    </a:p>
                    <a:p>
                      <a:pPr>
                        <a:buFont typeface="Arial" pitchFamily="34" charset="0"/>
                        <a:buChar char="•"/>
                      </a:pPr>
                      <a:r>
                        <a:rPr lang="en-US" sz="1800" dirty="0" err="1" smtClean="0"/>
                        <a:t>Inspeksi</a:t>
                      </a:r>
                      <a:r>
                        <a:rPr lang="en-US" sz="1800" dirty="0" smtClean="0"/>
                        <a:t> </a:t>
                      </a:r>
                      <a:r>
                        <a:rPr lang="en-US" sz="1800" dirty="0" err="1" smtClean="0"/>
                        <a:t>berkurang</a:t>
                      </a:r>
                      <a:endParaRPr lang="en-US" sz="1800" dirty="0" smtClean="0"/>
                    </a:p>
                    <a:p>
                      <a:pPr>
                        <a:buFont typeface="Arial" pitchFamily="34" charset="0"/>
                        <a:buChar char="•"/>
                      </a:pPr>
                      <a:r>
                        <a:rPr lang="en-US" sz="1800" dirty="0" err="1" smtClean="0"/>
                        <a:t>Kualitas</a:t>
                      </a:r>
                      <a:r>
                        <a:rPr lang="en-US" sz="1800" baseline="0" dirty="0" smtClean="0"/>
                        <a:t> </a:t>
                      </a:r>
                      <a:r>
                        <a:rPr lang="en-US" sz="1800" baseline="0" dirty="0" err="1" smtClean="0"/>
                        <a:t>bahan</a:t>
                      </a:r>
                      <a:r>
                        <a:rPr lang="en-US" sz="1800" baseline="0" dirty="0" smtClean="0"/>
                        <a:t> </a:t>
                      </a:r>
                      <a:r>
                        <a:rPr lang="en-US" sz="1800" baseline="0" dirty="0" err="1" smtClean="0"/>
                        <a:t>baku</a:t>
                      </a:r>
                      <a:endParaRPr lang="en-US" sz="1800" dirty="0"/>
                    </a:p>
                  </a:txBody>
                  <a:tcPr marL="121920" marR="121920"/>
                </a:tc>
              </a:tr>
              <a:tr h="748145">
                <a:tc>
                  <a:txBody>
                    <a:bodyPr/>
                    <a:lstStyle/>
                    <a:p>
                      <a:r>
                        <a:rPr lang="en-US" sz="1800" dirty="0" err="1" smtClean="0"/>
                        <a:t>Kualitas</a:t>
                      </a:r>
                      <a:r>
                        <a:rPr lang="en-US" sz="1800" dirty="0" smtClean="0"/>
                        <a:t> </a:t>
                      </a:r>
                      <a:r>
                        <a:rPr lang="en-US" sz="1800" dirty="0" err="1" smtClean="0"/>
                        <a:t>desain</a:t>
                      </a:r>
                      <a:endParaRPr lang="en-US" sz="1800" dirty="0"/>
                    </a:p>
                  </a:txBody>
                  <a:tcPr marL="121920" marR="121920"/>
                </a:tc>
                <a:tc>
                  <a:txBody>
                    <a:bodyPr/>
                    <a:lstStyle/>
                    <a:p>
                      <a:pPr>
                        <a:buFont typeface="Arial" pitchFamily="34" charset="0"/>
                        <a:buChar char="•"/>
                      </a:pPr>
                      <a:r>
                        <a:rPr lang="en-US" sz="1800" dirty="0" err="1" smtClean="0"/>
                        <a:t>Respon</a:t>
                      </a:r>
                      <a:r>
                        <a:rPr lang="en-US" sz="1800" dirty="0" smtClean="0"/>
                        <a:t> </a:t>
                      </a:r>
                      <a:r>
                        <a:rPr lang="en-US" sz="1800" dirty="0" err="1" smtClean="0"/>
                        <a:t>terhadap</a:t>
                      </a:r>
                      <a:r>
                        <a:rPr lang="en-US" sz="1800" dirty="0" smtClean="0"/>
                        <a:t> </a:t>
                      </a:r>
                      <a:r>
                        <a:rPr lang="en-US" sz="1800" dirty="0" err="1" smtClean="0"/>
                        <a:t>perubahan</a:t>
                      </a:r>
                      <a:r>
                        <a:rPr lang="en-US" sz="1800" dirty="0" smtClean="0"/>
                        <a:t> </a:t>
                      </a:r>
                      <a:r>
                        <a:rPr lang="en-US" sz="1800" dirty="0" err="1" smtClean="0"/>
                        <a:t>cepat</a:t>
                      </a:r>
                      <a:r>
                        <a:rPr lang="en-US" sz="1800" dirty="0" smtClean="0"/>
                        <a:t> </a:t>
                      </a:r>
                    </a:p>
                    <a:p>
                      <a:pPr>
                        <a:buFont typeface="Arial" pitchFamily="34" charset="0"/>
                        <a:buChar char="•"/>
                      </a:pPr>
                      <a:r>
                        <a:rPr lang="en-US" sz="1800" dirty="0" err="1" smtClean="0"/>
                        <a:t>Lebih</a:t>
                      </a:r>
                      <a:r>
                        <a:rPr lang="en-US" sz="1800" dirty="0" smtClean="0"/>
                        <a:t> </a:t>
                      </a:r>
                      <a:r>
                        <a:rPr lang="en-US" sz="1800" dirty="0" err="1" smtClean="0"/>
                        <a:t>inovarif</a:t>
                      </a:r>
                      <a:r>
                        <a:rPr lang="en-US" sz="1800" dirty="0" smtClean="0"/>
                        <a:t> </a:t>
                      </a:r>
                      <a:r>
                        <a:rPr lang="en-US" sz="1800" dirty="0" err="1" smtClean="0"/>
                        <a:t>dan</a:t>
                      </a:r>
                      <a:r>
                        <a:rPr lang="en-US" sz="1800" dirty="0" smtClean="0"/>
                        <a:t> </a:t>
                      </a:r>
                      <a:r>
                        <a:rPr lang="en-US" sz="1800" dirty="0" err="1" smtClean="0"/>
                        <a:t>kreatif</a:t>
                      </a:r>
                      <a:endParaRPr lang="en-US" sz="1800" dirty="0"/>
                    </a:p>
                  </a:txBody>
                  <a:tcPr marL="121920" marR="121920"/>
                </a:tc>
              </a:tr>
              <a:tr h="1068779">
                <a:tc>
                  <a:txBody>
                    <a:bodyPr/>
                    <a:lstStyle/>
                    <a:p>
                      <a:r>
                        <a:rPr lang="en-US" sz="1800" dirty="0" err="1" smtClean="0"/>
                        <a:t>Efektifitas</a:t>
                      </a:r>
                      <a:r>
                        <a:rPr lang="en-US" sz="1800" dirty="0" smtClean="0"/>
                        <a:t> </a:t>
                      </a:r>
                      <a:r>
                        <a:rPr lang="en-US" sz="1800" dirty="0" err="1" smtClean="0"/>
                        <a:t>kegiatan</a:t>
                      </a:r>
                      <a:r>
                        <a:rPr lang="en-US" sz="1800" dirty="0" smtClean="0"/>
                        <a:t> </a:t>
                      </a:r>
                      <a:r>
                        <a:rPr lang="en-US" sz="1800" dirty="0" err="1" smtClean="0"/>
                        <a:t>administratif</a:t>
                      </a:r>
                      <a:endParaRPr lang="en-US" sz="1800" dirty="0"/>
                    </a:p>
                  </a:txBody>
                  <a:tcPr marL="121920" marR="121920"/>
                </a:tc>
                <a:tc>
                  <a:txBody>
                    <a:bodyPr/>
                    <a:lstStyle/>
                    <a:p>
                      <a:pPr>
                        <a:buFont typeface="Arial" pitchFamily="34" charset="0"/>
                        <a:buChar char="•"/>
                      </a:pPr>
                      <a:r>
                        <a:rPr lang="en-US" sz="1800" dirty="0" err="1" smtClean="0"/>
                        <a:t>Mereduksi</a:t>
                      </a:r>
                      <a:r>
                        <a:rPr lang="en-US" sz="1800" baseline="0" dirty="0" smtClean="0"/>
                        <a:t> </a:t>
                      </a:r>
                      <a:r>
                        <a:rPr lang="en-US" sz="1800" baseline="0" dirty="0" err="1" smtClean="0"/>
                        <a:t>suplies</a:t>
                      </a:r>
                      <a:r>
                        <a:rPr lang="en-US" sz="1800" baseline="0" dirty="0" smtClean="0"/>
                        <a:t> </a:t>
                      </a:r>
                      <a:r>
                        <a:rPr lang="en-US" sz="1800" baseline="0" dirty="0" err="1" smtClean="0"/>
                        <a:t>kantor</a:t>
                      </a:r>
                      <a:endParaRPr lang="en-US" sz="1800" baseline="0" dirty="0" smtClean="0"/>
                    </a:p>
                    <a:p>
                      <a:pPr>
                        <a:buFont typeface="Arial" pitchFamily="34" charset="0"/>
                        <a:buChar char="•"/>
                      </a:pPr>
                      <a:r>
                        <a:rPr lang="en-US" sz="1800" baseline="0" dirty="0" err="1" smtClean="0"/>
                        <a:t>Kebutuhan</a:t>
                      </a:r>
                      <a:r>
                        <a:rPr lang="en-US" sz="1800" baseline="0" dirty="0" smtClean="0"/>
                        <a:t> </a:t>
                      </a:r>
                      <a:r>
                        <a:rPr lang="en-US" sz="1800" baseline="0" dirty="0" err="1" smtClean="0"/>
                        <a:t>kontrak</a:t>
                      </a:r>
                      <a:r>
                        <a:rPr lang="en-US" sz="1800" baseline="0" dirty="0" smtClean="0"/>
                        <a:t> </a:t>
                      </a:r>
                      <a:r>
                        <a:rPr lang="en-US" sz="1800" baseline="0" dirty="0" err="1" smtClean="0"/>
                        <a:t>berkurang</a:t>
                      </a:r>
                      <a:endParaRPr lang="en-US" sz="1800" baseline="0" dirty="0" smtClean="0"/>
                    </a:p>
                    <a:p>
                      <a:pPr>
                        <a:buFont typeface="Arial" pitchFamily="34" charset="0"/>
                        <a:buChar char="•"/>
                      </a:pPr>
                      <a:r>
                        <a:rPr lang="en-US" sz="1800" baseline="0" dirty="0" err="1" smtClean="0"/>
                        <a:t>Identifikasi</a:t>
                      </a:r>
                      <a:r>
                        <a:rPr lang="en-US" sz="1800" baseline="0" dirty="0" smtClean="0"/>
                        <a:t> </a:t>
                      </a:r>
                      <a:r>
                        <a:rPr lang="en-US" sz="1800" baseline="0" dirty="0" err="1" smtClean="0"/>
                        <a:t>pesanan</a:t>
                      </a:r>
                      <a:r>
                        <a:rPr lang="en-US" sz="1800" baseline="0" dirty="0" smtClean="0"/>
                        <a:t> </a:t>
                      </a:r>
                      <a:r>
                        <a:rPr lang="en-US" sz="1800" baseline="0" dirty="0" err="1" smtClean="0"/>
                        <a:t>lebih</a:t>
                      </a:r>
                      <a:r>
                        <a:rPr lang="en-US" sz="1800" baseline="0" dirty="0" smtClean="0"/>
                        <a:t> </a:t>
                      </a:r>
                      <a:r>
                        <a:rPr lang="en-US" sz="1800" baseline="0" dirty="0" err="1" smtClean="0"/>
                        <a:t>mudah</a:t>
                      </a:r>
                      <a:endParaRPr lang="en-US" sz="1800" dirty="0"/>
                    </a:p>
                  </a:txBody>
                  <a:tcPr marL="121920" marR="121920"/>
                </a:tc>
              </a:tr>
            </a:tbl>
          </a:graphicData>
        </a:graphic>
      </p:graphicFrame>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72ABD834-B47F-4887-B6FE-5935720DD63D}" type="slidenum">
              <a:rPr lang="en-US" smtClean="0"/>
              <a:pPr>
                <a:defRPr/>
              </a:pPr>
              <a:t>110</a:t>
            </a:fld>
            <a:endParaRPr lang="en-US"/>
          </a:p>
        </p:txBody>
      </p:sp>
    </p:spTree>
    <p:extLst>
      <p:ext uri="{BB962C8B-B14F-4D97-AF65-F5344CB8AC3E}">
        <p14:creationId xmlns:p14="http://schemas.microsoft.com/office/powerpoint/2010/main" val="39415958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EOQ-JIT</a:t>
            </a:r>
            <a:endParaRPr lang="en-US" dirty="0"/>
          </a:p>
        </p:txBody>
      </p:sp>
      <p:sp>
        <p:nvSpPr>
          <p:cNvPr id="3" name="Content Placeholder 2"/>
          <p:cNvSpPr>
            <a:spLocks noGrp="1"/>
          </p:cNvSpPr>
          <p:nvPr>
            <p:ph idx="1"/>
          </p:nvPr>
        </p:nvSpPr>
        <p:spPr>
          <a:xfrm>
            <a:off x="609600" y="1600200"/>
            <a:ext cx="10972800" cy="5257800"/>
          </a:xfrm>
        </p:spPr>
        <p:txBody>
          <a:bodyPr/>
          <a:lstStyle/>
          <a:p>
            <a:pPr>
              <a:defRPr/>
            </a:pPr>
            <a:r>
              <a:rPr lang="en-US" dirty="0" smtClean="0"/>
              <a:t>PT </a:t>
            </a:r>
            <a:r>
              <a:rPr lang="en-US" dirty="0" err="1" smtClean="0"/>
              <a:t>Hasina</a:t>
            </a:r>
            <a:r>
              <a:rPr lang="en-US" dirty="0" smtClean="0"/>
              <a:t> </a:t>
            </a:r>
            <a:r>
              <a:rPr lang="en-US" dirty="0" err="1" smtClean="0"/>
              <a:t>mengestimasi</a:t>
            </a:r>
            <a:r>
              <a:rPr lang="en-US" dirty="0" smtClean="0"/>
              <a:t> </a:t>
            </a:r>
            <a:r>
              <a:rPr lang="en-US" dirty="0" err="1" smtClean="0"/>
              <a:t>kebutuhan</a:t>
            </a:r>
            <a:r>
              <a:rPr lang="en-US" dirty="0" smtClean="0"/>
              <a:t> </a:t>
            </a:r>
            <a:r>
              <a:rPr lang="en-US" dirty="0" err="1" smtClean="0"/>
              <a:t>bahan</a:t>
            </a:r>
            <a:r>
              <a:rPr lang="en-US" dirty="0" smtClean="0"/>
              <a:t> per </a:t>
            </a:r>
            <a:r>
              <a:rPr lang="en-US" dirty="0" err="1" smtClean="0"/>
              <a:t>tahun</a:t>
            </a:r>
            <a:r>
              <a:rPr lang="en-US" dirty="0" smtClean="0"/>
              <a:t> 10.000 kg</a:t>
            </a:r>
          </a:p>
          <a:p>
            <a:pPr>
              <a:defRPr/>
            </a:pPr>
            <a:r>
              <a:rPr lang="en-US" dirty="0" err="1" smtClean="0"/>
              <a:t>Biaya</a:t>
            </a:r>
            <a:r>
              <a:rPr lang="en-US" dirty="0" smtClean="0"/>
              <a:t> </a:t>
            </a:r>
            <a:r>
              <a:rPr lang="en-US" dirty="0" err="1" smtClean="0"/>
              <a:t>pemesanan</a:t>
            </a:r>
            <a:r>
              <a:rPr lang="en-US" dirty="0" smtClean="0"/>
              <a:t>/ </a:t>
            </a:r>
            <a:r>
              <a:rPr lang="en-US" dirty="0" err="1" smtClean="0"/>
              <a:t>pesan</a:t>
            </a:r>
            <a:r>
              <a:rPr lang="en-US" dirty="0" smtClean="0"/>
              <a:t> Rp50.000</a:t>
            </a:r>
          </a:p>
          <a:p>
            <a:pPr>
              <a:defRPr/>
            </a:pPr>
            <a:r>
              <a:rPr lang="en-US" dirty="0" err="1" smtClean="0"/>
              <a:t>Biaya</a:t>
            </a:r>
            <a:r>
              <a:rPr lang="en-US" dirty="0" smtClean="0"/>
              <a:t> </a:t>
            </a:r>
            <a:r>
              <a:rPr lang="en-US" dirty="0" err="1" smtClean="0"/>
              <a:t>penyimpanan</a:t>
            </a:r>
            <a:r>
              <a:rPr lang="en-US" dirty="0" smtClean="0"/>
              <a:t>/ unit/ </a:t>
            </a:r>
            <a:r>
              <a:rPr lang="en-US" dirty="0" err="1" smtClean="0"/>
              <a:t>th</a:t>
            </a:r>
            <a:r>
              <a:rPr lang="en-US" dirty="0" smtClean="0"/>
              <a:t> Rp4.000</a:t>
            </a:r>
          </a:p>
          <a:p>
            <a:pPr>
              <a:defRPr/>
            </a:pPr>
            <a:r>
              <a:rPr lang="en-US" dirty="0" err="1" smtClean="0"/>
              <a:t>Harga</a:t>
            </a:r>
            <a:r>
              <a:rPr lang="en-US" dirty="0" smtClean="0"/>
              <a:t> </a:t>
            </a:r>
            <a:r>
              <a:rPr lang="en-US" dirty="0" err="1" smtClean="0"/>
              <a:t>bahan</a:t>
            </a:r>
            <a:r>
              <a:rPr lang="en-US" dirty="0" smtClean="0"/>
              <a:t>/kg Rp20.000</a:t>
            </a:r>
          </a:p>
          <a:p>
            <a:pPr>
              <a:defRPr/>
            </a:pPr>
            <a:r>
              <a:rPr lang="en-US" dirty="0" smtClean="0"/>
              <a:t>Lead time 1 </a:t>
            </a:r>
            <a:r>
              <a:rPr lang="en-US" dirty="0" err="1" smtClean="0"/>
              <a:t>minggu</a:t>
            </a:r>
            <a:r>
              <a:rPr lang="en-US" dirty="0" smtClean="0"/>
              <a:t>, </a:t>
            </a:r>
            <a:r>
              <a:rPr lang="en-US" dirty="0" err="1" smtClean="0"/>
              <a:t>kebutuhan</a:t>
            </a:r>
            <a:r>
              <a:rPr lang="en-US" dirty="0" smtClean="0"/>
              <a:t> </a:t>
            </a:r>
            <a:r>
              <a:rPr lang="en-US" dirty="0" err="1" smtClean="0"/>
              <a:t>selama</a:t>
            </a:r>
            <a:r>
              <a:rPr lang="en-US" dirty="0" smtClean="0"/>
              <a:t> lead time 50 kg, </a:t>
            </a:r>
          </a:p>
          <a:p>
            <a:pPr>
              <a:defRPr/>
            </a:pPr>
            <a:r>
              <a:rPr lang="en-US" dirty="0" smtClean="0"/>
              <a:t>Safety stock 50 kg</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40C2D0A7-5F43-4BF6-8F05-A983CDEFCE77}" type="slidenum">
              <a:rPr lang="en-US" smtClean="0"/>
              <a:pPr>
                <a:defRPr/>
              </a:pPr>
              <a:t>111</a:t>
            </a:fld>
            <a:endParaRPr lang="en-US"/>
          </a:p>
        </p:txBody>
      </p:sp>
    </p:spTree>
    <p:extLst>
      <p:ext uri="{BB962C8B-B14F-4D97-AF65-F5344CB8AC3E}">
        <p14:creationId xmlns:p14="http://schemas.microsoft.com/office/powerpoint/2010/main" val="32212978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EOQ-JIT</a:t>
            </a:r>
            <a:endParaRPr lang="en-US" dirty="0"/>
          </a:p>
        </p:txBody>
      </p:sp>
      <p:sp>
        <p:nvSpPr>
          <p:cNvPr id="3" name="Content Placeholder 2"/>
          <p:cNvSpPr>
            <a:spLocks noGrp="1"/>
          </p:cNvSpPr>
          <p:nvPr>
            <p:ph idx="1"/>
          </p:nvPr>
        </p:nvSpPr>
        <p:spPr/>
        <p:txBody>
          <a:bodyPr/>
          <a:lstStyle/>
          <a:p>
            <a:pPr>
              <a:defRPr/>
            </a:pPr>
            <a:r>
              <a:rPr lang="en-US" dirty="0" smtClean="0"/>
              <a:t>EOQ = √ </a:t>
            </a:r>
            <a:r>
              <a:rPr lang="en-US" u="sng" dirty="0" smtClean="0"/>
              <a:t>2x10.000x 50.000</a:t>
            </a:r>
          </a:p>
          <a:p>
            <a:pPr>
              <a:defRPr/>
            </a:pPr>
            <a:r>
              <a:rPr lang="en-US" dirty="0" smtClean="0"/>
              <a:t>                  4.000</a:t>
            </a:r>
          </a:p>
          <a:p>
            <a:pPr>
              <a:defRPr/>
            </a:pPr>
            <a:r>
              <a:rPr lang="en-US" dirty="0" smtClean="0"/>
              <a:t>       =  500 kg</a:t>
            </a:r>
          </a:p>
          <a:p>
            <a:pPr>
              <a:defRPr/>
            </a:pPr>
            <a:r>
              <a:rPr lang="en-US" sz="2800" dirty="0" err="1" smtClean="0"/>
              <a:t>Biaya</a:t>
            </a:r>
            <a:r>
              <a:rPr lang="en-US" sz="2800" dirty="0" smtClean="0"/>
              <a:t> </a:t>
            </a:r>
            <a:r>
              <a:rPr lang="en-US" sz="2800" dirty="0" err="1" smtClean="0"/>
              <a:t>pengelolaan</a:t>
            </a:r>
            <a:r>
              <a:rPr lang="en-US" sz="2800" dirty="0" smtClean="0"/>
              <a:t> </a:t>
            </a:r>
            <a:r>
              <a:rPr lang="en-US" sz="2800" dirty="0" err="1" smtClean="0"/>
              <a:t>persediaan</a:t>
            </a:r>
            <a:r>
              <a:rPr lang="en-US" sz="2800" dirty="0" smtClean="0"/>
              <a:t> </a:t>
            </a:r>
            <a:r>
              <a:rPr lang="en-US" sz="2800" dirty="0" err="1" smtClean="0"/>
              <a:t>sejumlah</a:t>
            </a:r>
            <a:r>
              <a:rPr lang="en-US" sz="2800" dirty="0" smtClean="0"/>
              <a:t> Rp2.000.000,- </a:t>
            </a:r>
            <a:r>
              <a:rPr lang="en-US" sz="2800" dirty="0" err="1" smtClean="0"/>
              <a:t>terdiri</a:t>
            </a:r>
            <a:r>
              <a:rPr lang="en-US" sz="2800" dirty="0" smtClean="0"/>
              <a:t> </a:t>
            </a:r>
            <a:r>
              <a:rPr lang="en-US" sz="2800" dirty="0" err="1" smtClean="0"/>
              <a:t>dari</a:t>
            </a:r>
            <a:r>
              <a:rPr lang="en-US" sz="2800" dirty="0" smtClean="0"/>
              <a:t>:</a:t>
            </a:r>
          </a:p>
          <a:p>
            <a:pPr lvl="1">
              <a:defRPr/>
            </a:pPr>
            <a:r>
              <a:rPr lang="en-US" dirty="0" err="1" smtClean="0"/>
              <a:t>Biaya</a:t>
            </a:r>
            <a:r>
              <a:rPr lang="en-US" dirty="0" smtClean="0"/>
              <a:t> </a:t>
            </a:r>
            <a:r>
              <a:rPr lang="en-US" dirty="0" err="1" smtClean="0"/>
              <a:t>Pemesanan</a:t>
            </a:r>
            <a:r>
              <a:rPr lang="en-US" dirty="0" smtClean="0"/>
              <a:t> (10.000 kg x Rp50.000) : 500 kg)	= Rp1.000.000</a:t>
            </a:r>
          </a:p>
          <a:p>
            <a:pPr lvl="1">
              <a:defRPr/>
            </a:pPr>
            <a:r>
              <a:rPr lang="en-US" dirty="0" err="1" smtClean="0"/>
              <a:t>Biaya</a:t>
            </a:r>
            <a:r>
              <a:rPr lang="en-US" dirty="0" smtClean="0"/>
              <a:t> </a:t>
            </a:r>
            <a:r>
              <a:rPr lang="en-US" dirty="0" err="1" smtClean="0"/>
              <a:t>Penyimpanan</a:t>
            </a:r>
            <a:r>
              <a:rPr lang="en-US" dirty="0" smtClean="0"/>
              <a:t> (500 kg x Rp4000:2) = Rp1.000.000,-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C34184A-B81F-4F01-9FE3-CBDD9EFF8CC7}" type="slidenum">
              <a:rPr lang="en-US" smtClean="0"/>
              <a:pPr>
                <a:defRPr/>
              </a:pPr>
              <a:t>112</a:t>
            </a:fld>
            <a:endParaRPr lang="en-US"/>
          </a:p>
        </p:txBody>
      </p:sp>
    </p:spTree>
    <p:extLst>
      <p:ext uri="{BB962C8B-B14F-4D97-AF65-F5344CB8AC3E}">
        <p14:creationId xmlns:p14="http://schemas.microsoft.com/office/powerpoint/2010/main" val="18375435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EOQ-JIT</a:t>
            </a:r>
            <a:endParaRPr lang="en-US" dirty="0"/>
          </a:p>
        </p:txBody>
      </p:sp>
      <p:sp>
        <p:nvSpPr>
          <p:cNvPr id="3" name="Content Placeholder 2"/>
          <p:cNvSpPr>
            <a:spLocks noGrp="1"/>
          </p:cNvSpPr>
          <p:nvPr>
            <p:ph idx="1"/>
          </p:nvPr>
        </p:nvSpPr>
        <p:spPr>
          <a:xfrm>
            <a:off x="508000" y="1600200"/>
            <a:ext cx="11074400" cy="4953000"/>
          </a:xfrm>
        </p:spPr>
        <p:txBody>
          <a:bodyPr/>
          <a:lstStyle/>
          <a:p>
            <a:pPr>
              <a:defRPr/>
            </a:pPr>
            <a:r>
              <a:rPr lang="en-US" dirty="0" err="1" smtClean="0"/>
              <a:t>Frekuensi</a:t>
            </a:r>
            <a:r>
              <a:rPr lang="en-US" dirty="0" smtClean="0"/>
              <a:t> </a:t>
            </a:r>
            <a:r>
              <a:rPr lang="en-US" dirty="0" err="1" smtClean="0"/>
              <a:t>pesanan</a:t>
            </a:r>
            <a:r>
              <a:rPr lang="en-US" dirty="0" smtClean="0"/>
              <a:t> = 10.000 kg : 500 kg = 20 kali</a:t>
            </a:r>
          </a:p>
          <a:p>
            <a:pPr>
              <a:defRPr/>
            </a:pPr>
            <a:r>
              <a:rPr lang="en-US" dirty="0" smtClean="0"/>
              <a:t>Reorder point = (1 x 50 kg) + 50 kg = 100 kg</a:t>
            </a:r>
          </a:p>
          <a:p>
            <a:pPr>
              <a:defRPr/>
            </a:pPr>
            <a:r>
              <a:rPr lang="en-US" dirty="0" err="1" smtClean="0"/>
              <a:t>Tujuan</a:t>
            </a:r>
            <a:r>
              <a:rPr lang="en-US" dirty="0" smtClean="0"/>
              <a:t> JIT </a:t>
            </a:r>
            <a:r>
              <a:rPr lang="en-US" dirty="0" err="1" smtClean="0"/>
              <a:t>mengurangi</a:t>
            </a:r>
            <a:r>
              <a:rPr lang="en-US" dirty="0" smtClean="0"/>
              <a:t> </a:t>
            </a:r>
            <a:r>
              <a:rPr lang="en-US" dirty="0" err="1" smtClean="0"/>
              <a:t>biaya</a:t>
            </a:r>
            <a:r>
              <a:rPr lang="en-US" dirty="0" smtClean="0"/>
              <a:t> </a:t>
            </a:r>
            <a:r>
              <a:rPr lang="en-US" dirty="0" err="1" smtClean="0"/>
              <a:t>pengelolaan</a:t>
            </a:r>
            <a:r>
              <a:rPr lang="en-US" dirty="0" smtClean="0"/>
              <a:t> </a:t>
            </a:r>
            <a:r>
              <a:rPr lang="en-US" dirty="0" err="1" smtClean="0"/>
              <a:t>persediaan</a:t>
            </a:r>
            <a:r>
              <a:rPr lang="en-US" dirty="0" smtClean="0"/>
              <a:t>, </a:t>
            </a:r>
            <a:r>
              <a:rPr lang="en-US" dirty="0" err="1" smtClean="0"/>
              <a:t>misalnya</a:t>
            </a:r>
            <a:r>
              <a:rPr lang="en-US" dirty="0" smtClean="0"/>
              <a:t> </a:t>
            </a:r>
            <a:r>
              <a:rPr lang="en-US" dirty="0" err="1" smtClean="0"/>
              <a:t>ditetapkan</a:t>
            </a:r>
            <a:r>
              <a:rPr lang="en-US" dirty="0" smtClean="0"/>
              <a:t> </a:t>
            </a:r>
            <a:r>
              <a:rPr lang="en-US" dirty="0" err="1" smtClean="0"/>
              <a:t>persediaan</a:t>
            </a:r>
            <a:r>
              <a:rPr lang="en-US" dirty="0" smtClean="0"/>
              <a:t> </a:t>
            </a:r>
            <a:r>
              <a:rPr lang="en-US" dirty="0" err="1" smtClean="0"/>
              <a:t>maksimum</a:t>
            </a:r>
            <a:r>
              <a:rPr lang="en-US" dirty="0" smtClean="0"/>
              <a:t> 100 kg, </a:t>
            </a:r>
            <a:r>
              <a:rPr lang="en-US" dirty="0" err="1" smtClean="0"/>
              <a:t>hanya</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selama</a:t>
            </a:r>
            <a:r>
              <a:rPr lang="en-US" dirty="0" smtClean="0"/>
              <a:t> lead time</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727A183E-231C-41EA-9A48-855A80703BDF}" type="slidenum">
              <a:rPr lang="en-US" smtClean="0"/>
              <a:pPr>
                <a:defRPr/>
              </a:pPr>
              <a:t>113</a:t>
            </a:fld>
            <a:endParaRPr lang="en-US"/>
          </a:p>
        </p:txBody>
      </p:sp>
    </p:spTree>
    <p:extLst>
      <p:ext uri="{BB962C8B-B14F-4D97-AF65-F5344CB8AC3E}">
        <p14:creationId xmlns:p14="http://schemas.microsoft.com/office/powerpoint/2010/main" val="794601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EOQ-JIT</a:t>
            </a:r>
            <a:endParaRPr lang="en-US" dirty="0"/>
          </a:p>
        </p:txBody>
      </p:sp>
      <p:sp>
        <p:nvSpPr>
          <p:cNvPr id="3" name="Content Placeholder 2"/>
          <p:cNvSpPr>
            <a:spLocks noGrp="1"/>
          </p:cNvSpPr>
          <p:nvPr>
            <p:ph idx="1"/>
          </p:nvPr>
        </p:nvSpPr>
        <p:spPr>
          <a:xfrm>
            <a:off x="508000" y="1219200"/>
            <a:ext cx="11074400" cy="5638800"/>
          </a:xfrm>
        </p:spPr>
        <p:txBody>
          <a:bodyPr/>
          <a:lstStyle/>
          <a:p>
            <a:pPr>
              <a:defRPr/>
            </a:pPr>
            <a:r>
              <a:rPr lang="en-US" dirty="0" err="1" smtClean="0"/>
              <a:t>Frekuensi</a:t>
            </a:r>
            <a:r>
              <a:rPr lang="en-US" dirty="0" smtClean="0"/>
              <a:t> </a:t>
            </a:r>
            <a:r>
              <a:rPr lang="en-US" dirty="0" err="1" smtClean="0"/>
              <a:t>pengiriman</a:t>
            </a:r>
            <a:r>
              <a:rPr lang="en-US" dirty="0" smtClean="0"/>
              <a:t> = (EOQ : </a:t>
            </a:r>
            <a:r>
              <a:rPr lang="en-US" dirty="0" err="1" smtClean="0"/>
              <a:t>Persediaan</a:t>
            </a:r>
            <a:r>
              <a:rPr lang="en-US" dirty="0" smtClean="0"/>
              <a:t> </a:t>
            </a:r>
            <a:r>
              <a:rPr lang="en-US" dirty="0" err="1" smtClean="0"/>
              <a:t>maksimum</a:t>
            </a:r>
            <a:r>
              <a:rPr lang="en-US" dirty="0" smtClean="0"/>
              <a:t>)2 </a:t>
            </a:r>
          </a:p>
          <a:p>
            <a:pPr>
              <a:defRPr/>
            </a:pPr>
            <a:r>
              <a:rPr lang="en-US" dirty="0" smtClean="0">
                <a:sym typeface="Wingdings" pitchFamily="2" charset="2"/>
              </a:rPr>
              <a:t> (500 : 100)2 		= 25 kali</a:t>
            </a:r>
          </a:p>
          <a:p>
            <a:pPr>
              <a:defRPr/>
            </a:pPr>
            <a:r>
              <a:rPr lang="en-US" dirty="0" err="1" smtClean="0">
                <a:sym typeface="Wingdings" pitchFamily="2" charset="2"/>
              </a:rPr>
              <a:t>Pesanan</a:t>
            </a:r>
            <a:r>
              <a:rPr lang="en-US" dirty="0" smtClean="0">
                <a:sym typeface="Wingdings" pitchFamily="2" charset="2"/>
              </a:rPr>
              <a:t> </a:t>
            </a:r>
            <a:r>
              <a:rPr lang="en-US" dirty="0" err="1" smtClean="0">
                <a:sym typeface="Wingdings" pitchFamily="2" charset="2"/>
              </a:rPr>
              <a:t>ekonomis</a:t>
            </a:r>
            <a:r>
              <a:rPr lang="en-US" dirty="0" smtClean="0">
                <a:sym typeface="Wingdings" pitchFamily="2" charset="2"/>
              </a:rPr>
              <a:t> = √ </a:t>
            </a:r>
            <a:r>
              <a:rPr lang="en-US" dirty="0" err="1" smtClean="0">
                <a:sym typeface="Wingdings" pitchFamily="2" charset="2"/>
              </a:rPr>
              <a:t>Frekuensi</a:t>
            </a:r>
            <a:r>
              <a:rPr lang="en-US" dirty="0" smtClean="0">
                <a:sym typeface="Wingdings" pitchFamily="2" charset="2"/>
              </a:rPr>
              <a:t> </a:t>
            </a:r>
            <a:r>
              <a:rPr lang="en-US" dirty="0" err="1" smtClean="0">
                <a:sym typeface="Wingdings" pitchFamily="2" charset="2"/>
              </a:rPr>
              <a:t>pengiriman</a:t>
            </a:r>
            <a:r>
              <a:rPr lang="en-US" dirty="0" smtClean="0">
                <a:sym typeface="Wingdings" pitchFamily="2" charset="2"/>
              </a:rPr>
              <a:t> x EOQ</a:t>
            </a:r>
          </a:p>
          <a:p>
            <a:pPr>
              <a:defRPr/>
            </a:pPr>
            <a:r>
              <a:rPr lang="en-US" dirty="0" smtClean="0">
                <a:sym typeface="Wingdings" pitchFamily="2" charset="2"/>
              </a:rPr>
              <a:t> √25 x 500    			= 2.500 kg</a:t>
            </a:r>
          </a:p>
          <a:p>
            <a:pPr>
              <a:defRPr/>
            </a:pPr>
            <a:r>
              <a:rPr lang="en-US" dirty="0" err="1" smtClean="0">
                <a:sym typeface="Wingdings" pitchFamily="2" charset="2"/>
              </a:rPr>
              <a:t>Jumlah</a:t>
            </a:r>
            <a:r>
              <a:rPr lang="en-US" dirty="0" smtClean="0">
                <a:sym typeface="Wingdings" pitchFamily="2" charset="2"/>
              </a:rPr>
              <a:t> </a:t>
            </a:r>
            <a:r>
              <a:rPr lang="en-US" dirty="0" err="1" smtClean="0">
                <a:sym typeface="Wingdings" pitchFamily="2" charset="2"/>
              </a:rPr>
              <a:t>setiap</a:t>
            </a:r>
            <a:r>
              <a:rPr lang="en-US" dirty="0" smtClean="0">
                <a:sym typeface="Wingdings" pitchFamily="2" charset="2"/>
              </a:rPr>
              <a:t> kali </a:t>
            </a:r>
            <a:r>
              <a:rPr lang="en-US" dirty="0" err="1" smtClean="0">
                <a:sym typeface="Wingdings" pitchFamily="2" charset="2"/>
              </a:rPr>
              <a:t>pengiriman</a:t>
            </a:r>
            <a:r>
              <a:rPr lang="en-US" dirty="0" smtClean="0">
                <a:sym typeface="Wingdings" pitchFamily="2" charset="2"/>
              </a:rPr>
              <a:t> = EOQ-JIT : </a:t>
            </a:r>
            <a:r>
              <a:rPr lang="en-US" dirty="0" err="1" smtClean="0">
                <a:sym typeface="Wingdings" pitchFamily="2" charset="2"/>
              </a:rPr>
              <a:t>Frekuensi</a:t>
            </a:r>
            <a:r>
              <a:rPr lang="en-US" dirty="0" smtClean="0">
                <a:sym typeface="Wingdings" pitchFamily="2" charset="2"/>
              </a:rPr>
              <a:t> </a:t>
            </a:r>
            <a:r>
              <a:rPr lang="en-US" dirty="0" err="1" smtClean="0">
                <a:sym typeface="Wingdings" pitchFamily="2" charset="2"/>
              </a:rPr>
              <a:t>Pengiriman</a:t>
            </a:r>
            <a:endParaRPr lang="en-US" dirty="0" smtClean="0">
              <a:sym typeface="Wingdings" pitchFamily="2" charset="2"/>
            </a:endParaRPr>
          </a:p>
          <a:p>
            <a:pPr>
              <a:defRPr/>
            </a:pPr>
            <a:r>
              <a:rPr lang="en-US" dirty="0" smtClean="0">
                <a:sym typeface="Wingdings" pitchFamily="2" charset="2"/>
              </a:rPr>
              <a:t> 2.500 kg : 25     		= 100 kg</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922474C-F919-4A71-B56E-3805D3F3BD9B}" type="slidenum">
              <a:rPr lang="en-US" smtClean="0"/>
              <a:pPr>
                <a:defRPr/>
              </a:pPr>
              <a:t>114</a:t>
            </a:fld>
            <a:endParaRPr lang="en-US"/>
          </a:p>
        </p:txBody>
      </p:sp>
    </p:spTree>
    <p:extLst>
      <p:ext uri="{BB962C8B-B14F-4D97-AF65-F5344CB8AC3E}">
        <p14:creationId xmlns:p14="http://schemas.microsoft.com/office/powerpoint/2010/main" val="27179876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EOQ-JIT</a:t>
            </a:r>
            <a:endParaRPr lang="en-US" dirty="0"/>
          </a:p>
        </p:txBody>
      </p:sp>
      <p:sp>
        <p:nvSpPr>
          <p:cNvPr id="3" name="Content Placeholder 2"/>
          <p:cNvSpPr>
            <a:spLocks noGrp="1"/>
          </p:cNvSpPr>
          <p:nvPr>
            <p:ph idx="1"/>
          </p:nvPr>
        </p:nvSpPr>
        <p:spPr>
          <a:xfrm>
            <a:off x="406400" y="1600200"/>
            <a:ext cx="11176000" cy="5257800"/>
          </a:xfrm>
        </p:spPr>
        <p:txBody>
          <a:bodyPr/>
          <a:lstStyle/>
          <a:p>
            <a:pPr>
              <a:defRPr/>
            </a:pPr>
            <a:r>
              <a:rPr lang="en-US" dirty="0" err="1" smtClean="0"/>
              <a:t>Biaya</a:t>
            </a:r>
            <a:r>
              <a:rPr lang="en-US" dirty="0" smtClean="0"/>
              <a:t> = (1:√ </a:t>
            </a:r>
            <a:r>
              <a:rPr lang="en-US" dirty="0" err="1" smtClean="0"/>
              <a:t>Frekuensi</a:t>
            </a:r>
            <a:r>
              <a:rPr lang="en-US" dirty="0" smtClean="0"/>
              <a:t> </a:t>
            </a:r>
            <a:r>
              <a:rPr lang="en-US" dirty="0" err="1" smtClean="0"/>
              <a:t>Pengiriman</a:t>
            </a:r>
            <a:r>
              <a:rPr lang="en-US" dirty="0" smtClean="0"/>
              <a:t>) x </a:t>
            </a:r>
            <a:r>
              <a:rPr lang="en-US" dirty="0" err="1" smtClean="0"/>
              <a:t>Biaya</a:t>
            </a:r>
            <a:r>
              <a:rPr lang="en-US" dirty="0" smtClean="0"/>
              <a:t> </a:t>
            </a:r>
            <a:r>
              <a:rPr lang="en-US" dirty="0" err="1" smtClean="0"/>
              <a:t>pada</a:t>
            </a:r>
            <a:r>
              <a:rPr lang="en-US" dirty="0" smtClean="0"/>
              <a:t> EOQ</a:t>
            </a:r>
          </a:p>
          <a:p>
            <a:pPr>
              <a:defRPr/>
            </a:pPr>
            <a:r>
              <a:rPr lang="en-US" dirty="0" smtClean="0">
                <a:sym typeface="Wingdings" pitchFamily="2" charset="2"/>
              </a:rPr>
              <a:t> (1 :√ 25 x Rp2.000.000) = Rp400.000</a:t>
            </a:r>
          </a:p>
          <a:p>
            <a:pPr>
              <a:defRPr/>
            </a:pPr>
            <a:r>
              <a:rPr lang="en-US" dirty="0" err="1" smtClean="0">
                <a:sym typeface="Wingdings" pitchFamily="2" charset="2"/>
              </a:rPr>
              <a:t>Penghematan</a:t>
            </a:r>
            <a:r>
              <a:rPr lang="en-US" dirty="0" smtClean="0">
                <a:sym typeface="Wingdings" pitchFamily="2" charset="2"/>
              </a:rPr>
              <a:t> </a:t>
            </a:r>
            <a:r>
              <a:rPr lang="en-US" dirty="0" err="1" smtClean="0">
                <a:sym typeface="Wingdings" pitchFamily="2" charset="2"/>
              </a:rPr>
              <a:t>Biaya</a:t>
            </a:r>
            <a:r>
              <a:rPr lang="en-US" dirty="0" smtClean="0">
                <a:sym typeface="Wingdings" pitchFamily="2" charset="2"/>
              </a:rPr>
              <a:t> = (1 – 1: √ </a:t>
            </a:r>
            <a:r>
              <a:rPr lang="en-US" dirty="0" err="1" smtClean="0">
                <a:sym typeface="Wingdings" pitchFamily="2" charset="2"/>
              </a:rPr>
              <a:t>jumlah</a:t>
            </a:r>
            <a:r>
              <a:rPr lang="en-US" dirty="0" smtClean="0">
                <a:sym typeface="Wingdings" pitchFamily="2" charset="2"/>
              </a:rPr>
              <a:t> </a:t>
            </a:r>
            <a:r>
              <a:rPr lang="en-US" dirty="0" err="1" smtClean="0">
                <a:sym typeface="Wingdings" pitchFamily="2" charset="2"/>
              </a:rPr>
              <a:t>pengiriman</a:t>
            </a:r>
            <a:r>
              <a:rPr lang="en-US" dirty="0" smtClean="0">
                <a:sym typeface="Wingdings" pitchFamily="2" charset="2"/>
              </a:rPr>
              <a:t>) x </a:t>
            </a:r>
            <a:r>
              <a:rPr lang="en-US" dirty="0" err="1" smtClean="0">
                <a:sym typeface="Wingdings" pitchFamily="2" charset="2"/>
              </a:rPr>
              <a:t>Biaya</a:t>
            </a:r>
            <a:r>
              <a:rPr lang="en-US" dirty="0" smtClean="0">
                <a:sym typeface="Wingdings" pitchFamily="2" charset="2"/>
              </a:rPr>
              <a:t> </a:t>
            </a:r>
            <a:r>
              <a:rPr lang="en-US" dirty="0" err="1" smtClean="0">
                <a:sym typeface="Wingdings" pitchFamily="2" charset="2"/>
              </a:rPr>
              <a:t>pada</a:t>
            </a:r>
            <a:r>
              <a:rPr lang="en-US" dirty="0" smtClean="0">
                <a:sym typeface="Wingdings" pitchFamily="2" charset="2"/>
              </a:rPr>
              <a:t> EOQ</a:t>
            </a:r>
          </a:p>
          <a:p>
            <a:pPr>
              <a:defRPr/>
            </a:pPr>
            <a:r>
              <a:rPr lang="en-US" dirty="0" smtClean="0">
                <a:sym typeface="Wingdings" pitchFamily="2" charset="2"/>
              </a:rPr>
              <a:t> (1 – 1:√ 25) x Rp2.000.000 = Rp1.600.000,- </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BA83B0E-FD0A-4C2F-A2A6-FEABBC1313F0}" type="slidenum">
              <a:rPr lang="en-US" smtClean="0"/>
              <a:pPr>
                <a:defRPr/>
              </a:pPr>
              <a:t>115</a:t>
            </a:fld>
            <a:endParaRPr lang="en-US"/>
          </a:p>
        </p:txBody>
      </p:sp>
    </p:spTree>
    <p:extLst>
      <p:ext uri="{BB962C8B-B14F-4D97-AF65-F5344CB8AC3E}">
        <p14:creationId xmlns:p14="http://schemas.microsoft.com/office/powerpoint/2010/main" val="20859557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7030A0"/>
                </a:solidFill>
              </a:rPr>
              <a:t>PAYROLL ACCOUNTING AND INCENTIVE PLANS</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smtClean="0"/>
              <a:t>7</a:t>
            </a:r>
            <a:endParaRPr lang="en-US" sz="2400" dirty="0"/>
          </a:p>
        </p:txBody>
      </p:sp>
    </p:spTree>
    <p:extLst>
      <p:ext uri="{BB962C8B-B14F-4D97-AF65-F5344CB8AC3E}">
        <p14:creationId xmlns:p14="http://schemas.microsoft.com/office/powerpoint/2010/main" val="24339240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Peraturan</a:t>
            </a:r>
            <a:r>
              <a:rPr lang="en-US" dirty="0" smtClean="0"/>
              <a:t> Yang </a:t>
            </a:r>
            <a:r>
              <a:rPr lang="en-US" dirty="0" err="1" smtClean="0"/>
              <a:t>Terkait</a:t>
            </a:r>
            <a:r>
              <a:rPr lang="en-US" dirty="0" smtClean="0"/>
              <a:t> </a:t>
            </a:r>
            <a:r>
              <a:rPr lang="en-US" dirty="0" err="1" smtClean="0"/>
              <a:t>Dengan</a:t>
            </a:r>
            <a:r>
              <a:rPr lang="en-US" dirty="0" smtClean="0"/>
              <a:t> </a:t>
            </a:r>
            <a:r>
              <a:rPr lang="en-US" dirty="0" err="1" smtClean="0"/>
              <a:t>Penggajian</a:t>
            </a:r>
            <a:endParaRPr lang="en-US" dirty="0"/>
          </a:p>
        </p:txBody>
      </p:sp>
      <p:sp>
        <p:nvSpPr>
          <p:cNvPr id="3" name="Content Placeholder 2"/>
          <p:cNvSpPr>
            <a:spLocks noGrp="1"/>
          </p:cNvSpPr>
          <p:nvPr>
            <p:ph idx="1"/>
          </p:nvPr>
        </p:nvSpPr>
        <p:spPr/>
        <p:txBody>
          <a:bodyPr/>
          <a:lstStyle/>
          <a:p>
            <a:pPr>
              <a:defRPr/>
            </a:pPr>
            <a:r>
              <a:rPr lang="en-US" dirty="0" smtClean="0"/>
              <a:t>UU </a:t>
            </a:r>
            <a:r>
              <a:rPr lang="en-US" dirty="0" err="1" smtClean="0"/>
              <a:t>ketenagakerjaan</a:t>
            </a:r>
            <a:r>
              <a:rPr lang="en-US" dirty="0" smtClean="0"/>
              <a:t> yang </a:t>
            </a:r>
            <a:r>
              <a:rPr lang="en-US" dirty="0" err="1" smtClean="0"/>
              <a:t>terkait</a:t>
            </a:r>
            <a:r>
              <a:rPr lang="en-US" dirty="0" smtClean="0"/>
              <a:t> </a:t>
            </a:r>
            <a:r>
              <a:rPr lang="en-US" dirty="0" err="1" smtClean="0"/>
              <a:t>dengan</a:t>
            </a:r>
            <a:r>
              <a:rPr lang="en-US" dirty="0" smtClean="0"/>
              <a:t> </a:t>
            </a:r>
            <a:r>
              <a:rPr lang="en-US" dirty="0" err="1" smtClean="0"/>
              <a:t>upah</a:t>
            </a:r>
            <a:r>
              <a:rPr lang="en-US" dirty="0" smtClean="0"/>
              <a:t> minimum regional </a:t>
            </a:r>
            <a:r>
              <a:rPr lang="en-US" dirty="0" err="1" smtClean="0"/>
              <a:t>atau</a:t>
            </a:r>
            <a:r>
              <a:rPr lang="en-US" dirty="0" smtClean="0"/>
              <a:t> </a:t>
            </a:r>
            <a:r>
              <a:rPr lang="en-US" dirty="0" err="1" smtClean="0"/>
              <a:t>perlindungan</a:t>
            </a:r>
            <a:r>
              <a:rPr lang="en-US" dirty="0" smtClean="0"/>
              <a:t> </a:t>
            </a:r>
            <a:r>
              <a:rPr lang="en-US" dirty="0" err="1" smtClean="0"/>
              <a:t>tenaga</a:t>
            </a:r>
            <a:r>
              <a:rPr lang="en-US" dirty="0" smtClean="0"/>
              <a:t> </a:t>
            </a:r>
            <a:r>
              <a:rPr lang="en-US" dirty="0" err="1" smtClean="0"/>
              <a:t>kerja</a:t>
            </a:r>
            <a:endParaRPr lang="en-US" dirty="0" smtClean="0"/>
          </a:p>
          <a:p>
            <a:pPr>
              <a:defRPr/>
            </a:pPr>
            <a:r>
              <a:rPr lang="en-US" dirty="0" smtClean="0"/>
              <a:t>UU </a:t>
            </a:r>
            <a:r>
              <a:rPr lang="en-US" dirty="0" err="1" smtClean="0"/>
              <a:t>perpajakan</a:t>
            </a:r>
            <a:r>
              <a:rPr lang="en-US" dirty="0" smtClean="0"/>
              <a:t>, </a:t>
            </a:r>
            <a:r>
              <a:rPr lang="en-US" dirty="0" err="1" smtClean="0"/>
              <a:t>mengatur</a:t>
            </a:r>
            <a:r>
              <a:rPr lang="en-US" dirty="0" smtClean="0"/>
              <a:t> </a:t>
            </a:r>
            <a:r>
              <a:rPr lang="en-US" dirty="0" err="1" smtClean="0"/>
              <a:t>tentang</a:t>
            </a:r>
            <a:r>
              <a:rPr lang="en-US" dirty="0" smtClean="0"/>
              <a:t> </a:t>
            </a:r>
            <a:r>
              <a:rPr lang="en-US" dirty="0" err="1" smtClean="0"/>
              <a:t>pajak</a:t>
            </a:r>
            <a:r>
              <a:rPr lang="en-US" dirty="0" smtClean="0"/>
              <a:t> </a:t>
            </a:r>
            <a:r>
              <a:rPr lang="en-US" dirty="0" err="1" smtClean="0"/>
              <a:t>penghasilan</a:t>
            </a:r>
            <a:r>
              <a:rPr lang="en-US" dirty="0" smtClean="0"/>
              <a:t> </a:t>
            </a:r>
            <a:r>
              <a:rPr lang="en-US" dirty="0" err="1" smtClean="0"/>
              <a:t>serta</a:t>
            </a:r>
            <a:r>
              <a:rPr lang="en-US" dirty="0" smtClean="0"/>
              <a:t> </a:t>
            </a:r>
            <a:r>
              <a:rPr lang="en-US" dirty="0" err="1" smtClean="0"/>
              <a:t>penghasilan</a:t>
            </a:r>
            <a:r>
              <a:rPr lang="en-US" dirty="0" smtClean="0"/>
              <a:t> yang </a:t>
            </a:r>
            <a:r>
              <a:rPr lang="en-US" dirty="0" err="1" smtClean="0"/>
              <a:t>tidak</a:t>
            </a:r>
            <a:r>
              <a:rPr lang="en-US" dirty="0" smtClean="0"/>
              <a:t> </a:t>
            </a:r>
            <a:r>
              <a:rPr lang="en-US" dirty="0" err="1" smtClean="0"/>
              <a:t>kena</a:t>
            </a:r>
            <a:r>
              <a:rPr lang="en-US" dirty="0" smtClean="0"/>
              <a:t> </a:t>
            </a:r>
            <a:r>
              <a:rPr lang="en-US" dirty="0" err="1" smtClean="0"/>
              <a:t>pajak</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1B31750-96CF-435C-B6AB-8664A7CD2A25}" type="slidenum">
              <a:rPr lang="en-US" smtClean="0"/>
              <a:pPr>
                <a:defRPr/>
              </a:pPr>
              <a:t>117</a:t>
            </a:fld>
            <a:endParaRPr lang="en-US"/>
          </a:p>
        </p:txBody>
      </p:sp>
    </p:spTree>
    <p:extLst>
      <p:ext uri="{BB962C8B-B14F-4D97-AF65-F5344CB8AC3E}">
        <p14:creationId xmlns:p14="http://schemas.microsoft.com/office/powerpoint/2010/main" val="7392381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Potongan</a:t>
            </a:r>
            <a:r>
              <a:rPr lang="en-US" dirty="0" smtClean="0"/>
              <a:t> </a:t>
            </a:r>
            <a:r>
              <a:rPr lang="en-US" dirty="0" err="1" smtClean="0"/>
              <a:t>Atas</a:t>
            </a:r>
            <a:r>
              <a:rPr lang="en-US" dirty="0" smtClean="0"/>
              <a:t> </a:t>
            </a:r>
            <a:r>
              <a:rPr lang="en-US" dirty="0" err="1" smtClean="0"/>
              <a:t>Gaji</a:t>
            </a:r>
            <a:r>
              <a:rPr lang="en-US" dirty="0" smtClean="0"/>
              <a:t>/ </a:t>
            </a:r>
            <a:r>
              <a:rPr lang="en-US" dirty="0" err="1" smtClean="0"/>
              <a:t>Upah</a:t>
            </a:r>
            <a:endParaRPr lang="en-US" dirty="0"/>
          </a:p>
        </p:txBody>
      </p:sp>
      <p:sp>
        <p:nvSpPr>
          <p:cNvPr id="3" name="Content Placeholder 2"/>
          <p:cNvSpPr>
            <a:spLocks noGrp="1"/>
          </p:cNvSpPr>
          <p:nvPr>
            <p:ph idx="1"/>
          </p:nvPr>
        </p:nvSpPr>
        <p:spPr/>
        <p:txBody>
          <a:bodyPr/>
          <a:lstStyle/>
          <a:p>
            <a:pPr>
              <a:defRPr/>
            </a:pPr>
            <a:r>
              <a:rPr lang="en-US" dirty="0" err="1" smtClean="0"/>
              <a:t>Potongan</a:t>
            </a:r>
            <a:r>
              <a:rPr lang="en-US" dirty="0" smtClean="0"/>
              <a:t> </a:t>
            </a:r>
            <a:r>
              <a:rPr lang="en-US" dirty="0" err="1" smtClean="0"/>
              <a:t>wajib</a:t>
            </a:r>
            <a:r>
              <a:rPr lang="en-US" dirty="0" smtClean="0"/>
              <a:t> </a:t>
            </a:r>
            <a:r>
              <a:rPr lang="en-US" dirty="0" smtClean="0">
                <a:sym typeface="Wingdings" pitchFamily="2" charset="2"/>
              </a:rPr>
              <a:t> </a:t>
            </a:r>
            <a:r>
              <a:rPr lang="en-US" dirty="0" err="1" smtClean="0">
                <a:sym typeface="Wingdings" pitchFamily="2" charset="2"/>
              </a:rPr>
              <a:t>pajak</a:t>
            </a:r>
            <a:r>
              <a:rPr lang="en-US" dirty="0" smtClean="0">
                <a:sym typeface="Wingdings" pitchFamily="2" charset="2"/>
              </a:rPr>
              <a:t> </a:t>
            </a:r>
            <a:r>
              <a:rPr lang="en-US" dirty="0" err="1" smtClean="0">
                <a:sym typeface="Wingdings" pitchFamily="2" charset="2"/>
              </a:rPr>
              <a:t>penghasilan</a:t>
            </a:r>
            <a:r>
              <a:rPr lang="en-US" dirty="0" smtClean="0">
                <a:sym typeface="Wingdings" pitchFamily="2" charset="2"/>
              </a:rPr>
              <a:t> </a:t>
            </a:r>
            <a:r>
              <a:rPr lang="en-US" dirty="0" err="1" smtClean="0">
                <a:sym typeface="Wingdings" pitchFamily="2" charset="2"/>
              </a:rPr>
              <a:t>karyawan</a:t>
            </a:r>
            <a:r>
              <a:rPr lang="en-US" dirty="0" smtClean="0">
                <a:sym typeface="Wingdings" pitchFamily="2" charset="2"/>
              </a:rPr>
              <a:t>, </a:t>
            </a:r>
            <a:r>
              <a:rPr lang="en-US" dirty="0" err="1" smtClean="0">
                <a:sym typeface="Wingdings" pitchFamily="2" charset="2"/>
              </a:rPr>
              <a:t>bisa</a:t>
            </a:r>
            <a:r>
              <a:rPr lang="en-US" dirty="0" smtClean="0">
                <a:sym typeface="Wingdings" pitchFamily="2" charset="2"/>
              </a:rPr>
              <a:t> </a:t>
            </a:r>
            <a:r>
              <a:rPr lang="en-US" dirty="0" err="1" smtClean="0">
                <a:sym typeface="Wingdings" pitchFamily="2" charset="2"/>
              </a:rPr>
              <a:t>dibebankan</a:t>
            </a:r>
            <a:r>
              <a:rPr lang="en-US" dirty="0" smtClean="0">
                <a:sym typeface="Wingdings" pitchFamily="2" charset="2"/>
              </a:rPr>
              <a:t> </a:t>
            </a:r>
            <a:r>
              <a:rPr lang="en-US" dirty="0" err="1" smtClean="0">
                <a:sym typeface="Wingdings" pitchFamily="2" charset="2"/>
              </a:rPr>
              <a:t>kepada</a:t>
            </a:r>
            <a:r>
              <a:rPr lang="en-US" dirty="0" smtClean="0">
                <a:sym typeface="Wingdings" pitchFamily="2" charset="2"/>
              </a:rPr>
              <a:t> </a:t>
            </a:r>
            <a:r>
              <a:rPr lang="en-US" dirty="0" err="1" smtClean="0">
                <a:sym typeface="Wingdings" pitchFamily="2" charset="2"/>
              </a:rPr>
              <a:t>karyawan</a:t>
            </a:r>
            <a:r>
              <a:rPr lang="en-US"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ditanggung</a:t>
            </a:r>
            <a:r>
              <a:rPr lang="en-US" dirty="0" smtClean="0">
                <a:sym typeface="Wingdings" pitchFamily="2" charset="2"/>
              </a:rPr>
              <a:t> </a:t>
            </a:r>
            <a:r>
              <a:rPr lang="en-US" dirty="0" err="1" smtClean="0">
                <a:sym typeface="Wingdings" pitchFamily="2" charset="2"/>
              </a:rPr>
              <a:t>perusahaan</a:t>
            </a:r>
            <a:endParaRPr lang="en-US" dirty="0" smtClean="0">
              <a:sym typeface="Wingdings" pitchFamily="2" charset="2"/>
            </a:endParaRPr>
          </a:p>
          <a:p>
            <a:pPr>
              <a:defRPr/>
            </a:pPr>
            <a:r>
              <a:rPr lang="en-US" dirty="0" err="1" smtClean="0">
                <a:sym typeface="Wingdings" pitchFamily="2" charset="2"/>
              </a:rPr>
              <a:t>Potongan</a:t>
            </a:r>
            <a:r>
              <a:rPr lang="en-US" dirty="0" smtClean="0">
                <a:sym typeface="Wingdings" pitchFamily="2" charset="2"/>
              </a:rPr>
              <a:t> </a:t>
            </a:r>
            <a:r>
              <a:rPr lang="en-US" dirty="0" err="1" smtClean="0">
                <a:sym typeface="Wingdings" pitchFamily="2" charset="2"/>
              </a:rPr>
              <a:t>sukarela</a:t>
            </a:r>
            <a:r>
              <a:rPr lang="en-US" dirty="0" smtClean="0">
                <a:sym typeface="Wingdings" pitchFamily="2" charset="2"/>
              </a:rPr>
              <a:t> yang </a:t>
            </a:r>
            <a:r>
              <a:rPr lang="en-US" dirty="0" err="1" smtClean="0">
                <a:sym typeface="Wingdings" pitchFamily="2" charset="2"/>
              </a:rPr>
              <a:t>didasarkan</a:t>
            </a:r>
            <a:r>
              <a:rPr lang="en-US" dirty="0" smtClean="0">
                <a:sym typeface="Wingdings" pitchFamily="2" charset="2"/>
              </a:rPr>
              <a:t> </a:t>
            </a:r>
            <a:r>
              <a:rPr lang="en-US" dirty="0" err="1" smtClean="0">
                <a:sym typeface="Wingdings" pitchFamily="2" charset="2"/>
              </a:rPr>
              <a:t>kesepakatan</a:t>
            </a:r>
            <a:r>
              <a:rPr lang="en-US" dirty="0" smtClean="0">
                <a:sym typeface="Wingdings" pitchFamily="2" charset="2"/>
              </a:rPr>
              <a:t> </a:t>
            </a:r>
            <a:r>
              <a:rPr lang="en-US" dirty="0" err="1" smtClean="0">
                <a:sym typeface="Wingdings" pitchFamily="2" charset="2"/>
              </a:rPr>
              <a:t>antara</a:t>
            </a:r>
            <a:r>
              <a:rPr lang="en-US" dirty="0" smtClean="0">
                <a:sym typeface="Wingdings" pitchFamily="2" charset="2"/>
              </a:rPr>
              <a:t> </a:t>
            </a:r>
            <a:r>
              <a:rPr lang="en-US" dirty="0" err="1" smtClean="0">
                <a:sym typeface="Wingdings" pitchFamily="2" charset="2"/>
              </a:rPr>
              <a:t>perusahaan</a:t>
            </a:r>
            <a:r>
              <a:rPr lang="en-US" dirty="0" smtClean="0">
                <a:sym typeface="Wingdings" pitchFamily="2" charset="2"/>
              </a:rPr>
              <a:t> (</a:t>
            </a:r>
            <a:r>
              <a:rPr lang="en-US" dirty="0" err="1" smtClean="0">
                <a:sym typeface="Wingdings" pitchFamily="2" charset="2"/>
              </a:rPr>
              <a:t>mewakili</a:t>
            </a:r>
            <a:r>
              <a:rPr lang="en-US" dirty="0" smtClean="0">
                <a:sym typeface="Wingdings" pitchFamily="2" charset="2"/>
              </a:rPr>
              <a:t> </a:t>
            </a:r>
            <a:r>
              <a:rPr lang="en-US" dirty="0" err="1" smtClean="0">
                <a:sym typeface="Wingdings" pitchFamily="2" charset="2"/>
              </a:rPr>
              <a:t>pemberi</a:t>
            </a:r>
            <a:r>
              <a:rPr lang="en-US" dirty="0" smtClean="0">
                <a:sym typeface="Wingdings" pitchFamily="2" charset="2"/>
              </a:rPr>
              <a:t> </a:t>
            </a:r>
            <a:r>
              <a:rPr lang="en-US" dirty="0" err="1" smtClean="0">
                <a:sym typeface="Wingdings" pitchFamily="2" charset="2"/>
              </a:rPr>
              <a:t>kerja</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pekerja</a:t>
            </a:r>
            <a:r>
              <a:rPr lang="en-US" dirty="0" smtClean="0">
                <a:sym typeface="Wingdings" pitchFamily="2" charset="2"/>
              </a:rPr>
              <a:t>, </a:t>
            </a:r>
            <a:r>
              <a:rPr lang="en-US" dirty="0" err="1" smtClean="0">
                <a:sym typeface="Wingdings" pitchFamily="2" charset="2"/>
              </a:rPr>
              <a:t>seperti</a:t>
            </a:r>
            <a:r>
              <a:rPr lang="en-US" dirty="0" smtClean="0">
                <a:sym typeface="Wingdings" pitchFamily="2" charset="2"/>
              </a:rPr>
              <a:t> </a:t>
            </a:r>
            <a:r>
              <a:rPr lang="en-US" dirty="0" err="1" smtClean="0">
                <a:sym typeface="Wingdings" pitchFamily="2" charset="2"/>
              </a:rPr>
              <a:t>iuran</a:t>
            </a:r>
            <a:r>
              <a:rPr lang="en-US" dirty="0" smtClean="0">
                <a:sym typeface="Wingdings" pitchFamily="2" charset="2"/>
              </a:rPr>
              <a:t> </a:t>
            </a:r>
            <a:r>
              <a:rPr lang="en-US" dirty="0" err="1" smtClean="0">
                <a:sym typeface="Wingdings" pitchFamily="2" charset="2"/>
              </a:rPr>
              <a:t>dana</a:t>
            </a:r>
            <a:r>
              <a:rPr lang="en-US" dirty="0" smtClean="0">
                <a:sym typeface="Wingdings" pitchFamily="2" charset="2"/>
              </a:rPr>
              <a:t> </a:t>
            </a:r>
            <a:r>
              <a:rPr lang="en-US" dirty="0" err="1" smtClean="0">
                <a:sym typeface="Wingdings" pitchFamily="2" charset="2"/>
              </a:rPr>
              <a:t>pensiun</a:t>
            </a:r>
            <a:r>
              <a:rPr lang="en-US" dirty="0" smtClean="0">
                <a:sym typeface="Wingdings" pitchFamily="2" charset="2"/>
              </a:rPr>
              <a:t>, </a:t>
            </a:r>
            <a:r>
              <a:rPr lang="en-US" dirty="0" err="1" smtClean="0">
                <a:sym typeface="Wingdings" pitchFamily="2" charset="2"/>
              </a:rPr>
              <a:t>iuran</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t>
            </a:r>
            <a:r>
              <a:rPr lang="en-US" dirty="0" err="1" smtClean="0">
                <a:sym typeface="Wingdings" pitchFamily="2" charset="2"/>
              </a:rPr>
              <a:t>serikat</a:t>
            </a:r>
            <a:r>
              <a:rPr lang="en-US" dirty="0" smtClean="0">
                <a:sym typeface="Wingdings" pitchFamily="2" charset="2"/>
              </a:rPr>
              <a:t> </a:t>
            </a:r>
            <a:r>
              <a:rPr lang="en-US" dirty="0" err="1" smtClean="0">
                <a:sym typeface="Wingdings" pitchFamily="2" charset="2"/>
              </a:rPr>
              <a:t>pekerja</a:t>
            </a:r>
            <a:r>
              <a:rPr lang="en-US" dirty="0" smtClean="0">
                <a:sym typeface="Wingdings" pitchFamily="2" charset="2"/>
              </a:rPr>
              <a:t>, </a:t>
            </a:r>
            <a:r>
              <a:rPr lang="en-US" dirty="0" err="1" smtClean="0">
                <a:sym typeface="Wingdings" pitchFamily="2" charset="2"/>
              </a:rPr>
              <a:t>dana</a:t>
            </a:r>
            <a:r>
              <a:rPr lang="en-US" dirty="0" smtClean="0">
                <a:sym typeface="Wingdings" pitchFamily="2" charset="2"/>
              </a:rPr>
              <a:t> </a:t>
            </a:r>
            <a:r>
              <a:rPr lang="en-US" dirty="0" err="1" smtClean="0">
                <a:sym typeface="Wingdings" pitchFamily="2" charset="2"/>
              </a:rPr>
              <a:t>amal</a:t>
            </a:r>
            <a:r>
              <a:rPr lang="en-US"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dana</a:t>
            </a:r>
            <a:r>
              <a:rPr lang="en-US" dirty="0" smtClean="0">
                <a:sym typeface="Wingdings" pitchFamily="2" charset="2"/>
              </a:rPr>
              <a:t> </a:t>
            </a:r>
            <a:r>
              <a:rPr lang="en-US" dirty="0" err="1" smtClean="0">
                <a:sym typeface="Wingdings" pitchFamily="2" charset="2"/>
              </a:rPr>
              <a:t>koperasi</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B77359C5-9C58-4D04-8061-07E29513D580}" type="slidenum">
              <a:rPr lang="en-US" smtClean="0"/>
              <a:pPr>
                <a:defRPr/>
              </a:pPr>
              <a:t>118</a:t>
            </a:fld>
            <a:endParaRPr lang="en-US"/>
          </a:p>
        </p:txBody>
      </p:sp>
    </p:spTree>
    <p:extLst>
      <p:ext uri="{BB962C8B-B14F-4D97-AF65-F5344CB8AC3E}">
        <p14:creationId xmlns:p14="http://schemas.microsoft.com/office/powerpoint/2010/main" val="6122967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Contoh</a:t>
            </a:r>
            <a:r>
              <a:rPr lang="en-US" dirty="0" smtClean="0"/>
              <a:t>:</a:t>
            </a:r>
            <a:endParaRPr lang="en-US" dirty="0"/>
          </a:p>
        </p:txBody>
      </p:sp>
      <p:sp>
        <p:nvSpPr>
          <p:cNvPr id="3" name="Content Placeholder 2"/>
          <p:cNvSpPr>
            <a:spLocks noGrp="1"/>
          </p:cNvSpPr>
          <p:nvPr>
            <p:ph idx="1"/>
          </p:nvPr>
        </p:nvSpPr>
        <p:spPr/>
        <p:txBody>
          <a:bodyPr/>
          <a:lstStyle/>
          <a:p>
            <a:pPr>
              <a:defRPr/>
            </a:pPr>
            <a:r>
              <a:rPr lang="en-US" sz="2400" dirty="0" err="1" smtClean="0"/>
              <a:t>Setiap</a:t>
            </a:r>
            <a:r>
              <a:rPr lang="en-US" sz="2400" dirty="0" smtClean="0"/>
              <a:t> </a:t>
            </a:r>
            <a:r>
              <a:rPr lang="en-US" sz="2400" dirty="0" err="1" smtClean="0"/>
              <a:t>tanggal</a:t>
            </a:r>
            <a:r>
              <a:rPr lang="en-US" sz="2400" dirty="0" smtClean="0"/>
              <a:t> 10, PT </a:t>
            </a:r>
            <a:r>
              <a:rPr lang="en-US" sz="2400" dirty="0" err="1" smtClean="0"/>
              <a:t>Annisa</a:t>
            </a:r>
            <a:r>
              <a:rPr lang="en-US" sz="2400" dirty="0" smtClean="0"/>
              <a:t>’ </a:t>
            </a:r>
            <a:r>
              <a:rPr lang="en-US" sz="2400" dirty="0" err="1" smtClean="0"/>
              <a:t>membayar</a:t>
            </a:r>
            <a:r>
              <a:rPr lang="en-US" sz="2400" dirty="0" smtClean="0"/>
              <a:t> </a:t>
            </a:r>
            <a:r>
              <a:rPr lang="en-US" sz="2400" dirty="0" err="1" smtClean="0"/>
              <a:t>gaji</a:t>
            </a:r>
            <a:r>
              <a:rPr lang="en-US" sz="2400" dirty="0" smtClean="0"/>
              <a:t> </a:t>
            </a:r>
            <a:r>
              <a:rPr lang="en-US" sz="2400" dirty="0" err="1" smtClean="0"/>
              <a:t>dan</a:t>
            </a:r>
            <a:r>
              <a:rPr lang="en-US" sz="2400" dirty="0" smtClean="0"/>
              <a:t> </a:t>
            </a:r>
            <a:r>
              <a:rPr lang="en-US" sz="2400" dirty="0" err="1" smtClean="0"/>
              <a:t>upah</a:t>
            </a:r>
            <a:r>
              <a:rPr lang="en-US" sz="2400" dirty="0" smtClean="0"/>
              <a:t> </a:t>
            </a:r>
            <a:r>
              <a:rPr lang="en-US" sz="2400" dirty="0" err="1" smtClean="0"/>
              <a:t>pegawai</a:t>
            </a:r>
            <a:r>
              <a:rPr lang="en-US" sz="2400" dirty="0" smtClean="0"/>
              <a:t>. </a:t>
            </a:r>
            <a:r>
              <a:rPr lang="en-US" sz="2400" dirty="0" err="1" smtClean="0"/>
              <a:t>Gaji</a:t>
            </a:r>
            <a:r>
              <a:rPr lang="en-US" sz="2400" dirty="0" smtClean="0"/>
              <a:t> </a:t>
            </a:r>
            <a:r>
              <a:rPr lang="en-US" sz="2400" dirty="0" err="1" smtClean="0"/>
              <a:t>bulan</a:t>
            </a:r>
            <a:r>
              <a:rPr lang="en-US" sz="2400" dirty="0" smtClean="0"/>
              <a:t> </a:t>
            </a:r>
            <a:r>
              <a:rPr lang="en-US" sz="2400" dirty="0" err="1" smtClean="0"/>
              <a:t>Agustus</a:t>
            </a:r>
            <a:r>
              <a:rPr lang="en-US" sz="2400" dirty="0" smtClean="0"/>
              <a:t> 2014 </a:t>
            </a:r>
            <a:r>
              <a:rPr lang="en-US" sz="2400" dirty="0" err="1" smtClean="0"/>
              <a:t>sebesar</a:t>
            </a:r>
            <a:r>
              <a:rPr lang="en-US" sz="2400" dirty="0" smtClean="0"/>
              <a:t> Rp35.400.000 </a:t>
            </a:r>
            <a:r>
              <a:rPr lang="en-US" sz="2400" dirty="0" err="1" smtClean="0"/>
              <a:t>dengan</a:t>
            </a:r>
            <a:r>
              <a:rPr lang="en-US" sz="2400" dirty="0" smtClean="0"/>
              <a:t> </a:t>
            </a:r>
            <a:r>
              <a:rPr lang="en-US" sz="2400" dirty="0" err="1" smtClean="0"/>
              <a:t>perincian</a:t>
            </a:r>
            <a:r>
              <a:rPr lang="en-US" sz="2400" dirty="0" smtClean="0"/>
              <a:t> </a:t>
            </a:r>
            <a:r>
              <a:rPr lang="en-US" sz="2400" dirty="0" err="1" smtClean="0"/>
              <a:t>sebagai</a:t>
            </a:r>
            <a:r>
              <a:rPr lang="en-US" sz="2400" dirty="0" smtClean="0"/>
              <a:t> </a:t>
            </a:r>
            <a:r>
              <a:rPr lang="en-US" sz="2400" dirty="0" err="1" smtClean="0"/>
              <a:t>berikut</a:t>
            </a:r>
            <a:r>
              <a:rPr lang="en-US" sz="2400" dirty="0" smtClean="0"/>
              <a:t>:</a:t>
            </a:r>
          </a:p>
          <a:p>
            <a:pPr lvl="1">
              <a:defRPr/>
            </a:pPr>
            <a:r>
              <a:rPr lang="en-US" sz="2000" dirty="0" err="1" smtClean="0"/>
              <a:t>Upah</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langsung</a:t>
            </a:r>
            <a:r>
              <a:rPr lang="en-US" sz="2000" dirty="0" smtClean="0"/>
              <a:t> Rp21 </a:t>
            </a:r>
            <a:r>
              <a:rPr lang="en-US" sz="2000" dirty="0" err="1" smtClean="0"/>
              <a:t>jt</a:t>
            </a:r>
            <a:endParaRPr lang="en-US" sz="2000" dirty="0" smtClean="0"/>
          </a:p>
          <a:p>
            <a:pPr lvl="1">
              <a:defRPr/>
            </a:pPr>
            <a:r>
              <a:rPr lang="en-US" sz="2000" dirty="0" err="1" smtClean="0"/>
              <a:t>Upah</a:t>
            </a:r>
            <a:r>
              <a:rPr lang="en-US" sz="2000" dirty="0" smtClean="0"/>
              <a:t> TKTL Rp3 </a:t>
            </a:r>
            <a:r>
              <a:rPr lang="en-US" sz="2000" dirty="0" err="1" smtClean="0"/>
              <a:t>jt</a:t>
            </a:r>
            <a:endParaRPr lang="en-US" sz="2000" dirty="0" smtClean="0"/>
          </a:p>
          <a:p>
            <a:pPr lvl="1">
              <a:defRPr/>
            </a:pPr>
            <a:r>
              <a:rPr lang="en-US" sz="2000" dirty="0" err="1" smtClean="0"/>
              <a:t>Gaji</a:t>
            </a:r>
            <a:r>
              <a:rPr lang="en-US" sz="2000" dirty="0" smtClean="0"/>
              <a:t> </a:t>
            </a:r>
            <a:r>
              <a:rPr lang="en-US" sz="2000" dirty="0" err="1" smtClean="0"/>
              <a:t>bagian</a:t>
            </a:r>
            <a:r>
              <a:rPr lang="en-US" sz="2000" dirty="0" smtClean="0"/>
              <a:t> </a:t>
            </a:r>
            <a:r>
              <a:rPr lang="en-US" sz="2000" dirty="0" err="1" smtClean="0"/>
              <a:t>pemasaran</a:t>
            </a:r>
            <a:r>
              <a:rPr lang="en-US" sz="2000" dirty="0" smtClean="0"/>
              <a:t> Rp6 </a:t>
            </a:r>
            <a:r>
              <a:rPr lang="en-US" sz="2000" dirty="0" err="1" smtClean="0"/>
              <a:t>jt</a:t>
            </a:r>
            <a:endParaRPr lang="en-US" sz="2000" dirty="0" smtClean="0"/>
          </a:p>
          <a:p>
            <a:pPr lvl="1">
              <a:defRPr/>
            </a:pPr>
            <a:r>
              <a:rPr lang="en-US" sz="2000" dirty="0" err="1" smtClean="0"/>
              <a:t>Gaji</a:t>
            </a:r>
            <a:r>
              <a:rPr lang="en-US" sz="2000" dirty="0" smtClean="0"/>
              <a:t> </a:t>
            </a:r>
            <a:r>
              <a:rPr lang="en-US" sz="2000" dirty="0" err="1" smtClean="0"/>
              <a:t>bagian</a:t>
            </a:r>
            <a:r>
              <a:rPr lang="en-US" sz="2000" dirty="0" smtClean="0"/>
              <a:t> </a:t>
            </a:r>
            <a:r>
              <a:rPr lang="en-US" sz="2000" dirty="0" err="1" smtClean="0"/>
              <a:t>administrasi</a:t>
            </a:r>
            <a:r>
              <a:rPr lang="en-US" sz="2000" dirty="0" smtClean="0"/>
              <a:t> </a:t>
            </a:r>
            <a:r>
              <a:rPr lang="en-US" sz="2000" dirty="0" err="1" smtClean="0"/>
              <a:t>umum</a:t>
            </a:r>
            <a:r>
              <a:rPr lang="en-US" sz="2000" dirty="0" smtClean="0"/>
              <a:t> Rp5.4 </a:t>
            </a:r>
            <a:r>
              <a:rPr lang="en-US" sz="2000" dirty="0" err="1" smtClean="0"/>
              <a:t>jt</a:t>
            </a:r>
            <a:endParaRPr lang="en-US" sz="2000" dirty="0" smtClean="0"/>
          </a:p>
          <a:p>
            <a:pPr>
              <a:defRPr/>
            </a:pPr>
            <a:r>
              <a:rPr lang="en-US" sz="2400" dirty="0" err="1" smtClean="0"/>
              <a:t>Potongan</a:t>
            </a:r>
            <a:r>
              <a:rPr lang="en-US" sz="2400" dirty="0" smtClean="0"/>
              <a:t> </a:t>
            </a:r>
            <a:r>
              <a:rPr lang="en-US" sz="2400" dirty="0" err="1" smtClean="0"/>
              <a:t>atas</a:t>
            </a:r>
            <a:r>
              <a:rPr lang="en-US" sz="2400" dirty="0" smtClean="0"/>
              <a:t> </a:t>
            </a:r>
            <a:r>
              <a:rPr lang="en-US" sz="2400" dirty="0" err="1" smtClean="0"/>
              <a:t>gaji</a:t>
            </a:r>
            <a:r>
              <a:rPr lang="en-US" sz="2400" dirty="0" smtClean="0"/>
              <a:t> </a:t>
            </a:r>
            <a:r>
              <a:rPr lang="en-US" sz="2400" dirty="0" err="1" smtClean="0"/>
              <a:t>dan</a:t>
            </a:r>
            <a:r>
              <a:rPr lang="en-US" sz="2400" dirty="0" smtClean="0"/>
              <a:t> </a:t>
            </a:r>
            <a:r>
              <a:rPr lang="en-US" sz="2400" dirty="0" err="1" smtClean="0"/>
              <a:t>upah</a:t>
            </a:r>
            <a:r>
              <a:rPr lang="en-US" sz="2400" dirty="0" smtClean="0"/>
              <a:t>: </a:t>
            </a:r>
            <a:r>
              <a:rPr lang="en-US" sz="2400" dirty="0" err="1" smtClean="0"/>
              <a:t>pajak</a:t>
            </a:r>
            <a:r>
              <a:rPr lang="en-US" sz="2400" dirty="0" smtClean="0"/>
              <a:t> </a:t>
            </a:r>
            <a:r>
              <a:rPr lang="en-US" sz="2400" dirty="0" err="1" smtClean="0"/>
              <a:t>karyawan</a:t>
            </a:r>
            <a:r>
              <a:rPr lang="en-US" sz="2400" dirty="0" smtClean="0"/>
              <a:t> Rp1,4 </a:t>
            </a:r>
            <a:r>
              <a:rPr lang="en-US" sz="2400" dirty="0" err="1" smtClean="0"/>
              <a:t>jt</a:t>
            </a:r>
            <a:r>
              <a:rPr lang="en-US" sz="2400" dirty="0" smtClean="0"/>
              <a:t>, </a:t>
            </a:r>
            <a:r>
              <a:rPr lang="en-US" sz="2400" dirty="0" err="1" smtClean="0"/>
              <a:t>dana</a:t>
            </a:r>
            <a:r>
              <a:rPr lang="en-US" sz="2400" dirty="0" smtClean="0"/>
              <a:t> </a:t>
            </a:r>
            <a:r>
              <a:rPr lang="en-US" sz="2400" dirty="0" err="1" smtClean="0"/>
              <a:t>pensiun</a:t>
            </a:r>
            <a:r>
              <a:rPr lang="en-US" sz="2400" dirty="0" smtClean="0"/>
              <a:t> Rp0,75 </a:t>
            </a:r>
            <a:r>
              <a:rPr lang="en-US" sz="2400" dirty="0" err="1" smtClean="0"/>
              <a:t>jt</a:t>
            </a:r>
            <a:r>
              <a:rPr lang="en-US" sz="2400" dirty="0" smtClean="0"/>
              <a:t> </a:t>
            </a:r>
            <a:r>
              <a:rPr lang="en-US" sz="2400" dirty="0" err="1" smtClean="0"/>
              <a:t>dan</a:t>
            </a:r>
            <a:r>
              <a:rPr lang="en-US" sz="2400" dirty="0" smtClean="0"/>
              <a:t> </a:t>
            </a:r>
            <a:r>
              <a:rPr lang="en-US" sz="2400" dirty="0" err="1" smtClean="0"/>
              <a:t>dana</a:t>
            </a:r>
            <a:r>
              <a:rPr lang="en-US" sz="2400" dirty="0" smtClean="0"/>
              <a:t> </a:t>
            </a:r>
            <a:r>
              <a:rPr lang="en-US" sz="2400" dirty="0" err="1" smtClean="0"/>
              <a:t>amal</a:t>
            </a:r>
            <a:r>
              <a:rPr lang="en-US" sz="2400" dirty="0" smtClean="0"/>
              <a:t> Rp0,25 </a:t>
            </a:r>
            <a:r>
              <a:rPr lang="en-US" sz="2400" dirty="0" err="1" smtClean="0"/>
              <a:t>jt</a:t>
            </a:r>
            <a:endParaRPr lang="en-US" sz="2400" dirty="0" smtClean="0"/>
          </a:p>
          <a:p>
            <a:pPr>
              <a:defRPr/>
            </a:pPr>
            <a:r>
              <a:rPr lang="en-US" sz="2400" dirty="0" err="1" smtClean="0"/>
              <a:t>Tanggal</a:t>
            </a:r>
            <a:r>
              <a:rPr lang="en-US" sz="2400" dirty="0" smtClean="0"/>
              <a:t> 20 </a:t>
            </a:r>
            <a:r>
              <a:rPr lang="en-US" sz="2400" dirty="0" err="1" smtClean="0"/>
              <a:t>Agustus</a:t>
            </a:r>
            <a:r>
              <a:rPr lang="en-US" sz="2400" dirty="0" smtClean="0"/>
              <a:t> 2014, </a:t>
            </a:r>
            <a:r>
              <a:rPr lang="en-US" sz="2400" dirty="0" err="1" smtClean="0"/>
              <a:t>potongan</a:t>
            </a:r>
            <a:r>
              <a:rPr lang="en-US" sz="2400" dirty="0" smtClean="0"/>
              <a:t> </a:t>
            </a:r>
            <a:r>
              <a:rPr lang="en-US" sz="2400" dirty="0" err="1" smtClean="0"/>
              <a:t>atas</a:t>
            </a:r>
            <a:r>
              <a:rPr lang="en-US" sz="2400" dirty="0" smtClean="0"/>
              <a:t> </a:t>
            </a:r>
            <a:r>
              <a:rPr lang="en-US" sz="2400" dirty="0" err="1" smtClean="0"/>
              <a:t>gaji</a:t>
            </a:r>
            <a:r>
              <a:rPr lang="en-US" sz="2400" dirty="0" smtClean="0"/>
              <a:t> </a:t>
            </a:r>
            <a:r>
              <a:rPr lang="en-US" sz="2400" dirty="0" err="1" smtClean="0"/>
              <a:t>disetorkan</a:t>
            </a:r>
            <a:r>
              <a:rPr lang="en-US" sz="2400" dirty="0" smtClean="0"/>
              <a:t> </a:t>
            </a:r>
          </a:p>
          <a:p>
            <a:pPr>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9C2D56BD-7B39-4335-993F-F5A55A60914D}" type="slidenum">
              <a:rPr lang="en-US" smtClean="0"/>
              <a:pPr>
                <a:defRPr/>
              </a:pPr>
              <a:t>119</a:t>
            </a:fld>
            <a:endParaRPr lang="en-US"/>
          </a:p>
        </p:txBody>
      </p:sp>
    </p:spTree>
    <p:extLst>
      <p:ext uri="{BB962C8B-B14F-4D97-AF65-F5344CB8AC3E}">
        <p14:creationId xmlns:p14="http://schemas.microsoft.com/office/powerpoint/2010/main" val="1882670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152400"/>
            <a:ext cx="11074400" cy="1143000"/>
          </a:xfrm>
        </p:spPr>
        <p:txBody>
          <a:bodyPr anchorCtr="0"/>
          <a:lstStyle/>
          <a:p>
            <a:pPr eaLnBrk="1" hangingPunct="1">
              <a:defRPr/>
            </a:pPr>
            <a:r>
              <a:rPr lang="en-US" sz="3200" dirty="0" smtClean="0">
                <a:solidFill>
                  <a:srgbClr val="FF0000"/>
                </a:solidFill>
              </a:rPr>
              <a:t>TAHAP PERTAMA: PEMBEBANAN SUMBER DAYA KE AKTIVITAS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11074400" cy="5181600"/>
          </a:xfrm>
          <a:prstGeom prst="rect">
            <a:avLst/>
          </a:prstGeom>
          <a:solidFill>
            <a:srgbClr val="FFFEFF"/>
          </a:solidFill>
          <a:ln w="76200">
            <a:solidFill>
              <a:srgbClr val="FF0E16"/>
            </a:solidFill>
            <a:miter lim="800000"/>
            <a:headEnd/>
            <a:tailEnd/>
          </a:ln>
        </p:spPr>
      </p:pic>
      <p:sp>
        <p:nvSpPr>
          <p:cNvPr id="1434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5C1E54D-4F7F-4217-B406-3F9D9D70EF9A}" type="slidenum">
              <a:rPr lang="en-US" smtClean="0"/>
              <a:pPr>
                <a:defRPr/>
              </a:pPr>
              <a:t>12</a:t>
            </a:fld>
            <a:endParaRPr lang="en-US"/>
          </a:p>
        </p:txBody>
      </p:sp>
    </p:spTree>
    <p:extLst>
      <p:ext uri="{BB962C8B-B14F-4D97-AF65-F5344CB8AC3E}">
        <p14:creationId xmlns:p14="http://schemas.microsoft.com/office/powerpoint/2010/main" val="184205578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rgbClr val="FF0000"/>
                </a:solidFill>
              </a:rPr>
              <a:t>Tunjangan</a:t>
            </a:r>
            <a:r>
              <a:rPr lang="en-US" dirty="0" smtClean="0">
                <a:solidFill>
                  <a:srgbClr val="FF0000"/>
                </a:solidFill>
              </a:rPr>
              <a:t> </a:t>
            </a:r>
            <a:r>
              <a:rPr lang="en-US" dirty="0" err="1" smtClean="0">
                <a:solidFill>
                  <a:srgbClr val="FF0000"/>
                </a:solidFill>
              </a:rPr>
              <a:t>Atas</a:t>
            </a:r>
            <a:r>
              <a:rPr lang="en-US" dirty="0" smtClean="0">
                <a:solidFill>
                  <a:srgbClr val="FF0000"/>
                </a:solidFill>
              </a:rPr>
              <a:t> </a:t>
            </a:r>
            <a:r>
              <a:rPr lang="en-US" dirty="0" err="1" smtClean="0">
                <a:solidFill>
                  <a:srgbClr val="FF0000"/>
                </a:solidFill>
              </a:rPr>
              <a:t>Gaji</a:t>
            </a:r>
            <a:r>
              <a:rPr lang="en-US" dirty="0" smtClean="0">
                <a:solidFill>
                  <a:srgbClr val="FF0000"/>
                </a:solidFill>
              </a:rPr>
              <a:t> Dan </a:t>
            </a:r>
            <a:r>
              <a:rPr lang="en-US" dirty="0" err="1" smtClean="0">
                <a:solidFill>
                  <a:srgbClr val="FF0000"/>
                </a:solidFill>
              </a:rPr>
              <a:t>Upah</a:t>
            </a:r>
            <a:endParaRPr lang="en-US" dirty="0">
              <a:solidFill>
                <a:srgbClr val="FF0000"/>
              </a:solidFill>
            </a:endParaRPr>
          </a:p>
        </p:txBody>
      </p:sp>
      <p:sp>
        <p:nvSpPr>
          <p:cNvPr id="3" name="Content Placeholder 2"/>
          <p:cNvSpPr>
            <a:spLocks noGrp="1"/>
          </p:cNvSpPr>
          <p:nvPr>
            <p:ph idx="1"/>
          </p:nvPr>
        </p:nvSpPr>
        <p:spPr/>
        <p:txBody>
          <a:bodyPr/>
          <a:lstStyle/>
          <a:p>
            <a:pPr>
              <a:defRPr/>
            </a:pPr>
            <a:r>
              <a:rPr lang="en-US" dirty="0" err="1" smtClean="0"/>
              <a:t>Tunjanga</a:t>
            </a:r>
            <a:r>
              <a:rPr lang="en-US" dirty="0" smtClean="0"/>
              <a:t> </a:t>
            </a:r>
            <a:r>
              <a:rPr lang="en-US" dirty="0" err="1" smtClean="0"/>
              <a:t>hari</a:t>
            </a:r>
            <a:r>
              <a:rPr lang="en-US" dirty="0" smtClean="0"/>
              <a:t> </a:t>
            </a:r>
            <a:r>
              <a:rPr lang="en-US" dirty="0" err="1" smtClean="0"/>
              <a:t>libur</a:t>
            </a:r>
            <a:endParaRPr lang="en-US" dirty="0" smtClean="0"/>
          </a:p>
          <a:p>
            <a:pPr>
              <a:defRPr/>
            </a:pPr>
            <a:r>
              <a:rPr lang="en-US" dirty="0" err="1" smtClean="0"/>
              <a:t>Tunjangan</a:t>
            </a:r>
            <a:r>
              <a:rPr lang="en-US" dirty="0" smtClean="0"/>
              <a:t> </a:t>
            </a:r>
            <a:r>
              <a:rPr lang="en-US" dirty="0" err="1" smtClean="0"/>
              <a:t>cuti</a:t>
            </a:r>
            <a:endParaRPr lang="en-US" dirty="0" smtClean="0"/>
          </a:p>
          <a:p>
            <a:pPr>
              <a:defRPr/>
            </a:pPr>
            <a:r>
              <a:rPr lang="en-US" dirty="0" smtClean="0"/>
              <a:t>Bonus</a:t>
            </a:r>
          </a:p>
          <a:p>
            <a:pPr>
              <a:defRPr/>
            </a:pPr>
            <a:r>
              <a:rPr lang="en-US" dirty="0" err="1" smtClean="0"/>
              <a:t>Tunjangan</a:t>
            </a:r>
            <a:r>
              <a:rPr lang="en-US" dirty="0" smtClean="0"/>
              <a:t> </a:t>
            </a:r>
            <a:r>
              <a:rPr lang="en-US" dirty="0" err="1" smtClean="0"/>
              <a:t>asuransi</a:t>
            </a:r>
            <a:endParaRPr lang="en-US" dirty="0" smtClean="0"/>
          </a:p>
          <a:p>
            <a:pPr>
              <a:defRPr/>
            </a:pPr>
            <a:r>
              <a:rPr lang="en-US" dirty="0" err="1" smtClean="0"/>
              <a:t>Tunjangan</a:t>
            </a:r>
            <a:r>
              <a:rPr lang="en-US" dirty="0" smtClean="0"/>
              <a:t> </a:t>
            </a:r>
            <a:r>
              <a:rPr lang="en-US" dirty="0" err="1" smtClean="0"/>
              <a:t>pensiun</a:t>
            </a:r>
            <a:endParaRPr lang="en-US" dirty="0" smtClean="0"/>
          </a:p>
          <a:p>
            <a:pPr>
              <a:defRPr/>
            </a:pPr>
            <a:r>
              <a:rPr lang="en-US" dirty="0" smtClean="0"/>
              <a:t>Dana </a:t>
            </a:r>
            <a:r>
              <a:rPr lang="en-US" dirty="0" err="1" smtClean="0"/>
              <a:t>pinjaman</a:t>
            </a:r>
            <a:r>
              <a:rPr lang="en-US" dirty="0" smtClean="0"/>
              <a:t> </a:t>
            </a:r>
            <a:r>
              <a:rPr lang="en-US" dirty="0" err="1" smtClean="0"/>
              <a:t>untuk</a:t>
            </a:r>
            <a:r>
              <a:rPr lang="en-US" dirty="0" smtClean="0"/>
              <a:t> </a:t>
            </a:r>
            <a:r>
              <a:rPr lang="en-US" dirty="0" err="1" smtClean="0"/>
              <a:t>pegawai</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1683259-858F-441E-8FA0-570F408F39F9}" type="slidenum">
              <a:rPr lang="en-US" smtClean="0"/>
              <a:pPr>
                <a:defRPr/>
              </a:pPr>
              <a:t>120</a:t>
            </a:fld>
            <a:endParaRPr lang="en-US"/>
          </a:p>
        </p:txBody>
      </p:sp>
    </p:spTree>
    <p:extLst>
      <p:ext uri="{BB962C8B-B14F-4D97-AF65-F5344CB8AC3E}">
        <p14:creationId xmlns:p14="http://schemas.microsoft.com/office/powerpoint/2010/main" val="9348746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rPr>
              <a:t>Program </a:t>
            </a:r>
            <a:r>
              <a:rPr lang="en-US" dirty="0" err="1" smtClean="0">
                <a:solidFill>
                  <a:srgbClr val="FF0000"/>
                </a:solidFill>
              </a:rPr>
              <a:t>Kompensasi</a:t>
            </a:r>
            <a:r>
              <a:rPr lang="en-US" dirty="0" smtClean="0">
                <a:solidFill>
                  <a:srgbClr val="FF0000"/>
                </a:solidFill>
              </a:rPr>
              <a:t> </a:t>
            </a:r>
            <a:r>
              <a:rPr lang="en-US" dirty="0" err="1" smtClean="0">
                <a:solidFill>
                  <a:srgbClr val="FF0000"/>
                </a:solidFill>
              </a:rPr>
              <a:t>Insentif</a:t>
            </a:r>
            <a:endParaRPr lang="en-US" dirty="0">
              <a:solidFill>
                <a:srgbClr val="FF0000"/>
              </a:solidFill>
            </a:endParaRPr>
          </a:p>
        </p:txBody>
      </p:sp>
      <p:sp>
        <p:nvSpPr>
          <p:cNvPr id="3" name="Content Placeholder 2"/>
          <p:cNvSpPr>
            <a:spLocks noGrp="1"/>
          </p:cNvSpPr>
          <p:nvPr>
            <p:ph idx="1"/>
          </p:nvPr>
        </p:nvSpPr>
        <p:spPr/>
        <p:txBody>
          <a:bodyPr/>
          <a:lstStyle/>
          <a:p>
            <a:pPr>
              <a:defRPr/>
            </a:pPr>
            <a:r>
              <a:rPr lang="en-US" dirty="0" smtClean="0"/>
              <a:t>Program yang </a:t>
            </a:r>
            <a:r>
              <a:rPr lang="en-US" dirty="0" err="1" smtClean="0"/>
              <a:t>memberikan</a:t>
            </a:r>
            <a:r>
              <a:rPr lang="en-US" dirty="0" smtClean="0"/>
              <a:t> </a:t>
            </a:r>
            <a:r>
              <a:rPr lang="en-US" dirty="0" err="1" smtClean="0"/>
              <a:t>tambahan</a:t>
            </a:r>
            <a:r>
              <a:rPr lang="en-US" dirty="0" smtClean="0"/>
              <a:t> </a:t>
            </a:r>
            <a:r>
              <a:rPr lang="en-US" dirty="0" err="1" smtClean="0"/>
              <a:t>kompensasi</a:t>
            </a:r>
            <a:r>
              <a:rPr lang="en-US" dirty="0" smtClean="0"/>
              <a:t> </a:t>
            </a:r>
            <a:r>
              <a:rPr lang="en-US" dirty="0" err="1" smtClean="0"/>
              <a:t>kepada</a:t>
            </a:r>
            <a:r>
              <a:rPr lang="en-US" dirty="0" smtClean="0"/>
              <a:t> </a:t>
            </a:r>
            <a:r>
              <a:rPr lang="en-US" dirty="0" err="1" smtClean="0"/>
              <a:t>karyawan</a:t>
            </a:r>
            <a:r>
              <a:rPr lang="en-US" dirty="0" smtClean="0"/>
              <a:t> yang </a:t>
            </a:r>
            <a:r>
              <a:rPr lang="en-US" dirty="0" err="1" smtClean="0"/>
              <a:t>didasarkan</a:t>
            </a:r>
            <a:r>
              <a:rPr lang="en-US" dirty="0" smtClean="0"/>
              <a:t> </a:t>
            </a:r>
            <a:r>
              <a:rPr lang="en-US" dirty="0" err="1" smtClean="0"/>
              <a:t>atas</a:t>
            </a:r>
            <a:r>
              <a:rPr lang="en-US" dirty="0" smtClean="0"/>
              <a:t> </a:t>
            </a:r>
            <a:r>
              <a:rPr lang="en-US" dirty="0" err="1" smtClean="0"/>
              <a:t>kinerja</a:t>
            </a:r>
            <a:r>
              <a:rPr lang="en-US" dirty="0" smtClean="0"/>
              <a:t>. </a:t>
            </a:r>
            <a:r>
              <a:rPr lang="en-US" dirty="0" err="1" smtClean="0"/>
              <a:t>Manfaatnya</a:t>
            </a:r>
            <a:endParaRPr lang="en-US" dirty="0" smtClean="0"/>
          </a:p>
          <a:p>
            <a:pPr lvl="1">
              <a:defRPr/>
            </a:pPr>
            <a:r>
              <a:rPr lang="en-US" dirty="0" err="1" smtClean="0"/>
              <a:t>Meningkatkan</a:t>
            </a:r>
            <a:r>
              <a:rPr lang="en-US" dirty="0" smtClean="0"/>
              <a:t> </a:t>
            </a:r>
            <a:r>
              <a:rPr lang="en-US" dirty="0" err="1" smtClean="0"/>
              <a:t>kesejahteraan</a:t>
            </a:r>
            <a:r>
              <a:rPr lang="en-US" dirty="0" smtClean="0"/>
              <a:t> </a:t>
            </a:r>
            <a:r>
              <a:rPr lang="en-US" dirty="0" err="1" smtClean="0"/>
              <a:t>karyawan</a:t>
            </a:r>
            <a:r>
              <a:rPr lang="en-US" dirty="0" smtClean="0"/>
              <a:t> yang </a:t>
            </a:r>
            <a:r>
              <a:rPr lang="en-US" dirty="0" err="1" smtClean="0"/>
              <a:t>kinerjanya</a:t>
            </a:r>
            <a:r>
              <a:rPr lang="en-US" dirty="0" smtClean="0"/>
              <a:t> </a:t>
            </a:r>
            <a:r>
              <a:rPr lang="en-US" dirty="0" err="1" smtClean="0"/>
              <a:t>melebihi</a:t>
            </a:r>
            <a:r>
              <a:rPr lang="en-US" dirty="0" smtClean="0"/>
              <a:t> </a:t>
            </a:r>
            <a:r>
              <a:rPr lang="en-US" dirty="0" err="1" smtClean="0"/>
              <a:t>standar</a:t>
            </a:r>
            <a:endParaRPr lang="en-US" dirty="0" smtClean="0"/>
          </a:p>
          <a:p>
            <a:pPr lvl="1">
              <a:defRPr/>
            </a:pPr>
            <a:r>
              <a:rPr lang="en-US" dirty="0" err="1" smtClean="0"/>
              <a:t>Mengurangi</a:t>
            </a:r>
            <a:r>
              <a:rPr lang="en-US" dirty="0" smtClean="0"/>
              <a:t> </a:t>
            </a:r>
            <a:r>
              <a:rPr lang="en-US" dirty="0" err="1" smtClean="0"/>
              <a:t>kos</a:t>
            </a:r>
            <a:r>
              <a:rPr lang="en-US" dirty="0" smtClean="0"/>
              <a:t> </a:t>
            </a:r>
            <a:r>
              <a:rPr lang="en-US" dirty="0" err="1" smtClean="0"/>
              <a:t>produk</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peningkatan</a:t>
            </a:r>
            <a:r>
              <a:rPr lang="en-US" dirty="0" smtClean="0"/>
              <a:t> output yang </a:t>
            </a:r>
            <a:r>
              <a:rPr lang="en-US" dirty="0" err="1" smtClean="0"/>
              <a:t>dihasilkan</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6C5163A-708D-4BCB-97A3-3E1A3A24C8E2}" type="slidenum">
              <a:rPr lang="en-US" smtClean="0"/>
              <a:pPr>
                <a:defRPr/>
              </a:pPr>
              <a:t>121</a:t>
            </a:fld>
            <a:endParaRPr lang="en-US"/>
          </a:p>
        </p:txBody>
      </p:sp>
    </p:spTree>
    <p:extLst>
      <p:ext uri="{BB962C8B-B14F-4D97-AF65-F5344CB8AC3E}">
        <p14:creationId xmlns:p14="http://schemas.microsoft.com/office/powerpoint/2010/main" val="7121661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solidFill>
                  <a:srgbClr val="FF0000"/>
                </a:solidFill>
              </a:rPr>
              <a:t>Contoh</a:t>
            </a:r>
            <a:r>
              <a:rPr lang="en-US" dirty="0" smtClean="0">
                <a:solidFill>
                  <a:srgbClr val="FF0000"/>
                </a:solidFill>
              </a:rPr>
              <a:t>: Program </a:t>
            </a:r>
            <a:r>
              <a:rPr lang="en-US" dirty="0" err="1" smtClean="0">
                <a:solidFill>
                  <a:srgbClr val="FF0000"/>
                </a:solidFill>
              </a:rPr>
              <a:t>Insentif</a:t>
            </a:r>
            <a:r>
              <a:rPr lang="en-US" dirty="0" smtClean="0">
                <a:solidFill>
                  <a:srgbClr val="FF0000"/>
                </a:solidFill>
              </a:rPr>
              <a:t> </a:t>
            </a:r>
            <a:r>
              <a:rPr lang="en-US" dirty="0" err="1" smtClean="0">
                <a:solidFill>
                  <a:srgbClr val="FF0000"/>
                </a:solidFill>
              </a:rPr>
              <a:t>Perorangan</a:t>
            </a:r>
            <a:endParaRPr lang="en-US" dirty="0">
              <a:solidFill>
                <a:srgbClr val="FF0000"/>
              </a:solidFill>
            </a:endParaRPr>
          </a:p>
        </p:txBody>
      </p:sp>
      <p:sp>
        <p:nvSpPr>
          <p:cNvPr id="3" name="Content Placeholder 2"/>
          <p:cNvSpPr>
            <a:spLocks noGrp="1"/>
          </p:cNvSpPr>
          <p:nvPr>
            <p:ph idx="1"/>
          </p:nvPr>
        </p:nvSpPr>
        <p:spPr>
          <a:xfrm>
            <a:off x="609600" y="1600200"/>
            <a:ext cx="10972800" cy="5029200"/>
          </a:xfrm>
        </p:spPr>
        <p:txBody>
          <a:bodyPr/>
          <a:lstStyle/>
          <a:p>
            <a:pPr>
              <a:defRPr/>
            </a:pPr>
            <a:r>
              <a:rPr lang="en-US" dirty="0" err="1" smtClean="0"/>
              <a:t>Setiap</a:t>
            </a:r>
            <a:r>
              <a:rPr lang="en-US" dirty="0" smtClean="0"/>
              <a:t> </a:t>
            </a:r>
            <a:r>
              <a:rPr lang="en-US" dirty="0" err="1" smtClean="0"/>
              <a:t>karyawan</a:t>
            </a:r>
            <a:r>
              <a:rPr lang="en-US" dirty="0" smtClean="0"/>
              <a:t> </a:t>
            </a:r>
            <a:r>
              <a:rPr lang="en-US" dirty="0" err="1" smtClean="0"/>
              <a:t>menerima</a:t>
            </a:r>
            <a:r>
              <a:rPr lang="en-US" dirty="0" smtClean="0"/>
              <a:t> </a:t>
            </a:r>
            <a:r>
              <a:rPr lang="en-US" dirty="0" err="1" smtClean="0"/>
              <a:t>upah</a:t>
            </a:r>
            <a:r>
              <a:rPr lang="en-US" dirty="0" smtClean="0"/>
              <a:t> Rp10.000 per jam </a:t>
            </a:r>
            <a:r>
              <a:rPr lang="en-US" dirty="0" err="1" smtClean="0"/>
              <a:t>dan</a:t>
            </a:r>
            <a:r>
              <a:rPr lang="en-US" dirty="0" smtClean="0"/>
              <a:t> </a:t>
            </a:r>
            <a:r>
              <a:rPr lang="en-US" dirty="0" err="1" smtClean="0"/>
              <a:t>premi</a:t>
            </a:r>
            <a:r>
              <a:rPr lang="en-US" dirty="0" smtClean="0"/>
              <a:t> 75% </a:t>
            </a:r>
            <a:r>
              <a:rPr lang="en-US" dirty="0" err="1" smtClean="0"/>
              <a:t>dari</a:t>
            </a:r>
            <a:r>
              <a:rPr lang="en-US" dirty="0" smtClean="0"/>
              <a:t> </a:t>
            </a:r>
            <a:r>
              <a:rPr lang="en-US" dirty="0" err="1" smtClean="0"/>
              <a:t>waktu</a:t>
            </a:r>
            <a:r>
              <a:rPr lang="en-US" dirty="0" smtClean="0"/>
              <a:t> yang </a:t>
            </a:r>
            <a:r>
              <a:rPr lang="en-US" dirty="0" err="1" smtClean="0"/>
              <a:t>dihemat</a:t>
            </a:r>
            <a:r>
              <a:rPr lang="en-US" dirty="0" smtClean="0"/>
              <a:t>, </a:t>
            </a:r>
            <a:r>
              <a:rPr lang="en-US" dirty="0" err="1" smtClean="0"/>
              <a:t>standar</a:t>
            </a:r>
            <a:r>
              <a:rPr lang="en-US" dirty="0" smtClean="0"/>
              <a:t> per jam 50 unit, jam </a:t>
            </a:r>
            <a:r>
              <a:rPr lang="en-US" dirty="0" err="1" smtClean="0"/>
              <a:t>kerja</a:t>
            </a:r>
            <a:r>
              <a:rPr lang="en-US" dirty="0" smtClean="0"/>
              <a:t> 8 jam per </a:t>
            </a:r>
            <a:r>
              <a:rPr lang="en-US" dirty="0" err="1" smtClean="0"/>
              <a:t>hari</a:t>
            </a:r>
            <a:endParaRPr lang="en-US" dirty="0" smtClean="0"/>
          </a:p>
          <a:p>
            <a:pPr>
              <a:defRPr/>
            </a:pPr>
            <a:r>
              <a:rPr lang="en-US" dirty="0" err="1" smtClean="0"/>
              <a:t>Misal</a:t>
            </a:r>
            <a:r>
              <a:rPr lang="en-US" dirty="0" smtClean="0"/>
              <a:t>  </a:t>
            </a:r>
            <a:r>
              <a:rPr lang="en-US" dirty="0" err="1" smtClean="0"/>
              <a:t>Fais</a:t>
            </a:r>
            <a:r>
              <a:rPr lang="en-US" dirty="0" smtClean="0"/>
              <a:t> </a:t>
            </a:r>
            <a:r>
              <a:rPr lang="en-US" dirty="0" err="1" smtClean="0"/>
              <a:t>selama</a:t>
            </a:r>
            <a:r>
              <a:rPr lang="en-US" dirty="0" smtClean="0"/>
              <a:t> 1 </a:t>
            </a:r>
            <a:r>
              <a:rPr lang="en-US" dirty="0" err="1" smtClean="0"/>
              <a:t>minggu</a:t>
            </a:r>
            <a:r>
              <a:rPr lang="en-US" dirty="0" smtClean="0"/>
              <a:t> </a:t>
            </a:r>
            <a:r>
              <a:rPr lang="en-US" dirty="0" err="1" smtClean="0"/>
              <a:t>pertama</a:t>
            </a:r>
            <a:r>
              <a:rPr lang="en-US" dirty="0" smtClean="0"/>
              <a:t> </a:t>
            </a:r>
            <a:r>
              <a:rPr lang="en-US" dirty="0" err="1" smtClean="0"/>
              <a:t>bulan</a:t>
            </a:r>
            <a:r>
              <a:rPr lang="en-US" dirty="0" smtClean="0"/>
              <a:t> </a:t>
            </a:r>
            <a:r>
              <a:rPr lang="en-US" dirty="0" err="1" smtClean="0"/>
              <a:t>Januari</a:t>
            </a:r>
            <a:r>
              <a:rPr lang="en-US" dirty="0" smtClean="0"/>
              <a:t> 2014 </a:t>
            </a:r>
            <a:r>
              <a:rPr lang="en-US" dirty="0" err="1" smtClean="0"/>
              <a:t>menghasilkan</a:t>
            </a:r>
            <a:r>
              <a:rPr lang="en-US" dirty="0" smtClean="0"/>
              <a:t> output: </a:t>
            </a:r>
            <a:r>
              <a:rPr lang="en-US" dirty="0" err="1" smtClean="0"/>
              <a:t>Senin</a:t>
            </a:r>
            <a:r>
              <a:rPr lang="en-US" dirty="0" smtClean="0"/>
              <a:t> 450 u, </a:t>
            </a:r>
            <a:r>
              <a:rPr lang="en-US" dirty="0" err="1" smtClean="0"/>
              <a:t>Selasa</a:t>
            </a:r>
            <a:r>
              <a:rPr lang="en-US" dirty="0" smtClean="0"/>
              <a:t> 525 u, </a:t>
            </a:r>
            <a:r>
              <a:rPr lang="en-US" dirty="0" err="1" smtClean="0"/>
              <a:t>rabu</a:t>
            </a:r>
            <a:r>
              <a:rPr lang="en-US" dirty="0" smtClean="0"/>
              <a:t> 400 u, </a:t>
            </a:r>
            <a:r>
              <a:rPr lang="en-US" dirty="0" err="1" smtClean="0"/>
              <a:t>Kamis</a:t>
            </a:r>
            <a:r>
              <a:rPr lang="en-US" dirty="0" smtClean="0"/>
              <a:t> 500 u </a:t>
            </a:r>
            <a:r>
              <a:rPr lang="en-US" dirty="0" err="1" smtClean="0"/>
              <a:t>dan</a:t>
            </a:r>
            <a:r>
              <a:rPr lang="en-US" dirty="0" smtClean="0"/>
              <a:t> </a:t>
            </a:r>
            <a:r>
              <a:rPr lang="en-US" dirty="0" err="1" smtClean="0"/>
              <a:t>Jum’at</a:t>
            </a:r>
            <a:r>
              <a:rPr lang="en-US" dirty="0" smtClean="0"/>
              <a:t> 425 u</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93A566D-D9C7-4896-97BF-AB836FEE60FD}" type="slidenum">
              <a:rPr lang="en-US" smtClean="0"/>
              <a:pPr>
                <a:defRPr/>
              </a:pPr>
              <a:t>122</a:t>
            </a:fld>
            <a:endParaRPr lang="en-US"/>
          </a:p>
        </p:txBody>
      </p:sp>
    </p:spTree>
    <p:extLst>
      <p:ext uri="{BB962C8B-B14F-4D97-AF65-F5344CB8AC3E}">
        <p14:creationId xmlns:p14="http://schemas.microsoft.com/office/powerpoint/2010/main" val="25997756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Contoh</a:t>
            </a:r>
            <a:r>
              <a:rPr lang="en-US" dirty="0" smtClean="0"/>
              <a:t> Program </a:t>
            </a:r>
            <a:r>
              <a:rPr lang="en-US" dirty="0" err="1" smtClean="0"/>
              <a:t>Insentif</a:t>
            </a:r>
            <a:r>
              <a:rPr lang="en-US" dirty="0" smtClean="0"/>
              <a:t> Team</a:t>
            </a:r>
            <a:endParaRPr lang="en-US" dirty="0"/>
          </a:p>
        </p:txBody>
      </p:sp>
      <p:sp>
        <p:nvSpPr>
          <p:cNvPr id="3" name="Content Placeholder 2"/>
          <p:cNvSpPr>
            <a:spLocks noGrp="1"/>
          </p:cNvSpPr>
          <p:nvPr>
            <p:ph idx="1"/>
          </p:nvPr>
        </p:nvSpPr>
        <p:spPr/>
        <p:txBody>
          <a:bodyPr/>
          <a:lstStyle/>
          <a:p>
            <a:pPr>
              <a:defRPr/>
            </a:pPr>
            <a:r>
              <a:rPr lang="en-US" dirty="0" err="1" smtClean="0"/>
              <a:t>Setiap</a:t>
            </a:r>
            <a:r>
              <a:rPr lang="en-US" dirty="0" smtClean="0"/>
              <a:t> </a:t>
            </a:r>
            <a:r>
              <a:rPr lang="en-US" dirty="0" err="1" smtClean="0"/>
              <a:t>pegawai</a:t>
            </a:r>
            <a:r>
              <a:rPr lang="en-US" dirty="0" smtClean="0"/>
              <a:t> </a:t>
            </a:r>
            <a:r>
              <a:rPr lang="en-US" dirty="0" err="1" smtClean="0"/>
              <a:t>menerima</a:t>
            </a:r>
            <a:r>
              <a:rPr lang="en-US" dirty="0" smtClean="0"/>
              <a:t> </a:t>
            </a:r>
            <a:r>
              <a:rPr lang="en-US" dirty="0" err="1" smtClean="0"/>
              <a:t>upah</a:t>
            </a:r>
            <a:r>
              <a:rPr lang="en-US" dirty="0" smtClean="0"/>
              <a:t> minimum per jam, bonus 2,5% </a:t>
            </a:r>
            <a:r>
              <a:rPr lang="en-US" dirty="0" err="1" smtClean="0"/>
              <a:t>dari</a:t>
            </a:r>
            <a:r>
              <a:rPr lang="en-US" dirty="0" smtClean="0"/>
              <a:t> </a:t>
            </a:r>
            <a:r>
              <a:rPr lang="en-US" dirty="0" err="1" smtClean="0"/>
              <a:t>upah</a:t>
            </a:r>
            <a:r>
              <a:rPr lang="en-US" dirty="0" smtClean="0"/>
              <a:t> </a:t>
            </a:r>
            <a:r>
              <a:rPr lang="en-US" dirty="0" err="1" smtClean="0"/>
              <a:t>minimun</a:t>
            </a:r>
            <a:r>
              <a:rPr lang="en-US" dirty="0" smtClean="0"/>
              <a:t> </a:t>
            </a:r>
            <a:r>
              <a:rPr lang="en-US" dirty="0" err="1" smtClean="0"/>
              <a:t>untuk</a:t>
            </a:r>
            <a:r>
              <a:rPr lang="en-US" dirty="0" smtClean="0"/>
              <a:t> </a:t>
            </a:r>
            <a:r>
              <a:rPr lang="en-US" dirty="0" err="1" smtClean="0"/>
              <a:t>kelebihan</a:t>
            </a:r>
            <a:r>
              <a:rPr lang="en-US" dirty="0" smtClean="0"/>
              <a:t> </a:t>
            </a:r>
            <a:r>
              <a:rPr lang="en-US" dirty="0" err="1" smtClean="0"/>
              <a:t>di</a:t>
            </a:r>
            <a:r>
              <a:rPr lang="en-US" dirty="0" smtClean="0"/>
              <a:t> </a:t>
            </a:r>
            <a:r>
              <a:rPr lang="en-US" dirty="0" err="1" smtClean="0"/>
              <a:t>atas</a:t>
            </a:r>
            <a:r>
              <a:rPr lang="en-US" dirty="0" smtClean="0"/>
              <a:t> </a:t>
            </a:r>
            <a:r>
              <a:rPr lang="en-US" dirty="0" err="1" smtClean="0"/>
              <a:t>standar</a:t>
            </a:r>
            <a:r>
              <a:rPr lang="en-US" dirty="0" smtClean="0"/>
              <a:t> per jam 50 u </a:t>
            </a:r>
            <a:r>
              <a:rPr lang="en-US" dirty="0" err="1" smtClean="0"/>
              <a:t>atau</a:t>
            </a:r>
            <a:r>
              <a:rPr lang="en-US" dirty="0" smtClean="0"/>
              <a:t> 400 u per </a:t>
            </a:r>
            <a:r>
              <a:rPr lang="en-US" dirty="0" err="1" smtClean="0"/>
              <a:t>hari</a:t>
            </a:r>
            <a:r>
              <a:rPr lang="en-US" dirty="0" smtClean="0"/>
              <a:t>. Output team A </a:t>
            </a:r>
            <a:r>
              <a:rPr lang="en-US" dirty="0" err="1" smtClean="0"/>
              <a:t>hari</a:t>
            </a:r>
            <a:r>
              <a:rPr lang="en-US" dirty="0" smtClean="0"/>
              <a:t> </a:t>
            </a:r>
            <a:r>
              <a:rPr lang="en-US" dirty="0" err="1" smtClean="0"/>
              <a:t>Senin</a:t>
            </a:r>
            <a:r>
              <a:rPr lang="en-US" dirty="0" smtClean="0"/>
              <a:t> </a:t>
            </a:r>
            <a:r>
              <a:rPr lang="en-US" dirty="0" err="1" smtClean="0"/>
              <a:t>minggu</a:t>
            </a:r>
            <a:r>
              <a:rPr lang="en-US" dirty="0" smtClean="0"/>
              <a:t> </a:t>
            </a:r>
            <a:r>
              <a:rPr lang="en-US" dirty="0" err="1" smtClean="0"/>
              <a:t>pertama</a:t>
            </a:r>
            <a:r>
              <a:rPr lang="en-US" dirty="0" smtClean="0"/>
              <a:t> </a:t>
            </a:r>
            <a:r>
              <a:rPr lang="en-US" dirty="0" err="1" smtClean="0"/>
              <a:t>Januari</a:t>
            </a:r>
            <a:r>
              <a:rPr lang="en-US" dirty="0" smtClean="0"/>
              <a:t> 2014: 500 u</a:t>
            </a:r>
          </a:p>
          <a:p>
            <a:pPr>
              <a:defRPr/>
            </a:pPr>
            <a:r>
              <a:rPr lang="en-US" dirty="0" err="1" smtClean="0"/>
              <a:t>Upah</a:t>
            </a:r>
            <a:r>
              <a:rPr lang="en-US" dirty="0" smtClean="0"/>
              <a:t> </a:t>
            </a:r>
            <a:r>
              <a:rPr lang="en-US" dirty="0" err="1" smtClean="0"/>
              <a:t>minimun</a:t>
            </a:r>
            <a:r>
              <a:rPr lang="en-US" dirty="0" smtClean="0"/>
              <a:t> </a:t>
            </a:r>
            <a:r>
              <a:rPr lang="en-US" dirty="0" err="1" smtClean="0"/>
              <a:t>anggota</a:t>
            </a:r>
            <a:r>
              <a:rPr lang="en-US" dirty="0" smtClean="0"/>
              <a:t> team A/ jam: A: 16.000, B: 12.500, C:14.000, D: 12.000 </a:t>
            </a:r>
            <a:r>
              <a:rPr lang="en-US" dirty="0" err="1" smtClean="0"/>
              <a:t>dan</a:t>
            </a:r>
            <a:r>
              <a:rPr lang="en-US" dirty="0" smtClean="0"/>
              <a:t> E:17.500</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4B156E9-FFAF-46BB-816A-C367EC7BC269}" type="slidenum">
              <a:rPr lang="en-US" smtClean="0"/>
              <a:pPr>
                <a:defRPr/>
              </a:pPr>
              <a:t>123</a:t>
            </a:fld>
            <a:endParaRPr lang="en-US"/>
          </a:p>
        </p:txBody>
      </p:sp>
    </p:spTree>
    <p:extLst>
      <p:ext uri="{BB962C8B-B14F-4D97-AF65-F5344CB8AC3E}">
        <p14:creationId xmlns:p14="http://schemas.microsoft.com/office/powerpoint/2010/main" val="21635983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solidFill>
                  <a:srgbClr val="7030A0"/>
                </a:solidFill>
              </a:rPr>
              <a:t>Sistem</a:t>
            </a:r>
            <a:r>
              <a:rPr lang="en-US" dirty="0">
                <a:solidFill>
                  <a:srgbClr val="7030A0"/>
                </a:solidFill>
              </a:rPr>
              <a:t> </a:t>
            </a:r>
            <a:r>
              <a:rPr lang="en-US" dirty="0" err="1">
                <a:solidFill>
                  <a:srgbClr val="7030A0"/>
                </a:solidFill>
              </a:rPr>
              <a:t>Perhitungan</a:t>
            </a:r>
            <a:r>
              <a:rPr lang="en-US" dirty="0">
                <a:solidFill>
                  <a:srgbClr val="7030A0"/>
                </a:solidFill>
              </a:rPr>
              <a:t> </a:t>
            </a:r>
            <a:r>
              <a:rPr lang="en-US" dirty="0" err="1">
                <a:solidFill>
                  <a:srgbClr val="7030A0"/>
                </a:solidFill>
              </a:rPr>
              <a:t>Biaya</a:t>
            </a:r>
            <a:r>
              <a:rPr lang="en-US" dirty="0">
                <a:solidFill>
                  <a:srgbClr val="7030A0"/>
                </a:solidFill>
              </a:rPr>
              <a:t> </a:t>
            </a:r>
            <a:r>
              <a:rPr lang="en-US" dirty="0" err="1">
                <a:solidFill>
                  <a:srgbClr val="7030A0"/>
                </a:solidFill>
              </a:rPr>
              <a:t>Berdasarkan</a:t>
            </a:r>
            <a:r>
              <a:rPr lang="en-US" dirty="0">
                <a:solidFill>
                  <a:srgbClr val="7030A0"/>
                </a:solidFill>
              </a:rPr>
              <a:t> </a:t>
            </a:r>
            <a:r>
              <a:rPr lang="en-US" dirty="0" err="1">
                <a:solidFill>
                  <a:srgbClr val="7030A0"/>
                </a:solidFill>
              </a:rPr>
              <a:t>Pesanan</a:t>
            </a:r>
            <a:r>
              <a:rPr lang="en-US" dirty="0">
                <a:solidFill>
                  <a:srgbClr val="7030A0"/>
                </a:solidFill>
              </a:rPr>
              <a:t/>
            </a:r>
            <a:br>
              <a:rPr lang="en-US" dirty="0">
                <a:solidFill>
                  <a:srgbClr val="7030A0"/>
                </a:solidFill>
              </a:rPr>
            </a:br>
            <a:r>
              <a:rPr lang="en-US" dirty="0">
                <a:solidFill>
                  <a:srgbClr val="7030A0"/>
                </a:solidFill>
              </a:rPr>
              <a:t>(</a:t>
            </a:r>
            <a:r>
              <a:rPr lang="en-US" i="1" dirty="0">
                <a:solidFill>
                  <a:srgbClr val="7030A0"/>
                </a:solidFill>
              </a:rPr>
              <a:t>Job Order Costing</a:t>
            </a:r>
            <a:r>
              <a:rPr lang="en-US" dirty="0" smtClean="0">
                <a:solidFill>
                  <a:srgbClr val="7030A0"/>
                </a:solidFill>
              </a:rPr>
              <a:t>)</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a:t>8</a:t>
            </a:r>
            <a:endParaRPr lang="en-US" sz="2400" dirty="0"/>
          </a:p>
        </p:txBody>
      </p:sp>
    </p:spTree>
    <p:extLst>
      <p:ext uri="{BB962C8B-B14F-4D97-AF65-F5344CB8AC3E}">
        <p14:creationId xmlns:p14="http://schemas.microsoft.com/office/powerpoint/2010/main" val="25168007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0"/>
            <a:ext cx="10972800" cy="1143000"/>
          </a:xfrm>
        </p:spPr>
        <p:txBody>
          <a:bodyPr/>
          <a:lstStyle/>
          <a:p>
            <a:pPr eaLnBrk="1" hangingPunct="1">
              <a:defRPr/>
            </a:pPr>
            <a:r>
              <a:rPr lang="en-US" sz="4000" b="1" u="sng" dirty="0" smtClean="0"/>
              <a:t>Job Order Costing</a:t>
            </a:r>
          </a:p>
        </p:txBody>
      </p:sp>
      <p:sp>
        <p:nvSpPr>
          <p:cNvPr id="6147" name="Content Placeholder 2"/>
          <p:cNvSpPr>
            <a:spLocks noGrp="1"/>
          </p:cNvSpPr>
          <p:nvPr>
            <p:ph idx="1"/>
          </p:nvPr>
        </p:nvSpPr>
        <p:spPr>
          <a:xfrm>
            <a:off x="609601" y="1219201"/>
            <a:ext cx="11029951" cy="5210175"/>
          </a:xfrm>
        </p:spPr>
        <p:txBody>
          <a:bodyPr/>
          <a:lstStyle/>
          <a:p>
            <a:pPr eaLnBrk="1" hangingPunct="1">
              <a:defRPr/>
            </a:pPr>
            <a:r>
              <a:rPr lang="en-US" sz="2400" dirty="0" err="1" smtClean="0"/>
              <a:t>Perhitungannya</a:t>
            </a:r>
            <a:r>
              <a:rPr lang="en-US" sz="2400" dirty="0" smtClean="0"/>
              <a:t>, </a:t>
            </a:r>
            <a:r>
              <a:rPr lang="en-US" sz="2400" dirty="0" err="1" smtClean="0"/>
              <a:t>Pesanan</a:t>
            </a:r>
            <a:r>
              <a:rPr lang="en-US" sz="2400" dirty="0" smtClean="0"/>
              <a:t> </a:t>
            </a:r>
            <a:r>
              <a:rPr lang="en-US" sz="2400" dirty="0" err="1" smtClean="0"/>
              <a:t>harus</a:t>
            </a:r>
            <a:r>
              <a:rPr lang="en-US" sz="2400" dirty="0" smtClean="0"/>
              <a:t> </a:t>
            </a:r>
            <a:r>
              <a:rPr lang="en-US" sz="2400" dirty="0" err="1" smtClean="0"/>
              <a:t>dapat</a:t>
            </a:r>
            <a:r>
              <a:rPr lang="en-US" sz="2400" dirty="0" smtClean="0"/>
              <a:t> </a:t>
            </a:r>
            <a:r>
              <a:rPr lang="en-US" sz="2400" dirty="0" err="1" smtClean="0"/>
              <a:t>diidentifikasikan</a:t>
            </a:r>
            <a:r>
              <a:rPr lang="en-US" sz="2400" dirty="0" smtClean="0"/>
              <a:t> </a:t>
            </a:r>
            <a:r>
              <a:rPr lang="en-US" sz="2400" dirty="0" err="1" smtClean="0"/>
              <a:t>secara</a:t>
            </a:r>
            <a:r>
              <a:rPr lang="en-US" sz="2400" dirty="0" smtClean="0"/>
              <a:t> </a:t>
            </a:r>
            <a:r>
              <a:rPr lang="en-US" sz="2400" dirty="0" err="1" smtClean="0"/>
              <a:t>terpisah</a:t>
            </a:r>
            <a:r>
              <a:rPr lang="en-US" sz="2400" dirty="0" smtClean="0"/>
              <a:t>.</a:t>
            </a:r>
          </a:p>
          <a:p>
            <a:pPr eaLnBrk="1" hangingPunct="1">
              <a:defRPr/>
            </a:pPr>
            <a:r>
              <a:rPr lang="en-US" sz="2400" dirty="0" err="1" smtClean="0"/>
              <a:t>Suatu</a:t>
            </a:r>
            <a:r>
              <a:rPr lang="en-US" sz="2400" dirty="0" smtClean="0"/>
              <a:t> </a:t>
            </a:r>
            <a:r>
              <a:rPr lang="en-US" sz="2400" dirty="0" err="1" smtClean="0"/>
              <a:t>pesanan</a:t>
            </a:r>
            <a:r>
              <a:rPr lang="en-US" sz="2400" dirty="0" smtClean="0"/>
              <a:t> </a:t>
            </a:r>
            <a:r>
              <a:rPr lang="en-US" sz="2400" dirty="0" err="1" smtClean="0"/>
              <a:t>adalah</a:t>
            </a:r>
            <a:r>
              <a:rPr lang="en-US" sz="2400" dirty="0" smtClean="0"/>
              <a:t> output yang </a:t>
            </a:r>
            <a:r>
              <a:rPr lang="en-US" sz="2400" dirty="0" err="1" smtClean="0"/>
              <a:t>diidentifikasikan</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pesanan</a:t>
            </a:r>
            <a:r>
              <a:rPr lang="en-US" sz="2400" dirty="0" smtClean="0"/>
              <a:t> </a:t>
            </a:r>
            <a:r>
              <a:rPr lang="en-US" sz="2400" dirty="0" err="1" smtClean="0"/>
              <a:t>pelanggan</a:t>
            </a:r>
            <a:r>
              <a:rPr lang="en-US" sz="2400" dirty="0" smtClean="0"/>
              <a:t> </a:t>
            </a:r>
            <a:r>
              <a:rPr lang="en-US" sz="2400" dirty="0" err="1" smtClean="0"/>
              <a:t>tertentu</a:t>
            </a:r>
            <a:r>
              <a:rPr lang="en-US" sz="2400" dirty="0" smtClean="0"/>
              <a:t> </a:t>
            </a:r>
            <a:r>
              <a:rPr lang="en-US" sz="2400" dirty="0" err="1" smtClean="0"/>
              <a:t>atau</a:t>
            </a:r>
            <a:r>
              <a:rPr lang="en-US" sz="2400" dirty="0" smtClean="0"/>
              <a:t> </a:t>
            </a:r>
            <a:r>
              <a:rPr lang="en-US" sz="2400" dirty="0" err="1" smtClean="0"/>
              <a:t>untuk</a:t>
            </a:r>
            <a:r>
              <a:rPr lang="en-US" sz="2400" dirty="0" smtClean="0"/>
              <a:t> </a:t>
            </a:r>
            <a:r>
              <a:rPr lang="en-US" sz="2400" dirty="0" err="1" smtClean="0"/>
              <a:t>mengisi</a:t>
            </a:r>
            <a:r>
              <a:rPr lang="en-US" sz="2400" dirty="0" smtClean="0"/>
              <a:t> </a:t>
            </a:r>
            <a:r>
              <a:rPr lang="en-US" sz="2400" dirty="0" err="1" smtClean="0"/>
              <a:t>kembali</a:t>
            </a:r>
            <a:r>
              <a:rPr lang="en-US" sz="2400" dirty="0" smtClean="0"/>
              <a:t> </a:t>
            </a:r>
            <a:r>
              <a:rPr lang="en-US" sz="2400" dirty="0" err="1" smtClean="0"/>
              <a:t>suatu</a:t>
            </a:r>
            <a:r>
              <a:rPr lang="en-US" sz="2400" dirty="0" smtClean="0"/>
              <a:t> item </a:t>
            </a:r>
            <a:r>
              <a:rPr lang="en-US" sz="2400" dirty="0" err="1" smtClean="0"/>
              <a:t>dari</a:t>
            </a:r>
            <a:r>
              <a:rPr lang="en-US" sz="2400" dirty="0" smtClean="0"/>
              <a:t> </a:t>
            </a:r>
            <a:r>
              <a:rPr lang="en-US" sz="2400" dirty="0" err="1" smtClean="0"/>
              <a:t>persediaan</a:t>
            </a:r>
            <a:r>
              <a:rPr lang="en-US" sz="2400" dirty="0" smtClean="0"/>
              <a:t>.</a:t>
            </a:r>
          </a:p>
          <a:p>
            <a:pPr eaLnBrk="1" hangingPunct="1">
              <a:defRPr/>
            </a:pPr>
            <a:r>
              <a:rPr lang="en-US" sz="2400" dirty="0" err="1" smtClean="0"/>
              <a:t>Rincian</a:t>
            </a:r>
            <a:r>
              <a:rPr lang="en-US" sz="2400" dirty="0" smtClean="0"/>
              <a:t> </a:t>
            </a:r>
            <a:r>
              <a:rPr lang="en-US" sz="2400" dirty="0" err="1" smtClean="0"/>
              <a:t>mengenai</a:t>
            </a:r>
            <a:r>
              <a:rPr lang="en-US" sz="2400" dirty="0" smtClean="0"/>
              <a:t> </a:t>
            </a:r>
            <a:r>
              <a:rPr lang="en-US" sz="2400" dirty="0" err="1" smtClean="0"/>
              <a:t>suatu</a:t>
            </a:r>
            <a:r>
              <a:rPr lang="en-US" sz="2400" dirty="0" smtClean="0"/>
              <a:t> </a:t>
            </a:r>
            <a:r>
              <a:rPr lang="en-US" sz="2400" dirty="0" err="1" smtClean="0"/>
              <a:t>pesanan</a:t>
            </a:r>
            <a:r>
              <a:rPr lang="en-US" sz="2400" dirty="0" smtClean="0"/>
              <a:t> </a:t>
            </a:r>
            <a:r>
              <a:rPr lang="en-US" sz="2400" dirty="0" err="1" smtClean="0"/>
              <a:t>dicatat</a:t>
            </a:r>
            <a:r>
              <a:rPr lang="en-US" sz="2400" dirty="0" smtClean="0"/>
              <a:t> </a:t>
            </a:r>
            <a:r>
              <a:rPr lang="en-US" sz="2400" dirty="0" err="1" smtClean="0"/>
              <a:t>dalam</a:t>
            </a:r>
            <a:r>
              <a:rPr lang="en-US" sz="2400" dirty="0" smtClean="0"/>
              <a:t> </a:t>
            </a:r>
            <a:r>
              <a:rPr lang="en-US" sz="2400" b="1" dirty="0" err="1" smtClean="0"/>
              <a:t>kartu</a:t>
            </a:r>
            <a:r>
              <a:rPr lang="en-US" sz="2400" b="1" dirty="0" smtClean="0"/>
              <a:t> </a:t>
            </a:r>
            <a:r>
              <a:rPr lang="en-US" sz="2400" b="1" dirty="0" err="1" smtClean="0"/>
              <a:t>biaya</a:t>
            </a:r>
            <a:r>
              <a:rPr lang="en-US" sz="2400" b="1" dirty="0" smtClean="0"/>
              <a:t> </a:t>
            </a:r>
            <a:r>
              <a:rPr lang="en-US" sz="2400" b="1" dirty="0" err="1" smtClean="0"/>
              <a:t>pesanan</a:t>
            </a:r>
            <a:r>
              <a:rPr lang="en-US" sz="2400" dirty="0" smtClean="0"/>
              <a:t> (</a:t>
            </a:r>
            <a:r>
              <a:rPr lang="en-US" sz="2400" dirty="0" err="1" smtClean="0"/>
              <a:t>kertas</a:t>
            </a:r>
            <a:r>
              <a:rPr lang="en-US" sz="2400" dirty="0" smtClean="0"/>
              <a:t> / </a:t>
            </a:r>
            <a:r>
              <a:rPr lang="en-US" sz="2400" dirty="0" err="1" smtClean="0"/>
              <a:t>elektonik</a:t>
            </a:r>
            <a:r>
              <a:rPr lang="en-US" sz="2400" dirty="0" smtClean="0"/>
              <a:t>)</a:t>
            </a:r>
          </a:p>
          <a:p>
            <a:pPr eaLnBrk="1" hangingPunct="1">
              <a:defRPr/>
            </a:pPr>
            <a:r>
              <a:rPr lang="en-US" sz="2400" dirty="0" err="1" smtClean="0"/>
              <a:t>Perhitungan</a:t>
            </a:r>
            <a:r>
              <a:rPr lang="en-US" sz="2400" dirty="0" smtClean="0"/>
              <a:t> </a:t>
            </a:r>
            <a:r>
              <a:rPr lang="en-US" sz="2400" dirty="0" err="1" smtClean="0"/>
              <a:t>biaya</a:t>
            </a:r>
            <a:r>
              <a:rPr lang="en-US" sz="2400" dirty="0" smtClean="0"/>
              <a:t> </a:t>
            </a:r>
            <a:r>
              <a:rPr lang="en-US" sz="2400" dirty="0" err="1" smtClean="0"/>
              <a:t>berdasarkan</a:t>
            </a:r>
            <a:r>
              <a:rPr lang="en-US" sz="2400" dirty="0" smtClean="0"/>
              <a:t> </a:t>
            </a:r>
            <a:r>
              <a:rPr lang="en-US" sz="2400" dirty="0" err="1" smtClean="0"/>
              <a:t>pesanan</a:t>
            </a:r>
            <a:r>
              <a:rPr lang="en-US" sz="2400" dirty="0" smtClean="0"/>
              <a:t> </a:t>
            </a:r>
            <a:r>
              <a:rPr lang="en-US" sz="2400" dirty="0" err="1" smtClean="0"/>
              <a:t>mengakumulasikan</a:t>
            </a:r>
            <a:r>
              <a:rPr lang="en-US" sz="2400" dirty="0" smtClean="0"/>
              <a:t> </a:t>
            </a:r>
            <a:r>
              <a:rPr lang="en-US" sz="2400" b="1" dirty="0" err="1" smtClean="0"/>
              <a:t>biaya</a:t>
            </a:r>
            <a:r>
              <a:rPr lang="en-US" sz="2400" b="1" dirty="0" smtClean="0"/>
              <a:t> </a:t>
            </a:r>
            <a:r>
              <a:rPr lang="en-US" sz="2400" b="1" dirty="0" err="1" smtClean="0"/>
              <a:t>bahan</a:t>
            </a:r>
            <a:r>
              <a:rPr lang="en-US" sz="2400" b="1" dirty="0" smtClean="0"/>
              <a:t> </a:t>
            </a:r>
            <a:r>
              <a:rPr lang="en-US" sz="2400" b="1" dirty="0" err="1" smtClean="0"/>
              <a:t>baku</a:t>
            </a:r>
            <a:r>
              <a:rPr lang="en-US" sz="2400" b="1" dirty="0" smtClean="0"/>
              <a:t> </a:t>
            </a:r>
            <a:r>
              <a:rPr lang="en-US" sz="2400" b="1" dirty="0" err="1" smtClean="0"/>
              <a:t>langsung</a:t>
            </a:r>
            <a:r>
              <a:rPr lang="en-US" sz="2400" dirty="0" smtClean="0"/>
              <a:t>, </a:t>
            </a:r>
            <a:r>
              <a:rPr lang="en-US" sz="2400" b="1" dirty="0" err="1" smtClean="0"/>
              <a:t>tenaga</a:t>
            </a:r>
            <a:r>
              <a:rPr lang="en-US" sz="2400" b="1" dirty="0" smtClean="0"/>
              <a:t> </a:t>
            </a:r>
            <a:r>
              <a:rPr lang="en-US" sz="2400" b="1" dirty="0" err="1" smtClean="0"/>
              <a:t>kerja</a:t>
            </a:r>
            <a:r>
              <a:rPr lang="en-US" sz="2400" b="1" dirty="0" smtClean="0"/>
              <a:t> </a:t>
            </a:r>
            <a:r>
              <a:rPr lang="en-US" sz="2400" b="1" dirty="0" err="1" smtClean="0"/>
              <a:t>langsung</a:t>
            </a:r>
            <a:r>
              <a:rPr lang="en-US" sz="2400" dirty="0" smtClean="0"/>
              <a:t>, </a:t>
            </a:r>
            <a:r>
              <a:rPr lang="en-US" sz="2400" dirty="0" err="1" smtClean="0"/>
              <a:t>dan</a:t>
            </a:r>
            <a:r>
              <a:rPr lang="en-US" sz="2400" dirty="0" smtClean="0"/>
              <a:t> </a:t>
            </a:r>
            <a:r>
              <a:rPr lang="en-US" sz="2400" b="1" dirty="0" smtClean="0"/>
              <a:t>overhead yang </a:t>
            </a:r>
            <a:r>
              <a:rPr lang="en-US" sz="2400" b="1" dirty="0" err="1" smtClean="0"/>
              <a:t>dibebankan</a:t>
            </a:r>
            <a:r>
              <a:rPr lang="en-US" sz="2400" dirty="0" smtClean="0"/>
              <a:t> </a:t>
            </a:r>
            <a:r>
              <a:rPr lang="en-US" sz="2400" dirty="0" err="1" smtClean="0"/>
              <a:t>ke</a:t>
            </a:r>
            <a:r>
              <a:rPr lang="en-US" sz="2400" dirty="0" smtClean="0"/>
              <a:t> </a:t>
            </a:r>
            <a:r>
              <a:rPr lang="en-US" sz="2400" dirty="0" err="1" smtClean="0"/>
              <a:t>setiap</a:t>
            </a:r>
            <a:r>
              <a:rPr lang="en-US" sz="2400" dirty="0" smtClean="0"/>
              <a:t> </a:t>
            </a:r>
            <a:r>
              <a:rPr lang="en-US" sz="2400" dirty="0" err="1" smtClean="0"/>
              <a:t>pesanan</a:t>
            </a:r>
            <a:r>
              <a:rPr lang="en-US" sz="2400" dirty="0" smtClean="0"/>
              <a:t>. </a:t>
            </a:r>
          </a:p>
          <a:p>
            <a:pPr eaLnBrk="1" hangingPunct="1">
              <a:defRPr/>
            </a:pPr>
            <a:endParaRPr lang="en-US" sz="2400" dirty="0" smtClean="0"/>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dirty="0"/>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B4D06CB7-2586-478D-B893-5B448F5B25E1}" type="slidenum">
              <a:rPr lang="en-US"/>
              <a:pPr>
                <a:defRPr/>
              </a:pPr>
              <a:t>125</a:t>
            </a:fld>
            <a:endParaRPr lang="en-US"/>
          </a:p>
        </p:txBody>
      </p:sp>
    </p:spTree>
    <p:extLst>
      <p:ext uri="{BB962C8B-B14F-4D97-AF65-F5344CB8AC3E}">
        <p14:creationId xmlns:p14="http://schemas.microsoft.com/office/powerpoint/2010/main" val="268657992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06400" y="304800"/>
            <a:ext cx="11176000" cy="6324600"/>
          </a:xfrm>
        </p:spPr>
        <p:txBody>
          <a:bodyPr/>
          <a:lstStyle/>
          <a:p>
            <a:pPr marL="495300" indent="-495300" eaLnBrk="1" hangingPunct="1">
              <a:buFont typeface="Wingdings 2" pitchFamily="18" charset="2"/>
              <a:buNone/>
              <a:defRPr/>
            </a:pPr>
            <a:r>
              <a:rPr lang="en-US" b="1" dirty="0" err="1" smtClean="0"/>
              <a:t>Masalah</a:t>
            </a:r>
            <a:r>
              <a:rPr lang="en-US" b="1" dirty="0" smtClean="0"/>
              <a:t> </a:t>
            </a:r>
            <a:r>
              <a:rPr lang="en-US" b="1" dirty="0" err="1" smtClean="0"/>
              <a:t>Akuntansi</a:t>
            </a:r>
            <a:r>
              <a:rPr lang="en-US" b="1" dirty="0" smtClean="0"/>
              <a:t> </a:t>
            </a:r>
            <a:r>
              <a:rPr lang="en-US" b="1" i="1" dirty="0" smtClean="0"/>
              <a:t>Job Order Costing</a:t>
            </a:r>
          </a:p>
          <a:p>
            <a:pPr marL="495300" indent="-495300" eaLnBrk="1" hangingPunct="1">
              <a:buFont typeface="Wingdings 2" pitchFamily="18" charset="2"/>
              <a:buAutoNum type="arabicPeriod"/>
              <a:defRPr/>
            </a:pPr>
            <a:r>
              <a:rPr lang="en-US" sz="2800" b="1" dirty="0" err="1" smtClean="0"/>
              <a:t>Pembelian</a:t>
            </a:r>
            <a:r>
              <a:rPr lang="en-US" sz="2800" b="1" dirty="0" smtClean="0"/>
              <a:t> </a:t>
            </a:r>
            <a:r>
              <a:rPr lang="en-US" sz="2800" b="1" dirty="0" err="1" smtClean="0"/>
              <a:t>bahan</a:t>
            </a:r>
            <a:r>
              <a:rPr lang="en-US" sz="2800" b="1" dirty="0" smtClean="0"/>
              <a:t> </a:t>
            </a:r>
          </a:p>
          <a:p>
            <a:pPr marL="495300" indent="-495300" eaLnBrk="1" hangingPunct="1">
              <a:buFont typeface="Wingdings 2" pitchFamily="18" charset="2"/>
              <a:buAutoNum type="arabicPeriod"/>
              <a:defRPr/>
            </a:pPr>
            <a:r>
              <a:rPr lang="en-US" sz="2800" b="1" dirty="0" err="1" smtClean="0"/>
              <a:t>Pengakuan</a:t>
            </a:r>
            <a:r>
              <a:rPr lang="en-US" sz="2800" b="1" dirty="0" smtClean="0"/>
              <a:t> </a:t>
            </a:r>
            <a:r>
              <a:rPr lang="en-US" sz="2800" b="1" dirty="0" err="1" smtClean="0"/>
              <a:t>biaya</a:t>
            </a:r>
            <a:r>
              <a:rPr lang="en-US" sz="2800" b="1" dirty="0" smtClean="0"/>
              <a:t> </a:t>
            </a:r>
            <a:r>
              <a:rPr lang="en-US" sz="2800" b="1" dirty="0" err="1" smtClean="0"/>
              <a:t>tenaga</a:t>
            </a:r>
            <a:r>
              <a:rPr lang="en-US" sz="2800" b="1" dirty="0" smtClean="0"/>
              <a:t> </a:t>
            </a:r>
            <a:r>
              <a:rPr lang="en-US" sz="2800" b="1" dirty="0" err="1" smtClean="0"/>
              <a:t>kerja</a:t>
            </a:r>
            <a:r>
              <a:rPr lang="en-US" sz="2800" b="1" dirty="0" smtClean="0"/>
              <a:t> </a:t>
            </a:r>
            <a:r>
              <a:rPr lang="en-US" sz="2800" b="1" dirty="0" err="1" smtClean="0"/>
              <a:t>langsung</a:t>
            </a:r>
            <a:endParaRPr lang="en-US" sz="2800" b="1" dirty="0" smtClean="0"/>
          </a:p>
          <a:p>
            <a:pPr marL="495300" indent="-495300" eaLnBrk="1" hangingPunct="1">
              <a:buFont typeface="Wingdings 2" pitchFamily="18" charset="2"/>
              <a:buAutoNum type="arabicPeriod"/>
              <a:defRPr/>
            </a:pPr>
            <a:r>
              <a:rPr lang="en-US" sz="2800" b="1" dirty="0" err="1" smtClean="0"/>
              <a:t>Pengakuan</a:t>
            </a:r>
            <a:r>
              <a:rPr lang="en-US" sz="2800" b="1" dirty="0" smtClean="0"/>
              <a:t> </a:t>
            </a:r>
            <a:r>
              <a:rPr lang="en-US" sz="2800" b="1" dirty="0" err="1" smtClean="0"/>
              <a:t>biaya</a:t>
            </a:r>
            <a:r>
              <a:rPr lang="en-US" sz="2800" b="1" dirty="0" smtClean="0"/>
              <a:t> overhead </a:t>
            </a:r>
            <a:r>
              <a:rPr lang="en-US" sz="2800" b="1" dirty="0" err="1" smtClean="0"/>
              <a:t>pabrik</a:t>
            </a:r>
            <a:r>
              <a:rPr lang="en-US" sz="2800" b="1" dirty="0" smtClean="0"/>
              <a:t>.</a:t>
            </a:r>
          </a:p>
          <a:p>
            <a:pPr marL="495300" indent="-495300" eaLnBrk="1" hangingPunct="1">
              <a:buFont typeface="Wingdings 2" pitchFamily="18" charset="2"/>
              <a:buAutoNum type="arabicPeriod"/>
              <a:defRPr/>
            </a:pPr>
            <a:r>
              <a:rPr lang="en-US" sz="2800" b="1" dirty="0" err="1" smtClean="0"/>
              <a:t>Penggunaan</a:t>
            </a:r>
            <a:r>
              <a:rPr lang="en-US" sz="2800" b="1" dirty="0" smtClean="0"/>
              <a:t> </a:t>
            </a:r>
            <a:r>
              <a:rPr lang="en-US" sz="2800" b="1" dirty="0" err="1" smtClean="0"/>
              <a:t>bahan</a:t>
            </a:r>
            <a:r>
              <a:rPr lang="en-US" sz="2800" b="1" dirty="0" smtClean="0"/>
              <a:t> </a:t>
            </a:r>
          </a:p>
          <a:p>
            <a:pPr marL="495300" indent="-495300" eaLnBrk="1" hangingPunct="1">
              <a:buFont typeface="Wingdings 2" pitchFamily="18" charset="2"/>
              <a:buAutoNum type="arabicPeriod"/>
              <a:defRPr/>
            </a:pPr>
            <a:r>
              <a:rPr lang="en-US" sz="2800" b="1" dirty="0" err="1" smtClean="0"/>
              <a:t>Distribusi</a:t>
            </a:r>
            <a:r>
              <a:rPr lang="en-US" sz="2800" b="1" dirty="0" smtClean="0"/>
              <a:t> </a:t>
            </a:r>
            <a:r>
              <a:rPr lang="en-US" sz="2800" b="1" dirty="0" err="1" smtClean="0"/>
              <a:t>biaya</a:t>
            </a:r>
            <a:r>
              <a:rPr lang="en-US" sz="2800" b="1" dirty="0" smtClean="0"/>
              <a:t> </a:t>
            </a:r>
            <a:r>
              <a:rPr lang="en-US" sz="2800" b="1" dirty="0" err="1" smtClean="0"/>
              <a:t>gaji</a:t>
            </a:r>
            <a:r>
              <a:rPr lang="en-US" sz="2800" b="1" dirty="0" smtClean="0"/>
              <a:t> </a:t>
            </a:r>
            <a:r>
              <a:rPr lang="en-US" sz="2800" b="1" dirty="0" err="1" smtClean="0"/>
              <a:t>tenaga</a:t>
            </a:r>
            <a:r>
              <a:rPr lang="en-US" sz="2800" b="1" dirty="0" smtClean="0"/>
              <a:t> </a:t>
            </a:r>
            <a:r>
              <a:rPr lang="en-US" sz="2800" b="1" dirty="0" err="1" smtClean="0"/>
              <a:t>kerja</a:t>
            </a:r>
            <a:r>
              <a:rPr lang="en-US" sz="2800" b="1" dirty="0" smtClean="0"/>
              <a:t>.</a:t>
            </a:r>
          </a:p>
          <a:p>
            <a:pPr marL="495300" indent="-495300" eaLnBrk="1" hangingPunct="1">
              <a:buFont typeface="Wingdings 2" pitchFamily="18" charset="2"/>
              <a:buAutoNum type="arabicPeriod"/>
              <a:defRPr/>
            </a:pPr>
            <a:r>
              <a:rPr lang="en-US" sz="2800" b="1" dirty="0" err="1" smtClean="0"/>
              <a:t>Pembebanan</a:t>
            </a:r>
            <a:r>
              <a:rPr lang="en-US" sz="2800" b="1" dirty="0" smtClean="0"/>
              <a:t> </a:t>
            </a:r>
            <a:r>
              <a:rPr lang="en-US" sz="2800" b="1" dirty="0" err="1" smtClean="0"/>
              <a:t>estimasi</a:t>
            </a:r>
            <a:r>
              <a:rPr lang="en-US" sz="2800" b="1" dirty="0" smtClean="0"/>
              <a:t> </a:t>
            </a:r>
            <a:r>
              <a:rPr lang="en-US" sz="2800" b="1" dirty="0" err="1" smtClean="0"/>
              <a:t>biaya</a:t>
            </a:r>
            <a:r>
              <a:rPr lang="en-US" sz="2800" b="1" dirty="0" smtClean="0"/>
              <a:t> overhead.</a:t>
            </a:r>
          </a:p>
          <a:p>
            <a:pPr marL="495300" indent="-495300" eaLnBrk="1" hangingPunct="1">
              <a:buFont typeface="Wingdings 2" pitchFamily="18" charset="2"/>
              <a:buAutoNum type="arabicPeriod"/>
              <a:defRPr/>
            </a:pPr>
            <a:r>
              <a:rPr lang="en-US" sz="2800" b="1" dirty="0" err="1" smtClean="0"/>
              <a:t>Penyelesaian</a:t>
            </a:r>
            <a:r>
              <a:rPr lang="en-US" sz="2800" b="1" dirty="0" smtClean="0"/>
              <a:t> </a:t>
            </a:r>
            <a:r>
              <a:rPr lang="en-US" sz="2800" b="1" dirty="0" err="1" smtClean="0"/>
              <a:t>pesanan</a:t>
            </a:r>
            <a:r>
              <a:rPr lang="en-US" sz="2800" b="1" dirty="0" smtClean="0"/>
              <a:t>.</a:t>
            </a:r>
          </a:p>
          <a:p>
            <a:pPr marL="495300" indent="-495300" eaLnBrk="1" hangingPunct="1">
              <a:buFont typeface="Wingdings 2" pitchFamily="18" charset="2"/>
              <a:buAutoNum type="arabicPeriod"/>
              <a:defRPr/>
            </a:pPr>
            <a:r>
              <a:rPr lang="en-US" sz="2800" b="1" dirty="0" err="1" smtClean="0"/>
              <a:t>Penjualan</a:t>
            </a:r>
            <a:r>
              <a:rPr lang="en-US" sz="2800" b="1" dirty="0" smtClean="0"/>
              <a:t> </a:t>
            </a:r>
            <a:r>
              <a:rPr lang="en-US" sz="2800" b="1" dirty="0" err="1" smtClean="0"/>
              <a:t>produk</a:t>
            </a:r>
            <a:r>
              <a:rPr lang="en-US" sz="2800" b="1" dirty="0" smtClean="0"/>
              <a:t>.</a:t>
            </a:r>
          </a:p>
          <a:p>
            <a:pPr marL="495300" indent="-495300" eaLnBrk="1" hangingPunct="1">
              <a:defRPr/>
            </a:pPr>
            <a:endParaRPr lang="en-US" sz="2800" b="1" dirty="0" smtClean="0"/>
          </a:p>
        </p:txBody>
      </p:sp>
      <p:sp>
        <p:nvSpPr>
          <p:cNvPr id="3" name="Footer Placeholder 2"/>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2D6CC22A-A163-47A2-8262-1207CDD6E561}" type="slidenum">
              <a:rPr lang="en-US"/>
              <a:pPr>
                <a:defRPr/>
              </a:pPr>
              <a:t>126</a:t>
            </a:fld>
            <a:endParaRPr lang="en-US"/>
          </a:p>
        </p:txBody>
      </p:sp>
    </p:spTree>
    <p:extLst>
      <p:ext uri="{BB962C8B-B14F-4D97-AF65-F5344CB8AC3E}">
        <p14:creationId xmlns:p14="http://schemas.microsoft.com/office/powerpoint/2010/main" val="114482253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defRPr/>
            </a:pPr>
            <a:r>
              <a:rPr lang="en-US" sz="4600" u="sng" dirty="0" err="1" smtClean="0"/>
              <a:t>Akuntansi</a:t>
            </a:r>
            <a:r>
              <a:rPr lang="en-US" sz="4600" u="sng" dirty="0" smtClean="0"/>
              <a:t> </a:t>
            </a:r>
            <a:r>
              <a:rPr lang="en-US" sz="4600" u="sng" dirty="0" err="1" smtClean="0"/>
              <a:t>Bahan</a:t>
            </a:r>
            <a:r>
              <a:rPr lang="en-US" sz="4600" u="sng" dirty="0" smtClean="0"/>
              <a:t> (Materials)</a:t>
            </a:r>
          </a:p>
        </p:txBody>
      </p:sp>
      <p:sp>
        <p:nvSpPr>
          <p:cNvPr id="8195" name="Content Placeholder 2"/>
          <p:cNvSpPr>
            <a:spLocks noGrp="1"/>
          </p:cNvSpPr>
          <p:nvPr>
            <p:ph idx="1"/>
          </p:nvPr>
        </p:nvSpPr>
        <p:spPr>
          <a:xfrm>
            <a:off x="609600" y="1371600"/>
            <a:ext cx="10972800" cy="4953000"/>
          </a:xfrm>
        </p:spPr>
        <p:txBody>
          <a:bodyPr/>
          <a:lstStyle/>
          <a:p>
            <a:pPr eaLnBrk="1" hangingPunct="1">
              <a:defRPr/>
            </a:pPr>
            <a:r>
              <a:rPr lang="en-US" dirty="0" err="1" smtClean="0"/>
              <a:t>Akuntansi</a:t>
            </a:r>
            <a:r>
              <a:rPr lang="en-US" dirty="0" smtClean="0"/>
              <a:t> </a:t>
            </a:r>
            <a:r>
              <a:rPr lang="en-US" dirty="0" err="1" smtClean="0"/>
              <a:t>biaya</a:t>
            </a:r>
            <a:r>
              <a:rPr lang="en-US" dirty="0" smtClean="0"/>
              <a:t> </a:t>
            </a:r>
            <a:r>
              <a:rPr lang="en-US" dirty="0" err="1" smtClean="0"/>
              <a:t>untuk</a:t>
            </a:r>
            <a:r>
              <a:rPr lang="en-US" dirty="0" smtClean="0"/>
              <a:t> </a:t>
            </a:r>
            <a:r>
              <a:rPr lang="en-US" dirty="0" err="1" smtClean="0"/>
              <a:t>pembelian</a:t>
            </a:r>
            <a:r>
              <a:rPr lang="en-US" dirty="0" smtClean="0"/>
              <a:t> </a:t>
            </a:r>
            <a:r>
              <a:rPr lang="en-US" dirty="0" err="1" smtClean="0"/>
              <a:t>bahan</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akuntansi</a:t>
            </a:r>
            <a:r>
              <a:rPr lang="en-US" dirty="0" smtClean="0"/>
              <a:t> </a:t>
            </a:r>
            <a:r>
              <a:rPr lang="en-US" dirty="0" err="1" smtClean="0"/>
              <a:t>untuk</a:t>
            </a:r>
            <a:r>
              <a:rPr lang="en-US" dirty="0" smtClean="0"/>
              <a:t> </a:t>
            </a:r>
            <a:r>
              <a:rPr lang="en-US" dirty="0" err="1" smtClean="0"/>
              <a:t>bahan</a:t>
            </a:r>
            <a:r>
              <a:rPr lang="en-US" dirty="0" smtClean="0"/>
              <a:t> </a:t>
            </a:r>
            <a:r>
              <a:rPr lang="en-US" dirty="0" err="1" smtClean="0"/>
              <a:t>menggunakan</a:t>
            </a:r>
            <a:r>
              <a:rPr lang="en-US" dirty="0" smtClean="0"/>
              <a:t> system </a:t>
            </a:r>
            <a:r>
              <a:rPr lang="en-US" dirty="0" err="1" smtClean="0"/>
              <a:t>persediaan</a:t>
            </a:r>
            <a:r>
              <a:rPr lang="en-US" dirty="0" smtClean="0"/>
              <a:t> perpetual.</a:t>
            </a:r>
          </a:p>
          <a:p>
            <a:pPr eaLnBrk="1" hangingPunct="1">
              <a:defRPr/>
            </a:pPr>
            <a:r>
              <a:rPr lang="en-US" dirty="0" err="1" smtClean="0"/>
              <a:t>Saat</a:t>
            </a:r>
            <a:r>
              <a:rPr lang="en-US" dirty="0" smtClean="0"/>
              <a:t> </a:t>
            </a:r>
            <a:r>
              <a:rPr lang="en-US" dirty="0" err="1" smtClean="0"/>
              <a:t>bahan</a:t>
            </a:r>
            <a:r>
              <a:rPr lang="en-US" dirty="0" smtClean="0"/>
              <a:t> </a:t>
            </a:r>
            <a:r>
              <a:rPr lang="en-US" dirty="0" err="1" smtClean="0"/>
              <a:t>diterima</a:t>
            </a:r>
            <a:r>
              <a:rPr lang="en-US" dirty="0" smtClean="0"/>
              <a:t>, </a:t>
            </a:r>
            <a:r>
              <a:rPr lang="en-US" dirty="0" err="1" smtClean="0"/>
              <a:t>Rekening</a:t>
            </a:r>
            <a:r>
              <a:rPr lang="en-US" dirty="0" smtClean="0"/>
              <a:t> </a:t>
            </a:r>
            <a:r>
              <a:rPr lang="en-US" dirty="0" err="1" smtClean="0"/>
              <a:t>bahan</a:t>
            </a:r>
            <a:r>
              <a:rPr lang="en-US" dirty="0" smtClean="0"/>
              <a:t> (materials) </a:t>
            </a:r>
            <a:r>
              <a:rPr lang="en-US" dirty="0" err="1" smtClean="0"/>
              <a:t>didebit</a:t>
            </a:r>
            <a:r>
              <a:rPr lang="en-US" dirty="0" smtClean="0"/>
              <a:t> (</a:t>
            </a:r>
            <a:r>
              <a:rPr lang="en-US" dirty="0" err="1" smtClean="0"/>
              <a:t>sedangkan</a:t>
            </a:r>
            <a:r>
              <a:rPr lang="en-US" dirty="0" smtClean="0"/>
              <a:t> </a:t>
            </a:r>
            <a:r>
              <a:rPr lang="en-US" dirty="0" err="1" smtClean="0"/>
              <a:t>pada</a:t>
            </a:r>
            <a:r>
              <a:rPr lang="en-US" dirty="0" smtClean="0"/>
              <a:t> system </a:t>
            </a:r>
            <a:r>
              <a:rPr lang="en-US" dirty="0" err="1" smtClean="0"/>
              <a:t>persediaan</a:t>
            </a:r>
            <a:r>
              <a:rPr lang="en-US" dirty="0" smtClean="0"/>
              <a:t> </a:t>
            </a:r>
            <a:r>
              <a:rPr lang="en-US" dirty="0" err="1" smtClean="0"/>
              <a:t>periodik</a:t>
            </a:r>
            <a:r>
              <a:rPr lang="en-US" dirty="0" smtClean="0"/>
              <a:t>, yang </a:t>
            </a:r>
            <a:r>
              <a:rPr lang="en-US" dirty="0" err="1" smtClean="0"/>
              <a:t>didebit</a:t>
            </a:r>
            <a:r>
              <a:rPr lang="en-US" dirty="0" smtClean="0"/>
              <a:t> </a:t>
            </a:r>
            <a:r>
              <a:rPr lang="en-US" dirty="0" err="1" smtClean="0"/>
              <a:t>adalah</a:t>
            </a:r>
            <a:r>
              <a:rPr lang="en-US" dirty="0" smtClean="0"/>
              <a:t> </a:t>
            </a:r>
            <a:r>
              <a:rPr lang="en-US" dirty="0" err="1" smtClean="0"/>
              <a:t>rekening</a:t>
            </a:r>
            <a:r>
              <a:rPr lang="en-US" dirty="0" smtClean="0"/>
              <a:t> </a:t>
            </a:r>
            <a:r>
              <a:rPr lang="en-US" dirty="0" err="1" smtClean="0"/>
              <a:t>pembelian</a:t>
            </a:r>
            <a:r>
              <a:rPr lang="en-US" dirty="0" smtClean="0"/>
              <a:t>).</a:t>
            </a:r>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24C8947-70AB-4D09-BCB4-25E437117569}" type="slidenum">
              <a:rPr lang="en-US"/>
              <a:pPr>
                <a:defRPr/>
              </a:pPr>
              <a:t>127</a:t>
            </a:fld>
            <a:endParaRPr lang="en-US"/>
          </a:p>
        </p:txBody>
      </p:sp>
    </p:spTree>
    <p:extLst>
      <p:ext uri="{BB962C8B-B14F-4D97-AF65-F5344CB8AC3E}">
        <p14:creationId xmlns:p14="http://schemas.microsoft.com/office/powerpoint/2010/main" val="18156996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712787"/>
          </a:xfrm>
        </p:spPr>
        <p:txBody>
          <a:bodyPr>
            <a:normAutofit fontScale="90000"/>
          </a:bodyPr>
          <a:lstStyle/>
          <a:p>
            <a:pPr eaLnBrk="1" fontAlgn="auto" hangingPunct="1">
              <a:spcAft>
                <a:spcPts val="0"/>
              </a:spcAft>
              <a:defRPr/>
            </a:pPr>
            <a:r>
              <a:rPr lang="en-US" b="1" u="sng" dirty="0" err="1"/>
              <a:t>Akuntansi</a:t>
            </a:r>
            <a:r>
              <a:rPr lang="en-US" b="1" u="sng" dirty="0"/>
              <a:t> </a:t>
            </a:r>
            <a:r>
              <a:rPr lang="en-US" b="1" u="sng" dirty="0" err="1" smtClean="0"/>
              <a:t>BiayaTenaga</a:t>
            </a:r>
            <a:r>
              <a:rPr lang="en-US" b="1" u="sng" dirty="0" smtClean="0"/>
              <a:t> </a:t>
            </a:r>
            <a:r>
              <a:rPr lang="en-US" b="1" u="sng" dirty="0" err="1"/>
              <a:t>Kerja</a:t>
            </a:r>
            <a:r>
              <a:rPr lang="en-US" dirty="0"/>
              <a:t/>
            </a:r>
            <a:br>
              <a:rPr lang="en-US" dirty="0"/>
            </a:br>
            <a:endParaRPr lang="en-US" dirty="0"/>
          </a:p>
        </p:txBody>
      </p:sp>
      <p:sp>
        <p:nvSpPr>
          <p:cNvPr id="12291" name="Content Placeholder 2"/>
          <p:cNvSpPr>
            <a:spLocks noGrp="1"/>
          </p:cNvSpPr>
          <p:nvPr>
            <p:ph idx="1"/>
          </p:nvPr>
        </p:nvSpPr>
        <p:spPr>
          <a:xfrm>
            <a:off x="609600" y="762001"/>
            <a:ext cx="10972800" cy="5368925"/>
          </a:xfrm>
        </p:spPr>
        <p:txBody>
          <a:bodyPr/>
          <a:lstStyle/>
          <a:p>
            <a:pPr eaLnBrk="1" hangingPunct="1">
              <a:defRPr/>
            </a:pPr>
            <a:r>
              <a:rPr lang="id-ID" dirty="0" smtClean="0"/>
              <a:t>Kartu absensi menunju</a:t>
            </a:r>
            <a:r>
              <a:rPr lang="en-US" dirty="0" smtClean="0"/>
              <a:t>k</a:t>
            </a:r>
            <a:r>
              <a:rPr lang="id-ID" dirty="0" smtClean="0"/>
              <a:t>kan jumlah waktu kerja dan digunakan untuk menghitung penghasilan dari karyawan dengan upah per jam.</a:t>
            </a:r>
            <a:endParaRPr lang="en-US" dirty="0" smtClean="0"/>
          </a:p>
          <a:p>
            <a:pPr eaLnBrk="1" hangingPunct="1">
              <a:defRPr/>
            </a:pPr>
            <a:endParaRPr lang="en-US" dirty="0" smtClean="0"/>
          </a:p>
          <a:p>
            <a:pPr eaLnBrk="1" hangingPunct="1">
              <a:defRPr/>
            </a:pPr>
            <a:r>
              <a:rPr lang="en-US" dirty="0" err="1" smtClean="0"/>
              <a:t>Untuk</a:t>
            </a:r>
            <a:r>
              <a:rPr lang="en-US" dirty="0" smtClean="0"/>
              <a:t> </a:t>
            </a:r>
            <a:r>
              <a:rPr lang="en-US" dirty="0" err="1" smtClean="0"/>
              <a:t>mengidentifikasi</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langsung</a:t>
            </a:r>
            <a:r>
              <a:rPr lang="en-US" dirty="0" smtClean="0"/>
              <a:t> </a:t>
            </a:r>
            <a:r>
              <a:rPr lang="en-US" dirty="0" err="1" smtClean="0"/>
              <a:t>dan</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setiap</a:t>
            </a:r>
            <a:r>
              <a:rPr lang="en-US" dirty="0" smtClean="0"/>
              <a:t> </a:t>
            </a:r>
            <a:r>
              <a:rPr lang="en-US" dirty="0" err="1" smtClean="0"/>
              <a:t>karyawan</a:t>
            </a:r>
            <a:r>
              <a:rPr lang="en-US" dirty="0" smtClean="0"/>
              <a:t> </a:t>
            </a:r>
            <a:r>
              <a:rPr lang="en-US" dirty="0" err="1" smtClean="0"/>
              <a:t>dibuatkan</a:t>
            </a:r>
            <a:r>
              <a:rPr lang="en-US" dirty="0" smtClean="0"/>
              <a:t> </a:t>
            </a:r>
            <a:r>
              <a:rPr lang="en-US" dirty="0" err="1" smtClean="0"/>
              <a:t>kartu</a:t>
            </a:r>
            <a:r>
              <a:rPr lang="en-US" dirty="0" smtClean="0"/>
              <a:t> jam </a:t>
            </a:r>
            <a:r>
              <a:rPr lang="en-US" dirty="0" err="1" smtClean="0"/>
              <a:t>kerja</a:t>
            </a:r>
            <a:r>
              <a:rPr lang="en-US" dirty="0" smtClean="0"/>
              <a:t> </a:t>
            </a:r>
            <a:r>
              <a:rPr lang="en-US" dirty="0" err="1" smtClean="0"/>
              <a:t>karyawan</a:t>
            </a:r>
            <a:r>
              <a:rPr lang="en-US" dirty="0" smtClean="0"/>
              <a:t> </a:t>
            </a:r>
            <a:r>
              <a:rPr lang="en-US" dirty="0" err="1" smtClean="0"/>
              <a:t>setiap</a:t>
            </a:r>
            <a:r>
              <a:rPr lang="en-US" dirty="0" smtClean="0"/>
              <a:t> </a:t>
            </a:r>
            <a:r>
              <a:rPr lang="en-US" dirty="0" err="1" smtClean="0"/>
              <a:t>hari</a:t>
            </a:r>
            <a:r>
              <a:rPr lang="en-US" dirty="0" smtClean="0"/>
              <a:t>. </a:t>
            </a:r>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1EAC005-D52C-4101-B73E-D1229EF420C4}" type="slidenum">
              <a:rPr lang="en-US"/>
              <a:pPr>
                <a:defRPr/>
              </a:pPr>
              <a:t>128</a:t>
            </a:fld>
            <a:endParaRPr lang="en-US"/>
          </a:p>
        </p:txBody>
      </p:sp>
    </p:spTree>
    <p:extLst>
      <p:ext uri="{BB962C8B-B14F-4D97-AF65-F5344CB8AC3E}">
        <p14:creationId xmlns:p14="http://schemas.microsoft.com/office/powerpoint/2010/main" val="34028243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eaLnBrk="1" fontAlgn="auto" hangingPunct="1">
              <a:spcAft>
                <a:spcPts val="0"/>
              </a:spcAft>
              <a:defRPr/>
            </a:pP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err="1" smtClean="0"/>
              <a:t>Akuntansi</a:t>
            </a:r>
            <a:r>
              <a:rPr lang="en-US" b="1" u="sng" dirty="0" smtClean="0"/>
              <a:t> BOP</a:t>
            </a:r>
            <a:br>
              <a:rPr lang="en-US" b="1" u="sng" dirty="0" smtClean="0"/>
            </a:br>
            <a:r>
              <a:rPr lang="en-US" dirty="0" smtClean="0"/>
              <a:t/>
            </a:r>
            <a:br>
              <a:rPr lang="en-US" dirty="0" smtClean="0"/>
            </a:br>
            <a:endParaRPr lang="en-US" dirty="0"/>
          </a:p>
        </p:txBody>
      </p:sp>
      <p:sp>
        <p:nvSpPr>
          <p:cNvPr id="15363" name="Content Placeholder 2"/>
          <p:cNvSpPr>
            <a:spLocks noGrp="1"/>
          </p:cNvSpPr>
          <p:nvPr>
            <p:ph idx="1"/>
          </p:nvPr>
        </p:nvSpPr>
        <p:spPr>
          <a:xfrm>
            <a:off x="406400" y="1524000"/>
            <a:ext cx="11176000" cy="4800600"/>
          </a:xfrm>
        </p:spPr>
        <p:txBody>
          <a:bodyPr/>
          <a:lstStyle/>
          <a:p>
            <a:pPr eaLnBrk="1" hangingPunct="1">
              <a:defRPr/>
            </a:pPr>
            <a:r>
              <a:rPr lang="en-US" dirty="0" smtClean="0"/>
              <a:t>Overhead </a:t>
            </a:r>
            <a:r>
              <a:rPr lang="en-US" dirty="0" err="1" smtClean="0"/>
              <a:t>pabrik</a:t>
            </a:r>
            <a:r>
              <a:rPr lang="en-US" dirty="0" smtClean="0"/>
              <a:t> </a:t>
            </a:r>
            <a:r>
              <a:rPr lang="en-US" dirty="0" err="1" smtClean="0"/>
              <a:t>terdiri</a:t>
            </a:r>
            <a:r>
              <a:rPr lang="en-US" dirty="0" smtClean="0"/>
              <a:t> </a:t>
            </a:r>
            <a:r>
              <a:rPr lang="en-US" dirty="0" err="1" smtClean="0"/>
              <a:t>atas</a:t>
            </a:r>
            <a:r>
              <a:rPr lang="en-US" dirty="0" smtClean="0"/>
              <a:t> </a:t>
            </a:r>
            <a:r>
              <a:rPr lang="en-US" dirty="0" err="1" smtClean="0"/>
              <a:t>semua</a:t>
            </a:r>
            <a:r>
              <a:rPr lang="en-US" dirty="0" smtClean="0"/>
              <a:t> </a:t>
            </a:r>
            <a:r>
              <a:rPr lang="en-US" dirty="0" err="1" smtClean="0"/>
              <a:t>biaya</a:t>
            </a:r>
            <a:r>
              <a:rPr lang="en-US" dirty="0" smtClean="0"/>
              <a:t> yang </a:t>
            </a:r>
            <a:r>
              <a:rPr lang="en-US" dirty="0" err="1" smtClean="0"/>
              <a:t>tidak</a:t>
            </a:r>
            <a:r>
              <a:rPr lang="en-US" dirty="0" smtClean="0"/>
              <a:t> </a:t>
            </a:r>
            <a:r>
              <a:rPr lang="en-US" dirty="0" err="1" smtClean="0"/>
              <a:t>dapat</a:t>
            </a:r>
            <a:r>
              <a:rPr lang="en-US" dirty="0" smtClean="0"/>
              <a:t> </a:t>
            </a:r>
            <a:r>
              <a:rPr lang="en-US" dirty="0" err="1" smtClean="0"/>
              <a:t>ditelusuri</a:t>
            </a:r>
            <a:r>
              <a:rPr lang="en-US" dirty="0" smtClean="0"/>
              <a:t> </a:t>
            </a:r>
            <a:r>
              <a:rPr lang="en-US" dirty="0" err="1" smtClean="0"/>
              <a:t>langsung</a:t>
            </a:r>
            <a:r>
              <a:rPr lang="en-US" dirty="0" smtClean="0"/>
              <a:t> </a:t>
            </a:r>
            <a:r>
              <a:rPr lang="en-US" dirty="0" err="1" smtClean="0"/>
              <a:t>ke</a:t>
            </a:r>
            <a:r>
              <a:rPr lang="en-US" dirty="0" smtClean="0"/>
              <a:t> </a:t>
            </a:r>
            <a:r>
              <a:rPr lang="en-US" dirty="0" err="1" smtClean="0"/>
              <a:t>pesanan</a:t>
            </a:r>
            <a:r>
              <a:rPr lang="en-US" dirty="0" smtClean="0"/>
              <a:t>, </a:t>
            </a:r>
            <a:r>
              <a:rPr lang="en-US" dirty="0" err="1" smtClean="0"/>
              <a:t>tetapi</a:t>
            </a:r>
            <a:r>
              <a:rPr lang="en-US" dirty="0" smtClean="0"/>
              <a:t> </a:t>
            </a:r>
            <a:r>
              <a:rPr lang="en-US" dirty="0" err="1" smtClean="0"/>
              <a:t>terjadi</a:t>
            </a:r>
            <a:r>
              <a:rPr lang="en-US" dirty="0" smtClean="0"/>
              <a:t> </a:t>
            </a:r>
            <a:r>
              <a:rPr lang="en-US" dirty="0" err="1" smtClean="0"/>
              <a:t>dalam</a:t>
            </a:r>
            <a:r>
              <a:rPr lang="en-US" dirty="0" smtClean="0"/>
              <a:t> </a:t>
            </a:r>
            <a:r>
              <a:rPr lang="en-US" dirty="0" err="1" smtClean="0"/>
              <a:t>produksi</a:t>
            </a:r>
            <a:r>
              <a:rPr lang="en-US" dirty="0" smtClean="0"/>
              <a:t> (</a:t>
            </a:r>
            <a:r>
              <a:rPr lang="en-US" dirty="0" err="1" smtClean="0"/>
              <a:t>diluar</a:t>
            </a:r>
            <a:r>
              <a:rPr lang="en-US" dirty="0" smtClean="0"/>
              <a:t> </a:t>
            </a:r>
            <a:r>
              <a:rPr lang="en-US" dirty="0" err="1" smtClean="0"/>
              <a:t>pemasaran</a:t>
            </a:r>
            <a:r>
              <a:rPr lang="en-US" dirty="0" smtClean="0"/>
              <a:t> </a:t>
            </a:r>
            <a:r>
              <a:rPr lang="en-US" dirty="0" err="1" smtClean="0"/>
              <a:t>dan</a:t>
            </a:r>
            <a:r>
              <a:rPr lang="en-US" dirty="0" smtClean="0"/>
              <a:t> </a:t>
            </a:r>
            <a:r>
              <a:rPr lang="en-US" dirty="0" err="1" smtClean="0"/>
              <a:t>administrasi</a:t>
            </a:r>
            <a:r>
              <a:rPr lang="en-US" dirty="0" smtClean="0"/>
              <a:t>).</a:t>
            </a:r>
          </a:p>
          <a:p>
            <a:pPr eaLnBrk="1" hangingPunct="1">
              <a:defRPr/>
            </a:pPr>
            <a:r>
              <a:rPr lang="en-US" dirty="0" err="1" smtClean="0"/>
              <a:t>Elemen</a:t>
            </a:r>
            <a:r>
              <a:rPr lang="en-US" dirty="0" smtClean="0"/>
              <a:t> BOP: indirect material, indirect labor, </a:t>
            </a:r>
            <a:r>
              <a:rPr lang="en-US" dirty="0" err="1" smtClean="0"/>
              <a:t>depresiasi</a:t>
            </a:r>
            <a:r>
              <a:rPr lang="en-US" dirty="0" smtClean="0"/>
              <a:t> </a:t>
            </a:r>
            <a:r>
              <a:rPr lang="en-US" dirty="0" err="1" smtClean="0"/>
              <a:t>pabrik</a:t>
            </a:r>
            <a:r>
              <a:rPr lang="en-US" dirty="0" smtClean="0"/>
              <a:t>, </a:t>
            </a:r>
            <a:r>
              <a:rPr lang="en-US" dirty="0" err="1" smtClean="0"/>
              <a:t>reparasi</a:t>
            </a:r>
            <a:r>
              <a:rPr lang="en-US" dirty="0" smtClean="0"/>
              <a:t> </a:t>
            </a:r>
            <a:r>
              <a:rPr lang="en-US" dirty="0" err="1" smtClean="0"/>
              <a:t>dan</a:t>
            </a:r>
            <a:r>
              <a:rPr lang="en-US" dirty="0" smtClean="0"/>
              <a:t> </a:t>
            </a:r>
            <a:r>
              <a:rPr lang="en-US" dirty="0" err="1" smtClean="0"/>
              <a:t>pemeliharaan</a:t>
            </a:r>
            <a:r>
              <a:rPr lang="en-US" dirty="0" smtClean="0"/>
              <a:t> </a:t>
            </a:r>
            <a:r>
              <a:rPr lang="en-US" dirty="0" err="1" smtClean="0"/>
              <a:t>pabrik</a:t>
            </a:r>
            <a:endParaRPr lang="en-US" dirty="0" smtClean="0"/>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4C4AACDB-E910-4EA1-8D38-B3CCD87610FC}" type="slidenum">
              <a:rPr lang="en-US"/>
              <a:pPr>
                <a:defRPr/>
              </a:pPr>
              <a:t>129</a:t>
            </a:fld>
            <a:endParaRPr lang="en-US"/>
          </a:p>
        </p:txBody>
      </p:sp>
    </p:spTree>
    <p:extLst>
      <p:ext uri="{BB962C8B-B14F-4D97-AF65-F5344CB8AC3E}">
        <p14:creationId xmlns:p14="http://schemas.microsoft.com/office/powerpoint/2010/main" val="2065432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xfrm>
            <a:off x="508000" y="266700"/>
            <a:ext cx="11074400" cy="876300"/>
          </a:xfrm>
        </p:spPr>
        <p:txBody>
          <a:bodyPr anchorCtr="0">
            <a:normAutofit/>
          </a:bodyPr>
          <a:lstStyle/>
          <a:p>
            <a:pPr eaLnBrk="1" hangingPunct="1">
              <a:defRPr/>
            </a:pPr>
            <a:r>
              <a:rPr lang="en-US" sz="2500" dirty="0" smtClean="0">
                <a:solidFill>
                  <a:srgbClr val="FF0000"/>
                </a:solidFill>
              </a:rPr>
              <a:t>TAHAP KEDUA: PEMBEBANAN BIAYA AKTIVITAS KE PRODUK/JASA</a:t>
            </a:r>
            <a:endParaRPr lang="en-US" sz="4000" dirty="0" smtClean="0">
              <a:solidFill>
                <a:srgbClr val="FF0000"/>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10566400" cy="3733800"/>
          </a:xfrm>
          <a:prstGeom prst="rect">
            <a:avLst/>
          </a:prstGeom>
          <a:solidFill>
            <a:srgbClr val="FFFEFF"/>
          </a:solidFill>
          <a:ln w="76200">
            <a:solidFill>
              <a:srgbClr val="FF0E16"/>
            </a:solidFill>
            <a:miter lim="800000"/>
            <a:headEnd/>
            <a:tailEnd/>
          </a:ln>
        </p:spPr>
      </p:pic>
      <p:sp>
        <p:nvSpPr>
          <p:cNvPr id="15364"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AB890AC-3A32-461A-AEED-26E82B484B29}" type="slidenum">
              <a:rPr lang="en-US" smtClean="0"/>
              <a:pPr>
                <a:defRPr/>
              </a:pPr>
              <a:t>13</a:t>
            </a:fld>
            <a:endParaRPr lang="en-US"/>
          </a:p>
        </p:txBody>
      </p:sp>
    </p:spTree>
    <p:extLst>
      <p:ext uri="{BB962C8B-B14F-4D97-AF65-F5344CB8AC3E}">
        <p14:creationId xmlns:p14="http://schemas.microsoft.com/office/powerpoint/2010/main" val="424939995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1"/>
            <a:ext cx="10972800" cy="1909763"/>
          </a:xfrm>
        </p:spPr>
        <p:txBody>
          <a:bodyPr>
            <a:normAutofit/>
          </a:bodyPr>
          <a:lstStyle/>
          <a:p>
            <a:pPr eaLnBrk="1" hangingPunct="1">
              <a:defRPr/>
            </a:pPr>
            <a:r>
              <a:rPr lang="it-IT" sz="3600" b="1" dirty="0" smtClean="0"/>
              <a:t>Estimasi BOP yang Dialokasikan/Dibebankan</a:t>
            </a:r>
            <a:r>
              <a:rPr lang="en-US" sz="3600" dirty="0" smtClean="0"/>
              <a:t/>
            </a:r>
            <a:br>
              <a:rPr lang="en-US" sz="3600" dirty="0" smtClean="0"/>
            </a:br>
            <a:endParaRPr lang="en-US" sz="3600" dirty="0" smtClean="0"/>
          </a:p>
        </p:txBody>
      </p:sp>
      <p:sp>
        <p:nvSpPr>
          <p:cNvPr id="17411" name="Content Placeholder 2"/>
          <p:cNvSpPr>
            <a:spLocks noGrp="1"/>
          </p:cNvSpPr>
          <p:nvPr>
            <p:ph idx="1"/>
          </p:nvPr>
        </p:nvSpPr>
        <p:spPr/>
        <p:txBody>
          <a:bodyPr/>
          <a:lstStyle/>
          <a:p>
            <a:pPr eaLnBrk="1" hangingPunct="1">
              <a:defRPr/>
            </a:pPr>
            <a:r>
              <a:rPr lang="it-IT" sz="2400" dirty="0" smtClean="0"/>
              <a:t>Jumlah yang dibebankan adalah sesuai dengan proporsi dari suatu aktivitas. </a:t>
            </a:r>
            <a:r>
              <a:rPr lang="en-US" sz="2400" dirty="0" err="1" smtClean="0"/>
              <a:t>Aktivitas</a:t>
            </a:r>
            <a:r>
              <a:rPr lang="en-US" sz="2400" dirty="0" smtClean="0"/>
              <a:t> yang </a:t>
            </a:r>
            <a:r>
              <a:rPr lang="en-US" sz="2400" dirty="0" err="1" smtClean="0"/>
              <a:t>dipilih</a:t>
            </a:r>
            <a:r>
              <a:rPr lang="en-US" sz="2400" dirty="0" smtClean="0"/>
              <a:t> </a:t>
            </a:r>
            <a:r>
              <a:rPr lang="en-US" sz="2400" dirty="0" err="1" smtClean="0"/>
              <a:t>disebut</a:t>
            </a:r>
            <a:r>
              <a:rPr lang="en-US" sz="2400" dirty="0" smtClean="0"/>
              <a:t> </a:t>
            </a:r>
            <a:r>
              <a:rPr lang="en-US" sz="2400" b="1" dirty="0" err="1" smtClean="0"/>
              <a:t>dasar</a:t>
            </a:r>
            <a:r>
              <a:rPr lang="en-US" sz="2400" b="1" dirty="0" smtClean="0"/>
              <a:t> </a:t>
            </a:r>
            <a:r>
              <a:rPr lang="en-US" sz="2400" b="1" dirty="0" err="1" smtClean="0"/>
              <a:t>alokasi</a:t>
            </a:r>
            <a:r>
              <a:rPr lang="en-US" sz="2400" b="1" dirty="0" smtClean="0"/>
              <a:t>.</a:t>
            </a:r>
          </a:p>
          <a:p>
            <a:pPr eaLnBrk="1" hangingPunct="1">
              <a:defRPr/>
            </a:pPr>
            <a:r>
              <a:rPr lang="en-US" sz="2400" b="1" dirty="0" err="1" smtClean="0"/>
              <a:t>Dasar</a:t>
            </a:r>
            <a:r>
              <a:rPr lang="en-US" sz="2400" b="1" dirty="0" smtClean="0"/>
              <a:t>  </a:t>
            </a:r>
            <a:r>
              <a:rPr lang="en-US" sz="2400" b="1" dirty="0" err="1" smtClean="0"/>
              <a:t>alokasi</a:t>
            </a:r>
            <a:r>
              <a:rPr lang="en-US" sz="2400" b="1" dirty="0" smtClean="0"/>
              <a:t> </a:t>
            </a:r>
            <a:r>
              <a:rPr lang="en-US" sz="2400" dirty="0" err="1" smtClean="0"/>
              <a:t>yaitu</a:t>
            </a:r>
            <a:r>
              <a:rPr lang="en-US" sz="2400" dirty="0" smtClean="0"/>
              <a:t> </a:t>
            </a:r>
            <a:r>
              <a:rPr lang="en-US" sz="2400" dirty="0" err="1" smtClean="0"/>
              <a:t>aktivitas</a:t>
            </a:r>
            <a:r>
              <a:rPr lang="en-US" sz="2400" dirty="0" smtClean="0"/>
              <a:t> yang </a:t>
            </a:r>
            <a:r>
              <a:rPr lang="en-US" sz="2400" dirty="0" err="1" smtClean="0"/>
              <a:t>tampaknya</a:t>
            </a:r>
            <a:r>
              <a:rPr lang="en-US" sz="2400" dirty="0" smtClean="0"/>
              <a:t> paling </a:t>
            </a:r>
            <a:r>
              <a:rPr lang="en-US" sz="2400" dirty="0" err="1" smtClean="0"/>
              <a:t>memicu</a:t>
            </a:r>
            <a:r>
              <a:rPr lang="en-US" sz="2400" dirty="0" smtClean="0"/>
              <a:t> </a:t>
            </a:r>
            <a:r>
              <a:rPr lang="en-US" sz="2400" dirty="0" err="1" smtClean="0"/>
              <a:t>terjadinya</a:t>
            </a:r>
            <a:r>
              <a:rPr lang="en-US" sz="2400" dirty="0" smtClean="0"/>
              <a:t> </a:t>
            </a:r>
            <a:r>
              <a:rPr lang="en-US" sz="2400" dirty="0" err="1" smtClean="0"/>
              <a:t>biaya</a:t>
            </a:r>
            <a:r>
              <a:rPr lang="en-US" sz="2400" dirty="0" smtClean="0"/>
              <a:t> overhead.</a:t>
            </a:r>
          </a:p>
          <a:p>
            <a:pPr eaLnBrk="1" hangingPunct="1">
              <a:defRPr/>
            </a:pPr>
            <a:r>
              <a:rPr lang="en-US" sz="2400" dirty="0" err="1" smtClean="0"/>
              <a:t>Rumus</a:t>
            </a:r>
            <a:r>
              <a:rPr lang="en-US" sz="2400" dirty="0" smtClean="0"/>
              <a:t>:</a:t>
            </a:r>
          </a:p>
          <a:p>
            <a:pPr eaLnBrk="1" hangingPunct="1">
              <a:buFont typeface="Wingdings" pitchFamily="2" charset="2"/>
              <a:buNone/>
              <a:defRPr/>
            </a:pPr>
            <a:endParaRPr lang="en-US" sz="1600" dirty="0" smtClean="0"/>
          </a:p>
          <a:p>
            <a:pPr eaLnBrk="1" hangingPunct="1">
              <a:buFont typeface="Wingdings" pitchFamily="2" charset="2"/>
              <a:buNone/>
              <a:defRPr/>
            </a:pPr>
            <a:r>
              <a:rPr lang="en-US" sz="1600" dirty="0" smtClean="0"/>
              <a:t>		</a:t>
            </a:r>
            <a:r>
              <a:rPr lang="en-US" sz="2800" dirty="0" smtClean="0"/>
              <a:t>TOTAL BOP</a:t>
            </a:r>
          </a:p>
          <a:p>
            <a:pPr lvl="1" eaLnBrk="1" hangingPunct="1">
              <a:buFontTx/>
              <a:buNone/>
              <a:defRPr/>
            </a:pPr>
            <a:r>
              <a:rPr lang="en-US" dirty="0" smtClean="0"/>
              <a:t>  ------------------    = </a:t>
            </a:r>
            <a:r>
              <a:rPr lang="en-US" dirty="0" err="1" smtClean="0"/>
              <a:t>Tarif</a:t>
            </a:r>
            <a:r>
              <a:rPr lang="en-US" dirty="0" smtClean="0"/>
              <a:t> BOP</a:t>
            </a:r>
          </a:p>
          <a:p>
            <a:pPr lvl="1" eaLnBrk="1" hangingPunct="1">
              <a:buFontTx/>
              <a:buNone/>
              <a:defRPr/>
            </a:pPr>
            <a:r>
              <a:rPr lang="en-US" dirty="0" smtClean="0"/>
              <a:t>	Total </a:t>
            </a:r>
            <a:r>
              <a:rPr lang="en-US" dirty="0" err="1" smtClean="0"/>
              <a:t>Dasar</a:t>
            </a:r>
            <a:r>
              <a:rPr lang="en-US" dirty="0" smtClean="0"/>
              <a:t> </a:t>
            </a:r>
            <a:r>
              <a:rPr lang="en-US" dirty="0" err="1" smtClean="0"/>
              <a:t>Alokasi</a:t>
            </a:r>
            <a:endParaRPr lang="en-US" dirty="0" smtClean="0"/>
          </a:p>
          <a:p>
            <a:pPr eaLnBrk="1" hangingPunct="1">
              <a:buFont typeface="Wingdings" pitchFamily="2" charset="2"/>
              <a:buNone/>
              <a:defRPr/>
            </a:pPr>
            <a:r>
              <a:rPr lang="en-US" sz="2800" dirty="0" smtClean="0"/>
              <a:t>		</a:t>
            </a:r>
            <a:endParaRPr lang="en-US" sz="2800" b="1" dirty="0" smtClean="0"/>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94FB789E-CAAB-4F00-8EFA-5303C67B07E1}" type="slidenum">
              <a:rPr lang="en-US"/>
              <a:pPr>
                <a:defRPr/>
              </a:pPr>
              <a:t>130</a:t>
            </a:fld>
            <a:endParaRPr lang="en-US"/>
          </a:p>
        </p:txBody>
      </p:sp>
    </p:spTree>
    <p:extLst>
      <p:ext uri="{BB962C8B-B14F-4D97-AF65-F5344CB8AC3E}">
        <p14:creationId xmlns:p14="http://schemas.microsoft.com/office/powerpoint/2010/main" val="258607303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defRPr/>
            </a:pPr>
            <a:r>
              <a:rPr lang="en-US" u="sng" dirty="0" err="1" smtClean="0"/>
              <a:t>Akuntansi</a:t>
            </a:r>
            <a:r>
              <a:rPr lang="en-US" u="sng" dirty="0" smtClean="0"/>
              <a:t>  </a:t>
            </a:r>
            <a:r>
              <a:rPr lang="en-US" u="sng" dirty="0" err="1" smtClean="0"/>
              <a:t>Barang</a:t>
            </a:r>
            <a:r>
              <a:rPr lang="en-US" u="sng" dirty="0" smtClean="0"/>
              <a:t> </a:t>
            </a:r>
            <a:r>
              <a:rPr lang="en-US" u="sng" dirty="0" err="1" smtClean="0"/>
              <a:t>Jadi</a:t>
            </a:r>
            <a:r>
              <a:rPr lang="en-US" u="sng" dirty="0" smtClean="0"/>
              <a:t> </a:t>
            </a:r>
            <a:r>
              <a:rPr lang="en-US" u="sng" dirty="0" err="1" smtClean="0"/>
              <a:t>dan</a:t>
            </a:r>
            <a:r>
              <a:rPr lang="en-US" u="sng" dirty="0" smtClean="0"/>
              <a:t> </a:t>
            </a:r>
            <a:r>
              <a:rPr lang="en-US" u="sng" dirty="0" err="1" smtClean="0"/>
              <a:t>Produk</a:t>
            </a:r>
            <a:r>
              <a:rPr lang="en-US" u="sng" dirty="0" smtClean="0"/>
              <a:t> yang </a:t>
            </a:r>
            <a:r>
              <a:rPr lang="en-US" u="sng" dirty="0" err="1" smtClean="0"/>
              <a:t>Dijual</a:t>
            </a:r>
            <a:endParaRPr lang="en-US" u="sng" dirty="0" smtClean="0"/>
          </a:p>
        </p:txBody>
      </p:sp>
      <p:sp>
        <p:nvSpPr>
          <p:cNvPr id="22531" name="Content Placeholder 2"/>
          <p:cNvSpPr>
            <a:spLocks noGrp="1"/>
          </p:cNvSpPr>
          <p:nvPr>
            <p:ph idx="1"/>
          </p:nvPr>
        </p:nvSpPr>
        <p:spPr>
          <a:xfrm>
            <a:off x="508000" y="1600200"/>
            <a:ext cx="11074400" cy="4953000"/>
          </a:xfrm>
        </p:spPr>
        <p:txBody>
          <a:bodyPr/>
          <a:lstStyle/>
          <a:p>
            <a:pPr algn="just" eaLnBrk="1" hangingPunct="1">
              <a:defRPr/>
            </a:pPr>
            <a:r>
              <a:rPr lang="en-US" sz="2400" dirty="0" err="1" smtClean="0"/>
              <a:t>Saat</a:t>
            </a:r>
            <a:r>
              <a:rPr lang="en-US" sz="2400" dirty="0" smtClean="0"/>
              <a:t> </a:t>
            </a:r>
            <a:r>
              <a:rPr lang="en-US" sz="2400" dirty="0" err="1" smtClean="0"/>
              <a:t>pesanan</a:t>
            </a:r>
            <a:r>
              <a:rPr lang="en-US" sz="2400" dirty="0" smtClean="0"/>
              <a:t> </a:t>
            </a:r>
            <a:r>
              <a:rPr lang="en-US" sz="2400" dirty="0" err="1" smtClean="0"/>
              <a:t>diselesaikan</a:t>
            </a:r>
            <a:r>
              <a:rPr lang="en-US" sz="2400" dirty="0" smtClean="0"/>
              <a:t>, </a:t>
            </a:r>
            <a:r>
              <a:rPr lang="en-US" sz="2400" dirty="0" err="1" smtClean="0"/>
              <a:t>kartu</a:t>
            </a:r>
            <a:r>
              <a:rPr lang="en-US" sz="2400" dirty="0" smtClean="0"/>
              <a:t> </a:t>
            </a:r>
            <a:r>
              <a:rPr lang="en-US" sz="2400" dirty="0" err="1" smtClean="0"/>
              <a:t>biaya</a:t>
            </a:r>
            <a:r>
              <a:rPr lang="en-US" sz="2400" dirty="0" smtClean="0"/>
              <a:t> </a:t>
            </a:r>
            <a:r>
              <a:rPr lang="en-US" sz="2400" dirty="0" err="1" smtClean="0"/>
              <a:t>pesanan</a:t>
            </a:r>
            <a:r>
              <a:rPr lang="en-US" sz="2400" dirty="0" smtClean="0"/>
              <a:t> </a:t>
            </a:r>
            <a:r>
              <a:rPr lang="en-US" sz="2400" dirty="0" err="1" smtClean="0"/>
              <a:t>dipindahkan</a:t>
            </a:r>
            <a:r>
              <a:rPr lang="en-US" sz="2400" dirty="0" smtClean="0"/>
              <a:t> </a:t>
            </a:r>
            <a:r>
              <a:rPr lang="en-US" sz="2400" dirty="0" err="1" smtClean="0"/>
              <a:t>dari</a:t>
            </a:r>
            <a:r>
              <a:rPr lang="en-US" sz="2400" dirty="0" smtClean="0"/>
              <a:t> </a:t>
            </a:r>
            <a:r>
              <a:rPr lang="en-US" sz="2400" dirty="0" err="1" smtClean="0"/>
              <a:t>kategori</a:t>
            </a:r>
            <a:r>
              <a:rPr lang="en-US" sz="2400" dirty="0" smtClean="0"/>
              <a:t> “</a:t>
            </a:r>
            <a:r>
              <a:rPr lang="en-US" sz="2400" dirty="0" err="1" smtClean="0"/>
              <a:t>dalam</a:t>
            </a:r>
            <a:r>
              <a:rPr lang="en-US" sz="2400" dirty="0" smtClean="0"/>
              <a:t> </a:t>
            </a:r>
            <a:r>
              <a:rPr lang="en-US" sz="2400" dirty="0" err="1" smtClean="0"/>
              <a:t>proses</a:t>
            </a:r>
            <a:r>
              <a:rPr lang="en-US" sz="2400" dirty="0" smtClean="0"/>
              <a:t> </a:t>
            </a:r>
            <a:r>
              <a:rPr lang="en-US" sz="2400" dirty="0" err="1" smtClean="0"/>
              <a:t>ke</a:t>
            </a:r>
            <a:r>
              <a:rPr lang="en-US" sz="2400" dirty="0" smtClean="0"/>
              <a:t> </a:t>
            </a:r>
            <a:r>
              <a:rPr lang="en-US" sz="2400" dirty="0" err="1" smtClean="0"/>
              <a:t>pekerjaan</a:t>
            </a:r>
            <a:r>
              <a:rPr lang="en-US" sz="2400" dirty="0" smtClean="0"/>
              <a:t> yang </a:t>
            </a:r>
            <a:r>
              <a:rPr lang="en-US" sz="2400" dirty="0" err="1" smtClean="0"/>
              <a:t>sudah</a:t>
            </a:r>
            <a:r>
              <a:rPr lang="en-US" sz="2400" dirty="0" smtClean="0"/>
              <a:t> </a:t>
            </a:r>
            <a:r>
              <a:rPr lang="en-US" sz="2400" dirty="0" err="1" smtClean="0"/>
              <a:t>selesai</a:t>
            </a:r>
            <a:r>
              <a:rPr lang="en-US" sz="2400" dirty="0" smtClean="0"/>
              <a:t>”</a:t>
            </a:r>
          </a:p>
          <a:p>
            <a:pPr algn="just" eaLnBrk="1" hangingPunct="1">
              <a:defRPr/>
            </a:pPr>
            <a:r>
              <a:rPr lang="en-US" sz="2400" dirty="0" err="1" smtClean="0"/>
              <a:t>Saat</a:t>
            </a:r>
            <a:r>
              <a:rPr lang="en-US" sz="2400" dirty="0" smtClean="0"/>
              <a:t> </a:t>
            </a:r>
            <a:r>
              <a:rPr lang="en-US" sz="2400" dirty="0" err="1" smtClean="0"/>
              <a:t>pesanan</a:t>
            </a:r>
            <a:r>
              <a:rPr lang="en-US" sz="2400" dirty="0" smtClean="0"/>
              <a:t> </a:t>
            </a:r>
            <a:r>
              <a:rPr lang="en-US" sz="2400" dirty="0" err="1" smtClean="0"/>
              <a:t>diselesaikan</a:t>
            </a:r>
            <a:r>
              <a:rPr lang="en-US" sz="2400" dirty="0" smtClean="0"/>
              <a:t> </a:t>
            </a:r>
            <a:r>
              <a:rPr lang="en-US" sz="2400" dirty="0" err="1" smtClean="0"/>
              <a:t>untuk</a:t>
            </a:r>
            <a:r>
              <a:rPr lang="en-US" sz="2400" dirty="0" smtClean="0"/>
              <a:t> </a:t>
            </a:r>
            <a:r>
              <a:rPr lang="en-US" sz="2400" dirty="0" err="1" smtClean="0"/>
              <a:t>mengisi</a:t>
            </a:r>
            <a:r>
              <a:rPr lang="en-US" sz="2400" dirty="0" smtClean="0"/>
              <a:t> </a:t>
            </a:r>
            <a:r>
              <a:rPr lang="en-US" sz="2400" dirty="0" err="1" smtClean="0"/>
              <a:t>persediaan</a:t>
            </a:r>
            <a:r>
              <a:rPr lang="en-US" sz="2400" dirty="0" smtClean="0"/>
              <a:t> </a:t>
            </a:r>
            <a:r>
              <a:rPr lang="en-US" sz="2400" dirty="0" err="1" smtClean="0"/>
              <a:t>barang</a:t>
            </a:r>
            <a:r>
              <a:rPr lang="en-US" sz="2400" dirty="0" smtClean="0"/>
              <a:t> </a:t>
            </a:r>
            <a:r>
              <a:rPr lang="en-US" sz="2400" dirty="0" err="1" smtClean="0"/>
              <a:t>jadi</a:t>
            </a:r>
            <a:r>
              <a:rPr lang="en-US" sz="2400" dirty="0" smtClean="0"/>
              <a:t>, </a:t>
            </a:r>
            <a:r>
              <a:rPr lang="en-US" sz="2400" dirty="0" err="1" smtClean="0"/>
              <a:t>kuantitas</a:t>
            </a:r>
            <a:r>
              <a:rPr lang="en-US" sz="2400" dirty="0" smtClean="0"/>
              <a:t> </a:t>
            </a:r>
            <a:r>
              <a:rPr lang="en-US" sz="2400" dirty="0" err="1" smtClean="0"/>
              <a:t>dan</a:t>
            </a:r>
            <a:r>
              <a:rPr lang="en-US" sz="2400" dirty="0" smtClean="0"/>
              <a:t> </a:t>
            </a:r>
            <a:r>
              <a:rPr lang="en-US" sz="2400" dirty="0" err="1" smtClean="0"/>
              <a:t>biayanya</a:t>
            </a:r>
            <a:r>
              <a:rPr lang="en-US" sz="2400" dirty="0" smtClean="0"/>
              <a:t> </a:t>
            </a:r>
            <a:r>
              <a:rPr lang="en-US" sz="2400" dirty="0" err="1" smtClean="0"/>
              <a:t>dicatat</a:t>
            </a:r>
            <a:r>
              <a:rPr lang="en-US" sz="2400" dirty="0" smtClean="0"/>
              <a:t> </a:t>
            </a:r>
            <a:r>
              <a:rPr lang="en-US" sz="2400" dirty="0" err="1" smtClean="0"/>
              <a:t>pada</a:t>
            </a:r>
            <a:r>
              <a:rPr lang="en-US" sz="2400" dirty="0" smtClean="0"/>
              <a:t> </a:t>
            </a:r>
            <a:r>
              <a:rPr lang="en-US" sz="2400" dirty="0" err="1" smtClean="0"/>
              <a:t>kartu</a:t>
            </a:r>
            <a:r>
              <a:rPr lang="en-US" sz="2400" dirty="0" smtClean="0"/>
              <a:t> </a:t>
            </a:r>
            <a:r>
              <a:rPr lang="en-US" sz="2400" dirty="0" err="1" smtClean="0"/>
              <a:t>barang</a:t>
            </a:r>
            <a:r>
              <a:rPr lang="en-US" sz="2400" dirty="0" smtClean="0"/>
              <a:t> </a:t>
            </a:r>
            <a:r>
              <a:rPr lang="en-US" sz="2400" dirty="0" err="1" smtClean="0"/>
              <a:t>jadi</a:t>
            </a:r>
            <a:endParaRPr lang="en-US" sz="2400" dirty="0" smtClean="0"/>
          </a:p>
          <a:p>
            <a:pPr algn="just" eaLnBrk="1" hangingPunct="1">
              <a:defRPr/>
            </a:pPr>
            <a:r>
              <a:rPr lang="en-US" sz="2400" dirty="0" err="1" smtClean="0"/>
              <a:t>Suatu</a:t>
            </a:r>
            <a:r>
              <a:rPr lang="en-US" sz="2400" dirty="0" smtClean="0"/>
              <a:t> </a:t>
            </a:r>
            <a:r>
              <a:rPr lang="en-US" sz="2400" dirty="0" err="1" smtClean="0"/>
              <a:t>pesanan</a:t>
            </a:r>
            <a:r>
              <a:rPr lang="en-US" sz="2400" dirty="0" smtClean="0"/>
              <a:t> </a:t>
            </a:r>
            <a:r>
              <a:rPr lang="en-US" sz="2400" dirty="0" err="1" smtClean="0"/>
              <a:t>untuk</a:t>
            </a:r>
            <a:r>
              <a:rPr lang="en-US" sz="2400" dirty="0" smtClean="0"/>
              <a:t> </a:t>
            </a:r>
            <a:r>
              <a:rPr lang="en-US" sz="2400" dirty="0" err="1" smtClean="0"/>
              <a:t>pelanggan</a:t>
            </a:r>
            <a:r>
              <a:rPr lang="en-US" sz="2400" dirty="0" smtClean="0"/>
              <a:t> </a:t>
            </a:r>
            <a:r>
              <a:rPr lang="en-US" sz="2400" dirty="0" err="1" smtClean="0"/>
              <a:t>tertentu</a:t>
            </a:r>
            <a:r>
              <a:rPr lang="en-US" sz="2400" dirty="0" smtClean="0"/>
              <a:t> </a:t>
            </a:r>
            <a:r>
              <a:rPr lang="en-US" sz="2400" dirty="0" err="1" smtClean="0"/>
              <a:t>dapat</a:t>
            </a:r>
            <a:r>
              <a:rPr lang="en-US" sz="2400" dirty="0" smtClean="0"/>
              <a:t> </a:t>
            </a:r>
            <a:r>
              <a:rPr lang="en-US" sz="2400" dirty="0" err="1" smtClean="0"/>
              <a:t>dikirimkan</a:t>
            </a:r>
            <a:r>
              <a:rPr lang="en-US" sz="2400" dirty="0" smtClean="0"/>
              <a:t> </a:t>
            </a:r>
            <a:r>
              <a:rPr lang="en-US" sz="2400" dirty="0" err="1" smtClean="0"/>
              <a:t>langsung</a:t>
            </a:r>
            <a:r>
              <a:rPr lang="en-US" sz="2400" dirty="0" smtClean="0"/>
              <a:t> </a:t>
            </a:r>
            <a:r>
              <a:rPr lang="en-US" sz="2400" dirty="0" err="1" smtClean="0"/>
              <a:t>saat</a:t>
            </a:r>
            <a:r>
              <a:rPr lang="en-US" sz="2400" dirty="0" smtClean="0"/>
              <a:t> </a:t>
            </a:r>
            <a:r>
              <a:rPr lang="en-US" sz="2400" dirty="0" err="1" smtClean="0"/>
              <a:t>pesanan</a:t>
            </a:r>
            <a:r>
              <a:rPr lang="en-US" sz="2400" dirty="0" smtClean="0"/>
              <a:t> </a:t>
            </a:r>
            <a:r>
              <a:rPr lang="en-US" sz="2400" dirty="0" err="1" smtClean="0"/>
              <a:t>sudah</a:t>
            </a:r>
            <a:r>
              <a:rPr lang="en-US" sz="2400" dirty="0" smtClean="0"/>
              <a:t> </a:t>
            </a:r>
            <a:r>
              <a:rPr lang="en-US" sz="2400" dirty="0" err="1" smtClean="0"/>
              <a:t>diselesaikan</a:t>
            </a:r>
            <a:r>
              <a:rPr lang="en-US" sz="2400" dirty="0" smtClean="0"/>
              <a:t> </a:t>
            </a:r>
            <a:r>
              <a:rPr lang="en-US" sz="2400" dirty="0" err="1" smtClean="0"/>
              <a:t>sehingga</a:t>
            </a:r>
            <a:r>
              <a:rPr lang="en-US" sz="2400" dirty="0" smtClean="0"/>
              <a:t> </a:t>
            </a:r>
            <a:r>
              <a:rPr lang="en-US" sz="2400" dirty="0" err="1" smtClean="0"/>
              <a:t>tidak</a:t>
            </a:r>
            <a:r>
              <a:rPr lang="en-US" sz="2400" dirty="0" smtClean="0"/>
              <a:t> </a:t>
            </a:r>
            <a:r>
              <a:rPr lang="en-US" sz="2400" dirty="0" err="1" smtClean="0"/>
              <a:t>pernah</a:t>
            </a:r>
            <a:r>
              <a:rPr lang="en-US" sz="2400" dirty="0" smtClean="0"/>
              <a:t> </a:t>
            </a:r>
            <a:r>
              <a:rPr lang="en-US" sz="2400" dirty="0" err="1" smtClean="0"/>
              <a:t>dibukukan</a:t>
            </a:r>
            <a:r>
              <a:rPr lang="en-US" sz="2400" dirty="0" smtClean="0"/>
              <a:t> </a:t>
            </a:r>
            <a:r>
              <a:rPr lang="en-US" sz="2400" dirty="0" err="1" smtClean="0"/>
              <a:t>sebagai</a:t>
            </a:r>
            <a:r>
              <a:rPr lang="en-US" sz="2400" dirty="0" smtClean="0"/>
              <a:t> </a:t>
            </a:r>
            <a:r>
              <a:rPr lang="en-US" sz="2400" dirty="0" err="1" smtClean="0"/>
              <a:t>persediaan</a:t>
            </a:r>
            <a:r>
              <a:rPr lang="en-US" sz="2400" dirty="0" smtClean="0"/>
              <a:t> </a:t>
            </a:r>
            <a:r>
              <a:rPr lang="en-US" sz="2400" dirty="0" err="1" smtClean="0"/>
              <a:t>barang</a:t>
            </a:r>
            <a:r>
              <a:rPr lang="en-US" sz="2400" dirty="0" smtClean="0"/>
              <a:t> </a:t>
            </a:r>
            <a:r>
              <a:rPr lang="en-US" sz="2400" dirty="0" err="1" smtClean="0"/>
              <a:t>jadi</a:t>
            </a:r>
            <a:r>
              <a:rPr lang="en-US" sz="2400" dirty="0" smtClean="0"/>
              <a:t>, </a:t>
            </a:r>
            <a:r>
              <a:rPr lang="en-US" sz="2400" dirty="0" err="1" smtClean="0"/>
              <a:t>penjualan</a:t>
            </a:r>
            <a:r>
              <a:rPr lang="en-US" sz="2400" dirty="0" smtClean="0"/>
              <a:t> </a:t>
            </a:r>
            <a:r>
              <a:rPr lang="en-US" sz="2400" dirty="0" err="1" smtClean="0"/>
              <a:t>dan</a:t>
            </a:r>
            <a:r>
              <a:rPr lang="en-US" sz="2400" dirty="0" smtClean="0"/>
              <a:t> </a:t>
            </a:r>
            <a:r>
              <a:rPr lang="en-US" sz="2400" dirty="0" err="1" smtClean="0"/>
              <a:t>harga</a:t>
            </a:r>
            <a:r>
              <a:rPr lang="en-US" sz="2400" dirty="0" smtClean="0"/>
              <a:t> </a:t>
            </a:r>
            <a:r>
              <a:rPr lang="en-US" sz="2400" dirty="0" err="1" smtClean="0"/>
              <a:t>pokok</a:t>
            </a:r>
            <a:r>
              <a:rPr lang="en-US" sz="2400" dirty="0" smtClean="0"/>
              <a:t> </a:t>
            </a:r>
            <a:r>
              <a:rPr lang="en-US" sz="2400" dirty="0" err="1" smtClean="0"/>
              <a:t>penjualan</a:t>
            </a:r>
            <a:r>
              <a:rPr lang="en-US" sz="2400" dirty="0" smtClean="0"/>
              <a:t> </a:t>
            </a:r>
            <a:r>
              <a:rPr lang="en-US" sz="2400" dirty="0" err="1" smtClean="0"/>
              <a:t>dicatat</a:t>
            </a:r>
            <a:r>
              <a:rPr lang="en-US" sz="2400" dirty="0" smtClean="0"/>
              <a:t> </a:t>
            </a:r>
            <a:r>
              <a:rPr lang="en-US" sz="2400" dirty="0" err="1" smtClean="0"/>
              <a:t>saat</a:t>
            </a:r>
            <a:r>
              <a:rPr lang="en-US" sz="2400" dirty="0" smtClean="0"/>
              <a:t> </a:t>
            </a:r>
            <a:r>
              <a:rPr lang="en-US" sz="2400" dirty="0" err="1" smtClean="0"/>
              <a:t>pesanan</a:t>
            </a:r>
            <a:r>
              <a:rPr lang="en-US" sz="2400" dirty="0" smtClean="0"/>
              <a:t> </a:t>
            </a:r>
            <a:r>
              <a:rPr lang="en-US" sz="2400" dirty="0" err="1" smtClean="0"/>
              <a:t>ditransfer</a:t>
            </a:r>
            <a:r>
              <a:rPr lang="en-US" sz="2400" dirty="0" smtClean="0"/>
              <a:t> </a:t>
            </a:r>
            <a:r>
              <a:rPr lang="en-US" sz="2400" dirty="0" err="1" smtClean="0"/>
              <a:t>dari</a:t>
            </a:r>
            <a:r>
              <a:rPr lang="en-US" sz="2400" dirty="0" smtClean="0"/>
              <a:t> </a:t>
            </a:r>
            <a:r>
              <a:rPr lang="en-US" sz="2400" dirty="0" err="1" smtClean="0"/>
              <a:t>barang</a:t>
            </a:r>
            <a:r>
              <a:rPr lang="en-US" sz="2400" dirty="0" smtClean="0"/>
              <a:t> </a:t>
            </a:r>
            <a:r>
              <a:rPr lang="en-US" sz="2400" dirty="0" err="1" smtClean="0"/>
              <a:t>dalam</a:t>
            </a:r>
            <a:r>
              <a:rPr lang="en-US" sz="2400" dirty="0" smtClean="0"/>
              <a:t> </a:t>
            </a:r>
            <a:r>
              <a:rPr lang="en-US" sz="2400" dirty="0" err="1" smtClean="0"/>
              <a:t>proses</a:t>
            </a:r>
            <a:endParaRPr lang="en-US" sz="2400" dirty="0" smtClean="0"/>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41EDDE6-0E9C-4F35-89B1-A5736A7B314A}" type="slidenum">
              <a:rPr lang="en-US"/>
              <a:pPr>
                <a:defRPr/>
              </a:pPr>
              <a:t>131</a:t>
            </a:fld>
            <a:endParaRPr lang="en-US"/>
          </a:p>
        </p:txBody>
      </p:sp>
    </p:spTree>
    <p:extLst>
      <p:ext uri="{BB962C8B-B14F-4D97-AF65-F5344CB8AC3E}">
        <p14:creationId xmlns:p14="http://schemas.microsoft.com/office/powerpoint/2010/main" val="27298735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704850"/>
            <a:ext cx="10972800" cy="795338"/>
          </a:xfrm>
        </p:spPr>
        <p:txBody>
          <a:bodyPr>
            <a:noAutofit/>
          </a:bodyPr>
          <a:lstStyle/>
          <a:p>
            <a:pPr eaLnBrk="1" fontAlgn="auto" hangingPunct="1">
              <a:spcAft>
                <a:spcPts val="0"/>
              </a:spcAft>
              <a:defRPr/>
            </a:pPr>
            <a:r>
              <a:rPr lang="en-US" sz="2800" b="1" dirty="0" err="1" smtClean="0"/>
              <a:t>Sistem</a:t>
            </a:r>
            <a:r>
              <a:rPr lang="en-US" sz="2800" b="1" dirty="0" smtClean="0"/>
              <a:t> </a:t>
            </a:r>
            <a:r>
              <a:rPr lang="en-US" sz="2800" b="1" dirty="0" err="1" smtClean="0"/>
              <a:t>Perhitungan</a:t>
            </a:r>
            <a:r>
              <a:rPr lang="en-US" sz="2800" b="1" dirty="0" smtClean="0"/>
              <a:t> </a:t>
            </a:r>
            <a:r>
              <a:rPr lang="en-US" sz="2800" b="1" dirty="0" err="1" smtClean="0"/>
              <a:t>Biaya</a:t>
            </a:r>
            <a:r>
              <a:rPr lang="en-US" sz="2800" b="1" dirty="0" smtClean="0"/>
              <a:t> </a:t>
            </a:r>
            <a:r>
              <a:rPr lang="en-US" sz="2800" b="1" dirty="0" err="1" smtClean="0"/>
              <a:t>Berdasarkan</a:t>
            </a:r>
            <a:r>
              <a:rPr lang="en-US" sz="2800" b="1" dirty="0" smtClean="0"/>
              <a:t> </a:t>
            </a:r>
            <a:r>
              <a:rPr lang="en-US" sz="2800" b="1" dirty="0" err="1" smtClean="0"/>
              <a:t>Pesanan</a:t>
            </a:r>
            <a:r>
              <a:rPr lang="en-US" sz="2800" b="1" dirty="0" smtClean="0"/>
              <a:t> </a:t>
            </a:r>
            <a:r>
              <a:rPr lang="en-US" sz="2800" b="1" dirty="0" err="1" smtClean="0"/>
              <a:t>di</a:t>
            </a:r>
            <a:r>
              <a:rPr lang="en-US" sz="2800" b="1" dirty="0" smtClean="0"/>
              <a:t> Perusahaan </a:t>
            </a:r>
            <a:r>
              <a:rPr lang="en-US" sz="2800" b="1" dirty="0" err="1" smtClean="0"/>
              <a:t>Jasa</a:t>
            </a:r>
            <a:r>
              <a:rPr lang="en-US" sz="2800" b="1" dirty="0" smtClean="0"/>
              <a:t> </a:t>
            </a:r>
          </a:p>
        </p:txBody>
      </p:sp>
      <p:sp>
        <p:nvSpPr>
          <p:cNvPr id="25603" name="Content Placeholder 2"/>
          <p:cNvSpPr>
            <a:spLocks noGrp="1"/>
          </p:cNvSpPr>
          <p:nvPr>
            <p:ph idx="1"/>
          </p:nvPr>
        </p:nvSpPr>
        <p:spPr>
          <a:xfrm>
            <a:off x="571500" y="1571626"/>
            <a:ext cx="10972800" cy="4786313"/>
          </a:xfrm>
        </p:spPr>
        <p:txBody>
          <a:bodyPr/>
          <a:lstStyle/>
          <a:p>
            <a:pPr eaLnBrk="1" hangingPunct="1">
              <a:defRPr/>
            </a:pPr>
            <a:r>
              <a:rPr lang="en-US" sz="1800" dirty="0" err="1" smtClean="0"/>
              <a:t>Dalam</a:t>
            </a:r>
            <a:r>
              <a:rPr lang="en-US" sz="1800" dirty="0" smtClean="0"/>
              <a:t> </a:t>
            </a:r>
            <a:r>
              <a:rPr lang="en-US" sz="1800" dirty="0" err="1" smtClean="0"/>
              <a:t>bisnis</a:t>
            </a:r>
            <a:r>
              <a:rPr lang="en-US" sz="1800" dirty="0" smtClean="0"/>
              <a:t> </a:t>
            </a:r>
            <a:r>
              <a:rPr lang="en-US" sz="1800" dirty="0" err="1" smtClean="0"/>
              <a:t>jasa</a:t>
            </a:r>
            <a:r>
              <a:rPr lang="en-US" sz="1800" dirty="0" smtClean="0"/>
              <a:t> </a:t>
            </a:r>
            <a:r>
              <a:rPr lang="en-US" sz="1800" dirty="0" err="1" smtClean="0"/>
              <a:t>ketika</a:t>
            </a:r>
            <a:r>
              <a:rPr lang="en-US" sz="1800" dirty="0" smtClean="0"/>
              <a:t> </a:t>
            </a:r>
            <a:r>
              <a:rPr lang="en-US" sz="1800" dirty="0" err="1" smtClean="0"/>
              <a:t>pesanan</a:t>
            </a:r>
            <a:r>
              <a:rPr lang="en-US" sz="1800" dirty="0" smtClean="0"/>
              <a:t> </a:t>
            </a:r>
            <a:r>
              <a:rPr lang="en-US" sz="1800" dirty="0" err="1" smtClean="0"/>
              <a:t>berbeda</a:t>
            </a:r>
            <a:r>
              <a:rPr lang="en-US" sz="1800" dirty="0" smtClean="0"/>
              <a:t> </a:t>
            </a:r>
            <a:r>
              <a:rPr lang="en-US" sz="1800" dirty="0" err="1" smtClean="0"/>
              <a:t>satu</a:t>
            </a:r>
            <a:r>
              <a:rPr lang="en-US" sz="1800" dirty="0" smtClean="0"/>
              <a:t> </a:t>
            </a:r>
            <a:r>
              <a:rPr lang="en-US" sz="1800" dirty="0" err="1" smtClean="0"/>
              <a:t>sama</a:t>
            </a:r>
            <a:r>
              <a:rPr lang="en-US" sz="1800" dirty="0" smtClean="0"/>
              <a:t> lain </a:t>
            </a:r>
            <a:r>
              <a:rPr lang="en-US" sz="1800" dirty="0" err="1" smtClean="0"/>
              <a:t>dan</a:t>
            </a:r>
            <a:r>
              <a:rPr lang="en-US" sz="1800" dirty="0" smtClean="0"/>
              <a:t> </a:t>
            </a:r>
            <a:r>
              <a:rPr lang="en-US" sz="1800" dirty="0" err="1" smtClean="0"/>
              <a:t>informasi</a:t>
            </a:r>
            <a:r>
              <a:rPr lang="en-US" sz="1800" dirty="0" smtClean="0"/>
              <a:t> </a:t>
            </a:r>
            <a:r>
              <a:rPr lang="en-US" sz="1800" dirty="0" err="1" smtClean="0"/>
              <a:t>biaya</a:t>
            </a:r>
            <a:r>
              <a:rPr lang="en-US" sz="1800" dirty="0" smtClean="0"/>
              <a:t> </a:t>
            </a:r>
            <a:r>
              <a:rPr lang="en-US" sz="1800" dirty="0" err="1" smtClean="0"/>
              <a:t>diinginkan</a:t>
            </a:r>
            <a:r>
              <a:rPr lang="en-US" sz="1800" dirty="0" smtClean="0"/>
              <a:t> </a:t>
            </a:r>
            <a:r>
              <a:rPr lang="en-US" sz="1800" dirty="0" err="1" smtClean="0"/>
              <a:t>untuk</a:t>
            </a:r>
            <a:r>
              <a:rPr lang="en-US" sz="1800" dirty="0" smtClean="0"/>
              <a:t> </a:t>
            </a:r>
            <a:r>
              <a:rPr lang="en-US" sz="1800" dirty="0" err="1" smtClean="0"/>
              <a:t>setiap</a:t>
            </a:r>
            <a:r>
              <a:rPr lang="en-US" sz="1800" dirty="0" smtClean="0"/>
              <a:t> </a:t>
            </a:r>
            <a:r>
              <a:rPr lang="en-US" sz="1800" dirty="0" err="1" smtClean="0"/>
              <a:t>pesanan</a:t>
            </a:r>
            <a:r>
              <a:rPr lang="en-US" sz="1800" dirty="0" smtClean="0"/>
              <a:t> individual, </a:t>
            </a:r>
            <a:r>
              <a:rPr lang="en-US" sz="1800" dirty="0" err="1" smtClean="0"/>
              <a:t>beberapa</a:t>
            </a:r>
            <a:r>
              <a:rPr lang="en-US" sz="1800" dirty="0" smtClean="0"/>
              <a:t> </a:t>
            </a:r>
            <a:r>
              <a:rPr lang="en-US" sz="1800" dirty="0" err="1" smtClean="0"/>
              <a:t>variasi</a:t>
            </a:r>
            <a:r>
              <a:rPr lang="en-US" sz="1800" dirty="0" smtClean="0"/>
              <a:t> </a:t>
            </a:r>
            <a:r>
              <a:rPr lang="en-US" sz="1800" dirty="0" err="1" smtClean="0"/>
              <a:t>dari</a:t>
            </a:r>
            <a:r>
              <a:rPr lang="en-US" sz="1800" dirty="0" smtClean="0"/>
              <a:t> </a:t>
            </a:r>
            <a:r>
              <a:rPr lang="en-US" sz="1800" dirty="0" err="1" smtClean="0"/>
              <a:t>perhitungan</a:t>
            </a:r>
            <a:r>
              <a:rPr lang="en-US" sz="1800" dirty="0" smtClean="0"/>
              <a:t> </a:t>
            </a:r>
            <a:r>
              <a:rPr lang="en-US" sz="1800" dirty="0" err="1" smtClean="0"/>
              <a:t>biaya</a:t>
            </a:r>
            <a:r>
              <a:rPr lang="en-US" sz="1800" dirty="0" smtClean="0"/>
              <a:t> </a:t>
            </a:r>
            <a:r>
              <a:rPr lang="en-US" sz="1800" dirty="0" err="1" smtClean="0"/>
              <a:t>berdasarkan</a:t>
            </a:r>
            <a:r>
              <a:rPr lang="en-US" sz="1800" dirty="0" smtClean="0"/>
              <a:t> </a:t>
            </a:r>
            <a:r>
              <a:rPr lang="en-US" sz="1800" dirty="0" err="1" smtClean="0"/>
              <a:t>pesanan</a:t>
            </a:r>
            <a:r>
              <a:rPr lang="en-US" sz="1800" dirty="0" smtClean="0"/>
              <a:t> </a:t>
            </a:r>
            <a:r>
              <a:rPr lang="en-US" sz="1800" dirty="0" err="1" smtClean="0"/>
              <a:t>digunakan</a:t>
            </a:r>
            <a:r>
              <a:rPr lang="en-US" sz="1800" dirty="0" smtClean="0"/>
              <a:t>.</a:t>
            </a:r>
          </a:p>
          <a:p>
            <a:pPr eaLnBrk="1" hangingPunct="1">
              <a:defRPr/>
            </a:pPr>
            <a:r>
              <a:rPr lang="en-US" sz="1800" dirty="0" err="1" smtClean="0"/>
              <a:t>Dalam</a:t>
            </a:r>
            <a:r>
              <a:rPr lang="en-US" sz="1800" dirty="0" smtClean="0"/>
              <a:t> </a:t>
            </a:r>
            <a:r>
              <a:rPr lang="en-US" sz="1800" dirty="0" err="1" smtClean="0"/>
              <a:t>bisnis</a:t>
            </a:r>
            <a:r>
              <a:rPr lang="en-US" sz="1800" dirty="0" smtClean="0"/>
              <a:t> </a:t>
            </a:r>
            <a:r>
              <a:rPr lang="en-US" sz="1800" dirty="0" err="1" smtClean="0"/>
              <a:t>tersebut</a:t>
            </a:r>
            <a:r>
              <a:rPr lang="en-US" sz="1800" dirty="0" smtClean="0"/>
              <a:t>, </a:t>
            </a:r>
            <a:r>
              <a:rPr lang="en-US" sz="1800" dirty="0" err="1" smtClean="0"/>
              <a:t>tanaga</a:t>
            </a:r>
            <a:r>
              <a:rPr lang="en-US" sz="1800" dirty="0" smtClean="0"/>
              <a:t> </a:t>
            </a:r>
            <a:r>
              <a:rPr lang="en-US" sz="1800" dirty="0" err="1" smtClean="0"/>
              <a:t>karja</a:t>
            </a:r>
            <a:r>
              <a:rPr lang="en-US" sz="1800" dirty="0" smtClean="0"/>
              <a:t> </a:t>
            </a:r>
            <a:r>
              <a:rPr lang="en-US" sz="1800" dirty="0" err="1" smtClean="0"/>
              <a:t>langsung</a:t>
            </a:r>
            <a:r>
              <a:rPr lang="en-US" sz="1800" dirty="0" smtClean="0"/>
              <a:t> </a:t>
            </a:r>
            <a:r>
              <a:rPr lang="en-US" sz="1800" dirty="0" err="1" smtClean="0"/>
              <a:t>dan</a:t>
            </a:r>
            <a:r>
              <a:rPr lang="en-US" sz="1800" dirty="0" smtClean="0"/>
              <a:t> </a:t>
            </a:r>
            <a:r>
              <a:rPr lang="en-US" sz="1800" dirty="0" err="1" smtClean="0"/>
              <a:t>biaya</a:t>
            </a:r>
            <a:r>
              <a:rPr lang="en-US" sz="1800" dirty="0" smtClean="0"/>
              <a:t> yang </a:t>
            </a:r>
            <a:r>
              <a:rPr lang="en-US" sz="1800" dirty="0" err="1" smtClean="0"/>
              <a:t>berhubungan</a:t>
            </a:r>
            <a:r>
              <a:rPr lang="en-US" sz="1800" dirty="0" smtClean="0"/>
              <a:t> </a:t>
            </a:r>
            <a:r>
              <a:rPr lang="en-US" sz="1800" dirty="0" err="1" smtClean="0"/>
              <a:t>dengan</a:t>
            </a:r>
            <a:r>
              <a:rPr lang="en-US" sz="1800" dirty="0" smtClean="0"/>
              <a:t> </a:t>
            </a:r>
            <a:r>
              <a:rPr lang="en-US" sz="1800" dirty="0" err="1" smtClean="0"/>
              <a:t>tenaga</a:t>
            </a:r>
            <a:r>
              <a:rPr lang="en-US" sz="1800" dirty="0" smtClean="0"/>
              <a:t> </a:t>
            </a:r>
            <a:r>
              <a:rPr lang="en-US" sz="1800" dirty="0" err="1" smtClean="0"/>
              <a:t>kerja</a:t>
            </a:r>
            <a:r>
              <a:rPr lang="en-US" sz="1800" dirty="0" smtClean="0"/>
              <a:t> </a:t>
            </a:r>
            <a:r>
              <a:rPr lang="en-US" sz="1800" dirty="0" err="1" smtClean="0"/>
              <a:t>biasanya</a:t>
            </a:r>
            <a:r>
              <a:rPr lang="en-US" sz="1800" dirty="0" smtClean="0"/>
              <a:t> </a:t>
            </a:r>
            <a:r>
              <a:rPr lang="en-US" sz="1800" dirty="0" err="1" smtClean="0"/>
              <a:t>lebih</a:t>
            </a:r>
            <a:r>
              <a:rPr lang="en-US" sz="1800" dirty="0" smtClean="0"/>
              <a:t> </a:t>
            </a:r>
            <a:r>
              <a:rPr lang="en-US" sz="1800" dirty="0" err="1" smtClean="0"/>
              <a:t>besar</a:t>
            </a:r>
            <a:r>
              <a:rPr lang="en-US" sz="1800" dirty="0" smtClean="0"/>
              <a:t> </a:t>
            </a:r>
            <a:r>
              <a:rPr lang="en-US" sz="1800" dirty="0" err="1" smtClean="0"/>
              <a:t>daripada</a:t>
            </a:r>
            <a:r>
              <a:rPr lang="en-US" sz="1800" dirty="0" smtClean="0"/>
              <a:t> </a:t>
            </a:r>
            <a:r>
              <a:rPr lang="en-US" sz="1800" dirty="0" err="1" smtClean="0"/>
              <a:t>biaya-biaya</a:t>
            </a:r>
            <a:r>
              <a:rPr lang="en-US" sz="1800" dirty="0" smtClean="0"/>
              <a:t> lain, </a:t>
            </a:r>
            <a:r>
              <a:rPr lang="en-US" sz="1800" dirty="0" err="1" smtClean="0"/>
              <a:t>seringkali</a:t>
            </a:r>
            <a:r>
              <a:rPr lang="en-US" sz="1800" dirty="0" smtClean="0"/>
              <a:t> </a:t>
            </a:r>
            <a:r>
              <a:rPr lang="en-US" sz="1800" dirty="0" err="1" smtClean="0"/>
              <a:t>dalam</a:t>
            </a:r>
            <a:r>
              <a:rPr lang="en-US" sz="1800" dirty="0" smtClean="0"/>
              <a:t> margin yang </a:t>
            </a:r>
            <a:r>
              <a:rPr lang="en-US" sz="1800" dirty="0" err="1" smtClean="0"/>
              <a:t>besar</a:t>
            </a:r>
            <a:r>
              <a:rPr lang="en-US" sz="1800" dirty="0" smtClean="0"/>
              <a:t>, </a:t>
            </a:r>
            <a:r>
              <a:rPr lang="en-US" sz="1800" dirty="0" err="1" smtClean="0"/>
              <a:t>sehingga</a:t>
            </a:r>
            <a:r>
              <a:rPr lang="en-US" sz="1800" dirty="0" smtClean="0"/>
              <a:t> </a:t>
            </a:r>
            <a:r>
              <a:rPr lang="en-US" sz="1800" dirty="0" err="1" smtClean="0"/>
              <a:t>tarif</a:t>
            </a:r>
            <a:r>
              <a:rPr lang="en-US" sz="1800" dirty="0" smtClean="0"/>
              <a:t> overhead yang </a:t>
            </a:r>
            <a:r>
              <a:rPr lang="en-US" sz="1800" dirty="0" err="1" smtClean="0"/>
              <a:t>telah</a:t>
            </a:r>
            <a:r>
              <a:rPr lang="en-US" sz="1800" dirty="0" smtClean="0"/>
              <a:t> </a:t>
            </a:r>
            <a:r>
              <a:rPr lang="en-US" sz="1800" dirty="0" err="1" smtClean="0"/>
              <a:t>ditentukan</a:t>
            </a:r>
            <a:r>
              <a:rPr lang="en-US" sz="1800" dirty="0" smtClean="0"/>
              <a:t> </a:t>
            </a:r>
            <a:r>
              <a:rPr lang="en-US" sz="1800" dirty="0" err="1" smtClean="0"/>
              <a:t>sebelumnya</a:t>
            </a:r>
            <a:r>
              <a:rPr lang="en-US" sz="1800" dirty="0" smtClean="0"/>
              <a:t> </a:t>
            </a:r>
            <a:r>
              <a:rPr lang="en-US" sz="1800" dirty="0" err="1" smtClean="0"/>
              <a:t>sringkali</a:t>
            </a:r>
            <a:r>
              <a:rPr lang="en-US" sz="1800" dirty="0" smtClean="0"/>
              <a:t> </a:t>
            </a:r>
            <a:r>
              <a:rPr lang="en-US" sz="1800" dirty="0" err="1" smtClean="0"/>
              <a:t>dihitung</a:t>
            </a:r>
            <a:r>
              <a:rPr lang="en-US" sz="1800" dirty="0" smtClean="0"/>
              <a:t> </a:t>
            </a:r>
            <a:r>
              <a:rPr lang="en-US" sz="1800" dirty="0" err="1" smtClean="0"/>
              <a:t>berdasarkan</a:t>
            </a:r>
            <a:r>
              <a:rPr lang="en-US" sz="1800" dirty="0" smtClean="0"/>
              <a:t> </a:t>
            </a:r>
            <a:r>
              <a:rPr lang="en-US" sz="1800" dirty="0" err="1" smtClean="0"/>
              <a:t>biaya</a:t>
            </a:r>
            <a:r>
              <a:rPr lang="en-US" sz="1800" dirty="0" smtClean="0"/>
              <a:t> </a:t>
            </a:r>
            <a:r>
              <a:rPr lang="en-US" sz="1800" dirty="0" err="1" smtClean="0"/>
              <a:t>tenaga</a:t>
            </a:r>
            <a:r>
              <a:rPr lang="en-US" sz="1800" dirty="0" smtClean="0"/>
              <a:t> </a:t>
            </a:r>
            <a:r>
              <a:rPr lang="en-US" sz="1800" dirty="0" err="1" smtClean="0"/>
              <a:t>kerja</a:t>
            </a:r>
            <a:r>
              <a:rPr lang="en-US" sz="1800" dirty="0" smtClean="0"/>
              <a:t> </a:t>
            </a:r>
            <a:r>
              <a:rPr lang="en-US" sz="1800" dirty="0" err="1" smtClean="0"/>
              <a:t>langsung</a:t>
            </a:r>
            <a:r>
              <a:rPr lang="en-US" sz="1800" dirty="0" smtClean="0"/>
              <a:t>.</a:t>
            </a:r>
          </a:p>
          <a:p>
            <a:pPr eaLnBrk="1" hangingPunct="1">
              <a:defRPr/>
            </a:pPr>
            <a:r>
              <a:rPr lang="en-US" sz="1800" dirty="0" err="1" smtClean="0"/>
              <a:t>Dalam</a:t>
            </a:r>
            <a:r>
              <a:rPr lang="en-US" sz="1800" dirty="0" smtClean="0"/>
              <a:t> </a:t>
            </a:r>
            <a:r>
              <a:rPr lang="en-US" sz="1800" dirty="0" err="1" smtClean="0"/>
              <a:t>menelusuri</a:t>
            </a:r>
            <a:r>
              <a:rPr lang="en-US" sz="1800" dirty="0" smtClean="0"/>
              <a:t> </a:t>
            </a:r>
            <a:r>
              <a:rPr lang="en-US" sz="1800" dirty="0" err="1" smtClean="0"/>
              <a:t>biaya-biaya</a:t>
            </a:r>
            <a:r>
              <a:rPr lang="en-US" sz="1800" dirty="0" smtClean="0"/>
              <a:t> </a:t>
            </a:r>
            <a:r>
              <a:rPr lang="en-US" sz="1800" dirty="0" err="1" smtClean="0"/>
              <a:t>ini</a:t>
            </a:r>
            <a:r>
              <a:rPr lang="en-US" sz="1800" dirty="0" smtClean="0"/>
              <a:t> </a:t>
            </a:r>
            <a:r>
              <a:rPr lang="en-US" sz="1800" dirty="0" err="1" smtClean="0"/>
              <a:t>ke</a:t>
            </a:r>
            <a:r>
              <a:rPr lang="en-US" sz="1800" dirty="0" smtClean="0"/>
              <a:t> </a:t>
            </a:r>
            <a:r>
              <a:rPr lang="en-US" sz="1800" dirty="0" err="1" smtClean="0"/>
              <a:t>pesanan</a:t>
            </a:r>
            <a:r>
              <a:rPr lang="en-US" sz="1800" dirty="0" smtClean="0"/>
              <a:t> , </a:t>
            </a:r>
            <a:r>
              <a:rPr lang="en-US" sz="1800" dirty="0" err="1" smtClean="0"/>
              <a:t>hubungan</a:t>
            </a:r>
            <a:r>
              <a:rPr lang="en-US" sz="1800" dirty="0" smtClean="0"/>
              <a:t> </a:t>
            </a:r>
            <a:r>
              <a:rPr lang="en-US" sz="1800" dirty="0" err="1" smtClean="0"/>
              <a:t>penting</a:t>
            </a:r>
            <a:r>
              <a:rPr lang="en-US" sz="1800" dirty="0" smtClean="0"/>
              <a:t> </a:t>
            </a:r>
            <a:r>
              <a:rPr lang="en-US" sz="1800" dirty="0" err="1" smtClean="0"/>
              <a:t>dalam</a:t>
            </a:r>
            <a:r>
              <a:rPr lang="en-US" sz="1800" dirty="0" smtClean="0"/>
              <a:t> </a:t>
            </a:r>
            <a:r>
              <a:rPr lang="en-US" sz="1800" dirty="0" err="1" smtClean="0"/>
              <a:t>sistem</a:t>
            </a:r>
            <a:r>
              <a:rPr lang="en-US" sz="1800" dirty="0" smtClean="0"/>
              <a:t> </a:t>
            </a:r>
            <a:r>
              <a:rPr lang="en-US" sz="1800" dirty="0" err="1" smtClean="0"/>
              <a:t>akuntansi</a:t>
            </a:r>
            <a:r>
              <a:rPr lang="en-US" sz="1800" dirty="0" smtClean="0"/>
              <a:t> </a:t>
            </a:r>
            <a:r>
              <a:rPr lang="en-US" sz="1800" dirty="0" err="1" smtClean="0"/>
              <a:t>adalah</a:t>
            </a:r>
            <a:r>
              <a:rPr lang="en-US" sz="1800" dirty="0" smtClean="0"/>
              <a:t> </a:t>
            </a:r>
            <a:r>
              <a:rPr lang="en-US" sz="1800" dirty="0" err="1" smtClean="0"/>
              <a:t>fakta</a:t>
            </a:r>
            <a:r>
              <a:rPr lang="en-US" sz="1800" dirty="0" smtClean="0"/>
              <a:t> </a:t>
            </a:r>
            <a:r>
              <a:rPr lang="en-US" sz="1800" dirty="0" err="1" smtClean="0"/>
              <a:t>bahwa</a:t>
            </a:r>
            <a:r>
              <a:rPr lang="en-US" sz="1800" dirty="0" smtClean="0"/>
              <a:t> </a:t>
            </a:r>
            <a:r>
              <a:rPr lang="en-US" sz="1800" dirty="0" err="1" smtClean="0"/>
              <a:t>banyak</a:t>
            </a:r>
            <a:r>
              <a:rPr lang="en-US" sz="1800" dirty="0" smtClean="0"/>
              <a:t> </a:t>
            </a:r>
            <a:r>
              <a:rPr lang="en-US" sz="1800" dirty="0" err="1" smtClean="0"/>
              <a:t>dari</a:t>
            </a:r>
            <a:r>
              <a:rPr lang="en-US" sz="1800" dirty="0" smtClean="0"/>
              <a:t> </a:t>
            </a:r>
            <a:r>
              <a:rPr lang="en-US" sz="1800" dirty="0" err="1" smtClean="0"/>
              <a:t>biaya</a:t>
            </a:r>
            <a:r>
              <a:rPr lang="en-US" sz="1800" dirty="0" smtClean="0"/>
              <a:t> </a:t>
            </a:r>
            <a:r>
              <a:rPr lang="en-US" sz="1800" dirty="0" err="1" smtClean="0"/>
              <a:t>ini</a:t>
            </a:r>
            <a:r>
              <a:rPr lang="en-US" sz="1800" dirty="0" smtClean="0"/>
              <a:t> </a:t>
            </a:r>
            <a:r>
              <a:rPr lang="en-US" sz="1800" dirty="0" err="1" smtClean="0"/>
              <a:t>dikeluarkan</a:t>
            </a:r>
            <a:r>
              <a:rPr lang="en-US" sz="1800" dirty="0" smtClean="0"/>
              <a:t> </a:t>
            </a:r>
            <a:r>
              <a:rPr lang="en-US" sz="1800" dirty="0" err="1" smtClean="0"/>
              <a:t>oleh</a:t>
            </a:r>
            <a:r>
              <a:rPr lang="en-US" sz="1800" dirty="0" smtClean="0"/>
              <a:t> </a:t>
            </a:r>
            <a:r>
              <a:rPr lang="en-US" sz="1800" dirty="0" err="1" smtClean="0"/>
              <a:t>karyawan</a:t>
            </a:r>
            <a:r>
              <a:rPr lang="en-US" sz="1800" dirty="0" smtClean="0"/>
              <a:t> yang </a:t>
            </a:r>
            <a:r>
              <a:rPr lang="en-US" sz="1800" dirty="0" err="1" smtClean="0"/>
              <a:t>kemudian</a:t>
            </a:r>
            <a:r>
              <a:rPr lang="en-US" sz="1800" dirty="0" smtClean="0"/>
              <a:t> </a:t>
            </a:r>
            <a:r>
              <a:rPr lang="en-US" sz="1800" dirty="0" err="1" smtClean="0"/>
              <a:t>meminta</a:t>
            </a:r>
            <a:r>
              <a:rPr lang="en-US" sz="1800" dirty="0" smtClean="0"/>
              <a:t> </a:t>
            </a:r>
            <a:r>
              <a:rPr lang="en-US" sz="1800" dirty="0" err="1" smtClean="0"/>
              <a:t>penggantian</a:t>
            </a:r>
            <a:r>
              <a:rPr lang="en-US" sz="1800" dirty="0" smtClean="0"/>
              <a:t> </a:t>
            </a:r>
            <a:r>
              <a:rPr lang="en-US" sz="1800" dirty="0" err="1" smtClean="0"/>
              <a:t>dalam</a:t>
            </a:r>
            <a:r>
              <a:rPr lang="en-US" sz="1800" dirty="0" smtClean="0"/>
              <a:t> </a:t>
            </a:r>
            <a:r>
              <a:rPr lang="en-US" sz="1800" dirty="0" err="1" smtClean="0"/>
              <a:t>bentuk</a:t>
            </a:r>
            <a:r>
              <a:rPr lang="en-US" sz="1800" dirty="0" smtClean="0"/>
              <a:t> </a:t>
            </a:r>
            <a:r>
              <a:rPr lang="en-US" sz="1800" dirty="0" err="1" smtClean="0"/>
              <a:t>uang</a:t>
            </a:r>
            <a:r>
              <a:rPr lang="en-US" sz="1800" dirty="0" smtClean="0"/>
              <a:t> </a:t>
            </a:r>
            <a:r>
              <a:rPr lang="en-US" sz="1800" dirty="0" err="1" smtClean="0"/>
              <a:t>tunai</a:t>
            </a:r>
            <a:r>
              <a:rPr lang="en-US" sz="1800" dirty="0" smtClean="0"/>
              <a:t>.</a:t>
            </a:r>
          </a:p>
          <a:p>
            <a:pPr eaLnBrk="1" hangingPunct="1">
              <a:defRPr/>
            </a:pPr>
            <a:r>
              <a:rPr lang="en-US" sz="1800" dirty="0" err="1" smtClean="0"/>
              <a:t>Ikthisar</a:t>
            </a:r>
            <a:r>
              <a:rPr lang="en-US" sz="1800" dirty="0" smtClean="0"/>
              <a:t> </a:t>
            </a:r>
            <a:r>
              <a:rPr lang="en-US" sz="1800" dirty="0" err="1" smtClean="0"/>
              <a:t>mingguan</a:t>
            </a:r>
            <a:r>
              <a:rPr lang="en-US" sz="1800" dirty="0" smtClean="0"/>
              <a:t> </a:t>
            </a:r>
            <a:r>
              <a:rPr lang="en-US" sz="1800" dirty="0" err="1" smtClean="0"/>
              <a:t>atau</a:t>
            </a:r>
            <a:r>
              <a:rPr lang="en-US" sz="1800" dirty="0" smtClean="0"/>
              <a:t> </a:t>
            </a:r>
            <a:r>
              <a:rPr lang="en-US" sz="1800" dirty="0" err="1" smtClean="0"/>
              <a:t>bulanan</a:t>
            </a:r>
            <a:r>
              <a:rPr lang="en-US" sz="1800" dirty="0" smtClean="0"/>
              <a:t> </a:t>
            </a:r>
            <a:r>
              <a:rPr lang="en-US" sz="1800" dirty="0" err="1" smtClean="0"/>
              <a:t>dari</a:t>
            </a:r>
            <a:r>
              <a:rPr lang="en-US" sz="1800" dirty="0" smtClean="0"/>
              <a:t> </a:t>
            </a:r>
            <a:r>
              <a:rPr lang="en-US" sz="1800" dirty="0" err="1" smtClean="0"/>
              <a:t>semua</a:t>
            </a:r>
            <a:r>
              <a:rPr lang="en-US" sz="1800" dirty="0" smtClean="0"/>
              <a:t> </a:t>
            </a:r>
            <a:r>
              <a:rPr lang="en-US" sz="1800" dirty="0" err="1" smtClean="0"/>
              <a:t>biaya</a:t>
            </a:r>
            <a:r>
              <a:rPr lang="en-US" sz="1800" dirty="0" smtClean="0"/>
              <a:t> </a:t>
            </a:r>
            <a:r>
              <a:rPr lang="en-US" sz="1800" dirty="0" err="1" smtClean="0"/>
              <a:t>dibuat</a:t>
            </a:r>
            <a:r>
              <a:rPr lang="en-US" sz="1800" dirty="0" smtClean="0"/>
              <a:t> </a:t>
            </a:r>
            <a:r>
              <a:rPr lang="en-US" sz="1800" dirty="0" err="1" smtClean="0"/>
              <a:t>dan</a:t>
            </a:r>
            <a:r>
              <a:rPr lang="en-US" sz="1800" dirty="0" smtClean="0"/>
              <a:t> </a:t>
            </a:r>
            <a:r>
              <a:rPr lang="en-US" sz="1800" dirty="0" err="1" smtClean="0"/>
              <a:t>dibukukan</a:t>
            </a:r>
            <a:r>
              <a:rPr lang="en-US" sz="1800" dirty="0" smtClean="0"/>
              <a:t> </a:t>
            </a:r>
            <a:r>
              <a:rPr lang="en-US" sz="1800" dirty="0" err="1" smtClean="0"/>
              <a:t>dai</a:t>
            </a:r>
            <a:r>
              <a:rPr lang="en-US" sz="1800" dirty="0" smtClean="0"/>
              <a:t> </a:t>
            </a:r>
            <a:r>
              <a:rPr lang="en-US" sz="1800" dirty="0" err="1" smtClean="0"/>
              <a:t>kartu</a:t>
            </a:r>
            <a:r>
              <a:rPr lang="en-US" sz="1800" dirty="0" smtClean="0"/>
              <a:t> </a:t>
            </a:r>
            <a:r>
              <a:rPr lang="en-US" sz="1800" dirty="0" err="1" smtClean="0"/>
              <a:t>biaya</a:t>
            </a:r>
            <a:r>
              <a:rPr lang="en-US" sz="1800" dirty="0" smtClean="0"/>
              <a:t> </a:t>
            </a:r>
            <a:r>
              <a:rPr lang="en-US" sz="1800" dirty="0" err="1" smtClean="0"/>
              <a:t>pesanan</a:t>
            </a:r>
            <a:r>
              <a:rPr lang="en-US" sz="1800" dirty="0" smtClean="0"/>
              <a:t>, yang </a:t>
            </a:r>
            <a:r>
              <a:rPr lang="en-US" sz="1800" dirty="0" err="1" smtClean="0"/>
              <a:t>dapat</a:t>
            </a:r>
            <a:r>
              <a:rPr lang="en-US" sz="1800" dirty="0" smtClean="0"/>
              <a:t> </a:t>
            </a:r>
            <a:r>
              <a:rPr lang="en-US" sz="1800" dirty="0" err="1" smtClean="0"/>
              <a:t>disebut</a:t>
            </a:r>
            <a:r>
              <a:rPr lang="en-US" sz="1800" dirty="0" smtClean="0"/>
              <a:t> </a:t>
            </a:r>
            <a:r>
              <a:rPr lang="en-US" sz="1800" dirty="0" err="1" smtClean="0"/>
              <a:t>dengan</a:t>
            </a:r>
            <a:r>
              <a:rPr lang="en-US" sz="1800" dirty="0" smtClean="0"/>
              <a:t> </a:t>
            </a:r>
            <a:r>
              <a:rPr lang="en-US" sz="1800" dirty="0" err="1" smtClean="0"/>
              <a:t>nama-nama</a:t>
            </a:r>
            <a:r>
              <a:rPr lang="en-US" sz="1800" dirty="0" smtClean="0"/>
              <a:t> yang </a:t>
            </a:r>
            <a:r>
              <a:rPr lang="en-US" sz="1800" dirty="0" err="1" smtClean="0"/>
              <a:t>berbeda</a:t>
            </a:r>
            <a:r>
              <a:rPr lang="en-US" sz="1800" dirty="0" smtClean="0"/>
              <a:t>, </a:t>
            </a:r>
            <a:r>
              <a:rPr lang="en-US" sz="1800" dirty="0" err="1" smtClean="0"/>
              <a:t>bergantung</a:t>
            </a:r>
            <a:r>
              <a:rPr lang="en-US" sz="1800" dirty="0" smtClean="0"/>
              <a:t> </a:t>
            </a:r>
            <a:r>
              <a:rPr lang="en-US" sz="1800" dirty="0" err="1" smtClean="0"/>
              <a:t>pada</a:t>
            </a:r>
            <a:r>
              <a:rPr lang="en-US" sz="1800" dirty="0" smtClean="0"/>
              <a:t> </a:t>
            </a:r>
            <a:r>
              <a:rPr lang="en-US" sz="1800" dirty="0" err="1" smtClean="0"/>
              <a:t>jenis</a:t>
            </a:r>
            <a:r>
              <a:rPr lang="en-US" sz="1800" dirty="0" smtClean="0"/>
              <a:t> </a:t>
            </a:r>
            <a:r>
              <a:rPr lang="en-US" sz="1800" dirty="0" err="1" smtClean="0"/>
              <a:t>bisnisnya</a:t>
            </a:r>
            <a:endParaRPr lang="en-US" sz="1800" dirty="0" smtClean="0"/>
          </a:p>
          <a:p>
            <a:pPr eaLnBrk="1" hangingPunct="1">
              <a:defRPr/>
            </a:pPr>
            <a:endParaRPr lang="en-US" sz="1800" dirty="0" smtClean="0"/>
          </a:p>
        </p:txBody>
      </p:sp>
      <p:sp>
        <p:nvSpPr>
          <p:cNvPr id="4" name="Footer Placeholder 3"/>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3624B63-ABC3-4746-8210-C7173860B540}" type="slidenum">
              <a:rPr lang="en-US"/>
              <a:pPr>
                <a:defRPr/>
              </a:pPr>
              <a:t>132</a:t>
            </a:fld>
            <a:endParaRPr lang="en-US"/>
          </a:p>
        </p:txBody>
      </p:sp>
    </p:spTree>
    <p:extLst>
      <p:ext uri="{BB962C8B-B14F-4D97-AF65-F5344CB8AC3E}">
        <p14:creationId xmlns:p14="http://schemas.microsoft.com/office/powerpoint/2010/main" val="15729316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Contoh</a:t>
            </a:r>
            <a:r>
              <a:rPr lang="id-ID" dirty="0" smtClean="0"/>
              <a:t> kasus:</a:t>
            </a:r>
            <a:endParaRPr lang="en-US" dirty="0"/>
          </a:p>
        </p:txBody>
      </p:sp>
      <p:sp>
        <p:nvSpPr>
          <p:cNvPr id="3" name="Content Placeholder 2"/>
          <p:cNvSpPr>
            <a:spLocks noGrp="1"/>
          </p:cNvSpPr>
          <p:nvPr>
            <p:ph idx="1"/>
          </p:nvPr>
        </p:nvSpPr>
        <p:spPr>
          <a:xfrm>
            <a:off x="508000" y="1600200"/>
            <a:ext cx="11074400" cy="5029200"/>
          </a:xfrm>
        </p:spPr>
        <p:txBody>
          <a:bodyPr/>
          <a:lstStyle/>
          <a:p>
            <a:pPr>
              <a:defRPr/>
            </a:pPr>
            <a:r>
              <a:rPr lang="en-US" dirty="0" smtClean="0"/>
              <a:t>PT </a:t>
            </a:r>
            <a:r>
              <a:rPr lang="en-US" dirty="0" err="1" smtClean="0"/>
              <a:t>Urfia</a:t>
            </a:r>
            <a:r>
              <a:rPr lang="en-US" dirty="0" smtClean="0"/>
              <a:t> </a:t>
            </a:r>
            <a:r>
              <a:rPr lang="en-US" dirty="0" err="1" smtClean="0"/>
              <a:t>industri</a:t>
            </a:r>
            <a:r>
              <a:rPr lang="en-US" dirty="0" smtClean="0"/>
              <a:t> </a:t>
            </a:r>
            <a:r>
              <a:rPr lang="en-US" dirty="0" err="1" smtClean="0"/>
              <a:t>mebelair</a:t>
            </a:r>
            <a:r>
              <a:rPr lang="en-US" dirty="0" smtClean="0"/>
              <a:t> </a:t>
            </a:r>
            <a:r>
              <a:rPr lang="en-US" dirty="0" err="1" smtClean="0"/>
              <a:t>bulan</a:t>
            </a:r>
            <a:r>
              <a:rPr lang="en-US" dirty="0" smtClean="0"/>
              <a:t> </a:t>
            </a:r>
            <a:r>
              <a:rPr lang="en-US" dirty="0" err="1" smtClean="0"/>
              <a:t>Januari</a:t>
            </a:r>
            <a:r>
              <a:rPr lang="en-US" dirty="0" smtClean="0"/>
              <a:t> </a:t>
            </a:r>
            <a:r>
              <a:rPr lang="en-US" dirty="0" err="1" smtClean="0"/>
              <a:t>menerima</a:t>
            </a:r>
            <a:r>
              <a:rPr lang="en-US" dirty="0" smtClean="0"/>
              <a:t> </a:t>
            </a:r>
            <a:r>
              <a:rPr lang="en-US" dirty="0" err="1" smtClean="0"/>
              <a:t>pesanan</a:t>
            </a:r>
            <a:r>
              <a:rPr lang="en-US" dirty="0" smtClean="0"/>
              <a:t> </a:t>
            </a:r>
            <a:r>
              <a:rPr lang="en-US" dirty="0" err="1" smtClean="0"/>
              <a:t>berikut</a:t>
            </a:r>
            <a:r>
              <a:rPr lang="en-US" dirty="0" smtClean="0"/>
              <a:t>:</a:t>
            </a:r>
          </a:p>
          <a:p>
            <a:pPr lvl="1">
              <a:defRPr/>
            </a:pPr>
            <a:r>
              <a:rPr lang="en-US" dirty="0" smtClean="0"/>
              <a:t>001 </a:t>
            </a:r>
            <a:r>
              <a:rPr lang="en-US" dirty="0" err="1" smtClean="0"/>
              <a:t>pesanan</a:t>
            </a:r>
            <a:r>
              <a:rPr lang="en-US" dirty="0" smtClean="0"/>
              <a:t> 400 unit </a:t>
            </a:r>
            <a:r>
              <a:rPr lang="en-US" dirty="0" err="1" smtClean="0"/>
              <a:t>meja</a:t>
            </a:r>
            <a:r>
              <a:rPr lang="en-US" dirty="0" smtClean="0"/>
              <a:t> </a:t>
            </a:r>
            <a:r>
              <a:rPr lang="en-US" dirty="0" err="1" smtClean="0"/>
              <a:t>kantor</a:t>
            </a:r>
            <a:r>
              <a:rPr lang="en-US" dirty="0" smtClean="0"/>
              <a:t> </a:t>
            </a:r>
            <a:r>
              <a:rPr lang="en-US" dirty="0" err="1" smtClean="0"/>
              <a:t>dengan</a:t>
            </a:r>
            <a:r>
              <a:rPr lang="en-US" dirty="0" smtClean="0"/>
              <a:t> </a:t>
            </a:r>
            <a:r>
              <a:rPr lang="en-US" dirty="0" err="1" smtClean="0"/>
              <a:t>harga</a:t>
            </a:r>
            <a:r>
              <a:rPr lang="en-US" dirty="0" smtClean="0"/>
              <a:t> @Rp250.000</a:t>
            </a:r>
          </a:p>
          <a:p>
            <a:pPr lvl="1">
              <a:defRPr/>
            </a:pPr>
            <a:r>
              <a:rPr lang="en-US" dirty="0" smtClean="0"/>
              <a:t>002 </a:t>
            </a:r>
            <a:r>
              <a:rPr lang="en-US" dirty="0" err="1" smtClean="0"/>
              <a:t>pesanan</a:t>
            </a:r>
            <a:r>
              <a:rPr lang="en-US" dirty="0" smtClean="0"/>
              <a:t> 1.000 </a:t>
            </a:r>
            <a:r>
              <a:rPr lang="en-US" dirty="0" err="1" smtClean="0"/>
              <a:t>kursi</a:t>
            </a:r>
            <a:r>
              <a:rPr lang="en-US" dirty="0" smtClean="0"/>
              <a:t> </a:t>
            </a:r>
            <a:r>
              <a:rPr lang="en-US" dirty="0" err="1" smtClean="0"/>
              <a:t>sekolah</a:t>
            </a:r>
            <a:r>
              <a:rPr lang="en-US" dirty="0" smtClean="0"/>
              <a:t> @Rp100.000</a:t>
            </a:r>
          </a:p>
          <a:p>
            <a:pPr lvl="1">
              <a:defRPr/>
            </a:pPr>
            <a:r>
              <a:rPr lang="en-US" dirty="0" smtClean="0"/>
              <a:t>003 </a:t>
            </a:r>
            <a:r>
              <a:rPr lang="en-US" dirty="0" err="1" smtClean="0"/>
              <a:t>satu</a:t>
            </a:r>
            <a:r>
              <a:rPr lang="en-US" dirty="0" smtClean="0"/>
              <a:t> set </a:t>
            </a:r>
            <a:r>
              <a:rPr lang="en-US" dirty="0" err="1" smtClean="0"/>
              <a:t>meja</a:t>
            </a:r>
            <a:r>
              <a:rPr lang="en-US" dirty="0" smtClean="0"/>
              <a:t> seminar </a:t>
            </a:r>
            <a:r>
              <a:rPr lang="en-US" dirty="0" err="1" smtClean="0"/>
              <a:t>seharga</a:t>
            </a:r>
            <a:r>
              <a:rPr lang="en-US" dirty="0" smtClean="0"/>
              <a:t> Rp25.000.000</a:t>
            </a:r>
          </a:p>
          <a:p>
            <a:pPr>
              <a:defRPr/>
            </a:pPr>
            <a:r>
              <a:rPr lang="en-US" dirty="0" err="1" smtClean="0"/>
              <a:t>Pekerjaan</a:t>
            </a:r>
            <a:r>
              <a:rPr lang="en-US" dirty="0" smtClean="0"/>
              <a:t> </a:t>
            </a:r>
            <a:r>
              <a:rPr lang="en-US" dirty="0" err="1" smtClean="0"/>
              <a:t>dimulai</a:t>
            </a:r>
            <a:r>
              <a:rPr lang="en-US" dirty="0" smtClean="0"/>
              <a:t> 5 </a:t>
            </a:r>
            <a:r>
              <a:rPr lang="en-US" dirty="0" err="1" smtClean="0"/>
              <a:t>februari</a:t>
            </a:r>
            <a:r>
              <a:rPr lang="en-US" dirty="0" smtClean="0"/>
              <a:t>, </a:t>
            </a:r>
            <a:r>
              <a:rPr lang="en-US" dirty="0" err="1" smtClean="0"/>
              <a:t>waktu</a:t>
            </a:r>
            <a:r>
              <a:rPr lang="en-US" dirty="0" smtClean="0"/>
              <a:t> </a:t>
            </a:r>
            <a:r>
              <a:rPr lang="en-US" dirty="0" err="1" smtClean="0"/>
              <a:t>pengerjaan</a:t>
            </a:r>
            <a:r>
              <a:rPr lang="en-US" dirty="0" smtClean="0"/>
              <a:t> 2 </a:t>
            </a:r>
            <a:r>
              <a:rPr lang="en-US" dirty="0" err="1" smtClean="0"/>
              <a:t>bulan</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BB364C92-573B-4791-B847-FF11D44A1C72}" type="slidenum">
              <a:rPr lang="en-US" smtClean="0"/>
              <a:pPr>
                <a:defRPr/>
              </a:pPr>
              <a:t>133</a:t>
            </a:fld>
            <a:endParaRPr lang="en-US"/>
          </a:p>
        </p:txBody>
      </p:sp>
    </p:spTree>
    <p:extLst>
      <p:ext uri="{BB962C8B-B14F-4D97-AF65-F5344CB8AC3E}">
        <p14:creationId xmlns:p14="http://schemas.microsoft.com/office/powerpoint/2010/main" val="12773801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a:t>
            </a:r>
            <a:r>
              <a:rPr lang="en-US" dirty="0" err="1" smtClean="0"/>
              <a:t>Bahan</a:t>
            </a:r>
            <a:r>
              <a:rPr lang="en-US" dirty="0" smtClean="0"/>
              <a:t> Baku</a:t>
            </a:r>
            <a:endParaRPr lang="en-US" dirty="0"/>
          </a:p>
        </p:txBody>
      </p:sp>
      <p:graphicFrame>
        <p:nvGraphicFramePr>
          <p:cNvPr id="7" name="Content Placeholder 6"/>
          <p:cNvGraphicFramePr>
            <a:graphicFrameLocks noGrp="1"/>
          </p:cNvGraphicFramePr>
          <p:nvPr>
            <p:ph idx="1"/>
          </p:nvPr>
        </p:nvGraphicFramePr>
        <p:xfrm>
          <a:off x="609600" y="1600200"/>
          <a:ext cx="10972800" cy="4267200"/>
        </p:xfrm>
        <a:graphic>
          <a:graphicData uri="http://schemas.openxmlformats.org/drawingml/2006/table">
            <a:tbl>
              <a:tblPr firstRow="1" bandRow="1">
                <a:tableStyleId>{5C22544A-7EE6-4342-B048-85BDC9FD1C3A}</a:tableStyleId>
              </a:tblPr>
              <a:tblGrid>
                <a:gridCol w="2743200"/>
                <a:gridCol w="2743200"/>
                <a:gridCol w="2743200"/>
                <a:gridCol w="2743200"/>
              </a:tblGrid>
              <a:tr h="853440">
                <a:tc>
                  <a:txBody>
                    <a:bodyPr/>
                    <a:lstStyle/>
                    <a:p>
                      <a:r>
                        <a:rPr lang="en-US" dirty="0" smtClean="0"/>
                        <a:t>No Job</a:t>
                      </a:r>
                      <a:endParaRPr lang="en-US" dirty="0"/>
                    </a:p>
                  </a:txBody>
                  <a:tcPr marL="121920" marR="121920"/>
                </a:tc>
                <a:tc>
                  <a:txBody>
                    <a:bodyPr/>
                    <a:lstStyle/>
                    <a:p>
                      <a:r>
                        <a:rPr lang="en-US" dirty="0" smtClean="0"/>
                        <a:t>Dept A</a:t>
                      </a:r>
                      <a:endParaRPr lang="en-US" dirty="0"/>
                    </a:p>
                  </a:txBody>
                  <a:tcPr marL="121920" marR="121920"/>
                </a:tc>
                <a:tc>
                  <a:txBody>
                    <a:bodyPr/>
                    <a:lstStyle/>
                    <a:p>
                      <a:r>
                        <a:rPr lang="en-US" dirty="0" smtClean="0"/>
                        <a:t>Dept B</a:t>
                      </a:r>
                      <a:endParaRPr lang="en-US" dirty="0"/>
                    </a:p>
                  </a:txBody>
                  <a:tcPr marL="121920" marR="121920"/>
                </a:tc>
                <a:tc>
                  <a:txBody>
                    <a:bodyPr/>
                    <a:lstStyle/>
                    <a:p>
                      <a:r>
                        <a:rPr lang="en-US" dirty="0" err="1" smtClean="0"/>
                        <a:t>Jumlah</a:t>
                      </a:r>
                      <a:endParaRPr lang="en-US" dirty="0"/>
                    </a:p>
                  </a:txBody>
                  <a:tcPr marL="121920" marR="121920"/>
                </a:tc>
              </a:tr>
              <a:tr h="853440">
                <a:tc>
                  <a:txBody>
                    <a:bodyPr/>
                    <a:lstStyle/>
                    <a:p>
                      <a:r>
                        <a:rPr lang="en-US" dirty="0" smtClean="0"/>
                        <a:t>001</a:t>
                      </a:r>
                      <a:endParaRPr lang="en-US" dirty="0"/>
                    </a:p>
                  </a:txBody>
                  <a:tcPr marL="121920" marR="121920"/>
                </a:tc>
                <a:tc>
                  <a:txBody>
                    <a:bodyPr/>
                    <a:lstStyle/>
                    <a:p>
                      <a:pPr algn="r"/>
                      <a:r>
                        <a:rPr lang="en-US" dirty="0" smtClean="0"/>
                        <a:t>20.000.000</a:t>
                      </a:r>
                      <a:endParaRPr lang="en-US" dirty="0"/>
                    </a:p>
                  </a:txBody>
                  <a:tcPr marL="121920" marR="121920"/>
                </a:tc>
                <a:tc>
                  <a:txBody>
                    <a:bodyPr/>
                    <a:lstStyle/>
                    <a:p>
                      <a:pPr algn="r"/>
                      <a:r>
                        <a:rPr lang="en-US" dirty="0" smtClean="0"/>
                        <a:t>10.000.000</a:t>
                      </a:r>
                      <a:endParaRPr lang="en-US" dirty="0"/>
                    </a:p>
                  </a:txBody>
                  <a:tcPr marL="121920" marR="121920"/>
                </a:tc>
                <a:tc>
                  <a:txBody>
                    <a:bodyPr/>
                    <a:lstStyle/>
                    <a:p>
                      <a:pPr algn="r"/>
                      <a:r>
                        <a:rPr lang="en-US" dirty="0" smtClean="0"/>
                        <a:t>30.000.000</a:t>
                      </a:r>
                      <a:endParaRPr lang="en-US" dirty="0"/>
                    </a:p>
                  </a:txBody>
                  <a:tcPr marL="121920" marR="121920"/>
                </a:tc>
              </a:tr>
              <a:tr h="853440">
                <a:tc>
                  <a:txBody>
                    <a:bodyPr/>
                    <a:lstStyle/>
                    <a:p>
                      <a:r>
                        <a:rPr lang="en-US" dirty="0" smtClean="0"/>
                        <a:t>002</a:t>
                      </a:r>
                      <a:endParaRPr lang="en-US" dirty="0"/>
                    </a:p>
                  </a:txBody>
                  <a:tcPr marL="121920" marR="121920"/>
                </a:tc>
                <a:tc>
                  <a:txBody>
                    <a:bodyPr/>
                    <a:lstStyle/>
                    <a:p>
                      <a:pPr algn="r"/>
                      <a:r>
                        <a:rPr lang="en-US" dirty="0" smtClean="0"/>
                        <a:t>40.000.000</a:t>
                      </a:r>
                      <a:endParaRPr lang="en-US" dirty="0"/>
                    </a:p>
                  </a:txBody>
                  <a:tcPr marL="121920" marR="121920"/>
                </a:tc>
                <a:tc>
                  <a:txBody>
                    <a:bodyPr/>
                    <a:lstStyle/>
                    <a:p>
                      <a:pPr algn="r"/>
                      <a:r>
                        <a:rPr lang="en-US" dirty="0" smtClean="0"/>
                        <a:t>5.000.000</a:t>
                      </a:r>
                      <a:endParaRPr lang="en-US" dirty="0"/>
                    </a:p>
                  </a:txBody>
                  <a:tcPr marL="121920" marR="121920"/>
                </a:tc>
                <a:tc>
                  <a:txBody>
                    <a:bodyPr/>
                    <a:lstStyle/>
                    <a:p>
                      <a:pPr algn="r"/>
                      <a:r>
                        <a:rPr lang="en-US" dirty="0" smtClean="0"/>
                        <a:t>45.000.000</a:t>
                      </a:r>
                      <a:endParaRPr lang="en-US" dirty="0"/>
                    </a:p>
                  </a:txBody>
                  <a:tcPr marL="121920" marR="121920"/>
                </a:tc>
              </a:tr>
              <a:tr h="853440">
                <a:tc>
                  <a:txBody>
                    <a:bodyPr/>
                    <a:lstStyle/>
                    <a:p>
                      <a:r>
                        <a:rPr lang="en-US" dirty="0" smtClean="0"/>
                        <a:t>003</a:t>
                      </a:r>
                      <a:endParaRPr lang="en-US" dirty="0"/>
                    </a:p>
                  </a:txBody>
                  <a:tcPr marL="121920" marR="121920"/>
                </a:tc>
                <a:tc>
                  <a:txBody>
                    <a:bodyPr/>
                    <a:lstStyle/>
                    <a:p>
                      <a:pPr algn="r"/>
                      <a:r>
                        <a:rPr lang="en-US" dirty="0" smtClean="0"/>
                        <a:t>5.000.000</a:t>
                      </a:r>
                      <a:endParaRPr lang="en-US" dirty="0"/>
                    </a:p>
                  </a:txBody>
                  <a:tcPr marL="121920" marR="121920"/>
                </a:tc>
                <a:tc>
                  <a:txBody>
                    <a:bodyPr/>
                    <a:lstStyle/>
                    <a:p>
                      <a:pPr algn="r"/>
                      <a:r>
                        <a:rPr lang="en-US" dirty="0" smtClean="0"/>
                        <a:t>2.000.000</a:t>
                      </a:r>
                      <a:endParaRPr lang="en-US" dirty="0"/>
                    </a:p>
                  </a:txBody>
                  <a:tcPr marL="121920" marR="121920"/>
                </a:tc>
                <a:tc>
                  <a:txBody>
                    <a:bodyPr/>
                    <a:lstStyle/>
                    <a:p>
                      <a:pPr algn="r"/>
                      <a:r>
                        <a:rPr lang="en-US" dirty="0" smtClean="0"/>
                        <a:t>7.000.000</a:t>
                      </a:r>
                      <a:endParaRPr lang="en-US" dirty="0"/>
                    </a:p>
                  </a:txBody>
                  <a:tcPr marL="121920" marR="121920"/>
                </a:tc>
              </a:tr>
              <a:tr h="853440">
                <a:tc>
                  <a:txBody>
                    <a:bodyPr/>
                    <a:lstStyle/>
                    <a:p>
                      <a:endParaRPr lang="en-US"/>
                    </a:p>
                  </a:txBody>
                  <a:tcPr marL="121920" marR="121920"/>
                </a:tc>
                <a:tc>
                  <a:txBody>
                    <a:bodyPr/>
                    <a:lstStyle/>
                    <a:p>
                      <a:pPr algn="r"/>
                      <a:r>
                        <a:rPr lang="en-US" dirty="0" smtClean="0"/>
                        <a:t>65.000.000</a:t>
                      </a:r>
                      <a:endParaRPr lang="en-US" dirty="0"/>
                    </a:p>
                  </a:txBody>
                  <a:tcPr marL="121920" marR="121920"/>
                </a:tc>
                <a:tc>
                  <a:txBody>
                    <a:bodyPr/>
                    <a:lstStyle/>
                    <a:p>
                      <a:pPr algn="r"/>
                      <a:r>
                        <a:rPr lang="en-US" dirty="0" smtClean="0"/>
                        <a:t>17.000.000</a:t>
                      </a:r>
                      <a:endParaRPr lang="en-US" dirty="0"/>
                    </a:p>
                  </a:txBody>
                  <a:tcPr marL="121920" marR="121920"/>
                </a:tc>
                <a:tc>
                  <a:txBody>
                    <a:bodyPr/>
                    <a:lstStyle/>
                    <a:p>
                      <a:pPr algn="r"/>
                      <a:r>
                        <a:rPr lang="en-US" dirty="0" smtClean="0"/>
                        <a:t>82.000.000</a:t>
                      </a:r>
                      <a:endParaRPr lang="en-US"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E3D1F55-B596-4961-A32F-87182B8B689A}" type="slidenum">
              <a:rPr lang="en-US" smtClean="0"/>
              <a:pPr>
                <a:defRPr/>
              </a:pPr>
              <a:t>134</a:t>
            </a:fld>
            <a:endParaRPr lang="en-US"/>
          </a:p>
        </p:txBody>
      </p:sp>
    </p:spTree>
    <p:extLst>
      <p:ext uri="{BB962C8B-B14F-4D97-AF65-F5344CB8AC3E}">
        <p14:creationId xmlns:p14="http://schemas.microsoft.com/office/powerpoint/2010/main" val="41797907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a:t>
            </a:r>
            <a:r>
              <a:rPr lang="en-US" dirty="0" err="1" smtClean="0"/>
              <a:t>Tenaga</a:t>
            </a:r>
            <a:r>
              <a:rPr lang="en-US" dirty="0" smtClean="0"/>
              <a:t> </a:t>
            </a:r>
            <a:r>
              <a:rPr lang="en-US" dirty="0" err="1" smtClean="0"/>
              <a:t>Kerja</a:t>
            </a:r>
            <a:endParaRPr lang="en-US" dirty="0"/>
          </a:p>
        </p:txBody>
      </p:sp>
      <p:graphicFrame>
        <p:nvGraphicFramePr>
          <p:cNvPr id="7" name="Content Placeholder 6"/>
          <p:cNvGraphicFramePr>
            <a:graphicFrameLocks noGrp="1"/>
          </p:cNvGraphicFramePr>
          <p:nvPr>
            <p:ph idx="1"/>
          </p:nvPr>
        </p:nvGraphicFramePr>
        <p:xfrm>
          <a:off x="508000" y="1600200"/>
          <a:ext cx="11074400" cy="4343400"/>
        </p:xfrm>
        <a:graphic>
          <a:graphicData uri="http://schemas.openxmlformats.org/drawingml/2006/table">
            <a:tbl>
              <a:tblPr firstRow="1" bandRow="1">
                <a:tableStyleId>{5C22544A-7EE6-4342-B048-85BDC9FD1C3A}</a:tableStyleId>
              </a:tblPr>
              <a:tblGrid>
                <a:gridCol w="2768600"/>
                <a:gridCol w="2768600"/>
                <a:gridCol w="2768600"/>
                <a:gridCol w="2768600"/>
              </a:tblGrid>
              <a:tr h="868680">
                <a:tc>
                  <a:txBody>
                    <a:bodyPr/>
                    <a:lstStyle/>
                    <a:p>
                      <a:r>
                        <a:rPr lang="en-US" dirty="0" smtClean="0"/>
                        <a:t>No Job</a:t>
                      </a:r>
                      <a:endParaRPr lang="en-US" dirty="0"/>
                    </a:p>
                  </a:txBody>
                  <a:tcPr marL="121920" marR="121920"/>
                </a:tc>
                <a:tc>
                  <a:txBody>
                    <a:bodyPr/>
                    <a:lstStyle/>
                    <a:p>
                      <a:r>
                        <a:rPr lang="en-US" dirty="0" smtClean="0"/>
                        <a:t>Dept</a:t>
                      </a:r>
                      <a:r>
                        <a:rPr lang="en-US" baseline="0" dirty="0" smtClean="0"/>
                        <a:t> A</a:t>
                      </a:r>
                      <a:endParaRPr lang="en-US" dirty="0"/>
                    </a:p>
                  </a:txBody>
                  <a:tcPr marL="121920" marR="121920"/>
                </a:tc>
                <a:tc>
                  <a:txBody>
                    <a:bodyPr/>
                    <a:lstStyle/>
                    <a:p>
                      <a:r>
                        <a:rPr lang="en-US" dirty="0" smtClean="0"/>
                        <a:t>Dept B</a:t>
                      </a:r>
                      <a:endParaRPr lang="en-US" dirty="0"/>
                    </a:p>
                  </a:txBody>
                  <a:tcPr marL="121920" marR="121920"/>
                </a:tc>
                <a:tc>
                  <a:txBody>
                    <a:bodyPr/>
                    <a:lstStyle/>
                    <a:p>
                      <a:r>
                        <a:rPr lang="en-US" dirty="0" err="1" smtClean="0"/>
                        <a:t>Jumlah</a:t>
                      </a:r>
                      <a:endParaRPr lang="en-US" dirty="0"/>
                    </a:p>
                  </a:txBody>
                  <a:tcPr marL="121920" marR="121920"/>
                </a:tc>
              </a:tr>
              <a:tr h="868680">
                <a:tc>
                  <a:txBody>
                    <a:bodyPr/>
                    <a:lstStyle/>
                    <a:p>
                      <a:r>
                        <a:rPr lang="en-US" dirty="0" smtClean="0"/>
                        <a:t>001</a:t>
                      </a:r>
                      <a:endParaRPr lang="en-US" dirty="0"/>
                    </a:p>
                  </a:txBody>
                  <a:tcPr marL="121920" marR="121920"/>
                </a:tc>
                <a:tc>
                  <a:txBody>
                    <a:bodyPr/>
                    <a:lstStyle/>
                    <a:p>
                      <a:pPr algn="r"/>
                      <a:r>
                        <a:rPr lang="en-US" dirty="0" smtClean="0"/>
                        <a:t>15.000.000</a:t>
                      </a:r>
                      <a:endParaRPr lang="en-US" dirty="0"/>
                    </a:p>
                  </a:txBody>
                  <a:tcPr marL="121920" marR="121920"/>
                </a:tc>
                <a:tc>
                  <a:txBody>
                    <a:bodyPr/>
                    <a:lstStyle/>
                    <a:p>
                      <a:pPr algn="r"/>
                      <a:r>
                        <a:rPr lang="en-US" dirty="0" smtClean="0"/>
                        <a:t>5.000.000</a:t>
                      </a:r>
                      <a:endParaRPr lang="en-US" dirty="0"/>
                    </a:p>
                  </a:txBody>
                  <a:tcPr marL="121920" marR="121920"/>
                </a:tc>
                <a:tc>
                  <a:txBody>
                    <a:bodyPr/>
                    <a:lstStyle/>
                    <a:p>
                      <a:pPr algn="r"/>
                      <a:r>
                        <a:rPr lang="en-US" dirty="0" smtClean="0"/>
                        <a:t>20.000.000</a:t>
                      </a:r>
                      <a:endParaRPr lang="en-US" dirty="0"/>
                    </a:p>
                  </a:txBody>
                  <a:tcPr marL="121920" marR="121920"/>
                </a:tc>
              </a:tr>
              <a:tr h="868680">
                <a:tc>
                  <a:txBody>
                    <a:bodyPr/>
                    <a:lstStyle/>
                    <a:p>
                      <a:r>
                        <a:rPr lang="en-US" dirty="0" smtClean="0"/>
                        <a:t>002</a:t>
                      </a:r>
                      <a:endParaRPr lang="en-US" dirty="0"/>
                    </a:p>
                  </a:txBody>
                  <a:tcPr marL="121920" marR="121920"/>
                </a:tc>
                <a:tc>
                  <a:txBody>
                    <a:bodyPr/>
                    <a:lstStyle/>
                    <a:p>
                      <a:pPr algn="r"/>
                      <a:r>
                        <a:rPr lang="en-US" dirty="0" smtClean="0"/>
                        <a:t>10.000.000</a:t>
                      </a:r>
                      <a:endParaRPr lang="en-US" dirty="0"/>
                    </a:p>
                  </a:txBody>
                  <a:tcPr marL="121920" marR="121920"/>
                </a:tc>
                <a:tc>
                  <a:txBody>
                    <a:bodyPr/>
                    <a:lstStyle/>
                    <a:p>
                      <a:pPr algn="r"/>
                      <a:r>
                        <a:rPr lang="en-US" dirty="0" smtClean="0"/>
                        <a:t>5.000.000</a:t>
                      </a:r>
                      <a:endParaRPr lang="en-US" dirty="0"/>
                    </a:p>
                  </a:txBody>
                  <a:tcPr marL="121920" marR="121920"/>
                </a:tc>
                <a:tc>
                  <a:txBody>
                    <a:bodyPr/>
                    <a:lstStyle/>
                    <a:p>
                      <a:pPr algn="r"/>
                      <a:r>
                        <a:rPr lang="en-US" dirty="0" smtClean="0"/>
                        <a:t>15.000.000</a:t>
                      </a:r>
                      <a:endParaRPr lang="en-US" dirty="0"/>
                    </a:p>
                  </a:txBody>
                  <a:tcPr marL="121920" marR="121920"/>
                </a:tc>
              </a:tr>
              <a:tr h="868680">
                <a:tc>
                  <a:txBody>
                    <a:bodyPr/>
                    <a:lstStyle/>
                    <a:p>
                      <a:r>
                        <a:rPr lang="en-US" dirty="0" smtClean="0"/>
                        <a:t>003</a:t>
                      </a:r>
                      <a:endParaRPr lang="en-US" dirty="0"/>
                    </a:p>
                  </a:txBody>
                  <a:tcPr marL="121920" marR="121920"/>
                </a:tc>
                <a:tc>
                  <a:txBody>
                    <a:bodyPr/>
                    <a:lstStyle/>
                    <a:p>
                      <a:pPr algn="r"/>
                      <a:r>
                        <a:rPr lang="en-US" dirty="0" smtClean="0"/>
                        <a:t>3.000.000</a:t>
                      </a:r>
                      <a:endParaRPr lang="en-US" dirty="0"/>
                    </a:p>
                  </a:txBody>
                  <a:tcPr marL="121920" marR="121920"/>
                </a:tc>
                <a:tc>
                  <a:txBody>
                    <a:bodyPr/>
                    <a:lstStyle/>
                    <a:p>
                      <a:pPr algn="r"/>
                      <a:r>
                        <a:rPr lang="en-US" dirty="0" smtClean="0"/>
                        <a:t>3.000.000</a:t>
                      </a:r>
                      <a:endParaRPr lang="en-US" dirty="0"/>
                    </a:p>
                  </a:txBody>
                  <a:tcPr marL="121920" marR="121920"/>
                </a:tc>
                <a:tc>
                  <a:txBody>
                    <a:bodyPr/>
                    <a:lstStyle/>
                    <a:p>
                      <a:pPr algn="r"/>
                      <a:r>
                        <a:rPr lang="en-US" dirty="0" smtClean="0"/>
                        <a:t>6.000.000</a:t>
                      </a:r>
                      <a:endParaRPr lang="en-US" dirty="0"/>
                    </a:p>
                  </a:txBody>
                  <a:tcPr marL="121920" marR="121920"/>
                </a:tc>
              </a:tr>
              <a:tr h="868680">
                <a:tc>
                  <a:txBody>
                    <a:bodyPr/>
                    <a:lstStyle/>
                    <a:p>
                      <a:endParaRPr lang="en-US"/>
                    </a:p>
                  </a:txBody>
                  <a:tcPr marL="121920" marR="121920"/>
                </a:tc>
                <a:tc>
                  <a:txBody>
                    <a:bodyPr/>
                    <a:lstStyle/>
                    <a:p>
                      <a:pPr algn="r"/>
                      <a:r>
                        <a:rPr lang="en-US" dirty="0" smtClean="0"/>
                        <a:t>28.000.000</a:t>
                      </a:r>
                      <a:endParaRPr lang="en-US" dirty="0"/>
                    </a:p>
                  </a:txBody>
                  <a:tcPr marL="121920" marR="121920"/>
                </a:tc>
                <a:tc>
                  <a:txBody>
                    <a:bodyPr/>
                    <a:lstStyle/>
                    <a:p>
                      <a:pPr algn="r"/>
                      <a:r>
                        <a:rPr lang="en-US" dirty="0" smtClean="0"/>
                        <a:t>13.000.000</a:t>
                      </a:r>
                      <a:endParaRPr lang="en-US" dirty="0"/>
                    </a:p>
                  </a:txBody>
                  <a:tcPr marL="121920" marR="121920"/>
                </a:tc>
                <a:tc>
                  <a:txBody>
                    <a:bodyPr/>
                    <a:lstStyle/>
                    <a:p>
                      <a:pPr algn="r"/>
                      <a:r>
                        <a:rPr lang="en-US" dirty="0" smtClean="0"/>
                        <a:t>41.000.000</a:t>
                      </a:r>
                      <a:endParaRPr lang="en-US"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C273B5D-2594-48AE-AC42-9DF0A2F80CD2}" type="slidenum">
              <a:rPr lang="en-US" smtClean="0"/>
              <a:pPr>
                <a:defRPr/>
              </a:pPr>
              <a:t>135</a:t>
            </a:fld>
            <a:endParaRPr lang="en-US"/>
          </a:p>
        </p:txBody>
      </p:sp>
    </p:spTree>
    <p:extLst>
      <p:ext uri="{BB962C8B-B14F-4D97-AF65-F5344CB8AC3E}">
        <p14:creationId xmlns:p14="http://schemas.microsoft.com/office/powerpoint/2010/main" val="3948765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a:t>
            </a:r>
            <a:r>
              <a:rPr lang="en-US" dirty="0" err="1" smtClean="0"/>
              <a:t>Overhed</a:t>
            </a:r>
            <a:r>
              <a:rPr lang="en-US" dirty="0" smtClean="0"/>
              <a:t> </a:t>
            </a:r>
            <a:r>
              <a:rPr lang="en-US" dirty="0" err="1" smtClean="0"/>
              <a:t>Pabrik</a:t>
            </a:r>
            <a:endParaRPr lang="en-US" dirty="0"/>
          </a:p>
        </p:txBody>
      </p:sp>
      <p:sp>
        <p:nvSpPr>
          <p:cNvPr id="3" name="Content Placeholder 2"/>
          <p:cNvSpPr>
            <a:spLocks noGrp="1"/>
          </p:cNvSpPr>
          <p:nvPr>
            <p:ph idx="1"/>
          </p:nvPr>
        </p:nvSpPr>
        <p:spPr>
          <a:xfrm>
            <a:off x="508000" y="1600200"/>
            <a:ext cx="11074400" cy="5257800"/>
          </a:xfrm>
        </p:spPr>
        <p:txBody>
          <a:bodyPr/>
          <a:lstStyle/>
          <a:p>
            <a:pPr>
              <a:defRPr/>
            </a:pPr>
            <a:r>
              <a:rPr lang="en-US" dirty="0" smtClean="0"/>
              <a:t>BOP yang </a:t>
            </a:r>
            <a:r>
              <a:rPr lang="en-US" dirty="0" err="1" smtClean="0"/>
              <a:t>dibebankan</a:t>
            </a:r>
            <a:r>
              <a:rPr lang="en-US" dirty="0" smtClean="0"/>
              <a:t> </a:t>
            </a:r>
            <a:r>
              <a:rPr lang="en-US" dirty="0" err="1" smtClean="0"/>
              <a:t>departemen</a:t>
            </a:r>
            <a:r>
              <a:rPr lang="en-US" dirty="0" smtClean="0"/>
              <a:t> A </a:t>
            </a:r>
            <a:r>
              <a:rPr lang="en-US" dirty="0" err="1" smtClean="0"/>
              <a:t>sebesar</a:t>
            </a:r>
            <a:r>
              <a:rPr lang="en-US" dirty="0" smtClean="0"/>
              <a:t> 40% </a:t>
            </a:r>
            <a:r>
              <a:rPr lang="en-US" dirty="0" err="1" smtClean="0"/>
              <a:t>dari</a:t>
            </a:r>
            <a:r>
              <a:rPr lang="en-US" dirty="0" smtClean="0"/>
              <a:t> </a:t>
            </a:r>
            <a:r>
              <a:rPr lang="en-US" dirty="0" err="1" smtClean="0"/>
              <a:t>biaya</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BOP </a:t>
            </a:r>
            <a:r>
              <a:rPr lang="en-US" dirty="0" err="1" smtClean="0"/>
              <a:t>sesungguhnya</a:t>
            </a:r>
            <a:r>
              <a:rPr lang="en-US" dirty="0" smtClean="0"/>
              <a:t> Rp30.000.000</a:t>
            </a:r>
          </a:p>
          <a:p>
            <a:pPr>
              <a:defRPr/>
            </a:pPr>
            <a:r>
              <a:rPr lang="en-US" dirty="0" smtClean="0"/>
              <a:t>BOP yang </a:t>
            </a:r>
            <a:r>
              <a:rPr lang="en-US" dirty="0" err="1" smtClean="0"/>
              <a:t>dibebankan</a:t>
            </a:r>
            <a:r>
              <a:rPr lang="en-US" dirty="0" smtClean="0"/>
              <a:t> </a:t>
            </a:r>
            <a:r>
              <a:rPr lang="en-US" dirty="0" err="1" smtClean="0"/>
              <a:t>departemen</a:t>
            </a:r>
            <a:r>
              <a:rPr lang="en-US" dirty="0" smtClean="0"/>
              <a:t> B </a:t>
            </a:r>
            <a:r>
              <a:rPr lang="en-US" dirty="0" err="1" smtClean="0"/>
              <a:t>sebesar</a:t>
            </a:r>
            <a:r>
              <a:rPr lang="en-US" dirty="0" smtClean="0"/>
              <a:t> 50% </a:t>
            </a:r>
            <a:r>
              <a:rPr lang="en-US" dirty="0" err="1" smtClean="0"/>
              <a:t>dari</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dan</a:t>
            </a:r>
            <a:r>
              <a:rPr lang="en-US" dirty="0" smtClean="0"/>
              <a:t> BOP </a:t>
            </a:r>
            <a:r>
              <a:rPr lang="en-US" dirty="0" err="1" smtClean="0"/>
              <a:t>sesungguhnya</a:t>
            </a:r>
            <a:r>
              <a:rPr lang="en-US" dirty="0" smtClean="0"/>
              <a:t> Rp5.000.000</a:t>
            </a:r>
          </a:p>
          <a:p>
            <a:pPr>
              <a:defRPr/>
            </a:pPr>
            <a:r>
              <a:rPr lang="en-US" dirty="0" smtClean="0"/>
              <a:t>BUAT JURNAL YANG DIPERLUKAN DAN TENTUKAN HARGA POKOK MASING-MASING JOB</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386F84E-901F-4126-907D-06D28A5D1777}" type="slidenum">
              <a:rPr lang="en-US" smtClean="0"/>
              <a:pPr>
                <a:defRPr/>
              </a:pPr>
              <a:t>136</a:t>
            </a:fld>
            <a:endParaRPr lang="en-US"/>
          </a:p>
        </p:txBody>
      </p:sp>
    </p:spTree>
    <p:extLst>
      <p:ext uri="{BB962C8B-B14F-4D97-AF65-F5344CB8AC3E}">
        <p14:creationId xmlns:p14="http://schemas.microsoft.com/office/powerpoint/2010/main" val="42475493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7030A0"/>
                </a:solidFill>
              </a:rPr>
              <a:t>PROCESS COSTING</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279575" cy="459564"/>
          </a:xfrm>
          <a:prstGeom prst="rect">
            <a:avLst/>
          </a:prstGeom>
          <a:effectLst/>
        </p:spPr>
        <p:txBody>
          <a:bodyPr vert="horz" lIns="91440" tIns="45720" rIns="91440" bIns="45720" rtlCol="0" anchor="b">
            <a:normAutofit fontScale="85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smtClean="0"/>
              <a:t>9-10</a:t>
            </a:r>
            <a:endParaRPr lang="en-US" sz="2400" dirty="0"/>
          </a:p>
        </p:txBody>
      </p:sp>
    </p:spTree>
    <p:extLst>
      <p:ext uri="{BB962C8B-B14F-4D97-AF65-F5344CB8AC3E}">
        <p14:creationId xmlns:p14="http://schemas.microsoft.com/office/powerpoint/2010/main" val="27196810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76251" y="274639"/>
            <a:ext cx="11106149" cy="1368425"/>
          </a:xfrm>
        </p:spPr>
        <p:txBody>
          <a:bodyPr/>
          <a:lstStyle/>
          <a:p>
            <a:pPr eaLnBrk="1" hangingPunct="1">
              <a:defRPr/>
            </a:pPr>
            <a:r>
              <a:rPr lang="en-AU" sz="4800" dirty="0" err="1" smtClean="0">
                <a:solidFill>
                  <a:srgbClr val="FF0000"/>
                </a:solidFill>
              </a:rPr>
              <a:t>Karakteristik</a:t>
            </a:r>
            <a:r>
              <a:rPr lang="en-AU" sz="4800" dirty="0" smtClean="0">
                <a:solidFill>
                  <a:srgbClr val="FF0000"/>
                </a:solidFill>
              </a:rPr>
              <a:t> Process Costing</a:t>
            </a:r>
          </a:p>
        </p:txBody>
      </p:sp>
      <p:sp>
        <p:nvSpPr>
          <p:cNvPr id="2051" name="Rectangle 5"/>
          <p:cNvSpPr>
            <a:spLocks noGrp="1" noChangeArrowheads="1"/>
          </p:cNvSpPr>
          <p:nvPr>
            <p:ph type="body" idx="1"/>
          </p:nvPr>
        </p:nvSpPr>
        <p:spPr>
          <a:xfrm>
            <a:off x="666752" y="2071689"/>
            <a:ext cx="10915649" cy="4054475"/>
          </a:xfrm>
        </p:spPr>
        <p:txBody>
          <a:bodyPr/>
          <a:lstStyle/>
          <a:p>
            <a:pPr eaLnBrk="1" hangingPunct="1">
              <a:defRPr/>
            </a:pPr>
            <a:r>
              <a:rPr lang="en-AU" dirty="0" err="1" smtClean="0"/>
              <a:t>Karakteristik</a:t>
            </a:r>
            <a:r>
              <a:rPr lang="en-AU" dirty="0" smtClean="0"/>
              <a:t> Perusahaan </a:t>
            </a:r>
            <a:r>
              <a:rPr lang="en-AU" dirty="0" err="1" smtClean="0"/>
              <a:t>Pemakai</a:t>
            </a:r>
            <a:r>
              <a:rPr lang="en-AU" dirty="0" smtClean="0"/>
              <a:t> Process Costing</a:t>
            </a:r>
          </a:p>
          <a:p>
            <a:pPr lvl="1" eaLnBrk="1" hangingPunct="1">
              <a:defRPr/>
            </a:pPr>
            <a:r>
              <a:rPr lang="en-AU" dirty="0" err="1" smtClean="0"/>
              <a:t>Produk</a:t>
            </a:r>
            <a:r>
              <a:rPr lang="en-AU" dirty="0" smtClean="0"/>
              <a:t> yang </a:t>
            </a:r>
            <a:r>
              <a:rPr lang="en-AU" dirty="0" err="1" smtClean="0"/>
              <a:t>dihasilkan</a:t>
            </a:r>
            <a:r>
              <a:rPr lang="en-AU" dirty="0" smtClean="0"/>
              <a:t> </a:t>
            </a:r>
            <a:r>
              <a:rPr lang="en-AU" dirty="0" err="1" smtClean="0"/>
              <a:t>adalah</a:t>
            </a:r>
            <a:r>
              <a:rPr lang="en-AU" dirty="0" smtClean="0"/>
              <a:t> </a:t>
            </a:r>
            <a:r>
              <a:rPr lang="en-AU" dirty="0" err="1" smtClean="0"/>
              <a:t>produk</a:t>
            </a:r>
            <a:r>
              <a:rPr lang="en-AU" dirty="0" smtClean="0"/>
              <a:t> </a:t>
            </a:r>
            <a:r>
              <a:rPr lang="en-AU" dirty="0" err="1" smtClean="0"/>
              <a:t>standar</a:t>
            </a:r>
            <a:r>
              <a:rPr lang="en-AU" dirty="0" smtClean="0"/>
              <a:t>.</a:t>
            </a:r>
          </a:p>
          <a:p>
            <a:pPr lvl="1" eaLnBrk="1" hangingPunct="1">
              <a:defRPr/>
            </a:pPr>
            <a:r>
              <a:rPr lang="en-AU" dirty="0" err="1" smtClean="0"/>
              <a:t>Produk</a:t>
            </a:r>
            <a:r>
              <a:rPr lang="en-AU" dirty="0" smtClean="0"/>
              <a:t> yang </a:t>
            </a:r>
            <a:r>
              <a:rPr lang="en-AU" dirty="0" err="1" smtClean="0"/>
              <a:t>dihasilkan</a:t>
            </a:r>
            <a:r>
              <a:rPr lang="en-AU" dirty="0" smtClean="0"/>
              <a:t> </a:t>
            </a:r>
            <a:r>
              <a:rPr lang="en-AU" dirty="0" err="1" smtClean="0"/>
              <a:t>dari</a:t>
            </a:r>
            <a:r>
              <a:rPr lang="en-AU" dirty="0" smtClean="0"/>
              <a:t> </a:t>
            </a:r>
            <a:r>
              <a:rPr lang="en-AU" dirty="0" err="1" smtClean="0"/>
              <a:t>bulan</a:t>
            </a:r>
            <a:r>
              <a:rPr lang="en-AU" dirty="0" smtClean="0"/>
              <a:t> </a:t>
            </a:r>
            <a:r>
              <a:rPr lang="en-AU" dirty="0" err="1" smtClean="0"/>
              <a:t>ke</a:t>
            </a:r>
            <a:r>
              <a:rPr lang="en-AU" dirty="0" smtClean="0"/>
              <a:t> </a:t>
            </a:r>
            <a:r>
              <a:rPr lang="en-AU" dirty="0" err="1" smtClean="0"/>
              <a:t>bulan</a:t>
            </a:r>
            <a:r>
              <a:rPr lang="en-AU" dirty="0" smtClean="0"/>
              <a:t> </a:t>
            </a:r>
            <a:r>
              <a:rPr lang="en-AU" dirty="0" err="1" smtClean="0"/>
              <a:t>adalah</a:t>
            </a:r>
            <a:r>
              <a:rPr lang="en-AU" dirty="0" smtClean="0"/>
              <a:t> </a:t>
            </a:r>
            <a:r>
              <a:rPr lang="en-AU" dirty="0" err="1" smtClean="0"/>
              <a:t>sama</a:t>
            </a:r>
            <a:r>
              <a:rPr lang="en-AU" dirty="0" smtClean="0"/>
              <a:t>.</a:t>
            </a:r>
          </a:p>
          <a:p>
            <a:pPr lvl="1" eaLnBrk="1" hangingPunct="1">
              <a:defRPr/>
            </a:pPr>
            <a:r>
              <a:rPr lang="en-AU" dirty="0" err="1" smtClean="0"/>
              <a:t>Proses</a:t>
            </a:r>
            <a:r>
              <a:rPr lang="en-AU" dirty="0" smtClean="0"/>
              <a:t> </a:t>
            </a:r>
            <a:r>
              <a:rPr lang="en-AU" dirty="0" err="1" smtClean="0"/>
              <a:t>produksi</a:t>
            </a:r>
            <a:r>
              <a:rPr lang="en-AU" dirty="0" smtClean="0"/>
              <a:t> </a:t>
            </a:r>
            <a:r>
              <a:rPr lang="en-AU" dirty="0" err="1" smtClean="0"/>
              <a:t>ditujukan</a:t>
            </a:r>
            <a:r>
              <a:rPr lang="en-AU" dirty="0" smtClean="0"/>
              <a:t> </a:t>
            </a:r>
            <a:r>
              <a:rPr lang="en-AU" dirty="0" err="1" smtClean="0"/>
              <a:t>untuk</a:t>
            </a:r>
            <a:r>
              <a:rPr lang="en-AU" dirty="0" smtClean="0"/>
              <a:t> </a:t>
            </a:r>
            <a:r>
              <a:rPr lang="en-AU" dirty="0" err="1" smtClean="0"/>
              <a:t>mengisi</a:t>
            </a:r>
            <a:r>
              <a:rPr lang="en-AU" dirty="0" smtClean="0"/>
              <a:t> </a:t>
            </a:r>
            <a:r>
              <a:rPr lang="en-AU" dirty="0" err="1" smtClean="0"/>
              <a:t>persediaan</a:t>
            </a:r>
            <a:r>
              <a:rPr lang="en-AU" dirty="0" smtClean="0"/>
              <a:t> </a:t>
            </a:r>
            <a:r>
              <a:rPr lang="en-AU" dirty="0" err="1" smtClean="0"/>
              <a:t>di</a:t>
            </a:r>
            <a:r>
              <a:rPr lang="en-AU" dirty="0" smtClean="0"/>
              <a:t> </a:t>
            </a:r>
            <a:r>
              <a:rPr lang="en-AU" dirty="0" err="1" smtClean="0"/>
              <a:t>gudang</a:t>
            </a:r>
            <a:r>
              <a:rPr lang="en-AU" dirty="0" smtClean="0"/>
              <a:t>. </a:t>
            </a:r>
          </a:p>
        </p:txBody>
      </p:sp>
      <p:sp>
        <p:nvSpPr>
          <p:cNvPr id="2052"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2053"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9B457611-EE06-415B-9380-5814C1582B5D}" type="slidenum">
              <a:rPr lang="en-US"/>
              <a:pPr>
                <a:defRPr/>
              </a:pPr>
              <a:t>138</a:t>
            </a:fld>
            <a:endParaRPr lang="en-US"/>
          </a:p>
        </p:txBody>
      </p:sp>
      <p:sp>
        <p:nvSpPr>
          <p:cNvPr id="2054"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41611328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1026"/>
          <p:cNvSpPr>
            <a:spLocks noGrp="1" noChangeArrowheads="1"/>
          </p:cNvSpPr>
          <p:nvPr>
            <p:ph type="body" idx="1"/>
          </p:nvPr>
        </p:nvSpPr>
        <p:spPr>
          <a:xfrm>
            <a:off x="7454901" y="1908175"/>
            <a:ext cx="4330700" cy="4260850"/>
          </a:xfrm>
          <a:solidFill>
            <a:srgbClr val="BC3700"/>
          </a:solidFill>
          <a:ln cap="flat">
            <a:solidFill>
              <a:schemeClr val="tx1"/>
            </a:solidFill>
          </a:ln>
          <a:effectLst>
            <a:outerShdw dist="107763" dir="2700000" algn="ctr" rotWithShape="0">
              <a:schemeClr val="tx2"/>
            </a:outerShdw>
          </a:effectLst>
        </p:spPr>
        <p:txBody>
          <a:bodyPr/>
          <a:lstStyle/>
          <a:p>
            <a:pPr>
              <a:spcBef>
                <a:spcPct val="10000"/>
              </a:spcBef>
              <a:buSzPct val="75000"/>
              <a:defRPr/>
            </a:pPr>
            <a:r>
              <a:rPr lang="en-US" sz="2600" dirty="0" smtClean="0">
                <a:solidFill>
                  <a:srgbClr val="FFFFFF"/>
                </a:solidFill>
              </a:rPr>
              <a:t>Chemicals</a:t>
            </a:r>
          </a:p>
          <a:p>
            <a:pPr>
              <a:spcBef>
                <a:spcPct val="10000"/>
              </a:spcBef>
              <a:buSzPct val="75000"/>
              <a:defRPr/>
            </a:pPr>
            <a:r>
              <a:rPr lang="en-US" sz="2600" dirty="0" smtClean="0">
                <a:solidFill>
                  <a:srgbClr val="FFFFFF"/>
                </a:solidFill>
              </a:rPr>
              <a:t>Oil refining</a:t>
            </a:r>
          </a:p>
          <a:p>
            <a:pPr>
              <a:spcBef>
                <a:spcPct val="10000"/>
              </a:spcBef>
              <a:buSzPct val="75000"/>
              <a:defRPr/>
            </a:pPr>
            <a:r>
              <a:rPr lang="en-US" sz="2600" dirty="0" smtClean="0">
                <a:solidFill>
                  <a:srgbClr val="FFFFFF"/>
                </a:solidFill>
              </a:rPr>
              <a:t>Textiles</a:t>
            </a:r>
          </a:p>
          <a:p>
            <a:pPr>
              <a:spcBef>
                <a:spcPct val="10000"/>
              </a:spcBef>
              <a:buSzPct val="75000"/>
              <a:defRPr/>
            </a:pPr>
            <a:r>
              <a:rPr lang="en-US" sz="2600" dirty="0" smtClean="0">
                <a:solidFill>
                  <a:srgbClr val="FFFFFF"/>
                </a:solidFill>
              </a:rPr>
              <a:t>Paints</a:t>
            </a:r>
          </a:p>
          <a:p>
            <a:pPr>
              <a:spcBef>
                <a:spcPct val="10000"/>
              </a:spcBef>
              <a:buSzPct val="75000"/>
              <a:defRPr/>
            </a:pPr>
            <a:r>
              <a:rPr lang="en-US" sz="2600" dirty="0" smtClean="0">
                <a:solidFill>
                  <a:srgbClr val="FFFFFF"/>
                </a:solidFill>
              </a:rPr>
              <a:t>Flour</a:t>
            </a:r>
          </a:p>
          <a:p>
            <a:pPr>
              <a:spcBef>
                <a:spcPct val="10000"/>
              </a:spcBef>
              <a:buSzPct val="75000"/>
              <a:defRPr/>
            </a:pPr>
            <a:r>
              <a:rPr lang="en-US" sz="2600" dirty="0" smtClean="0">
                <a:solidFill>
                  <a:srgbClr val="FFFFFF"/>
                </a:solidFill>
              </a:rPr>
              <a:t>Canneries</a:t>
            </a:r>
          </a:p>
          <a:p>
            <a:pPr>
              <a:spcBef>
                <a:spcPct val="10000"/>
              </a:spcBef>
              <a:buSzPct val="75000"/>
              <a:defRPr/>
            </a:pPr>
            <a:r>
              <a:rPr lang="en-US" sz="2600" dirty="0" smtClean="0">
                <a:solidFill>
                  <a:srgbClr val="FFFFFF"/>
                </a:solidFill>
              </a:rPr>
              <a:t>Rubber</a:t>
            </a:r>
          </a:p>
          <a:p>
            <a:pPr>
              <a:spcBef>
                <a:spcPct val="10000"/>
              </a:spcBef>
              <a:buSzPct val="75000"/>
              <a:defRPr/>
            </a:pPr>
            <a:r>
              <a:rPr lang="en-US" sz="2600" dirty="0" smtClean="0">
                <a:solidFill>
                  <a:srgbClr val="FFFFFF"/>
                </a:solidFill>
              </a:rPr>
              <a:t>Steel</a:t>
            </a:r>
          </a:p>
          <a:p>
            <a:pPr>
              <a:spcBef>
                <a:spcPct val="10000"/>
              </a:spcBef>
              <a:buSzPct val="75000"/>
              <a:defRPr/>
            </a:pPr>
            <a:r>
              <a:rPr lang="en-US" sz="2600" dirty="0" smtClean="0">
                <a:solidFill>
                  <a:srgbClr val="FFFFFF"/>
                </a:solidFill>
              </a:rPr>
              <a:t>Food processing</a:t>
            </a:r>
          </a:p>
        </p:txBody>
      </p:sp>
      <p:sp>
        <p:nvSpPr>
          <p:cNvPr id="135171" name="Rectangle 1028"/>
          <p:cNvSpPr>
            <a:spLocks noChangeArrowheads="1"/>
          </p:cNvSpPr>
          <p:nvPr/>
        </p:nvSpPr>
        <p:spPr bwMode="auto">
          <a:xfrm>
            <a:off x="7090834" y="674689"/>
            <a:ext cx="438361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35172" name="Rectangle 1029"/>
          <p:cNvSpPr>
            <a:spLocks noChangeArrowheads="1"/>
          </p:cNvSpPr>
          <p:nvPr/>
        </p:nvSpPr>
        <p:spPr bwMode="auto">
          <a:xfrm>
            <a:off x="9755718" y="41275"/>
            <a:ext cx="18415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2054" name="Rectangle 1063"/>
          <p:cNvSpPr>
            <a:spLocks noGrp="1" noChangeArrowheads="1"/>
          </p:cNvSpPr>
          <p:nvPr>
            <p:ph type="title"/>
          </p:nvPr>
        </p:nvSpPr>
        <p:spPr/>
        <p:txBody>
          <a:bodyPr>
            <a:normAutofit fontScale="90000"/>
          </a:bodyPr>
          <a:lstStyle/>
          <a:p>
            <a:pPr>
              <a:defRPr/>
            </a:pPr>
            <a:r>
              <a:rPr lang="en-US" smtClean="0"/>
              <a:t>Types of Businesses</a:t>
            </a:r>
            <a:br>
              <a:rPr lang="en-US" smtClean="0"/>
            </a:br>
            <a:r>
              <a:rPr lang="en-US" smtClean="0"/>
              <a:t>Using Process Costing</a:t>
            </a:r>
          </a:p>
        </p:txBody>
      </p:sp>
      <p:graphicFrame>
        <p:nvGraphicFramePr>
          <p:cNvPr id="135174" name="Object 1065"/>
          <p:cNvGraphicFramePr>
            <a:graphicFrameLocks noChangeAspect="1"/>
          </p:cNvGraphicFramePr>
          <p:nvPr/>
        </p:nvGraphicFramePr>
        <p:xfrm>
          <a:off x="812800" y="2971801"/>
          <a:ext cx="5556251" cy="3243263"/>
        </p:xfrm>
        <a:graphic>
          <a:graphicData uri="http://schemas.openxmlformats.org/presentationml/2006/ole">
            <mc:AlternateContent xmlns:mc="http://schemas.openxmlformats.org/markup-compatibility/2006">
              <mc:Choice xmlns:v="urn:schemas-microsoft-com:vml" Requires="v">
                <p:oleObj spid="_x0000_s2050" name="Clip" r:id="rId3" imgW="4700257" imgH="3659109" progId="MS_ClipArt_Gallery.5">
                  <p:embed/>
                </p:oleObj>
              </mc:Choice>
              <mc:Fallback>
                <p:oleObj name="Clip" r:id="rId3" imgW="4700257" imgH="3659109"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971801"/>
                        <a:ext cx="5556251" cy="32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Date Placeholder 6"/>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8" name="Slide Number Placeholder 7"/>
          <p:cNvSpPr>
            <a:spLocks noGrp="1"/>
          </p:cNvSpPr>
          <p:nvPr>
            <p:ph type="sldNum" sz="quarter" idx="4294967295"/>
          </p:nvPr>
        </p:nvSpPr>
        <p:spPr>
          <a:xfrm>
            <a:off x="8737600" y="6243638"/>
            <a:ext cx="2844800" cy="457200"/>
          </a:xfrm>
          <a:prstGeom prst="rect">
            <a:avLst/>
          </a:prstGeom>
        </p:spPr>
        <p:txBody>
          <a:bodyPr/>
          <a:lstStyle/>
          <a:p>
            <a:pPr>
              <a:defRPr/>
            </a:pPr>
            <a:fld id="{3E4ADC98-8F8C-498E-95FF-4C8448E336E6}" type="slidenum">
              <a:rPr lang="en-US" smtClean="0"/>
              <a:pPr>
                <a:defRPr/>
              </a:pPr>
              <a:t>139</a:t>
            </a:fld>
            <a:endParaRPr lang="en-US"/>
          </a:p>
        </p:txBody>
      </p:sp>
      <p:sp>
        <p:nvSpPr>
          <p:cNvPr id="9" name="Footer Placeholder 8"/>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789137063"/>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SEJARAH PERKEMBANGAN METODE PENGENDALIAN BIAYA</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10871200" cy="4787900"/>
          </a:xfrm>
          <a:prstGeom prst="rect">
            <a:avLst/>
          </a:prstGeom>
          <a:solidFill>
            <a:srgbClr val="FFFEFF"/>
          </a:solidFill>
          <a:ln w="76200">
            <a:solidFill>
              <a:srgbClr val="FF0E16"/>
            </a:solidFill>
            <a:miter lim="800000"/>
            <a:headEnd/>
            <a:tailEnd/>
          </a:ln>
        </p:spPr>
      </p:pic>
      <p:sp>
        <p:nvSpPr>
          <p:cNvPr id="16388"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CAC38813-93B7-4CDD-A626-467A8188F592}" type="slidenum">
              <a:rPr lang="en-US" smtClean="0"/>
              <a:pPr>
                <a:defRPr/>
              </a:pPr>
              <a:t>14</a:t>
            </a:fld>
            <a:endParaRPr lang="en-US"/>
          </a:p>
        </p:txBody>
      </p:sp>
    </p:spTree>
    <p:extLst>
      <p:ext uri="{BB962C8B-B14F-4D97-AF65-F5344CB8AC3E}">
        <p14:creationId xmlns:p14="http://schemas.microsoft.com/office/powerpoint/2010/main" val="16892811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3"/>
          <p:cNvSpPr>
            <a:spLocks noChangeArrowheads="1"/>
          </p:cNvSpPr>
          <p:nvPr/>
        </p:nvSpPr>
        <p:spPr bwMode="auto">
          <a:xfrm>
            <a:off x="8835769" y="1987550"/>
            <a:ext cx="2131995" cy="1751762"/>
          </a:xfrm>
          <a:prstGeom prst="rect">
            <a:avLst/>
          </a:prstGeom>
          <a:solidFill>
            <a:schemeClr val="accent2"/>
          </a:solidFill>
          <a:ln w="25400">
            <a:solidFill>
              <a:srgbClr val="500093"/>
            </a:solidFill>
            <a:miter lim="800000"/>
            <a:headEnd/>
            <a:tailEnd/>
          </a:ln>
        </p:spPr>
        <p:txBody>
          <a:bodyPr wrap="none" lIns="90488" tIns="44450" rIns="90488" bIns="44450">
            <a:spAutoFit/>
          </a:bodyPr>
          <a:lstStyle/>
          <a:p>
            <a:pPr algn="ctr"/>
            <a:r>
              <a:rPr lang="en-US" b="1">
                <a:solidFill>
                  <a:srgbClr val="500093"/>
                </a:solidFill>
                <a:latin typeface="Arial" charset="0"/>
              </a:rPr>
              <a:t>Direct labor costs</a:t>
            </a:r>
            <a:br>
              <a:rPr lang="en-US" b="1">
                <a:solidFill>
                  <a:srgbClr val="500093"/>
                </a:solidFill>
                <a:latin typeface="Arial" charset="0"/>
              </a:rPr>
            </a:br>
            <a:r>
              <a:rPr lang="en-US" b="1">
                <a:solidFill>
                  <a:srgbClr val="500093"/>
                </a:solidFill>
                <a:latin typeface="Arial" charset="0"/>
              </a:rPr>
              <a:t>are usually small</a:t>
            </a:r>
            <a:br>
              <a:rPr lang="en-US" b="1">
                <a:solidFill>
                  <a:srgbClr val="500093"/>
                </a:solidFill>
                <a:latin typeface="Arial" charset="0"/>
              </a:rPr>
            </a:br>
            <a:r>
              <a:rPr lang="en-US" b="1">
                <a:solidFill>
                  <a:srgbClr val="500093"/>
                </a:solidFill>
                <a:latin typeface="Arial" charset="0"/>
              </a:rPr>
              <a:t>in comparison to</a:t>
            </a:r>
            <a:br>
              <a:rPr lang="en-US" b="1">
                <a:solidFill>
                  <a:srgbClr val="500093"/>
                </a:solidFill>
                <a:latin typeface="Arial" charset="0"/>
              </a:rPr>
            </a:br>
            <a:r>
              <a:rPr lang="en-US" b="1">
                <a:solidFill>
                  <a:srgbClr val="500093"/>
                </a:solidFill>
                <a:latin typeface="Arial" charset="0"/>
              </a:rPr>
              <a:t>other product</a:t>
            </a:r>
          </a:p>
          <a:p>
            <a:pPr algn="ctr"/>
            <a:r>
              <a:rPr lang="en-US" b="1">
                <a:solidFill>
                  <a:srgbClr val="500093"/>
                </a:solidFill>
                <a:latin typeface="Arial" charset="0"/>
              </a:rPr>
              <a:t>costs in process</a:t>
            </a:r>
            <a:br>
              <a:rPr lang="en-US" b="1">
                <a:solidFill>
                  <a:srgbClr val="500093"/>
                </a:solidFill>
                <a:latin typeface="Arial" charset="0"/>
              </a:rPr>
            </a:br>
            <a:r>
              <a:rPr lang="en-US" b="1">
                <a:solidFill>
                  <a:srgbClr val="500093"/>
                </a:solidFill>
                <a:latin typeface="Arial" charset="0"/>
              </a:rPr>
              <a:t>cost systems.</a:t>
            </a:r>
          </a:p>
        </p:txBody>
      </p:sp>
      <p:sp>
        <p:nvSpPr>
          <p:cNvPr id="136195" name="Line 15"/>
          <p:cNvSpPr>
            <a:spLocks noChangeShapeType="1"/>
          </p:cNvSpPr>
          <p:nvPr/>
        </p:nvSpPr>
        <p:spPr bwMode="auto">
          <a:xfrm>
            <a:off x="1881717" y="2197100"/>
            <a:ext cx="0" cy="27940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36196" name="Line 16"/>
          <p:cNvSpPr>
            <a:spLocks noChangeShapeType="1"/>
          </p:cNvSpPr>
          <p:nvPr/>
        </p:nvSpPr>
        <p:spPr bwMode="auto">
          <a:xfrm flipV="1">
            <a:off x="4546600" y="2406650"/>
            <a:ext cx="0" cy="2590800"/>
          </a:xfrm>
          <a:prstGeom prst="line">
            <a:avLst/>
          </a:prstGeom>
          <a:noFill/>
          <a:ln w="127000">
            <a:solidFill>
              <a:srgbClr val="006B61"/>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36197" name="Rectangle 17"/>
          <p:cNvSpPr>
            <a:spLocks noChangeArrowheads="1"/>
          </p:cNvSpPr>
          <p:nvPr/>
        </p:nvSpPr>
        <p:spPr bwMode="auto">
          <a:xfrm>
            <a:off x="3772000" y="1676401"/>
            <a:ext cx="1183017"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b="1">
                <a:solidFill>
                  <a:srgbClr val="FFFF00"/>
                </a:solidFill>
                <a:latin typeface="Arial" charset="0"/>
              </a:rPr>
              <a:t>Direct</a:t>
            </a:r>
            <a:br>
              <a:rPr lang="en-US" b="1">
                <a:solidFill>
                  <a:srgbClr val="FFFF00"/>
                </a:solidFill>
                <a:latin typeface="Arial" charset="0"/>
              </a:rPr>
            </a:br>
            <a:r>
              <a:rPr lang="en-US" b="1">
                <a:solidFill>
                  <a:srgbClr val="FFFF00"/>
                </a:solidFill>
                <a:latin typeface="Arial" charset="0"/>
              </a:rPr>
              <a:t>Materials</a:t>
            </a:r>
          </a:p>
        </p:txBody>
      </p:sp>
      <p:sp>
        <p:nvSpPr>
          <p:cNvPr id="136198" name="Line 18"/>
          <p:cNvSpPr>
            <a:spLocks noChangeShapeType="1"/>
          </p:cNvSpPr>
          <p:nvPr/>
        </p:nvSpPr>
        <p:spPr bwMode="auto">
          <a:xfrm>
            <a:off x="1898651" y="4981575"/>
            <a:ext cx="5046133"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36199" name="Rectangle 19"/>
          <p:cNvSpPr>
            <a:spLocks noChangeArrowheads="1"/>
          </p:cNvSpPr>
          <p:nvPr/>
        </p:nvSpPr>
        <p:spPr bwMode="auto">
          <a:xfrm>
            <a:off x="2165352" y="5037139"/>
            <a:ext cx="24995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Arial" charset="0"/>
              </a:rPr>
              <a:t>Type of Product Cost</a:t>
            </a:r>
          </a:p>
        </p:txBody>
      </p:sp>
      <p:sp>
        <p:nvSpPr>
          <p:cNvPr id="136200" name="Rectangle 20"/>
          <p:cNvSpPr>
            <a:spLocks noChangeArrowheads="1"/>
          </p:cNvSpPr>
          <p:nvPr/>
        </p:nvSpPr>
        <p:spPr bwMode="auto">
          <a:xfrm rot="-5400000">
            <a:off x="637603" y="3409130"/>
            <a:ext cx="17643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1">
                <a:latin typeface="Arial" charset="0"/>
              </a:rPr>
              <a:t>Dollar Amount</a:t>
            </a:r>
          </a:p>
        </p:txBody>
      </p:sp>
      <p:sp>
        <p:nvSpPr>
          <p:cNvPr id="136201" name="Line 21"/>
          <p:cNvSpPr>
            <a:spLocks noChangeShapeType="1"/>
          </p:cNvSpPr>
          <p:nvPr/>
        </p:nvSpPr>
        <p:spPr bwMode="auto">
          <a:xfrm flipV="1">
            <a:off x="2736851" y="4414838"/>
            <a:ext cx="0" cy="584200"/>
          </a:xfrm>
          <a:prstGeom prst="line">
            <a:avLst/>
          </a:prstGeom>
          <a:noFill/>
          <a:ln w="127000">
            <a:solidFill>
              <a:srgbClr val="500093"/>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36202" name="Line 22"/>
          <p:cNvSpPr>
            <a:spLocks noChangeShapeType="1"/>
          </p:cNvSpPr>
          <p:nvPr/>
        </p:nvSpPr>
        <p:spPr bwMode="auto">
          <a:xfrm flipV="1">
            <a:off x="6358467" y="3325813"/>
            <a:ext cx="0" cy="1651000"/>
          </a:xfrm>
          <a:prstGeom prst="line">
            <a:avLst/>
          </a:prstGeom>
          <a:noFill/>
          <a:ln w="127000">
            <a:solidFill>
              <a:srgbClr val="FF5008"/>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36203" name="Rectangle 23"/>
          <p:cNvSpPr>
            <a:spLocks noChangeArrowheads="1"/>
          </p:cNvSpPr>
          <p:nvPr/>
        </p:nvSpPr>
        <p:spPr bwMode="auto">
          <a:xfrm>
            <a:off x="2029884" y="3687763"/>
            <a:ext cx="836769"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en-US" b="1">
                <a:solidFill>
                  <a:srgbClr val="FF0000"/>
                </a:solidFill>
                <a:latin typeface="Arial" charset="0"/>
              </a:rPr>
              <a:t>Direct</a:t>
            </a:r>
            <a:br>
              <a:rPr lang="en-US" b="1">
                <a:solidFill>
                  <a:srgbClr val="FF0000"/>
                </a:solidFill>
                <a:latin typeface="Arial" charset="0"/>
              </a:rPr>
            </a:br>
            <a:r>
              <a:rPr lang="en-US" b="1">
                <a:solidFill>
                  <a:srgbClr val="FF0000"/>
                </a:solidFill>
                <a:latin typeface="Arial" charset="0"/>
              </a:rPr>
              <a:t>Labor</a:t>
            </a:r>
          </a:p>
        </p:txBody>
      </p:sp>
      <p:sp>
        <p:nvSpPr>
          <p:cNvPr id="136204" name="Rectangle 24"/>
          <p:cNvSpPr>
            <a:spLocks noChangeArrowheads="1"/>
          </p:cNvSpPr>
          <p:nvPr/>
        </p:nvSpPr>
        <p:spPr bwMode="auto">
          <a:xfrm>
            <a:off x="5764532" y="2662239"/>
            <a:ext cx="1247137"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b="1">
                <a:solidFill>
                  <a:srgbClr val="FF5008"/>
                </a:solidFill>
                <a:latin typeface="Arial" charset="0"/>
              </a:rPr>
              <a:t>Factory</a:t>
            </a:r>
            <a:br>
              <a:rPr lang="en-US" b="1">
                <a:solidFill>
                  <a:srgbClr val="FF5008"/>
                </a:solidFill>
                <a:latin typeface="Arial" charset="0"/>
              </a:rPr>
            </a:br>
            <a:r>
              <a:rPr lang="en-US" b="1">
                <a:solidFill>
                  <a:srgbClr val="FF5008"/>
                </a:solidFill>
                <a:latin typeface="Arial" charset="0"/>
              </a:rPr>
              <a:t>Overhead</a:t>
            </a:r>
          </a:p>
        </p:txBody>
      </p:sp>
      <p:sp>
        <p:nvSpPr>
          <p:cNvPr id="48141" name="Rectangle 27"/>
          <p:cNvSpPr>
            <a:spLocks noGrp="1" noChangeArrowheads="1"/>
          </p:cNvSpPr>
          <p:nvPr>
            <p:ph type="title"/>
          </p:nvPr>
        </p:nvSpPr>
        <p:spPr/>
        <p:txBody>
          <a:bodyPr/>
          <a:lstStyle/>
          <a:p>
            <a:pPr>
              <a:defRPr/>
            </a:pPr>
            <a:r>
              <a:rPr lang="en-US" smtClean="0"/>
              <a:t>Characteristics of Process Costing</a:t>
            </a:r>
          </a:p>
        </p:txBody>
      </p:sp>
      <p:sp>
        <p:nvSpPr>
          <p:cNvPr id="14" name="Date Placeholder 1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5" name="Slide Number Placeholder 14"/>
          <p:cNvSpPr>
            <a:spLocks noGrp="1"/>
          </p:cNvSpPr>
          <p:nvPr>
            <p:ph type="sldNum" sz="quarter" idx="4294967295"/>
          </p:nvPr>
        </p:nvSpPr>
        <p:spPr>
          <a:xfrm>
            <a:off x="8737600" y="6243638"/>
            <a:ext cx="2844800" cy="457200"/>
          </a:xfrm>
          <a:prstGeom prst="rect">
            <a:avLst/>
          </a:prstGeom>
        </p:spPr>
        <p:txBody>
          <a:bodyPr/>
          <a:lstStyle/>
          <a:p>
            <a:pPr>
              <a:defRPr/>
            </a:pPr>
            <a:fld id="{B79D6CE4-EF1A-4D15-92A9-1242B7563B96}" type="slidenum">
              <a:rPr lang="en-US" smtClean="0"/>
              <a:pPr>
                <a:defRPr/>
              </a:pPr>
              <a:t>140</a:t>
            </a:fld>
            <a:endParaRPr lang="en-US"/>
          </a:p>
        </p:txBody>
      </p:sp>
      <p:sp>
        <p:nvSpPr>
          <p:cNvPr id="16" name="Footer Placeholder 1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176759641"/>
      </p:ext>
    </p:extLst>
  </p:cSld>
  <p:clrMapOvr>
    <a:masterClrMapping/>
  </p:clrMapOvr>
  <p:transition>
    <p:zo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AU" sz="3600" dirty="0" err="1" smtClean="0">
                <a:solidFill>
                  <a:srgbClr val="FF0000"/>
                </a:solidFill>
              </a:rPr>
              <a:t>Prinsip</a:t>
            </a:r>
            <a:r>
              <a:rPr lang="en-AU" sz="3600" dirty="0" smtClean="0">
                <a:solidFill>
                  <a:srgbClr val="FF0000"/>
                </a:solidFill>
              </a:rPr>
              <a:t> Process Costing</a:t>
            </a:r>
          </a:p>
        </p:txBody>
      </p:sp>
      <p:sp>
        <p:nvSpPr>
          <p:cNvPr id="3075" name="Rectangle 3"/>
          <p:cNvSpPr>
            <a:spLocks noGrp="1" noChangeArrowheads="1"/>
          </p:cNvSpPr>
          <p:nvPr>
            <p:ph type="body" idx="1"/>
          </p:nvPr>
        </p:nvSpPr>
        <p:spPr>
          <a:xfrm>
            <a:off x="609600" y="1196975"/>
            <a:ext cx="10972800" cy="5184775"/>
          </a:xfrm>
        </p:spPr>
        <p:txBody>
          <a:bodyPr/>
          <a:lstStyle/>
          <a:p>
            <a:pPr eaLnBrk="1" hangingPunct="1">
              <a:lnSpc>
                <a:spcPct val="80000"/>
              </a:lnSpc>
              <a:defRPr/>
            </a:pPr>
            <a:r>
              <a:rPr lang="en-AU" sz="2800" smtClean="0"/>
              <a:t>Harga pokok produksi (biaya produksi) dihitung berdasarkan biaya produksi per departemen produksi.</a:t>
            </a:r>
          </a:p>
          <a:p>
            <a:pPr eaLnBrk="1" hangingPunct="1">
              <a:lnSpc>
                <a:spcPct val="80000"/>
              </a:lnSpc>
              <a:defRPr/>
            </a:pPr>
            <a:r>
              <a:rPr lang="en-AU" sz="2800" smtClean="0"/>
              <a:t>Harga pokok produk per unit produk dihitung dengan cara membagi total biaya produksi dengan unit ekuivalen jumlah unit produk yang dihasilkan.</a:t>
            </a:r>
          </a:p>
          <a:p>
            <a:pPr eaLnBrk="1" hangingPunct="1">
              <a:lnSpc>
                <a:spcPct val="80000"/>
              </a:lnSpc>
              <a:defRPr/>
            </a:pPr>
            <a:r>
              <a:rPr lang="en-AU" sz="2800" smtClean="0"/>
              <a:t>Biaya overhead pabrik dibebankan kepada produk atas dasar biaya yang sesungguhnya terjadi.</a:t>
            </a:r>
          </a:p>
          <a:p>
            <a:pPr eaLnBrk="1" hangingPunct="1">
              <a:lnSpc>
                <a:spcPct val="80000"/>
              </a:lnSpc>
              <a:defRPr/>
            </a:pPr>
            <a:r>
              <a:rPr lang="en-AU" sz="2800" smtClean="0"/>
              <a:t>BOP meliputi biaya produksi selain biaya bahan baku dan biaya tenaga kerja.</a:t>
            </a:r>
          </a:p>
        </p:txBody>
      </p:sp>
      <p:sp>
        <p:nvSpPr>
          <p:cNvPr id="307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307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3DB116D0-CE95-43FA-B44F-1548CD2FBD06}" type="slidenum">
              <a:rPr lang="en-US"/>
              <a:pPr>
                <a:defRPr/>
              </a:pPr>
              <a:t>141</a:t>
            </a:fld>
            <a:endParaRPr lang="en-US"/>
          </a:p>
        </p:txBody>
      </p:sp>
      <p:sp>
        <p:nvSpPr>
          <p:cNvPr id="3078"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114832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defRPr/>
            </a:pPr>
            <a:r>
              <a:rPr lang="en-US" sz="4000" dirty="0" err="1" smtClean="0">
                <a:solidFill>
                  <a:srgbClr val="FF0000"/>
                </a:solidFill>
              </a:rPr>
              <a:t>Perbedaan</a:t>
            </a:r>
            <a:r>
              <a:rPr lang="en-US" sz="4000" dirty="0" smtClean="0">
                <a:solidFill>
                  <a:srgbClr val="FF0000"/>
                </a:solidFill>
              </a:rPr>
              <a:t> Job Order Costing - Process </a:t>
            </a:r>
            <a:r>
              <a:rPr lang="en-US" sz="4000" dirty="0" err="1" smtClean="0">
                <a:solidFill>
                  <a:srgbClr val="FF0000"/>
                </a:solidFill>
              </a:rPr>
              <a:t>osting</a:t>
            </a:r>
            <a:endParaRPr lang="en-US" sz="4000" dirty="0" smtClean="0">
              <a:solidFill>
                <a:srgbClr val="FF0000"/>
              </a:solidFill>
            </a:endParaRPr>
          </a:p>
        </p:txBody>
      </p:sp>
      <p:sp>
        <p:nvSpPr>
          <p:cNvPr id="4099" name="Rectangle 3"/>
          <p:cNvSpPr>
            <a:spLocks noGrp="1" noChangeArrowheads="1"/>
          </p:cNvSpPr>
          <p:nvPr>
            <p:ph type="body" idx="1"/>
          </p:nvPr>
        </p:nvSpPr>
        <p:spPr/>
        <p:txBody>
          <a:bodyPr/>
          <a:lstStyle/>
          <a:p>
            <a:pPr eaLnBrk="1" hangingPunct="1">
              <a:defRPr/>
            </a:pPr>
            <a:r>
              <a:rPr lang="en-US" sz="3600" dirty="0" err="1" smtClean="0"/>
              <a:t>Pengumpulan</a:t>
            </a:r>
            <a:r>
              <a:rPr lang="en-US" sz="3600" dirty="0" smtClean="0"/>
              <a:t> </a:t>
            </a:r>
            <a:r>
              <a:rPr lang="en-US" sz="3600" dirty="0" err="1" smtClean="0"/>
              <a:t>Biaya</a:t>
            </a:r>
            <a:r>
              <a:rPr lang="en-US" sz="3600" dirty="0" smtClean="0"/>
              <a:t> </a:t>
            </a:r>
            <a:r>
              <a:rPr lang="en-US" sz="3600" dirty="0" err="1" smtClean="0"/>
              <a:t>Produksi</a:t>
            </a:r>
            <a:endParaRPr lang="en-US" sz="3600" dirty="0" smtClean="0"/>
          </a:p>
          <a:p>
            <a:pPr eaLnBrk="1" hangingPunct="1">
              <a:defRPr/>
            </a:pPr>
            <a:r>
              <a:rPr lang="en-US" sz="3600" dirty="0" err="1" smtClean="0"/>
              <a:t>Perhitungan</a:t>
            </a:r>
            <a:r>
              <a:rPr lang="en-US" sz="3600" dirty="0" smtClean="0"/>
              <a:t> </a:t>
            </a:r>
            <a:r>
              <a:rPr lang="en-US" sz="3600" dirty="0" err="1" smtClean="0"/>
              <a:t>Harga</a:t>
            </a:r>
            <a:r>
              <a:rPr lang="en-US" sz="3600" dirty="0" smtClean="0"/>
              <a:t> </a:t>
            </a:r>
            <a:r>
              <a:rPr lang="en-US" sz="3600" dirty="0" err="1" smtClean="0"/>
              <a:t>Pokok</a:t>
            </a:r>
            <a:r>
              <a:rPr lang="en-US" sz="3600" dirty="0" smtClean="0"/>
              <a:t> </a:t>
            </a:r>
            <a:r>
              <a:rPr lang="en-US" sz="3600" dirty="0" err="1" smtClean="0"/>
              <a:t>Produksi</a:t>
            </a:r>
            <a:r>
              <a:rPr lang="en-US" sz="3600" dirty="0" smtClean="0"/>
              <a:t> per Unit</a:t>
            </a:r>
          </a:p>
          <a:p>
            <a:pPr eaLnBrk="1" hangingPunct="1">
              <a:defRPr/>
            </a:pPr>
            <a:r>
              <a:rPr lang="en-US" sz="3600" dirty="0" err="1" smtClean="0"/>
              <a:t>Penggolongan</a:t>
            </a:r>
            <a:r>
              <a:rPr lang="en-US" sz="3600" dirty="0" smtClean="0"/>
              <a:t> </a:t>
            </a:r>
            <a:r>
              <a:rPr lang="en-US" sz="3600" dirty="0" err="1" smtClean="0"/>
              <a:t>Biaya</a:t>
            </a:r>
            <a:r>
              <a:rPr lang="en-US" sz="3600" dirty="0" smtClean="0"/>
              <a:t> </a:t>
            </a:r>
            <a:r>
              <a:rPr lang="en-US" sz="3600" dirty="0" err="1" smtClean="0"/>
              <a:t>Langsung</a:t>
            </a:r>
            <a:r>
              <a:rPr lang="en-US" sz="3600" dirty="0" smtClean="0"/>
              <a:t> </a:t>
            </a:r>
            <a:r>
              <a:rPr lang="en-US" sz="3600" dirty="0" err="1" smtClean="0"/>
              <a:t>dan</a:t>
            </a:r>
            <a:r>
              <a:rPr lang="en-US" sz="3600" dirty="0" smtClean="0"/>
              <a:t> </a:t>
            </a:r>
            <a:r>
              <a:rPr lang="en-US" sz="3600" dirty="0" err="1" smtClean="0"/>
              <a:t>tidak</a:t>
            </a:r>
            <a:r>
              <a:rPr lang="en-US" sz="3600" dirty="0" smtClean="0"/>
              <a:t> </a:t>
            </a:r>
            <a:r>
              <a:rPr lang="en-US" sz="3600" dirty="0" err="1" smtClean="0"/>
              <a:t>langsung</a:t>
            </a:r>
            <a:r>
              <a:rPr lang="en-US" sz="3600" dirty="0" smtClean="0"/>
              <a:t> </a:t>
            </a:r>
            <a:r>
              <a:rPr lang="en-US" sz="3600" dirty="0" err="1" smtClean="0"/>
              <a:t>produksi</a:t>
            </a:r>
            <a:endParaRPr lang="en-US" sz="3600" dirty="0" smtClean="0"/>
          </a:p>
          <a:p>
            <a:pPr eaLnBrk="1" hangingPunct="1">
              <a:defRPr/>
            </a:pPr>
            <a:r>
              <a:rPr lang="en-US" sz="3600" dirty="0" err="1" smtClean="0"/>
              <a:t>Unsur</a:t>
            </a:r>
            <a:r>
              <a:rPr lang="en-US" sz="3600" dirty="0" smtClean="0"/>
              <a:t> BOP (</a:t>
            </a:r>
            <a:r>
              <a:rPr lang="en-US" sz="3600" dirty="0" err="1" smtClean="0"/>
              <a:t>sesungguhnya</a:t>
            </a:r>
            <a:r>
              <a:rPr lang="en-US" sz="3600" dirty="0" smtClean="0"/>
              <a:t>)</a:t>
            </a:r>
          </a:p>
        </p:txBody>
      </p:sp>
      <p:sp>
        <p:nvSpPr>
          <p:cNvPr id="4100"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4101"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F0CAED1C-4BB5-4701-BE97-58822CE9268F}" type="slidenum">
              <a:rPr lang="en-US"/>
              <a:pPr>
                <a:defRPr/>
              </a:pPr>
              <a:t>142</a:t>
            </a:fld>
            <a:endParaRPr lang="en-US"/>
          </a:p>
        </p:txBody>
      </p:sp>
      <p:sp>
        <p:nvSpPr>
          <p:cNvPr id="4102"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2749577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body" sz="half" idx="1"/>
          </p:nvPr>
        </p:nvSpPr>
        <p:spPr>
          <a:xfrm>
            <a:off x="239184" y="1917700"/>
            <a:ext cx="5604933" cy="4470400"/>
          </a:xfrm>
          <a:solidFill>
            <a:srgbClr val="FFFFCC"/>
          </a:solidFill>
          <a:ln w="25400" cap="flat">
            <a:solidFill>
              <a:schemeClr val="tx1"/>
            </a:solidFill>
          </a:ln>
          <a:effectLst>
            <a:outerShdw dist="71842" dir="2700000" algn="ctr" rotWithShape="0">
              <a:schemeClr val="tx1"/>
            </a:outerShdw>
          </a:effectLst>
        </p:spPr>
        <p:txBody>
          <a:bodyPr/>
          <a:lstStyle/>
          <a:p>
            <a:pPr>
              <a:spcBef>
                <a:spcPct val="45000"/>
              </a:spcBef>
              <a:buFont typeface="Wingdings" pitchFamily="2" charset="2"/>
              <a:buNone/>
              <a:defRPr/>
            </a:pPr>
            <a:r>
              <a:rPr lang="en-US" dirty="0" smtClean="0"/>
              <a:t> </a:t>
            </a:r>
            <a:r>
              <a:rPr lang="en-US" dirty="0" smtClean="0">
                <a:solidFill>
                  <a:srgbClr val="FF0000"/>
                </a:solidFill>
              </a:rPr>
              <a:t>Job costing</a:t>
            </a:r>
          </a:p>
          <a:p>
            <a:pPr lvl="1">
              <a:spcBef>
                <a:spcPct val="45000"/>
              </a:spcBef>
              <a:defRPr/>
            </a:pPr>
            <a:r>
              <a:rPr lang="en-US" dirty="0" smtClean="0">
                <a:solidFill>
                  <a:srgbClr val="FF0000"/>
                </a:solidFill>
              </a:rPr>
              <a:t>Costs accumulated by the job.</a:t>
            </a:r>
          </a:p>
          <a:p>
            <a:pPr lvl="1">
              <a:spcBef>
                <a:spcPct val="45000"/>
              </a:spcBef>
              <a:defRPr/>
            </a:pPr>
            <a:r>
              <a:rPr lang="en-US" dirty="0" smtClean="0">
                <a:solidFill>
                  <a:srgbClr val="FF0000"/>
                </a:solidFill>
              </a:rPr>
              <a:t>Work in process has a job cost record for each job.</a:t>
            </a:r>
          </a:p>
          <a:p>
            <a:pPr lvl="1">
              <a:spcBef>
                <a:spcPct val="45000"/>
              </a:spcBef>
              <a:defRPr/>
            </a:pPr>
            <a:r>
              <a:rPr lang="en-US" dirty="0" smtClean="0">
                <a:solidFill>
                  <a:srgbClr val="FF0000"/>
                </a:solidFill>
              </a:rPr>
              <a:t>Many unique jobs.</a:t>
            </a:r>
          </a:p>
          <a:p>
            <a:pPr lvl="1">
              <a:spcBef>
                <a:spcPct val="45000"/>
              </a:spcBef>
              <a:defRPr/>
            </a:pPr>
            <a:r>
              <a:rPr lang="en-US" dirty="0" smtClean="0">
                <a:solidFill>
                  <a:srgbClr val="FF0000"/>
                </a:solidFill>
              </a:rPr>
              <a:t>Jobs built to customer order.</a:t>
            </a:r>
          </a:p>
        </p:txBody>
      </p:sp>
      <p:sp>
        <p:nvSpPr>
          <p:cNvPr id="803843" name="Rectangle 3"/>
          <p:cNvSpPr>
            <a:spLocks noGrp="1" noChangeArrowheads="1"/>
          </p:cNvSpPr>
          <p:nvPr>
            <p:ph type="body" sz="half" idx="2"/>
          </p:nvPr>
        </p:nvSpPr>
        <p:spPr>
          <a:xfrm>
            <a:off x="6203951" y="1917700"/>
            <a:ext cx="5685367" cy="4470400"/>
          </a:xfrm>
          <a:solidFill>
            <a:srgbClr val="CCFFFF"/>
          </a:solidFill>
          <a:ln w="25400" cap="flat">
            <a:solidFill>
              <a:schemeClr val="tx1"/>
            </a:solidFill>
          </a:ln>
          <a:effectLst>
            <a:outerShdw dist="71842" dir="2700000" algn="ctr" rotWithShape="0">
              <a:schemeClr val="tx1"/>
            </a:outerShdw>
          </a:effectLst>
        </p:spPr>
        <p:txBody>
          <a:bodyPr/>
          <a:lstStyle/>
          <a:p>
            <a:pPr>
              <a:lnSpc>
                <a:spcPct val="90000"/>
              </a:lnSpc>
              <a:spcBef>
                <a:spcPct val="45000"/>
              </a:spcBef>
              <a:buFont typeface="Wingdings" pitchFamily="2" charset="2"/>
              <a:buNone/>
              <a:defRPr/>
            </a:pPr>
            <a:r>
              <a:rPr lang="en-US" dirty="0" smtClean="0"/>
              <a:t> </a:t>
            </a:r>
            <a:r>
              <a:rPr lang="en-US" sz="2000" dirty="0" smtClean="0">
                <a:solidFill>
                  <a:srgbClr val="FF0000"/>
                </a:solidFill>
              </a:rPr>
              <a:t>Process costing</a:t>
            </a:r>
          </a:p>
          <a:p>
            <a:pPr lvl="1">
              <a:lnSpc>
                <a:spcPct val="90000"/>
              </a:lnSpc>
              <a:spcBef>
                <a:spcPct val="45000"/>
              </a:spcBef>
              <a:defRPr/>
            </a:pPr>
            <a:r>
              <a:rPr lang="en-US" sz="2000" dirty="0" smtClean="0">
                <a:solidFill>
                  <a:srgbClr val="FF0000"/>
                </a:solidFill>
              </a:rPr>
              <a:t>Costs accumulated by department or process.</a:t>
            </a:r>
          </a:p>
          <a:p>
            <a:pPr lvl="1">
              <a:lnSpc>
                <a:spcPct val="90000"/>
              </a:lnSpc>
              <a:spcBef>
                <a:spcPct val="45000"/>
              </a:spcBef>
              <a:defRPr/>
            </a:pPr>
            <a:r>
              <a:rPr lang="en-US" sz="2000" dirty="0" smtClean="0">
                <a:solidFill>
                  <a:srgbClr val="FF0000"/>
                </a:solidFill>
              </a:rPr>
              <a:t>Work in process has a production report for each batch of products. </a:t>
            </a:r>
          </a:p>
          <a:p>
            <a:pPr lvl="1">
              <a:lnSpc>
                <a:spcPct val="90000"/>
              </a:lnSpc>
              <a:spcBef>
                <a:spcPct val="45000"/>
              </a:spcBef>
              <a:defRPr/>
            </a:pPr>
            <a:r>
              <a:rPr lang="en-US" sz="2000" dirty="0" smtClean="0">
                <a:solidFill>
                  <a:srgbClr val="FF0000"/>
                </a:solidFill>
              </a:rPr>
              <a:t>Homogenous products. </a:t>
            </a:r>
          </a:p>
          <a:p>
            <a:pPr lvl="1">
              <a:lnSpc>
                <a:spcPct val="90000"/>
              </a:lnSpc>
              <a:spcBef>
                <a:spcPct val="45000"/>
              </a:spcBef>
              <a:defRPr/>
            </a:pPr>
            <a:r>
              <a:rPr lang="en-US" sz="2000" dirty="0" smtClean="0">
                <a:solidFill>
                  <a:srgbClr val="FF0000"/>
                </a:solidFill>
              </a:rPr>
              <a:t>Units continuously produced for inventory in automated process.</a:t>
            </a:r>
          </a:p>
        </p:txBody>
      </p:sp>
      <p:sp>
        <p:nvSpPr>
          <p:cNvPr id="50180" name="Rectangle 4"/>
          <p:cNvSpPr>
            <a:spLocks noGrp="1" noChangeArrowheads="1"/>
          </p:cNvSpPr>
          <p:nvPr>
            <p:ph type="title"/>
          </p:nvPr>
        </p:nvSpPr>
        <p:spPr/>
        <p:txBody>
          <a:bodyPr>
            <a:normAutofit fontScale="90000"/>
          </a:bodyPr>
          <a:lstStyle/>
          <a:p>
            <a:pPr>
              <a:defRPr/>
            </a:pPr>
            <a:r>
              <a:rPr lang="en-US" smtClean="0"/>
              <a:t>Comparing Job Costing</a:t>
            </a:r>
            <a:br>
              <a:rPr lang="en-US" smtClean="0"/>
            </a:br>
            <a:r>
              <a:rPr lang="en-US" smtClean="0"/>
              <a:t>and Process Costing</a:t>
            </a: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4207CBE-B65A-43D1-96D7-44FD9EFCAD91}" type="slidenum">
              <a:rPr lang="en-US" smtClean="0"/>
              <a:pPr>
                <a:defRPr/>
              </a:pPr>
              <a:t>143</a:t>
            </a:fld>
            <a:endParaRPr lang="en-US"/>
          </a:p>
        </p:txBody>
      </p:sp>
      <p:sp>
        <p:nvSpPr>
          <p:cNvPr id="7" name="Footer Placeholder 6"/>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737190921"/>
      </p:ext>
    </p:extLst>
  </p:cSld>
  <p:clrMapOvr>
    <a:masterClrMapping/>
  </p:clrMapOvr>
  <p:transition>
    <p:split orient="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reeform 2"/>
          <p:cNvSpPr>
            <a:spLocks/>
          </p:cNvSpPr>
          <p:nvPr/>
        </p:nvSpPr>
        <p:spPr bwMode="auto">
          <a:xfrm>
            <a:off x="7922685" y="2554288"/>
            <a:ext cx="1162049" cy="1384300"/>
          </a:xfrm>
          <a:custGeom>
            <a:avLst/>
            <a:gdLst>
              <a:gd name="T0" fmla="*/ 2147483647 w 549"/>
              <a:gd name="T1" fmla="*/ 2147483647 h 872"/>
              <a:gd name="T2" fmla="*/ 2147483647 w 549"/>
              <a:gd name="T3" fmla="*/ 2147483647 h 872"/>
              <a:gd name="T4" fmla="*/ 2147483647 w 549"/>
              <a:gd name="T5" fmla="*/ 2147483647 h 872"/>
              <a:gd name="T6" fmla="*/ 2147483647 w 549"/>
              <a:gd name="T7" fmla="*/ 2147483647 h 872"/>
              <a:gd name="T8" fmla="*/ 2147483647 w 549"/>
              <a:gd name="T9" fmla="*/ 2147483647 h 872"/>
              <a:gd name="T10" fmla="*/ 2147483647 w 549"/>
              <a:gd name="T11" fmla="*/ 2147483647 h 872"/>
              <a:gd name="T12" fmla="*/ 2147483647 w 549"/>
              <a:gd name="T13" fmla="*/ 2147483647 h 872"/>
              <a:gd name="T14" fmla="*/ 2147483647 w 549"/>
              <a:gd name="T15" fmla="*/ 2147483647 h 872"/>
              <a:gd name="T16" fmla="*/ 2147483647 w 549"/>
              <a:gd name="T17" fmla="*/ 2147483647 h 872"/>
              <a:gd name="T18" fmla="*/ 2147483647 w 549"/>
              <a:gd name="T19" fmla="*/ 2147483647 h 872"/>
              <a:gd name="T20" fmla="*/ 2147483647 w 549"/>
              <a:gd name="T21" fmla="*/ 2147483647 h 872"/>
              <a:gd name="T22" fmla="*/ 2147483647 w 549"/>
              <a:gd name="T23" fmla="*/ 2147483647 h 872"/>
              <a:gd name="T24" fmla="*/ 2147483647 w 549"/>
              <a:gd name="T25" fmla="*/ 2147483647 h 872"/>
              <a:gd name="T26" fmla="*/ 2147483647 w 549"/>
              <a:gd name="T27" fmla="*/ 2147483647 h 872"/>
              <a:gd name="T28" fmla="*/ 2147483647 w 549"/>
              <a:gd name="T29" fmla="*/ 2147483647 h 872"/>
              <a:gd name="T30" fmla="*/ 2147483647 w 549"/>
              <a:gd name="T31" fmla="*/ 2147483647 h 872"/>
              <a:gd name="T32" fmla="*/ 2147483647 w 549"/>
              <a:gd name="T33" fmla="*/ 2147483647 h 872"/>
              <a:gd name="T34" fmla="*/ 2147483647 w 549"/>
              <a:gd name="T35" fmla="*/ 2147483647 h 872"/>
              <a:gd name="T36" fmla="*/ 2147483647 w 549"/>
              <a:gd name="T37" fmla="*/ 0 h 872"/>
              <a:gd name="T38" fmla="*/ 2147483647 w 549"/>
              <a:gd name="T39" fmla="*/ 2147483647 h 872"/>
              <a:gd name="T40" fmla="*/ 2147483647 w 549"/>
              <a:gd name="T41" fmla="*/ 2147483647 h 872"/>
              <a:gd name="T42" fmla="*/ 2147483647 w 549"/>
              <a:gd name="T43" fmla="*/ 2147483647 h 872"/>
              <a:gd name="T44" fmla="*/ 2147483647 w 549"/>
              <a:gd name="T45" fmla="*/ 2147483647 h 872"/>
              <a:gd name="T46" fmla="*/ 2147483647 w 549"/>
              <a:gd name="T47" fmla="*/ 2147483647 h 872"/>
              <a:gd name="T48" fmla="*/ 2147483647 w 549"/>
              <a:gd name="T49" fmla="*/ 2147483647 h 872"/>
              <a:gd name="T50" fmla="*/ 2147483647 w 549"/>
              <a:gd name="T51" fmla="*/ 2147483647 h 872"/>
              <a:gd name="T52" fmla="*/ 2147483647 w 549"/>
              <a:gd name="T53" fmla="*/ 2147483647 h 872"/>
              <a:gd name="T54" fmla="*/ 2147483647 w 549"/>
              <a:gd name="T55" fmla="*/ 2147483647 h 872"/>
              <a:gd name="T56" fmla="*/ 2147483647 w 549"/>
              <a:gd name="T57" fmla="*/ 2147483647 h 872"/>
              <a:gd name="T58" fmla="*/ 2147483647 w 549"/>
              <a:gd name="T59" fmla="*/ 2147483647 h 872"/>
              <a:gd name="T60" fmla="*/ 2147483647 w 549"/>
              <a:gd name="T61" fmla="*/ 2147483647 h 872"/>
              <a:gd name="T62" fmla="*/ 2147483647 w 549"/>
              <a:gd name="T63" fmla="*/ 2147483647 h 872"/>
              <a:gd name="T64" fmla="*/ 2147483647 w 549"/>
              <a:gd name="T65" fmla="*/ 2147483647 h 872"/>
              <a:gd name="T66" fmla="*/ 2147483647 w 549"/>
              <a:gd name="T67" fmla="*/ 2147483647 h 872"/>
              <a:gd name="T68" fmla="*/ 0 w 549"/>
              <a:gd name="T69" fmla="*/ 2147483647 h 872"/>
              <a:gd name="T70" fmla="*/ 2147483647 w 549"/>
              <a:gd name="T71" fmla="*/ 2147483647 h 872"/>
              <a:gd name="T72" fmla="*/ 2147483647 w 549"/>
              <a:gd name="T73" fmla="*/ 2147483647 h 8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9"/>
              <a:gd name="T112" fmla="*/ 0 h 872"/>
              <a:gd name="T113" fmla="*/ 549 w 549"/>
              <a:gd name="T114" fmla="*/ 872 h 8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9" h="872">
                <a:moveTo>
                  <a:pt x="130" y="798"/>
                </a:moveTo>
                <a:lnTo>
                  <a:pt x="156" y="778"/>
                </a:lnTo>
                <a:lnTo>
                  <a:pt x="197" y="753"/>
                </a:lnTo>
                <a:lnTo>
                  <a:pt x="238" y="721"/>
                </a:lnTo>
                <a:lnTo>
                  <a:pt x="278" y="685"/>
                </a:lnTo>
                <a:lnTo>
                  <a:pt x="316" y="645"/>
                </a:lnTo>
                <a:lnTo>
                  <a:pt x="350" y="602"/>
                </a:lnTo>
                <a:lnTo>
                  <a:pt x="386" y="558"/>
                </a:lnTo>
                <a:lnTo>
                  <a:pt x="416" y="507"/>
                </a:lnTo>
                <a:lnTo>
                  <a:pt x="444" y="458"/>
                </a:lnTo>
                <a:lnTo>
                  <a:pt x="469" y="404"/>
                </a:lnTo>
                <a:lnTo>
                  <a:pt x="490" y="349"/>
                </a:lnTo>
                <a:lnTo>
                  <a:pt x="508" y="296"/>
                </a:lnTo>
                <a:lnTo>
                  <a:pt x="526" y="240"/>
                </a:lnTo>
                <a:lnTo>
                  <a:pt x="534" y="184"/>
                </a:lnTo>
                <a:lnTo>
                  <a:pt x="543" y="127"/>
                </a:lnTo>
                <a:lnTo>
                  <a:pt x="546" y="72"/>
                </a:lnTo>
                <a:lnTo>
                  <a:pt x="548" y="19"/>
                </a:lnTo>
                <a:lnTo>
                  <a:pt x="546" y="0"/>
                </a:lnTo>
                <a:lnTo>
                  <a:pt x="541" y="72"/>
                </a:lnTo>
                <a:lnTo>
                  <a:pt x="533" y="123"/>
                </a:lnTo>
                <a:lnTo>
                  <a:pt x="520" y="174"/>
                </a:lnTo>
                <a:lnTo>
                  <a:pt x="501" y="224"/>
                </a:lnTo>
                <a:lnTo>
                  <a:pt x="478" y="274"/>
                </a:lnTo>
                <a:lnTo>
                  <a:pt x="450" y="327"/>
                </a:lnTo>
                <a:lnTo>
                  <a:pt x="419" y="377"/>
                </a:lnTo>
                <a:lnTo>
                  <a:pt x="384" y="421"/>
                </a:lnTo>
                <a:lnTo>
                  <a:pt x="345" y="468"/>
                </a:lnTo>
                <a:lnTo>
                  <a:pt x="302" y="511"/>
                </a:lnTo>
                <a:lnTo>
                  <a:pt x="258" y="549"/>
                </a:lnTo>
                <a:lnTo>
                  <a:pt x="212" y="586"/>
                </a:lnTo>
                <a:lnTo>
                  <a:pt x="166" y="617"/>
                </a:lnTo>
                <a:lnTo>
                  <a:pt x="116" y="647"/>
                </a:lnTo>
                <a:lnTo>
                  <a:pt x="107" y="573"/>
                </a:lnTo>
                <a:lnTo>
                  <a:pt x="0" y="780"/>
                </a:lnTo>
                <a:lnTo>
                  <a:pt x="136" y="871"/>
                </a:lnTo>
                <a:lnTo>
                  <a:pt x="130" y="798"/>
                </a:lnTo>
              </a:path>
            </a:pathLst>
          </a:custGeom>
          <a:solidFill>
            <a:srgbClr val="CF0E30"/>
          </a:solidFill>
          <a:ln w="12700" cap="rnd">
            <a:solidFill>
              <a:srgbClr val="CF0E30"/>
            </a:solidFill>
            <a:round/>
            <a:headEnd/>
            <a:tailEnd/>
          </a:ln>
        </p:spPr>
        <p:txBody>
          <a:bodyPr/>
          <a:lstStyle/>
          <a:p>
            <a:endParaRPr lang="id-ID"/>
          </a:p>
        </p:txBody>
      </p:sp>
      <p:sp>
        <p:nvSpPr>
          <p:cNvPr id="140291" name="Rectangle 3"/>
          <p:cNvSpPr>
            <a:spLocks noChangeArrowheads="1"/>
          </p:cNvSpPr>
          <p:nvPr/>
        </p:nvSpPr>
        <p:spPr bwMode="auto">
          <a:xfrm>
            <a:off x="6951134" y="1665288"/>
            <a:ext cx="4866217" cy="920765"/>
          </a:xfrm>
          <a:prstGeom prst="rect">
            <a:avLst/>
          </a:prstGeom>
          <a:solidFill>
            <a:srgbClr val="006B61"/>
          </a:solidFill>
          <a:ln w="25400">
            <a:solidFill>
              <a:srgbClr val="CF0E30"/>
            </a:solidFill>
            <a:miter lim="800000"/>
            <a:headEnd/>
            <a:tailEnd/>
          </a:ln>
        </p:spPr>
        <p:txBody>
          <a:bodyPr lIns="90488" tIns="44450" rIns="90488" bIns="44450">
            <a:spAutoFit/>
          </a:bodyPr>
          <a:lstStyle/>
          <a:p>
            <a:pPr algn="ctr">
              <a:spcBef>
                <a:spcPct val="50000"/>
              </a:spcBef>
            </a:pPr>
            <a:r>
              <a:rPr lang="en-US" b="1">
                <a:solidFill>
                  <a:schemeClr val="bg1"/>
                </a:solidFill>
                <a:latin typeface="Arial" charset="0"/>
              </a:rPr>
              <a:t>Work in process contains individual</a:t>
            </a:r>
            <a:r>
              <a:rPr lang="en-US" b="1">
                <a:solidFill>
                  <a:srgbClr val="FFFFFF"/>
                </a:solidFill>
                <a:latin typeface="Arial" charset="0"/>
              </a:rPr>
              <a:t> jobs </a:t>
            </a:r>
            <a:r>
              <a:rPr lang="en-US" b="1">
                <a:solidFill>
                  <a:schemeClr val="bg1"/>
                </a:solidFill>
                <a:latin typeface="Arial" charset="0"/>
              </a:rPr>
              <a:t>in a</a:t>
            </a:r>
            <a:br>
              <a:rPr lang="en-US" b="1">
                <a:solidFill>
                  <a:schemeClr val="bg1"/>
                </a:solidFill>
                <a:latin typeface="Arial" charset="0"/>
              </a:rPr>
            </a:br>
            <a:r>
              <a:rPr lang="en-US" b="1">
                <a:solidFill>
                  <a:schemeClr val="accent2"/>
                </a:solidFill>
                <a:latin typeface="Arial" charset="0"/>
              </a:rPr>
              <a:t> </a:t>
            </a:r>
            <a:r>
              <a:rPr lang="en-US" b="1">
                <a:solidFill>
                  <a:srgbClr val="FFFFFF"/>
                </a:solidFill>
                <a:latin typeface="Arial" charset="0"/>
              </a:rPr>
              <a:t>job</a:t>
            </a:r>
            <a:r>
              <a:rPr lang="en-US" b="1">
                <a:solidFill>
                  <a:srgbClr val="FC0128"/>
                </a:solidFill>
                <a:latin typeface="Arial" charset="0"/>
              </a:rPr>
              <a:t> </a:t>
            </a:r>
            <a:r>
              <a:rPr lang="en-US" b="1">
                <a:solidFill>
                  <a:srgbClr val="FFFFFF"/>
                </a:solidFill>
                <a:latin typeface="Arial" charset="0"/>
              </a:rPr>
              <a:t>cost</a:t>
            </a:r>
            <a:r>
              <a:rPr lang="en-US" b="1">
                <a:solidFill>
                  <a:schemeClr val="bg1"/>
                </a:solidFill>
                <a:latin typeface="Arial" charset="0"/>
              </a:rPr>
              <a:t> system.</a:t>
            </a:r>
          </a:p>
        </p:txBody>
      </p:sp>
      <p:sp>
        <p:nvSpPr>
          <p:cNvPr id="140292" name="Line 4"/>
          <p:cNvSpPr>
            <a:spLocks noChangeShapeType="1"/>
          </p:cNvSpPr>
          <p:nvPr/>
        </p:nvSpPr>
        <p:spPr bwMode="auto">
          <a:xfrm>
            <a:off x="3776134" y="4038600"/>
            <a:ext cx="1794933" cy="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0293" name="Line 5"/>
          <p:cNvSpPr>
            <a:spLocks noChangeShapeType="1"/>
          </p:cNvSpPr>
          <p:nvPr/>
        </p:nvSpPr>
        <p:spPr bwMode="auto">
          <a:xfrm>
            <a:off x="7840134" y="4038600"/>
            <a:ext cx="1490133" cy="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0294" name="Line 6"/>
          <p:cNvSpPr>
            <a:spLocks noChangeShapeType="1"/>
          </p:cNvSpPr>
          <p:nvPr/>
        </p:nvSpPr>
        <p:spPr bwMode="auto">
          <a:xfrm>
            <a:off x="10464800" y="4508500"/>
            <a:ext cx="0" cy="66040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0295" name="Line 7"/>
          <p:cNvSpPr>
            <a:spLocks noChangeShapeType="1"/>
          </p:cNvSpPr>
          <p:nvPr/>
        </p:nvSpPr>
        <p:spPr bwMode="auto">
          <a:xfrm>
            <a:off x="3877734" y="2819400"/>
            <a:ext cx="2810933" cy="0"/>
          </a:xfrm>
          <a:prstGeom prst="line">
            <a:avLst/>
          </a:prstGeom>
          <a:noFill/>
          <a:ln w="25400">
            <a:solidFill>
              <a:srgbClr val="500093"/>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40296" name="Line 8"/>
          <p:cNvSpPr>
            <a:spLocks noChangeShapeType="1"/>
          </p:cNvSpPr>
          <p:nvPr/>
        </p:nvSpPr>
        <p:spPr bwMode="auto">
          <a:xfrm>
            <a:off x="6705600" y="2832100"/>
            <a:ext cx="0" cy="81280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0297" name="Line 9"/>
          <p:cNvSpPr>
            <a:spLocks noChangeShapeType="1"/>
          </p:cNvSpPr>
          <p:nvPr/>
        </p:nvSpPr>
        <p:spPr bwMode="auto">
          <a:xfrm>
            <a:off x="3877734" y="5562600"/>
            <a:ext cx="2810933" cy="0"/>
          </a:xfrm>
          <a:prstGeom prst="line">
            <a:avLst/>
          </a:prstGeom>
          <a:noFill/>
          <a:ln w="25400">
            <a:solidFill>
              <a:srgbClr val="500093"/>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40298" name="Line 10"/>
          <p:cNvSpPr>
            <a:spLocks noChangeShapeType="1"/>
          </p:cNvSpPr>
          <p:nvPr/>
        </p:nvSpPr>
        <p:spPr bwMode="auto">
          <a:xfrm>
            <a:off x="6705600" y="4508500"/>
            <a:ext cx="0" cy="1041400"/>
          </a:xfrm>
          <a:prstGeom prst="line">
            <a:avLst/>
          </a:prstGeom>
          <a:noFill/>
          <a:ln w="25400">
            <a:solidFill>
              <a:srgbClr val="500093"/>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d-ID"/>
          </a:p>
        </p:txBody>
      </p:sp>
      <p:sp>
        <p:nvSpPr>
          <p:cNvPr id="140299" name="Rectangle 11"/>
          <p:cNvSpPr>
            <a:spLocks noChangeArrowheads="1"/>
          </p:cNvSpPr>
          <p:nvPr/>
        </p:nvSpPr>
        <p:spPr bwMode="auto">
          <a:xfrm>
            <a:off x="789517" y="2387600"/>
            <a:ext cx="3132667" cy="366767"/>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Direct Materials</a:t>
            </a:r>
          </a:p>
        </p:txBody>
      </p:sp>
      <p:sp>
        <p:nvSpPr>
          <p:cNvPr id="140300" name="Rectangle 12"/>
          <p:cNvSpPr>
            <a:spLocks noChangeArrowheads="1"/>
          </p:cNvSpPr>
          <p:nvPr/>
        </p:nvSpPr>
        <p:spPr bwMode="auto">
          <a:xfrm>
            <a:off x="9323918" y="3640138"/>
            <a:ext cx="2383367" cy="643766"/>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Finished</a:t>
            </a:r>
            <a:br>
              <a:rPr lang="en-US" b="1">
                <a:solidFill>
                  <a:srgbClr val="500093"/>
                </a:solidFill>
                <a:latin typeface="Arial" charset="0"/>
              </a:rPr>
            </a:br>
            <a:r>
              <a:rPr lang="en-US" b="1">
                <a:solidFill>
                  <a:srgbClr val="500093"/>
                </a:solidFill>
                <a:latin typeface="Arial" charset="0"/>
              </a:rPr>
              <a:t>Goods</a:t>
            </a:r>
          </a:p>
        </p:txBody>
      </p:sp>
      <p:sp>
        <p:nvSpPr>
          <p:cNvPr id="140301" name="Rectangle 13"/>
          <p:cNvSpPr>
            <a:spLocks noChangeArrowheads="1"/>
          </p:cNvSpPr>
          <p:nvPr/>
        </p:nvSpPr>
        <p:spPr bwMode="auto">
          <a:xfrm>
            <a:off x="9362018" y="5164139"/>
            <a:ext cx="2307167" cy="920765"/>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Cost of </a:t>
            </a:r>
            <a:br>
              <a:rPr lang="en-US" b="1">
                <a:solidFill>
                  <a:srgbClr val="500093"/>
                </a:solidFill>
                <a:latin typeface="Arial" charset="0"/>
              </a:rPr>
            </a:br>
            <a:r>
              <a:rPr lang="en-US" b="1">
                <a:solidFill>
                  <a:srgbClr val="500093"/>
                </a:solidFill>
                <a:latin typeface="Arial" charset="0"/>
              </a:rPr>
              <a:t>Goods</a:t>
            </a:r>
            <a:br>
              <a:rPr lang="en-US" b="1">
                <a:solidFill>
                  <a:srgbClr val="500093"/>
                </a:solidFill>
                <a:latin typeface="Arial" charset="0"/>
              </a:rPr>
            </a:br>
            <a:r>
              <a:rPr lang="en-US" b="1">
                <a:solidFill>
                  <a:srgbClr val="500093"/>
                </a:solidFill>
                <a:latin typeface="Arial" charset="0"/>
              </a:rPr>
              <a:t>Sold</a:t>
            </a:r>
          </a:p>
        </p:txBody>
      </p:sp>
      <p:sp>
        <p:nvSpPr>
          <p:cNvPr id="140302" name="Rectangle 14"/>
          <p:cNvSpPr>
            <a:spLocks noChangeArrowheads="1"/>
          </p:cNvSpPr>
          <p:nvPr/>
        </p:nvSpPr>
        <p:spPr bwMode="auto">
          <a:xfrm>
            <a:off x="789517" y="3792539"/>
            <a:ext cx="3132667" cy="366767"/>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Direct Labor</a:t>
            </a:r>
          </a:p>
        </p:txBody>
      </p:sp>
      <p:sp>
        <p:nvSpPr>
          <p:cNvPr id="140303" name="Rectangle 15"/>
          <p:cNvSpPr>
            <a:spLocks noChangeArrowheads="1"/>
          </p:cNvSpPr>
          <p:nvPr/>
        </p:nvSpPr>
        <p:spPr bwMode="auto">
          <a:xfrm>
            <a:off x="789517" y="5087938"/>
            <a:ext cx="3132667" cy="643766"/>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Factory</a:t>
            </a:r>
            <a:br>
              <a:rPr lang="en-US" b="1">
                <a:solidFill>
                  <a:srgbClr val="500093"/>
                </a:solidFill>
                <a:latin typeface="Arial" charset="0"/>
              </a:rPr>
            </a:br>
            <a:r>
              <a:rPr lang="en-US" b="1">
                <a:solidFill>
                  <a:srgbClr val="500093"/>
                </a:solidFill>
                <a:latin typeface="Arial" charset="0"/>
              </a:rPr>
              <a:t>Overhead </a:t>
            </a:r>
          </a:p>
        </p:txBody>
      </p:sp>
      <p:sp>
        <p:nvSpPr>
          <p:cNvPr id="140304" name="Rectangle 16"/>
          <p:cNvSpPr>
            <a:spLocks noChangeArrowheads="1"/>
          </p:cNvSpPr>
          <p:nvPr/>
        </p:nvSpPr>
        <p:spPr bwMode="auto">
          <a:xfrm>
            <a:off x="5613400" y="3676650"/>
            <a:ext cx="2184400" cy="800100"/>
          </a:xfrm>
          <a:prstGeom prst="rect">
            <a:avLst/>
          </a:prstGeom>
          <a:solidFill>
            <a:srgbClr val="CF0E30"/>
          </a:solidFill>
          <a:ln w="38100" cmpd="dbl">
            <a:solidFill>
              <a:srgbClr val="500093"/>
            </a:solidFill>
            <a:miter lim="800000"/>
            <a:headEnd/>
            <a:tailEnd/>
          </a:ln>
        </p:spPr>
        <p:txBody>
          <a:bodyPr wrap="none" anchor="ctr"/>
          <a:lstStyle/>
          <a:p>
            <a:endParaRPr lang="id-ID"/>
          </a:p>
        </p:txBody>
      </p:sp>
      <p:sp>
        <p:nvSpPr>
          <p:cNvPr id="140305" name="Rectangle 17"/>
          <p:cNvSpPr>
            <a:spLocks noChangeArrowheads="1"/>
          </p:cNvSpPr>
          <p:nvPr/>
        </p:nvSpPr>
        <p:spPr bwMode="auto">
          <a:xfrm>
            <a:off x="5793318" y="3706813"/>
            <a:ext cx="182456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b="1">
                <a:solidFill>
                  <a:schemeClr val="bg1"/>
                </a:solidFill>
                <a:latin typeface="Arial" charset="0"/>
              </a:rPr>
              <a:t>Work in</a:t>
            </a:r>
            <a:br>
              <a:rPr lang="en-US" b="1">
                <a:solidFill>
                  <a:schemeClr val="bg1"/>
                </a:solidFill>
                <a:latin typeface="Arial" charset="0"/>
              </a:rPr>
            </a:br>
            <a:r>
              <a:rPr lang="en-US" b="1">
                <a:solidFill>
                  <a:schemeClr val="bg1"/>
                </a:solidFill>
                <a:latin typeface="Arial" charset="0"/>
              </a:rPr>
              <a:t>Process</a:t>
            </a:r>
          </a:p>
        </p:txBody>
      </p:sp>
      <p:sp>
        <p:nvSpPr>
          <p:cNvPr id="51218" name="Rectangle 18"/>
          <p:cNvSpPr>
            <a:spLocks noGrp="1" noChangeArrowheads="1"/>
          </p:cNvSpPr>
          <p:nvPr>
            <p:ph type="title"/>
          </p:nvPr>
        </p:nvSpPr>
        <p:spPr/>
        <p:txBody>
          <a:bodyPr>
            <a:normAutofit fontScale="90000"/>
          </a:bodyPr>
          <a:lstStyle/>
          <a:p>
            <a:pPr>
              <a:defRPr/>
            </a:pPr>
            <a:r>
              <a:rPr lang="en-US" smtClean="0"/>
              <a:t>Comparing Job Costing</a:t>
            </a:r>
            <a:br>
              <a:rPr lang="en-US" smtClean="0"/>
            </a:br>
            <a:r>
              <a:rPr lang="en-US" smtClean="0"/>
              <a:t>and Process Costing</a:t>
            </a:r>
          </a:p>
        </p:txBody>
      </p:sp>
      <p:sp>
        <p:nvSpPr>
          <p:cNvPr id="19" name="Date Placeholder 18"/>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20" name="Slide Number Placeholder 19"/>
          <p:cNvSpPr>
            <a:spLocks noGrp="1"/>
          </p:cNvSpPr>
          <p:nvPr>
            <p:ph type="sldNum" sz="quarter" idx="4294967295"/>
          </p:nvPr>
        </p:nvSpPr>
        <p:spPr>
          <a:xfrm>
            <a:off x="8737600" y="6243638"/>
            <a:ext cx="2844800" cy="457200"/>
          </a:xfrm>
          <a:prstGeom prst="rect">
            <a:avLst/>
          </a:prstGeom>
        </p:spPr>
        <p:txBody>
          <a:bodyPr/>
          <a:lstStyle/>
          <a:p>
            <a:pPr>
              <a:defRPr/>
            </a:pPr>
            <a:fld id="{6477A67D-E237-4534-BDFE-6E099461210C}" type="slidenum">
              <a:rPr lang="en-US" smtClean="0"/>
              <a:pPr>
                <a:defRPr/>
              </a:pPr>
              <a:t>144</a:t>
            </a:fld>
            <a:endParaRPr lang="en-US"/>
          </a:p>
        </p:txBody>
      </p:sp>
      <p:sp>
        <p:nvSpPr>
          <p:cNvPr id="21" name="Footer Placeholder 20"/>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3645438"/>
      </p:ext>
    </p:extLst>
  </p:cSld>
  <p:clrMapOvr>
    <a:masterClrMapping/>
  </p:clrMapOvr>
  <p:transition>
    <p:blinds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reeform 2"/>
          <p:cNvSpPr>
            <a:spLocks/>
          </p:cNvSpPr>
          <p:nvPr/>
        </p:nvSpPr>
        <p:spPr bwMode="auto">
          <a:xfrm>
            <a:off x="8227485" y="2554288"/>
            <a:ext cx="1162049" cy="1384300"/>
          </a:xfrm>
          <a:custGeom>
            <a:avLst/>
            <a:gdLst>
              <a:gd name="T0" fmla="*/ 2147483647 w 549"/>
              <a:gd name="T1" fmla="*/ 2147483647 h 872"/>
              <a:gd name="T2" fmla="*/ 2147483647 w 549"/>
              <a:gd name="T3" fmla="*/ 2147483647 h 872"/>
              <a:gd name="T4" fmla="*/ 2147483647 w 549"/>
              <a:gd name="T5" fmla="*/ 2147483647 h 872"/>
              <a:gd name="T6" fmla="*/ 2147483647 w 549"/>
              <a:gd name="T7" fmla="*/ 2147483647 h 872"/>
              <a:gd name="T8" fmla="*/ 2147483647 w 549"/>
              <a:gd name="T9" fmla="*/ 2147483647 h 872"/>
              <a:gd name="T10" fmla="*/ 2147483647 w 549"/>
              <a:gd name="T11" fmla="*/ 2147483647 h 872"/>
              <a:gd name="T12" fmla="*/ 2147483647 w 549"/>
              <a:gd name="T13" fmla="*/ 2147483647 h 872"/>
              <a:gd name="T14" fmla="*/ 2147483647 w 549"/>
              <a:gd name="T15" fmla="*/ 2147483647 h 872"/>
              <a:gd name="T16" fmla="*/ 2147483647 w 549"/>
              <a:gd name="T17" fmla="*/ 2147483647 h 872"/>
              <a:gd name="T18" fmla="*/ 2147483647 w 549"/>
              <a:gd name="T19" fmla="*/ 2147483647 h 872"/>
              <a:gd name="T20" fmla="*/ 2147483647 w 549"/>
              <a:gd name="T21" fmla="*/ 2147483647 h 872"/>
              <a:gd name="T22" fmla="*/ 2147483647 w 549"/>
              <a:gd name="T23" fmla="*/ 2147483647 h 872"/>
              <a:gd name="T24" fmla="*/ 2147483647 w 549"/>
              <a:gd name="T25" fmla="*/ 2147483647 h 872"/>
              <a:gd name="T26" fmla="*/ 2147483647 w 549"/>
              <a:gd name="T27" fmla="*/ 2147483647 h 872"/>
              <a:gd name="T28" fmla="*/ 2147483647 w 549"/>
              <a:gd name="T29" fmla="*/ 2147483647 h 872"/>
              <a:gd name="T30" fmla="*/ 2147483647 w 549"/>
              <a:gd name="T31" fmla="*/ 2147483647 h 872"/>
              <a:gd name="T32" fmla="*/ 2147483647 w 549"/>
              <a:gd name="T33" fmla="*/ 2147483647 h 872"/>
              <a:gd name="T34" fmla="*/ 2147483647 w 549"/>
              <a:gd name="T35" fmla="*/ 2147483647 h 872"/>
              <a:gd name="T36" fmla="*/ 2147483647 w 549"/>
              <a:gd name="T37" fmla="*/ 0 h 872"/>
              <a:gd name="T38" fmla="*/ 2147483647 w 549"/>
              <a:gd name="T39" fmla="*/ 2147483647 h 872"/>
              <a:gd name="T40" fmla="*/ 2147483647 w 549"/>
              <a:gd name="T41" fmla="*/ 2147483647 h 872"/>
              <a:gd name="T42" fmla="*/ 2147483647 w 549"/>
              <a:gd name="T43" fmla="*/ 2147483647 h 872"/>
              <a:gd name="T44" fmla="*/ 2147483647 w 549"/>
              <a:gd name="T45" fmla="*/ 2147483647 h 872"/>
              <a:gd name="T46" fmla="*/ 2147483647 w 549"/>
              <a:gd name="T47" fmla="*/ 2147483647 h 872"/>
              <a:gd name="T48" fmla="*/ 2147483647 w 549"/>
              <a:gd name="T49" fmla="*/ 2147483647 h 872"/>
              <a:gd name="T50" fmla="*/ 2147483647 w 549"/>
              <a:gd name="T51" fmla="*/ 2147483647 h 872"/>
              <a:gd name="T52" fmla="*/ 2147483647 w 549"/>
              <a:gd name="T53" fmla="*/ 2147483647 h 872"/>
              <a:gd name="T54" fmla="*/ 2147483647 w 549"/>
              <a:gd name="T55" fmla="*/ 2147483647 h 872"/>
              <a:gd name="T56" fmla="*/ 2147483647 w 549"/>
              <a:gd name="T57" fmla="*/ 2147483647 h 872"/>
              <a:gd name="T58" fmla="*/ 2147483647 w 549"/>
              <a:gd name="T59" fmla="*/ 2147483647 h 872"/>
              <a:gd name="T60" fmla="*/ 2147483647 w 549"/>
              <a:gd name="T61" fmla="*/ 2147483647 h 872"/>
              <a:gd name="T62" fmla="*/ 2147483647 w 549"/>
              <a:gd name="T63" fmla="*/ 2147483647 h 872"/>
              <a:gd name="T64" fmla="*/ 2147483647 w 549"/>
              <a:gd name="T65" fmla="*/ 2147483647 h 872"/>
              <a:gd name="T66" fmla="*/ 2147483647 w 549"/>
              <a:gd name="T67" fmla="*/ 2147483647 h 872"/>
              <a:gd name="T68" fmla="*/ 0 w 549"/>
              <a:gd name="T69" fmla="*/ 2147483647 h 872"/>
              <a:gd name="T70" fmla="*/ 2147483647 w 549"/>
              <a:gd name="T71" fmla="*/ 2147483647 h 872"/>
              <a:gd name="T72" fmla="*/ 2147483647 w 549"/>
              <a:gd name="T73" fmla="*/ 2147483647 h 8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9"/>
              <a:gd name="T112" fmla="*/ 0 h 872"/>
              <a:gd name="T113" fmla="*/ 549 w 549"/>
              <a:gd name="T114" fmla="*/ 872 h 8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9" h="872">
                <a:moveTo>
                  <a:pt x="130" y="798"/>
                </a:moveTo>
                <a:lnTo>
                  <a:pt x="156" y="778"/>
                </a:lnTo>
                <a:lnTo>
                  <a:pt x="197" y="753"/>
                </a:lnTo>
                <a:lnTo>
                  <a:pt x="238" y="721"/>
                </a:lnTo>
                <a:lnTo>
                  <a:pt x="278" y="685"/>
                </a:lnTo>
                <a:lnTo>
                  <a:pt x="316" y="645"/>
                </a:lnTo>
                <a:lnTo>
                  <a:pt x="350" y="602"/>
                </a:lnTo>
                <a:lnTo>
                  <a:pt x="386" y="558"/>
                </a:lnTo>
                <a:lnTo>
                  <a:pt x="416" y="507"/>
                </a:lnTo>
                <a:lnTo>
                  <a:pt x="444" y="458"/>
                </a:lnTo>
                <a:lnTo>
                  <a:pt x="469" y="404"/>
                </a:lnTo>
                <a:lnTo>
                  <a:pt x="490" y="349"/>
                </a:lnTo>
                <a:lnTo>
                  <a:pt x="508" y="296"/>
                </a:lnTo>
                <a:lnTo>
                  <a:pt x="526" y="240"/>
                </a:lnTo>
                <a:lnTo>
                  <a:pt x="534" y="184"/>
                </a:lnTo>
                <a:lnTo>
                  <a:pt x="543" y="127"/>
                </a:lnTo>
                <a:lnTo>
                  <a:pt x="546" y="72"/>
                </a:lnTo>
                <a:lnTo>
                  <a:pt x="548" y="19"/>
                </a:lnTo>
                <a:lnTo>
                  <a:pt x="546" y="0"/>
                </a:lnTo>
                <a:lnTo>
                  <a:pt x="541" y="72"/>
                </a:lnTo>
                <a:lnTo>
                  <a:pt x="533" y="123"/>
                </a:lnTo>
                <a:lnTo>
                  <a:pt x="520" y="174"/>
                </a:lnTo>
                <a:lnTo>
                  <a:pt x="501" y="224"/>
                </a:lnTo>
                <a:lnTo>
                  <a:pt x="478" y="274"/>
                </a:lnTo>
                <a:lnTo>
                  <a:pt x="450" y="327"/>
                </a:lnTo>
                <a:lnTo>
                  <a:pt x="419" y="377"/>
                </a:lnTo>
                <a:lnTo>
                  <a:pt x="384" y="421"/>
                </a:lnTo>
                <a:lnTo>
                  <a:pt x="345" y="468"/>
                </a:lnTo>
                <a:lnTo>
                  <a:pt x="302" y="511"/>
                </a:lnTo>
                <a:lnTo>
                  <a:pt x="258" y="549"/>
                </a:lnTo>
                <a:lnTo>
                  <a:pt x="212" y="586"/>
                </a:lnTo>
                <a:lnTo>
                  <a:pt x="166" y="617"/>
                </a:lnTo>
                <a:lnTo>
                  <a:pt x="116" y="647"/>
                </a:lnTo>
                <a:lnTo>
                  <a:pt x="107" y="573"/>
                </a:lnTo>
                <a:lnTo>
                  <a:pt x="0" y="780"/>
                </a:lnTo>
                <a:lnTo>
                  <a:pt x="136" y="871"/>
                </a:lnTo>
                <a:lnTo>
                  <a:pt x="130" y="798"/>
                </a:lnTo>
              </a:path>
            </a:pathLst>
          </a:custGeom>
          <a:solidFill>
            <a:srgbClr val="CF0E30"/>
          </a:solidFill>
          <a:ln w="12700" cap="rnd">
            <a:solidFill>
              <a:srgbClr val="CF0E30"/>
            </a:solidFill>
            <a:round/>
            <a:headEnd/>
            <a:tailEnd/>
          </a:ln>
        </p:spPr>
        <p:txBody>
          <a:bodyPr/>
          <a:lstStyle/>
          <a:p>
            <a:endParaRPr lang="id-ID"/>
          </a:p>
        </p:txBody>
      </p:sp>
      <p:sp>
        <p:nvSpPr>
          <p:cNvPr id="141315" name="Line 3"/>
          <p:cNvSpPr>
            <a:spLocks noChangeShapeType="1"/>
          </p:cNvSpPr>
          <p:nvPr/>
        </p:nvSpPr>
        <p:spPr bwMode="auto">
          <a:xfrm>
            <a:off x="10464800" y="4508500"/>
            <a:ext cx="0" cy="66040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1316" name="Line 4"/>
          <p:cNvSpPr>
            <a:spLocks noChangeShapeType="1"/>
          </p:cNvSpPr>
          <p:nvPr/>
        </p:nvSpPr>
        <p:spPr bwMode="auto">
          <a:xfrm>
            <a:off x="6705600" y="2832100"/>
            <a:ext cx="0" cy="81280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1317" name="Line 5"/>
          <p:cNvSpPr>
            <a:spLocks noChangeShapeType="1"/>
          </p:cNvSpPr>
          <p:nvPr/>
        </p:nvSpPr>
        <p:spPr bwMode="auto">
          <a:xfrm>
            <a:off x="3776134" y="4068763"/>
            <a:ext cx="1388533" cy="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1318" name="Line 6"/>
          <p:cNvSpPr>
            <a:spLocks noChangeShapeType="1"/>
          </p:cNvSpPr>
          <p:nvPr/>
        </p:nvSpPr>
        <p:spPr bwMode="auto">
          <a:xfrm>
            <a:off x="8043334" y="4068763"/>
            <a:ext cx="1286933" cy="0"/>
          </a:xfrm>
          <a:prstGeom prst="line">
            <a:avLst/>
          </a:prstGeom>
          <a:noFill/>
          <a:ln w="25400">
            <a:solidFill>
              <a:srgbClr val="50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141319" name="Line 7"/>
          <p:cNvSpPr>
            <a:spLocks noChangeShapeType="1"/>
          </p:cNvSpPr>
          <p:nvPr/>
        </p:nvSpPr>
        <p:spPr bwMode="auto">
          <a:xfrm>
            <a:off x="3877734" y="2819400"/>
            <a:ext cx="2810933" cy="0"/>
          </a:xfrm>
          <a:prstGeom prst="line">
            <a:avLst/>
          </a:prstGeom>
          <a:noFill/>
          <a:ln w="25400">
            <a:solidFill>
              <a:srgbClr val="500093"/>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141320" name="Rectangle 8"/>
          <p:cNvSpPr>
            <a:spLocks noChangeArrowheads="1"/>
          </p:cNvSpPr>
          <p:nvPr/>
        </p:nvSpPr>
        <p:spPr bwMode="auto">
          <a:xfrm>
            <a:off x="9323918" y="3640138"/>
            <a:ext cx="2383367" cy="643766"/>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Finished</a:t>
            </a:r>
            <a:br>
              <a:rPr lang="en-US" b="1">
                <a:solidFill>
                  <a:srgbClr val="500093"/>
                </a:solidFill>
                <a:latin typeface="Arial" charset="0"/>
              </a:rPr>
            </a:br>
            <a:r>
              <a:rPr lang="en-US" b="1">
                <a:solidFill>
                  <a:srgbClr val="500093"/>
                </a:solidFill>
                <a:latin typeface="Arial" charset="0"/>
              </a:rPr>
              <a:t>Goods</a:t>
            </a:r>
          </a:p>
        </p:txBody>
      </p:sp>
      <p:sp>
        <p:nvSpPr>
          <p:cNvPr id="141321" name="Rectangle 9"/>
          <p:cNvSpPr>
            <a:spLocks noChangeArrowheads="1"/>
          </p:cNvSpPr>
          <p:nvPr/>
        </p:nvSpPr>
        <p:spPr bwMode="auto">
          <a:xfrm>
            <a:off x="9362018" y="5164139"/>
            <a:ext cx="2307167" cy="920765"/>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Cost of </a:t>
            </a:r>
            <a:br>
              <a:rPr lang="en-US" b="1">
                <a:solidFill>
                  <a:srgbClr val="500093"/>
                </a:solidFill>
                <a:latin typeface="Arial" charset="0"/>
              </a:rPr>
            </a:br>
            <a:r>
              <a:rPr lang="en-US" b="1">
                <a:solidFill>
                  <a:srgbClr val="500093"/>
                </a:solidFill>
                <a:latin typeface="Arial" charset="0"/>
              </a:rPr>
              <a:t>Goods</a:t>
            </a:r>
            <a:br>
              <a:rPr lang="en-US" b="1">
                <a:solidFill>
                  <a:srgbClr val="500093"/>
                </a:solidFill>
                <a:latin typeface="Arial" charset="0"/>
              </a:rPr>
            </a:br>
            <a:r>
              <a:rPr lang="en-US" b="1">
                <a:solidFill>
                  <a:srgbClr val="500093"/>
                </a:solidFill>
                <a:latin typeface="Arial" charset="0"/>
              </a:rPr>
              <a:t>Sold</a:t>
            </a:r>
          </a:p>
        </p:txBody>
      </p:sp>
      <p:sp>
        <p:nvSpPr>
          <p:cNvPr id="141322" name="Rectangle 10"/>
          <p:cNvSpPr>
            <a:spLocks noChangeArrowheads="1"/>
          </p:cNvSpPr>
          <p:nvPr/>
        </p:nvSpPr>
        <p:spPr bwMode="auto">
          <a:xfrm>
            <a:off x="5207000" y="3668713"/>
            <a:ext cx="2895600" cy="800100"/>
          </a:xfrm>
          <a:prstGeom prst="rect">
            <a:avLst/>
          </a:prstGeom>
          <a:solidFill>
            <a:srgbClr val="FF5008"/>
          </a:solidFill>
          <a:ln w="38100" cmpd="dbl">
            <a:solidFill>
              <a:srgbClr val="500093"/>
            </a:solidFill>
            <a:miter lim="800000"/>
            <a:headEnd/>
            <a:tailEnd/>
          </a:ln>
        </p:spPr>
        <p:txBody>
          <a:bodyPr wrap="none" anchor="ctr"/>
          <a:lstStyle/>
          <a:p>
            <a:endParaRPr lang="id-ID"/>
          </a:p>
        </p:txBody>
      </p:sp>
      <p:sp>
        <p:nvSpPr>
          <p:cNvPr id="141323" name="Rectangle 11"/>
          <p:cNvSpPr>
            <a:spLocks noChangeArrowheads="1"/>
          </p:cNvSpPr>
          <p:nvPr/>
        </p:nvSpPr>
        <p:spPr bwMode="auto">
          <a:xfrm>
            <a:off x="5137151" y="3803650"/>
            <a:ext cx="314536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800" b="1">
                <a:solidFill>
                  <a:schemeClr val="accent2"/>
                </a:solidFill>
                <a:latin typeface="Arial" charset="0"/>
              </a:rPr>
              <a:t>Products</a:t>
            </a:r>
          </a:p>
        </p:txBody>
      </p:sp>
      <p:sp>
        <p:nvSpPr>
          <p:cNvPr id="141324" name="Rectangle 12"/>
          <p:cNvSpPr>
            <a:spLocks noChangeArrowheads="1"/>
          </p:cNvSpPr>
          <p:nvPr/>
        </p:nvSpPr>
        <p:spPr bwMode="auto">
          <a:xfrm>
            <a:off x="6942668" y="1665288"/>
            <a:ext cx="4931833" cy="643766"/>
          </a:xfrm>
          <a:prstGeom prst="rect">
            <a:avLst/>
          </a:prstGeom>
          <a:solidFill>
            <a:schemeClr val="bg2"/>
          </a:solidFill>
          <a:ln w="25400">
            <a:solidFill>
              <a:srgbClr val="CF0E30"/>
            </a:solidFill>
            <a:miter lim="800000"/>
            <a:headEnd/>
            <a:tailEnd/>
          </a:ln>
        </p:spPr>
        <p:txBody>
          <a:bodyPr lIns="90488" tIns="44450" rIns="90488" bIns="44450">
            <a:spAutoFit/>
          </a:bodyPr>
          <a:lstStyle/>
          <a:p>
            <a:pPr algn="ctr">
              <a:spcBef>
                <a:spcPct val="50000"/>
              </a:spcBef>
            </a:pPr>
            <a:r>
              <a:rPr lang="en-US" b="1">
                <a:solidFill>
                  <a:schemeClr val="tx2"/>
                </a:solidFill>
                <a:latin typeface="Arial" charset="0"/>
              </a:rPr>
              <a:t>Work in process contains homogenous </a:t>
            </a:r>
            <a:r>
              <a:rPr lang="en-US" b="1">
                <a:solidFill>
                  <a:srgbClr val="CF0E30"/>
                </a:solidFill>
                <a:latin typeface="Arial" charset="0"/>
              </a:rPr>
              <a:t>products</a:t>
            </a:r>
            <a:r>
              <a:rPr lang="en-US" b="1">
                <a:solidFill>
                  <a:schemeClr val="bg1"/>
                </a:solidFill>
                <a:latin typeface="Arial" charset="0"/>
              </a:rPr>
              <a:t> </a:t>
            </a:r>
            <a:r>
              <a:rPr lang="en-US" b="1">
                <a:solidFill>
                  <a:schemeClr val="tx2"/>
                </a:solidFill>
                <a:latin typeface="Arial" charset="0"/>
              </a:rPr>
              <a:t>in a </a:t>
            </a:r>
            <a:r>
              <a:rPr lang="en-US" b="1">
                <a:solidFill>
                  <a:srgbClr val="CF0E30"/>
                </a:solidFill>
                <a:latin typeface="Arial" charset="0"/>
              </a:rPr>
              <a:t>process cost </a:t>
            </a:r>
            <a:r>
              <a:rPr lang="en-US" b="1">
                <a:solidFill>
                  <a:schemeClr val="tx2"/>
                </a:solidFill>
                <a:latin typeface="Arial" charset="0"/>
              </a:rPr>
              <a:t>system.</a:t>
            </a:r>
          </a:p>
        </p:txBody>
      </p:sp>
      <p:sp>
        <p:nvSpPr>
          <p:cNvPr id="141325" name="Rectangle 13"/>
          <p:cNvSpPr>
            <a:spLocks noChangeArrowheads="1"/>
          </p:cNvSpPr>
          <p:nvPr/>
        </p:nvSpPr>
        <p:spPr bwMode="auto">
          <a:xfrm>
            <a:off x="789517" y="3640139"/>
            <a:ext cx="3132667" cy="951543"/>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Direct Labor</a:t>
            </a:r>
            <a:br>
              <a:rPr lang="en-US" b="1">
                <a:solidFill>
                  <a:srgbClr val="500093"/>
                </a:solidFill>
                <a:latin typeface="Arial" charset="0"/>
              </a:rPr>
            </a:br>
            <a:r>
              <a:rPr lang="en-US" b="1">
                <a:solidFill>
                  <a:srgbClr val="500093"/>
                </a:solidFill>
                <a:latin typeface="Arial" charset="0"/>
              </a:rPr>
              <a:t>&amp; Overhead</a:t>
            </a:r>
            <a:br>
              <a:rPr lang="en-US" b="1">
                <a:solidFill>
                  <a:srgbClr val="500093"/>
                </a:solidFill>
                <a:latin typeface="Arial" charset="0"/>
              </a:rPr>
            </a:br>
            <a:r>
              <a:rPr lang="en-US" sz="2000" b="1">
                <a:solidFill>
                  <a:srgbClr val="CF0E30"/>
                </a:solidFill>
                <a:latin typeface="Arial" charset="0"/>
              </a:rPr>
              <a:t>(</a:t>
            </a:r>
            <a:r>
              <a:rPr lang="en-US" b="1">
                <a:solidFill>
                  <a:srgbClr val="CF0E30"/>
                </a:solidFill>
                <a:latin typeface="Arial" charset="0"/>
              </a:rPr>
              <a:t>Conversion)</a:t>
            </a:r>
          </a:p>
        </p:txBody>
      </p:sp>
      <p:sp>
        <p:nvSpPr>
          <p:cNvPr id="141326" name="Rectangle 14"/>
          <p:cNvSpPr>
            <a:spLocks noChangeArrowheads="1"/>
          </p:cNvSpPr>
          <p:nvPr/>
        </p:nvSpPr>
        <p:spPr bwMode="auto">
          <a:xfrm>
            <a:off x="789517" y="2387600"/>
            <a:ext cx="3132667" cy="366767"/>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Direct Materials</a:t>
            </a:r>
          </a:p>
        </p:txBody>
      </p:sp>
      <p:sp>
        <p:nvSpPr>
          <p:cNvPr id="52239" name="Rectangle 15"/>
          <p:cNvSpPr>
            <a:spLocks noGrp="1" noChangeArrowheads="1"/>
          </p:cNvSpPr>
          <p:nvPr>
            <p:ph type="title"/>
          </p:nvPr>
        </p:nvSpPr>
        <p:spPr/>
        <p:txBody>
          <a:bodyPr>
            <a:normAutofit fontScale="90000"/>
          </a:bodyPr>
          <a:lstStyle/>
          <a:p>
            <a:pPr>
              <a:defRPr/>
            </a:pPr>
            <a:r>
              <a:rPr lang="en-US" smtClean="0"/>
              <a:t>Comparing Job Costing</a:t>
            </a:r>
            <a:br>
              <a:rPr lang="en-US" smtClean="0"/>
            </a:br>
            <a:r>
              <a:rPr lang="en-US" smtClean="0"/>
              <a:t>and Process Costing</a:t>
            </a:r>
          </a:p>
        </p:txBody>
      </p:sp>
      <p:sp>
        <p:nvSpPr>
          <p:cNvPr id="16" name="Date Placeholder 1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7" name="Slide Number Placeholder 16"/>
          <p:cNvSpPr>
            <a:spLocks noGrp="1"/>
          </p:cNvSpPr>
          <p:nvPr>
            <p:ph type="sldNum" sz="quarter" idx="4294967295"/>
          </p:nvPr>
        </p:nvSpPr>
        <p:spPr>
          <a:xfrm>
            <a:off x="8737600" y="6243638"/>
            <a:ext cx="2844800" cy="457200"/>
          </a:xfrm>
          <a:prstGeom prst="rect">
            <a:avLst/>
          </a:prstGeom>
        </p:spPr>
        <p:txBody>
          <a:bodyPr/>
          <a:lstStyle/>
          <a:p>
            <a:pPr>
              <a:defRPr/>
            </a:pPr>
            <a:fld id="{1712B847-15E4-42CA-803D-637CE2BE582B}" type="slidenum">
              <a:rPr lang="en-US" smtClean="0"/>
              <a:pPr>
                <a:defRPr/>
              </a:pPr>
              <a:t>145</a:t>
            </a:fld>
            <a:endParaRPr lang="en-US"/>
          </a:p>
        </p:txBody>
      </p:sp>
      <p:sp>
        <p:nvSpPr>
          <p:cNvPr id="18" name="Footer Placeholder 1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88161259"/>
      </p:ext>
    </p:extLst>
  </p:cSld>
  <p:clrMapOvr>
    <a:masterClrMapping/>
  </p:clrMapOvr>
  <p:transition>
    <p:dissolv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ChangeArrowheads="1"/>
          </p:cNvSpPr>
          <p:nvPr/>
        </p:nvSpPr>
        <p:spPr bwMode="auto">
          <a:xfrm>
            <a:off x="9755718" y="41275"/>
            <a:ext cx="18415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2339" name="AutoShape 38"/>
          <p:cNvSpPr>
            <a:spLocks noChangeArrowheads="1"/>
          </p:cNvSpPr>
          <p:nvPr/>
        </p:nvSpPr>
        <p:spPr bwMode="auto">
          <a:xfrm>
            <a:off x="1117600" y="1676400"/>
            <a:ext cx="9956800" cy="1447800"/>
          </a:xfrm>
          <a:prstGeom prst="roundRect">
            <a:avLst>
              <a:gd name="adj" fmla="val 16667"/>
            </a:avLst>
          </a:prstGeom>
          <a:solidFill>
            <a:srgbClr val="E8CA75"/>
          </a:solidFill>
          <a:ln w="12700">
            <a:solidFill>
              <a:schemeClr val="tx2"/>
            </a:solidFill>
            <a:round/>
            <a:headEnd/>
            <a:tailEnd/>
          </a:ln>
          <a:effectLst>
            <a:outerShdw dist="107763" dir="2700000" algn="ctr" rotWithShape="0">
              <a:schemeClr val="tx2"/>
            </a:outerShdw>
          </a:effectLst>
        </p:spPr>
        <p:txBody>
          <a:bodyPr lIns="90488" tIns="44450" rIns="90488" bIns="44450"/>
          <a:lstStyle/>
          <a:p>
            <a:pPr marL="57150" algn="ctr">
              <a:lnSpc>
                <a:spcPct val="90000"/>
              </a:lnSpc>
              <a:spcBef>
                <a:spcPct val="20000"/>
              </a:spcBef>
              <a:buClr>
                <a:srgbClr val="BC3700"/>
              </a:buClr>
              <a:buSzPct val="85000"/>
              <a:buFont typeface="Wingdings" pitchFamily="2" charset="2"/>
              <a:buNone/>
            </a:pPr>
            <a:r>
              <a:rPr lang="en-US" sz="2800" b="1">
                <a:solidFill>
                  <a:srgbClr val="500093"/>
                </a:solidFill>
                <a:latin typeface="Times New Roman" pitchFamily="18" charset="0"/>
              </a:rPr>
              <a:t>Process costing accumulates costs by process or department and then assigns them to a large number of nearly identical products.</a:t>
            </a:r>
          </a:p>
        </p:txBody>
      </p:sp>
      <p:sp>
        <p:nvSpPr>
          <p:cNvPr id="54276" name="Rectangle 39"/>
          <p:cNvSpPr>
            <a:spLocks noGrp="1" noChangeArrowheads="1"/>
          </p:cNvSpPr>
          <p:nvPr>
            <p:ph type="title"/>
          </p:nvPr>
        </p:nvSpPr>
        <p:spPr/>
        <p:txBody>
          <a:bodyPr/>
          <a:lstStyle/>
          <a:p>
            <a:pPr>
              <a:defRPr/>
            </a:pPr>
            <a:r>
              <a:rPr lang="en-US" smtClean="0"/>
              <a:t>Characteristics of Process Costing</a:t>
            </a:r>
          </a:p>
        </p:txBody>
      </p:sp>
      <p:sp>
        <p:nvSpPr>
          <p:cNvPr id="142341" name="Oval 41"/>
          <p:cNvSpPr>
            <a:spLocks noChangeArrowheads="1"/>
          </p:cNvSpPr>
          <p:nvPr/>
        </p:nvSpPr>
        <p:spPr bwMode="auto">
          <a:xfrm>
            <a:off x="361951" y="3962400"/>
            <a:ext cx="3352800" cy="1371600"/>
          </a:xfrm>
          <a:prstGeom prst="ellipse">
            <a:avLst/>
          </a:prstGeom>
          <a:solidFill>
            <a:srgbClr val="CCFFCC"/>
          </a:solidFill>
          <a:ln w="12700">
            <a:solidFill>
              <a:schemeClr val="tx1"/>
            </a:solidFill>
            <a:round/>
            <a:headEnd/>
            <a:tailEnd/>
          </a:ln>
          <a:effectLst>
            <a:outerShdw dist="71842" dir="2700000" algn="ctr" rotWithShape="0">
              <a:schemeClr val="tx1"/>
            </a:outerShdw>
          </a:effectLst>
        </p:spPr>
        <p:txBody>
          <a:bodyPr wrap="none" anchor="ctr"/>
          <a:lstStyle/>
          <a:p>
            <a:pPr algn="ctr"/>
            <a:r>
              <a:rPr lang="en-US">
                <a:solidFill>
                  <a:srgbClr val="FF0000"/>
                </a:solidFill>
                <a:latin typeface="Times New Roman" pitchFamily="18" charset="0"/>
              </a:rPr>
              <a:t>Continuous</a:t>
            </a:r>
            <a:br>
              <a:rPr lang="en-US">
                <a:solidFill>
                  <a:srgbClr val="FF0000"/>
                </a:solidFill>
                <a:latin typeface="Times New Roman" pitchFamily="18" charset="0"/>
              </a:rPr>
            </a:br>
            <a:r>
              <a:rPr lang="en-US">
                <a:solidFill>
                  <a:srgbClr val="FF0000"/>
                </a:solidFill>
                <a:latin typeface="Times New Roman" pitchFamily="18" charset="0"/>
              </a:rPr>
              <a:t>mass production</a:t>
            </a:r>
          </a:p>
        </p:txBody>
      </p:sp>
      <p:sp>
        <p:nvSpPr>
          <p:cNvPr id="142342" name="Oval 43"/>
          <p:cNvSpPr>
            <a:spLocks noChangeArrowheads="1"/>
          </p:cNvSpPr>
          <p:nvPr/>
        </p:nvSpPr>
        <p:spPr bwMode="auto">
          <a:xfrm>
            <a:off x="4425951" y="3460750"/>
            <a:ext cx="3352800" cy="1371600"/>
          </a:xfrm>
          <a:prstGeom prst="ellipse">
            <a:avLst/>
          </a:prstGeom>
          <a:solidFill>
            <a:srgbClr val="CCFFFF"/>
          </a:solidFill>
          <a:ln w="12700">
            <a:solidFill>
              <a:schemeClr val="tx1"/>
            </a:solidFill>
            <a:round/>
            <a:headEnd/>
            <a:tailEnd/>
          </a:ln>
          <a:effectLst>
            <a:outerShdw dist="71842" dir="2700000" algn="ctr" rotWithShape="0">
              <a:schemeClr val="tx1"/>
            </a:outerShdw>
          </a:effectLst>
        </p:spPr>
        <p:txBody>
          <a:bodyPr wrap="none" anchor="ctr"/>
          <a:lstStyle/>
          <a:p>
            <a:pPr algn="ctr"/>
            <a:r>
              <a:rPr lang="en-US">
                <a:solidFill>
                  <a:srgbClr val="FF0000"/>
                </a:solidFill>
                <a:latin typeface="Times New Roman" pitchFamily="18" charset="0"/>
              </a:rPr>
              <a:t>Similar</a:t>
            </a:r>
            <a:br>
              <a:rPr lang="en-US">
                <a:solidFill>
                  <a:srgbClr val="FF0000"/>
                </a:solidFill>
                <a:latin typeface="Times New Roman" pitchFamily="18" charset="0"/>
              </a:rPr>
            </a:br>
            <a:r>
              <a:rPr lang="en-US">
                <a:solidFill>
                  <a:srgbClr val="FF0000"/>
                </a:solidFill>
                <a:latin typeface="Times New Roman" pitchFamily="18" charset="0"/>
              </a:rPr>
              <a:t>processes</a:t>
            </a:r>
          </a:p>
        </p:txBody>
      </p:sp>
      <p:sp>
        <p:nvSpPr>
          <p:cNvPr id="142343" name="Oval 44"/>
          <p:cNvSpPr>
            <a:spLocks noChangeArrowheads="1"/>
          </p:cNvSpPr>
          <p:nvPr/>
        </p:nvSpPr>
        <p:spPr bwMode="auto">
          <a:xfrm>
            <a:off x="8489951" y="3962400"/>
            <a:ext cx="3352800" cy="1371600"/>
          </a:xfrm>
          <a:prstGeom prst="ellipse">
            <a:avLst/>
          </a:prstGeom>
          <a:solidFill>
            <a:srgbClr val="FFFFCC"/>
          </a:solidFill>
          <a:ln w="12700">
            <a:solidFill>
              <a:schemeClr val="tx1"/>
            </a:solidFill>
            <a:round/>
            <a:headEnd/>
            <a:tailEnd/>
          </a:ln>
          <a:effectLst>
            <a:outerShdw dist="71842" dir="2700000" algn="ctr" rotWithShape="0">
              <a:schemeClr val="tx1"/>
            </a:outerShdw>
          </a:effectLst>
        </p:spPr>
        <p:txBody>
          <a:bodyPr wrap="none" anchor="ctr"/>
          <a:lstStyle/>
          <a:p>
            <a:pPr algn="ctr"/>
            <a:r>
              <a:rPr lang="en-US">
                <a:solidFill>
                  <a:srgbClr val="FF0000"/>
                </a:solidFill>
                <a:latin typeface="Times New Roman" pitchFamily="18" charset="0"/>
              </a:rPr>
              <a:t>Homogeneous</a:t>
            </a:r>
            <a:br>
              <a:rPr lang="en-US">
                <a:solidFill>
                  <a:srgbClr val="FF0000"/>
                </a:solidFill>
                <a:latin typeface="Times New Roman" pitchFamily="18" charset="0"/>
              </a:rPr>
            </a:br>
            <a:r>
              <a:rPr lang="en-US">
                <a:solidFill>
                  <a:srgbClr val="FF0000"/>
                </a:solidFill>
                <a:latin typeface="Times New Roman" pitchFamily="18" charset="0"/>
              </a:rPr>
              <a:t>products</a:t>
            </a:r>
          </a:p>
        </p:txBody>
      </p:sp>
      <p:grpSp>
        <p:nvGrpSpPr>
          <p:cNvPr id="142344" name="Group 52"/>
          <p:cNvGrpSpPr>
            <a:grpSpLocks/>
          </p:cNvGrpSpPr>
          <p:nvPr/>
        </p:nvGrpSpPr>
        <p:grpSpPr bwMode="auto">
          <a:xfrm>
            <a:off x="2396067" y="5661025"/>
            <a:ext cx="7416800" cy="838200"/>
            <a:chOff x="960" y="3552"/>
            <a:chExt cx="3504" cy="528"/>
          </a:xfrm>
        </p:grpSpPr>
        <p:sp>
          <p:nvSpPr>
            <p:cNvPr id="142348" name="Rectangle 50"/>
            <p:cNvSpPr>
              <a:spLocks noChangeArrowheads="1"/>
            </p:cNvSpPr>
            <p:nvPr/>
          </p:nvSpPr>
          <p:spPr bwMode="auto">
            <a:xfrm>
              <a:off x="960" y="3552"/>
              <a:ext cx="3504" cy="528"/>
            </a:xfrm>
            <a:prstGeom prst="rect">
              <a:avLst/>
            </a:prstGeom>
            <a:solidFill>
              <a:srgbClr val="FFCCFF"/>
            </a:solidFill>
            <a:ln w="28575">
              <a:solidFill>
                <a:schemeClr val="tx1"/>
              </a:solidFill>
              <a:miter lim="800000"/>
              <a:headEnd/>
              <a:tailEnd/>
            </a:ln>
          </p:spPr>
          <p:txBody>
            <a:bodyPr wrap="none" anchor="ctr"/>
            <a:lstStyle/>
            <a:p>
              <a:endParaRPr lang="id-ID"/>
            </a:p>
          </p:txBody>
        </p:sp>
        <p:grpSp>
          <p:nvGrpSpPr>
            <p:cNvPr id="142349" name="Group 51"/>
            <p:cNvGrpSpPr>
              <a:grpSpLocks/>
            </p:cNvGrpSpPr>
            <p:nvPr/>
          </p:nvGrpSpPr>
          <p:grpSpPr bwMode="auto">
            <a:xfrm>
              <a:off x="1104" y="3552"/>
              <a:ext cx="3291" cy="407"/>
              <a:chOff x="1104" y="3552"/>
              <a:chExt cx="3291" cy="407"/>
            </a:xfrm>
          </p:grpSpPr>
          <p:sp>
            <p:nvSpPr>
              <p:cNvPr id="142350" name="Text Box 45"/>
              <p:cNvSpPr txBox="1">
                <a:spLocks noChangeArrowheads="1"/>
              </p:cNvSpPr>
              <p:nvPr/>
            </p:nvSpPr>
            <p:spPr bwMode="auto">
              <a:xfrm>
                <a:off x="1104" y="3667"/>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solidFill>
                      <a:srgbClr val="FF0000"/>
                    </a:solidFill>
                  </a:rPr>
                  <a:t>Unit cost</a:t>
                </a:r>
                <a:r>
                  <a:rPr lang="en-US" b="1">
                    <a:solidFill>
                      <a:srgbClr val="FF0000"/>
                    </a:solidFill>
                  </a:rPr>
                  <a:t>  = </a:t>
                </a:r>
                <a:endParaRPr lang="en-US">
                  <a:solidFill>
                    <a:srgbClr val="FF0000"/>
                  </a:solidFill>
                </a:endParaRPr>
              </a:p>
            </p:txBody>
          </p:sp>
          <p:grpSp>
            <p:nvGrpSpPr>
              <p:cNvPr id="142351" name="Group 48"/>
              <p:cNvGrpSpPr>
                <a:grpSpLocks/>
              </p:cNvGrpSpPr>
              <p:nvPr/>
            </p:nvGrpSpPr>
            <p:grpSpPr bwMode="auto">
              <a:xfrm>
                <a:off x="2091" y="3552"/>
                <a:ext cx="2304" cy="407"/>
                <a:chOff x="2592" y="3552"/>
                <a:chExt cx="2304" cy="407"/>
              </a:xfrm>
            </p:grpSpPr>
            <p:sp>
              <p:nvSpPr>
                <p:cNvPr id="142352" name="Text Box 46"/>
                <p:cNvSpPr txBox="1">
                  <a:spLocks noChangeArrowheads="1"/>
                </p:cNvSpPr>
                <p:nvPr/>
              </p:nvSpPr>
              <p:spPr bwMode="auto">
                <a:xfrm>
                  <a:off x="2592" y="3552"/>
                  <a:ext cx="230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solidFill>
                        <a:srgbClr val="FF0000"/>
                      </a:solidFill>
                    </a:rPr>
                    <a:t>Process costs</a:t>
                  </a:r>
                  <a:br>
                    <a:rPr lang="en-US">
                      <a:solidFill>
                        <a:srgbClr val="FF0000"/>
                      </a:solidFill>
                    </a:rPr>
                  </a:br>
                  <a:r>
                    <a:rPr lang="en-US">
                      <a:solidFill>
                        <a:srgbClr val="FF0000"/>
                      </a:solidFill>
                    </a:rPr>
                    <a:t>Equivalent units produced</a:t>
                  </a:r>
                </a:p>
              </p:txBody>
            </p:sp>
            <p:sp>
              <p:nvSpPr>
                <p:cNvPr id="142353" name="Line 47"/>
                <p:cNvSpPr>
                  <a:spLocks noChangeShapeType="1"/>
                </p:cNvSpPr>
                <p:nvPr/>
              </p:nvSpPr>
              <p:spPr bwMode="auto">
                <a:xfrm>
                  <a:off x="2681" y="3730"/>
                  <a:ext cx="2009" cy="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grpSp>
        </p:grpSp>
      </p:grpSp>
      <p:sp>
        <p:nvSpPr>
          <p:cNvPr id="15" name="Date Placeholder 1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6" name="Slide Number Placeholder 15"/>
          <p:cNvSpPr>
            <a:spLocks noGrp="1"/>
          </p:cNvSpPr>
          <p:nvPr>
            <p:ph type="sldNum" sz="quarter" idx="4294967295"/>
          </p:nvPr>
        </p:nvSpPr>
        <p:spPr>
          <a:xfrm>
            <a:off x="8737600" y="6243638"/>
            <a:ext cx="2844800" cy="457200"/>
          </a:xfrm>
          <a:prstGeom prst="rect">
            <a:avLst/>
          </a:prstGeom>
        </p:spPr>
        <p:txBody>
          <a:bodyPr/>
          <a:lstStyle/>
          <a:p>
            <a:pPr>
              <a:defRPr/>
            </a:pPr>
            <a:fld id="{6A1108F7-B294-43EC-9E00-D2F6D19CB94C}" type="slidenum">
              <a:rPr lang="en-US" smtClean="0"/>
              <a:pPr>
                <a:defRPr/>
              </a:pPr>
              <a:t>146</a:t>
            </a:fld>
            <a:endParaRPr lang="en-US"/>
          </a:p>
        </p:txBody>
      </p:sp>
      <p:sp>
        <p:nvSpPr>
          <p:cNvPr id="17" name="Footer Placeholder 16"/>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80291577"/>
      </p:ext>
    </p:extLst>
  </p:cSld>
  <p:clrMapOvr>
    <a:masterClrMapping/>
  </p:clrMapOvr>
  <p:transition>
    <p:split orient="ver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defRPr/>
            </a:pPr>
            <a:r>
              <a:rPr lang="en-AU" smtClean="0"/>
              <a:t>Masalah Akuntansi:</a:t>
            </a:r>
          </a:p>
        </p:txBody>
      </p:sp>
      <p:sp>
        <p:nvSpPr>
          <p:cNvPr id="5123"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AU" smtClean="0"/>
              <a:t>Menghitung unit ekuivalen untuk setiap jenis biaya produksi.</a:t>
            </a:r>
          </a:p>
          <a:p>
            <a:pPr marL="609600" indent="-609600" eaLnBrk="1" hangingPunct="1">
              <a:buFont typeface="Wingdings" pitchFamily="2" charset="2"/>
              <a:buAutoNum type="arabicPeriod"/>
              <a:defRPr/>
            </a:pPr>
            <a:r>
              <a:rPr lang="en-AU" smtClean="0"/>
              <a:t>Menghitung biaya per unit untuk setiap jenis biaya produksi</a:t>
            </a:r>
          </a:p>
          <a:p>
            <a:pPr marL="609600" indent="-609600" eaLnBrk="1" hangingPunct="1">
              <a:buFont typeface="Wingdings" pitchFamily="2" charset="2"/>
              <a:buAutoNum type="arabicPeriod"/>
              <a:defRPr/>
            </a:pPr>
            <a:r>
              <a:rPr lang="en-AU" smtClean="0"/>
              <a:t>Membuat laporan biaya produksi.</a:t>
            </a:r>
          </a:p>
          <a:p>
            <a:pPr marL="609600" indent="-609600" eaLnBrk="1" hangingPunct="1">
              <a:buFont typeface="Wingdings" pitchFamily="2" charset="2"/>
              <a:buAutoNum type="arabicPeriod"/>
              <a:defRPr/>
            </a:pPr>
            <a:r>
              <a:rPr lang="en-AU" smtClean="0"/>
              <a:t>Mencatat ke jurnal. </a:t>
            </a:r>
          </a:p>
        </p:txBody>
      </p:sp>
      <p:sp>
        <p:nvSpPr>
          <p:cNvPr id="5124"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125"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CB95A179-C459-4828-9B51-1C303A75B4BC}" type="slidenum">
              <a:rPr lang="en-US"/>
              <a:pPr>
                <a:defRPr/>
              </a:pPr>
              <a:t>147</a:t>
            </a:fld>
            <a:endParaRPr lang="en-US"/>
          </a:p>
        </p:txBody>
      </p:sp>
      <p:sp>
        <p:nvSpPr>
          <p:cNvPr id="5126"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3811217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4838713" y="1808163"/>
            <a:ext cx="3170741"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b="1">
                <a:solidFill>
                  <a:schemeClr val="bg1"/>
                </a:solidFill>
                <a:latin typeface="Arial" charset="0"/>
              </a:rPr>
              <a:t>Same</a:t>
            </a:r>
            <a:r>
              <a:rPr lang="en-US" b="1">
                <a:solidFill>
                  <a:srgbClr val="FC0128"/>
                </a:solidFill>
                <a:latin typeface="Arial" charset="0"/>
              </a:rPr>
              <a:t> objective:  </a:t>
            </a:r>
            <a:r>
              <a:rPr lang="en-US" b="1">
                <a:solidFill>
                  <a:schemeClr val="bg1"/>
                </a:solidFill>
                <a:latin typeface="Arial" charset="0"/>
              </a:rPr>
              <a:t>determine</a:t>
            </a:r>
            <a:br>
              <a:rPr lang="en-US" b="1">
                <a:solidFill>
                  <a:schemeClr val="bg1"/>
                </a:solidFill>
                <a:latin typeface="Arial" charset="0"/>
              </a:rPr>
            </a:br>
            <a:r>
              <a:rPr lang="en-US" b="1">
                <a:solidFill>
                  <a:schemeClr val="bg1"/>
                </a:solidFill>
                <a:latin typeface="Arial" charset="0"/>
              </a:rPr>
              <a:t> the cost of products</a:t>
            </a:r>
          </a:p>
        </p:txBody>
      </p:sp>
      <p:sp>
        <p:nvSpPr>
          <p:cNvPr id="144387" name="Rectangle 4"/>
          <p:cNvSpPr>
            <a:spLocks noChangeArrowheads="1"/>
          </p:cNvSpPr>
          <p:nvPr/>
        </p:nvSpPr>
        <p:spPr bwMode="auto">
          <a:xfrm>
            <a:off x="4034285" y="3595688"/>
            <a:ext cx="4722448"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b="1">
                <a:solidFill>
                  <a:schemeClr val="bg1"/>
                </a:solidFill>
                <a:latin typeface="Arial" charset="0"/>
              </a:rPr>
              <a:t>Same</a:t>
            </a:r>
            <a:r>
              <a:rPr lang="en-US" b="1">
                <a:solidFill>
                  <a:srgbClr val="FC0128"/>
                </a:solidFill>
                <a:latin typeface="Arial" charset="0"/>
              </a:rPr>
              <a:t> Inventory accounts:  </a:t>
            </a:r>
            <a:r>
              <a:rPr lang="en-US" b="1">
                <a:solidFill>
                  <a:schemeClr val="bg1"/>
                </a:solidFill>
                <a:latin typeface="Arial" charset="0"/>
              </a:rPr>
              <a:t>raw</a:t>
            </a:r>
            <a:r>
              <a:rPr lang="en-US" b="1">
                <a:solidFill>
                  <a:srgbClr val="FC0128"/>
                </a:solidFill>
                <a:latin typeface="Arial" charset="0"/>
              </a:rPr>
              <a:t> </a:t>
            </a:r>
            <a:r>
              <a:rPr lang="en-US" b="1">
                <a:solidFill>
                  <a:schemeClr val="bg1"/>
                </a:solidFill>
                <a:latin typeface="Arial" charset="0"/>
              </a:rPr>
              <a:t>materials,</a:t>
            </a:r>
            <a:br>
              <a:rPr lang="en-US" b="1">
                <a:solidFill>
                  <a:schemeClr val="bg1"/>
                </a:solidFill>
                <a:latin typeface="Arial" charset="0"/>
              </a:rPr>
            </a:br>
            <a:r>
              <a:rPr lang="en-US" b="1">
                <a:solidFill>
                  <a:schemeClr val="bg1"/>
                </a:solidFill>
                <a:latin typeface="Arial" charset="0"/>
              </a:rPr>
              <a:t> work in process, and finished goods</a:t>
            </a:r>
          </a:p>
        </p:txBody>
      </p:sp>
      <p:sp>
        <p:nvSpPr>
          <p:cNvPr id="144388" name="Rectangle 5"/>
          <p:cNvSpPr>
            <a:spLocks noChangeArrowheads="1"/>
          </p:cNvSpPr>
          <p:nvPr/>
        </p:nvSpPr>
        <p:spPr bwMode="auto">
          <a:xfrm>
            <a:off x="4029923" y="5195888"/>
            <a:ext cx="453008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b="1">
                <a:solidFill>
                  <a:schemeClr val="bg1"/>
                </a:solidFill>
                <a:latin typeface="Arial" charset="0"/>
              </a:rPr>
              <a:t>Same</a:t>
            </a:r>
            <a:r>
              <a:rPr lang="en-US" b="1">
                <a:solidFill>
                  <a:srgbClr val="FC0128"/>
                </a:solidFill>
                <a:latin typeface="Arial" charset="0"/>
              </a:rPr>
              <a:t> overhead assignment method:</a:t>
            </a:r>
            <a:br>
              <a:rPr lang="en-US" b="1">
                <a:solidFill>
                  <a:srgbClr val="FC0128"/>
                </a:solidFill>
                <a:latin typeface="Arial" charset="0"/>
              </a:rPr>
            </a:br>
            <a:r>
              <a:rPr lang="en-US" b="1">
                <a:solidFill>
                  <a:schemeClr val="bg1"/>
                </a:solidFill>
                <a:latin typeface="Arial" charset="0"/>
              </a:rPr>
              <a:t>predetermined rate times actual activity</a:t>
            </a:r>
          </a:p>
        </p:txBody>
      </p:sp>
      <p:sp>
        <p:nvSpPr>
          <p:cNvPr id="144389" name="Freeform 6"/>
          <p:cNvSpPr>
            <a:spLocks/>
          </p:cNvSpPr>
          <p:nvPr/>
        </p:nvSpPr>
        <p:spPr bwMode="auto">
          <a:xfrm>
            <a:off x="1670051" y="1654175"/>
            <a:ext cx="9309100" cy="1682750"/>
          </a:xfrm>
          <a:custGeom>
            <a:avLst/>
            <a:gdLst>
              <a:gd name="T0" fmla="*/ 2147483647 w 4398"/>
              <a:gd name="T1" fmla="*/ 0 h 1060"/>
              <a:gd name="T2" fmla="*/ 2147483647 w 4398"/>
              <a:gd name="T3" fmla="*/ 0 h 1060"/>
              <a:gd name="T4" fmla="*/ 2147483647 w 4398"/>
              <a:gd name="T5" fmla="*/ 2147483647 h 1060"/>
              <a:gd name="T6" fmla="*/ 2147483647 w 4398"/>
              <a:gd name="T7" fmla="*/ 2147483647 h 1060"/>
              <a:gd name="T8" fmla="*/ 2147483647 w 4398"/>
              <a:gd name="T9" fmla="*/ 2147483647 h 1060"/>
              <a:gd name="T10" fmla="*/ 2147483647 w 4398"/>
              <a:gd name="T11" fmla="*/ 2147483647 h 1060"/>
              <a:gd name="T12" fmla="*/ 2147483647 w 4398"/>
              <a:gd name="T13" fmla="*/ 2147483647 h 1060"/>
              <a:gd name="T14" fmla="*/ 2147483647 w 4398"/>
              <a:gd name="T15" fmla="*/ 2147483647 h 1060"/>
              <a:gd name="T16" fmla="*/ 2147483647 w 4398"/>
              <a:gd name="T17" fmla="*/ 2147483647 h 1060"/>
              <a:gd name="T18" fmla="*/ 2147483647 w 4398"/>
              <a:gd name="T19" fmla="*/ 2147483647 h 1060"/>
              <a:gd name="T20" fmla="*/ 2147483647 w 4398"/>
              <a:gd name="T21" fmla="*/ 2147483647 h 1060"/>
              <a:gd name="T22" fmla="*/ 2147483647 w 4398"/>
              <a:gd name="T23" fmla="*/ 2147483647 h 1060"/>
              <a:gd name="T24" fmla="*/ 2147483647 w 4398"/>
              <a:gd name="T25" fmla="*/ 2147483647 h 1060"/>
              <a:gd name="T26" fmla="*/ 2147483647 w 4398"/>
              <a:gd name="T27" fmla="*/ 2147483647 h 1060"/>
              <a:gd name="T28" fmla="*/ 2147483647 w 4398"/>
              <a:gd name="T29" fmla="*/ 2147483647 h 1060"/>
              <a:gd name="T30" fmla="*/ 2147483647 w 4398"/>
              <a:gd name="T31" fmla="*/ 2147483647 h 1060"/>
              <a:gd name="T32" fmla="*/ 2147483647 w 4398"/>
              <a:gd name="T33" fmla="*/ 2147483647 h 1060"/>
              <a:gd name="T34" fmla="*/ 2147483647 w 4398"/>
              <a:gd name="T35" fmla="*/ 2147483647 h 1060"/>
              <a:gd name="T36" fmla="*/ 2147483647 w 4398"/>
              <a:gd name="T37" fmla="*/ 2147483647 h 1060"/>
              <a:gd name="T38" fmla="*/ 2147483647 w 4398"/>
              <a:gd name="T39" fmla="*/ 2147483647 h 1060"/>
              <a:gd name="T40" fmla="*/ 2147483647 w 4398"/>
              <a:gd name="T41" fmla="*/ 2147483647 h 1060"/>
              <a:gd name="T42" fmla="*/ 2147483647 w 4398"/>
              <a:gd name="T43" fmla="*/ 2147483647 h 1060"/>
              <a:gd name="T44" fmla="*/ 2147483647 w 4398"/>
              <a:gd name="T45" fmla="*/ 2147483647 h 1060"/>
              <a:gd name="T46" fmla="*/ 2147483647 w 4398"/>
              <a:gd name="T47" fmla="*/ 2147483647 h 1060"/>
              <a:gd name="T48" fmla="*/ 2147483647 w 4398"/>
              <a:gd name="T49" fmla="*/ 2147483647 h 1060"/>
              <a:gd name="T50" fmla="*/ 2147483647 w 4398"/>
              <a:gd name="T51" fmla="*/ 2147483647 h 1060"/>
              <a:gd name="T52" fmla="*/ 2147483647 w 4398"/>
              <a:gd name="T53" fmla="*/ 2147483647 h 1060"/>
              <a:gd name="T54" fmla="*/ 2147483647 w 4398"/>
              <a:gd name="T55" fmla="*/ 2147483647 h 1060"/>
              <a:gd name="T56" fmla="*/ 2147483647 w 4398"/>
              <a:gd name="T57" fmla="*/ 2147483647 h 1060"/>
              <a:gd name="T58" fmla="*/ 2147483647 w 4398"/>
              <a:gd name="T59" fmla="*/ 2147483647 h 1060"/>
              <a:gd name="T60" fmla="*/ 2147483647 w 4398"/>
              <a:gd name="T61" fmla="*/ 2147483647 h 1060"/>
              <a:gd name="T62" fmla="*/ 2147483647 w 4398"/>
              <a:gd name="T63" fmla="*/ 2147483647 h 1060"/>
              <a:gd name="T64" fmla="*/ 2147483647 w 4398"/>
              <a:gd name="T65" fmla="*/ 2147483647 h 1060"/>
              <a:gd name="T66" fmla="*/ 2147483647 w 4398"/>
              <a:gd name="T67" fmla="*/ 2147483647 h 1060"/>
              <a:gd name="T68" fmla="*/ 2147483647 w 4398"/>
              <a:gd name="T69" fmla="*/ 2147483647 h 1060"/>
              <a:gd name="T70" fmla="*/ 2147483647 w 4398"/>
              <a:gd name="T71" fmla="*/ 2147483647 h 1060"/>
              <a:gd name="T72" fmla="*/ 2147483647 w 4398"/>
              <a:gd name="T73" fmla="*/ 2147483647 h 1060"/>
              <a:gd name="T74" fmla="*/ 2147483647 w 4398"/>
              <a:gd name="T75" fmla="*/ 2147483647 h 1060"/>
              <a:gd name="T76" fmla="*/ 2147483647 w 4398"/>
              <a:gd name="T77" fmla="*/ 2147483647 h 1060"/>
              <a:gd name="T78" fmla="*/ 2147483647 w 4398"/>
              <a:gd name="T79" fmla="*/ 2147483647 h 1060"/>
              <a:gd name="T80" fmla="*/ 2147483647 w 4398"/>
              <a:gd name="T81" fmla="*/ 2147483647 h 1060"/>
              <a:gd name="T82" fmla="*/ 2147483647 w 4398"/>
              <a:gd name="T83" fmla="*/ 2147483647 h 1060"/>
              <a:gd name="T84" fmla="*/ 0 w 4398"/>
              <a:gd name="T85" fmla="*/ 2147483647 h 1060"/>
              <a:gd name="T86" fmla="*/ 0 w 4398"/>
              <a:gd name="T87" fmla="*/ 2147483647 h 1060"/>
              <a:gd name="T88" fmla="*/ 0 w 4398"/>
              <a:gd name="T89" fmla="*/ 2147483647 h 1060"/>
              <a:gd name="T90" fmla="*/ 2147483647 w 4398"/>
              <a:gd name="T91" fmla="*/ 2147483647 h 1060"/>
              <a:gd name="T92" fmla="*/ 2147483647 w 4398"/>
              <a:gd name="T93" fmla="*/ 2147483647 h 1060"/>
              <a:gd name="T94" fmla="*/ 2147483647 w 4398"/>
              <a:gd name="T95" fmla="*/ 2147483647 h 1060"/>
              <a:gd name="T96" fmla="*/ 2147483647 w 4398"/>
              <a:gd name="T97" fmla="*/ 2147483647 h 1060"/>
              <a:gd name="T98" fmla="*/ 2147483647 w 4398"/>
              <a:gd name="T99" fmla="*/ 2147483647 h 1060"/>
              <a:gd name="T100" fmla="*/ 2147483647 w 4398"/>
              <a:gd name="T101" fmla="*/ 2147483647 h 1060"/>
              <a:gd name="T102" fmla="*/ 2147483647 w 4398"/>
              <a:gd name="T103" fmla="*/ 2147483647 h 1060"/>
              <a:gd name="T104" fmla="*/ 2147483647 w 4398"/>
              <a:gd name="T105" fmla="*/ 2147483647 h 1060"/>
              <a:gd name="T106" fmla="*/ 2147483647 w 4398"/>
              <a:gd name="T107" fmla="*/ 2147483647 h 1060"/>
              <a:gd name="T108" fmla="*/ 2147483647 w 4398"/>
              <a:gd name="T109" fmla="*/ 0 h 1060"/>
              <a:gd name="T110" fmla="*/ 2147483647 w 4398"/>
              <a:gd name="T111" fmla="*/ 0 h 10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98"/>
              <a:gd name="T169" fmla="*/ 0 h 1060"/>
              <a:gd name="T170" fmla="*/ 4398 w 4398"/>
              <a:gd name="T171" fmla="*/ 1060 h 10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98" h="1060">
                <a:moveTo>
                  <a:pt x="4200" y="0"/>
                </a:moveTo>
                <a:lnTo>
                  <a:pt x="4215" y="0"/>
                </a:lnTo>
                <a:lnTo>
                  <a:pt x="4244" y="3"/>
                </a:lnTo>
                <a:lnTo>
                  <a:pt x="4271" y="9"/>
                </a:lnTo>
                <a:lnTo>
                  <a:pt x="4295" y="16"/>
                </a:lnTo>
                <a:lnTo>
                  <a:pt x="4321" y="28"/>
                </a:lnTo>
                <a:lnTo>
                  <a:pt x="4342" y="40"/>
                </a:lnTo>
                <a:lnTo>
                  <a:pt x="4360" y="53"/>
                </a:lnTo>
                <a:lnTo>
                  <a:pt x="4376" y="70"/>
                </a:lnTo>
                <a:lnTo>
                  <a:pt x="4386" y="87"/>
                </a:lnTo>
                <a:lnTo>
                  <a:pt x="4391" y="105"/>
                </a:lnTo>
                <a:lnTo>
                  <a:pt x="4397" y="122"/>
                </a:lnTo>
                <a:lnTo>
                  <a:pt x="4397" y="647"/>
                </a:lnTo>
                <a:lnTo>
                  <a:pt x="4397" y="657"/>
                </a:lnTo>
                <a:lnTo>
                  <a:pt x="4391" y="675"/>
                </a:lnTo>
                <a:lnTo>
                  <a:pt x="4382" y="694"/>
                </a:lnTo>
                <a:lnTo>
                  <a:pt x="4368" y="710"/>
                </a:lnTo>
                <a:lnTo>
                  <a:pt x="4352" y="723"/>
                </a:lnTo>
                <a:lnTo>
                  <a:pt x="4331" y="738"/>
                </a:lnTo>
                <a:lnTo>
                  <a:pt x="4308" y="750"/>
                </a:lnTo>
                <a:lnTo>
                  <a:pt x="4284" y="758"/>
                </a:lnTo>
                <a:lnTo>
                  <a:pt x="4257" y="764"/>
                </a:lnTo>
                <a:lnTo>
                  <a:pt x="4228" y="767"/>
                </a:lnTo>
                <a:lnTo>
                  <a:pt x="4200" y="770"/>
                </a:lnTo>
                <a:lnTo>
                  <a:pt x="2479" y="770"/>
                </a:lnTo>
                <a:lnTo>
                  <a:pt x="2479" y="871"/>
                </a:lnTo>
                <a:lnTo>
                  <a:pt x="2748" y="871"/>
                </a:lnTo>
                <a:lnTo>
                  <a:pt x="2200" y="1059"/>
                </a:lnTo>
                <a:lnTo>
                  <a:pt x="1649" y="871"/>
                </a:lnTo>
                <a:lnTo>
                  <a:pt x="1928" y="871"/>
                </a:lnTo>
                <a:lnTo>
                  <a:pt x="1928" y="770"/>
                </a:lnTo>
                <a:lnTo>
                  <a:pt x="196" y="770"/>
                </a:lnTo>
                <a:lnTo>
                  <a:pt x="183" y="770"/>
                </a:lnTo>
                <a:lnTo>
                  <a:pt x="153" y="766"/>
                </a:lnTo>
                <a:lnTo>
                  <a:pt x="124" y="762"/>
                </a:lnTo>
                <a:lnTo>
                  <a:pt x="101" y="755"/>
                </a:lnTo>
                <a:lnTo>
                  <a:pt x="74" y="743"/>
                </a:lnTo>
                <a:lnTo>
                  <a:pt x="53" y="731"/>
                </a:lnTo>
                <a:lnTo>
                  <a:pt x="34" y="718"/>
                </a:lnTo>
                <a:lnTo>
                  <a:pt x="21" y="701"/>
                </a:lnTo>
                <a:lnTo>
                  <a:pt x="10" y="685"/>
                </a:lnTo>
                <a:lnTo>
                  <a:pt x="2" y="666"/>
                </a:lnTo>
                <a:lnTo>
                  <a:pt x="0" y="647"/>
                </a:lnTo>
                <a:lnTo>
                  <a:pt x="0" y="122"/>
                </a:lnTo>
                <a:lnTo>
                  <a:pt x="0" y="115"/>
                </a:lnTo>
                <a:lnTo>
                  <a:pt x="5" y="96"/>
                </a:lnTo>
                <a:lnTo>
                  <a:pt x="16" y="78"/>
                </a:lnTo>
                <a:lnTo>
                  <a:pt x="29" y="61"/>
                </a:lnTo>
                <a:lnTo>
                  <a:pt x="44" y="46"/>
                </a:lnTo>
                <a:lnTo>
                  <a:pt x="66" y="33"/>
                </a:lnTo>
                <a:lnTo>
                  <a:pt x="87" y="20"/>
                </a:lnTo>
                <a:lnTo>
                  <a:pt x="114" y="13"/>
                </a:lnTo>
                <a:lnTo>
                  <a:pt x="140" y="5"/>
                </a:lnTo>
                <a:lnTo>
                  <a:pt x="166" y="1"/>
                </a:lnTo>
                <a:lnTo>
                  <a:pt x="196" y="0"/>
                </a:lnTo>
                <a:lnTo>
                  <a:pt x="4200" y="0"/>
                </a:lnTo>
              </a:path>
            </a:pathLst>
          </a:custGeom>
          <a:solidFill>
            <a:srgbClr val="AD6900"/>
          </a:solidFill>
          <a:ln w="12700" cap="rnd">
            <a:solidFill>
              <a:srgbClr val="000000"/>
            </a:solidFill>
            <a:round/>
            <a:headEnd/>
            <a:tailEnd/>
          </a:ln>
        </p:spPr>
        <p:txBody>
          <a:bodyPr/>
          <a:lstStyle/>
          <a:p>
            <a:endParaRPr lang="id-ID"/>
          </a:p>
        </p:txBody>
      </p:sp>
      <p:sp>
        <p:nvSpPr>
          <p:cNvPr id="144390" name="Freeform 7"/>
          <p:cNvSpPr>
            <a:spLocks/>
          </p:cNvSpPr>
          <p:nvPr/>
        </p:nvSpPr>
        <p:spPr bwMode="auto">
          <a:xfrm>
            <a:off x="1670051" y="3360738"/>
            <a:ext cx="9309100" cy="1681162"/>
          </a:xfrm>
          <a:custGeom>
            <a:avLst/>
            <a:gdLst>
              <a:gd name="T0" fmla="*/ 2147483647 w 4398"/>
              <a:gd name="T1" fmla="*/ 0 h 1059"/>
              <a:gd name="T2" fmla="*/ 2147483647 w 4398"/>
              <a:gd name="T3" fmla="*/ 0 h 1059"/>
              <a:gd name="T4" fmla="*/ 2147483647 w 4398"/>
              <a:gd name="T5" fmla="*/ 2147483647 h 1059"/>
              <a:gd name="T6" fmla="*/ 2147483647 w 4398"/>
              <a:gd name="T7" fmla="*/ 2147483647 h 1059"/>
              <a:gd name="T8" fmla="*/ 2147483647 w 4398"/>
              <a:gd name="T9" fmla="*/ 2147483647 h 1059"/>
              <a:gd name="T10" fmla="*/ 2147483647 w 4398"/>
              <a:gd name="T11" fmla="*/ 2147483647 h 1059"/>
              <a:gd name="T12" fmla="*/ 2147483647 w 4398"/>
              <a:gd name="T13" fmla="*/ 2147483647 h 1059"/>
              <a:gd name="T14" fmla="*/ 2147483647 w 4398"/>
              <a:gd name="T15" fmla="*/ 2147483647 h 1059"/>
              <a:gd name="T16" fmla="*/ 2147483647 w 4398"/>
              <a:gd name="T17" fmla="*/ 2147483647 h 1059"/>
              <a:gd name="T18" fmla="*/ 2147483647 w 4398"/>
              <a:gd name="T19" fmla="*/ 2147483647 h 1059"/>
              <a:gd name="T20" fmla="*/ 2147483647 w 4398"/>
              <a:gd name="T21" fmla="*/ 2147483647 h 1059"/>
              <a:gd name="T22" fmla="*/ 2147483647 w 4398"/>
              <a:gd name="T23" fmla="*/ 2147483647 h 1059"/>
              <a:gd name="T24" fmla="*/ 2147483647 w 4398"/>
              <a:gd name="T25" fmla="*/ 2147483647 h 1059"/>
              <a:gd name="T26" fmla="*/ 2147483647 w 4398"/>
              <a:gd name="T27" fmla="*/ 2147483647 h 1059"/>
              <a:gd name="T28" fmla="*/ 2147483647 w 4398"/>
              <a:gd name="T29" fmla="*/ 2147483647 h 1059"/>
              <a:gd name="T30" fmla="*/ 2147483647 w 4398"/>
              <a:gd name="T31" fmla="*/ 2147483647 h 1059"/>
              <a:gd name="T32" fmla="*/ 2147483647 w 4398"/>
              <a:gd name="T33" fmla="*/ 2147483647 h 1059"/>
              <a:gd name="T34" fmla="*/ 2147483647 w 4398"/>
              <a:gd name="T35" fmla="*/ 2147483647 h 1059"/>
              <a:gd name="T36" fmla="*/ 2147483647 w 4398"/>
              <a:gd name="T37" fmla="*/ 2147483647 h 1059"/>
              <a:gd name="T38" fmla="*/ 2147483647 w 4398"/>
              <a:gd name="T39" fmla="*/ 2147483647 h 1059"/>
              <a:gd name="T40" fmla="*/ 2147483647 w 4398"/>
              <a:gd name="T41" fmla="*/ 2147483647 h 1059"/>
              <a:gd name="T42" fmla="*/ 2147483647 w 4398"/>
              <a:gd name="T43" fmla="*/ 2147483647 h 1059"/>
              <a:gd name="T44" fmla="*/ 2147483647 w 4398"/>
              <a:gd name="T45" fmla="*/ 2147483647 h 1059"/>
              <a:gd name="T46" fmla="*/ 2147483647 w 4398"/>
              <a:gd name="T47" fmla="*/ 2147483647 h 1059"/>
              <a:gd name="T48" fmla="*/ 2147483647 w 4398"/>
              <a:gd name="T49" fmla="*/ 2147483647 h 1059"/>
              <a:gd name="T50" fmla="*/ 2147483647 w 4398"/>
              <a:gd name="T51" fmla="*/ 2147483647 h 1059"/>
              <a:gd name="T52" fmla="*/ 2147483647 w 4398"/>
              <a:gd name="T53" fmla="*/ 2147483647 h 1059"/>
              <a:gd name="T54" fmla="*/ 2147483647 w 4398"/>
              <a:gd name="T55" fmla="*/ 2147483647 h 1059"/>
              <a:gd name="T56" fmla="*/ 2147483647 w 4398"/>
              <a:gd name="T57" fmla="*/ 2147483647 h 1059"/>
              <a:gd name="T58" fmla="*/ 2147483647 w 4398"/>
              <a:gd name="T59" fmla="*/ 2147483647 h 1059"/>
              <a:gd name="T60" fmla="*/ 2147483647 w 4398"/>
              <a:gd name="T61" fmla="*/ 2147483647 h 1059"/>
              <a:gd name="T62" fmla="*/ 2147483647 w 4398"/>
              <a:gd name="T63" fmla="*/ 2147483647 h 1059"/>
              <a:gd name="T64" fmla="*/ 2147483647 w 4398"/>
              <a:gd name="T65" fmla="*/ 2147483647 h 1059"/>
              <a:gd name="T66" fmla="*/ 2147483647 w 4398"/>
              <a:gd name="T67" fmla="*/ 2147483647 h 1059"/>
              <a:gd name="T68" fmla="*/ 2147483647 w 4398"/>
              <a:gd name="T69" fmla="*/ 2147483647 h 1059"/>
              <a:gd name="T70" fmla="*/ 2147483647 w 4398"/>
              <a:gd name="T71" fmla="*/ 2147483647 h 1059"/>
              <a:gd name="T72" fmla="*/ 2147483647 w 4398"/>
              <a:gd name="T73" fmla="*/ 2147483647 h 1059"/>
              <a:gd name="T74" fmla="*/ 2147483647 w 4398"/>
              <a:gd name="T75" fmla="*/ 2147483647 h 1059"/>
              <a:gd name="T76" fmla="*/ 2147483647 w 4398"/>
              <a:gd name="T77" fmla="*/ 2147483647 h 1059"/>
              <a:gd name="T78" fmla="*/ 2147483647 w 4398"/>
              <a:gd name="T79" fmla="*/ 2147483647 h 1059"/>
              <a:gd name="T80" fmla="*/ 2147483647 w 4398"/>
              <a:gd name="T81" fmla="*/ 2147483647 h 1059"/>
              <a:gd name="T82" fmla="*/ 2147483647 w 4398"/>
              <a:gd name="T83" fmla="*/ 2147483647 h 1059"/>
              <a:gd name="T84" fmla="*/ 0 w 4398"/>
              <a:gd name="T85" fmla="*/ 2147483647 h 1059"/>
              <a:gd name="T86" fmla="*/ 0 w 4398"/>
              <a:gd name="T87" fmla="*/ 2147483647 h 1059"/>
              <a:gd name="T88" fmla="*/ 0 w 4398"/>
              <a:gd name="T89" fmla="*/ 2147483647 h 1059"/>
              <a:gd name="T90" fmla="*/ 2147483647 w 4398"/>
              <a:gd name="T91" fmla="*/ 2147483647 h 1059"/>
              <a:gd name="T92" fmla="*/ 2147483647 w 4398"/>
              <a:gd name="T93" fmla="*/ 2147483647 h 1059"/>
              <a:gd name="T94" fmla="*/ 2147483647 w 4398"/>
              <a:gd name="T95" fmla="*/ 2147483647 h 1059"/>
              <a:gd name="T96" fmla="*/ 2147483647 w 4398"/>
              <a:gd name="T97" fmla="*/ 2147483647 h 1059"/>
              <a:gd name="T98" fmla="*/ 2147483647 w 4398"/>
              <a:gd name="T99" fmla="*/ 2147483647 h 1059"/>
              <a:gd name="T100" fmla="*/ 2147483647 w 4398"/>
              <a:gd name="T101" fmla="*/ 2147483647 h 1059"/>
              <a:gd name="T102" fmla="*/ 2147483647 w 4398"/>
              <a:gd name="T103" fmla="*/ 2147483647 h 1059"/>
              <a:gd name="T104" fmla="*/ 2147483647 w 4398"/>
              <a:gd name="T105" fmla="*/ 2147483647 h 1059"/>
              <a:gd name="T106" fmla="*/ 2147483647 w 4398"/>
              <a:gd name="T107" fmla="*/ 2147483647 h 1059"/>
              <a:gd name="T108" fmla="*/ 2147483647 w 4398"/>
              <a:gd name="T109" fmla="*/ 0 h 1059"/>
              <a:gd name="T110" fmla="*/ 2147483647 w 4398"/>
              <a:gd name="T111" fmla="*/ 0 h 10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98"/>
              <a:gd name="T169" fmla="*/ 0 h 1059"/>
              <a:gd name="T170" fmla="*/ 4398 w 4398"/>
              <a:gd name="T171" fmla="*/ 1059 h 10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98" h="1059">
                <a:moveTo>
                  <a:pt x="4200" y="0"/>
                </a:moveTo>
                <a:lnTo>
                  <a:pt x="4215" y="0"/>
                </a:lnTo>
                <a:lnTo>
                  <a:pt x="4244" y="3"/>
                </a:lnTo>
                <a:lnTo>
                  <a:pt x="4271" y="8"/>
                </a:lnTo>
                <a:lnTo>
                  <a:pt x="4295" y="18"/>
                </a:lnTo>
                <a:lnTo>
                  <a:pt x="4321" y="26"/>
                </a:lnTo>
                <a:lnTo>
                  <a:pt x="4342" y="39"/>
                </a:lnTo>
                <a:lnTo>
                  <a:pt x="4360" y="52"/>
                </a:lnTo>
                <a:lnTo>
                  <a:pt x="4376" y="69"/>
                </a:lnTo>
                <a:lnTo>
                  <a:pt x="4386" y="85"/>
                </a:lnTo>
                <a:lnTo>
                  <a:pt x="4391" y="104"/>
                </a:lnTo>
                <a:lnTo>
                  <a:pt x="4397" y="123"/>
                </a:lnTo>
                <a:lnTo>
                  <a:pt x="4397" y="646"/>
                </a:lnTo>
                <a:lnTo>
                  <a:pt x="4397" y="656"/>
                </a:lnTo>
                <a:lnTo>
                  <a:pt x="4391" y="674"/>
                </a:lnTo>
                <a:lnTo>
                  <a:pt x="4382" y="691"/>
                </a:lnTo>
                <a:lnTo>
                  <a:pt x="4368" y="709"/>
                </a:lnTo>
                <a:lnTo>
                  <a:pt x="4352" y="722"/>
                </a:lnTo>
                <a:lnTo>
                  <a:pt x="4331" y="737"/>
                </a:lnTo>
                <a:lnTo>
                  <a:pt x="4308" y="748"/>
                </a:lnTo>
                <a:lnTo>
                  <a:pt x="4284" y="757"/>
                </a:lnTo>
                <a:lnTo>
                  <a:pt x="4257" y="763"/>
                </a:lnTo>
                <a:lnTo>
                  <a:pt x="4228" y="768"/>
                </a:lnTo>
                <a:lnTo>
                  <a:pt x="4200" y="768"/>
                </a:lnTo>
                <a:lnTo>
                  <a:pt x="2479" y="768"/>
                </a:lnTo>
                <a:lnTo>
                  <a:pt x="2479" y="871"/>
                </a:lnTo>
                <a:lnTo>
                  <a:pt x="2748" y="871"/>
                </a:lnTo>
                <a:lnTo>
                  <a:pt x="2200" y="1058"/>
                </a:lnTo>
                <a:lnTo>
                  <a:pt x="1649" y="871"/>
                </a:lnTo>
                <a:lnTo>
                  <a:pt x="1928" y="871"/>
                </a:lnTo>
                <a:lnTo>
                  <a:pt x="1928" y="768"/>
                </a:lnTo>
                <a:lnTo>
                  <a:pt x="196" y="768"/>
                </a:lnTo>
                <a:lnTo>
                  <a:pt x="183" y="768"/>
                </a:lnTo>
                <a:lnTo>
                  <a:pt x="153" y="767"/>
                </a:lnTo>
                <a:lnTo>
                  <a:pt x="124" y="759"/>
                </a:lnTo>
                <a:lnTo>
                  <a:pt x="101" y="754"/>
                </a:lnTo>
                <a:lnTo>
                  <a:pt x="74" y="742"/>
                </a:lnTo>
                <a:lnTo>
                  <a:pt x="53" y="731"/>
                </a:lnTo>
                <a:lnTo>
                  <a:pt x="34" y="714"/>
                </a:lnTo>
                <a:lnTo>
                  <a:pt x="21" y="700"/>
                </a:lnTo>
                <a:lnTo>
                  <a:pt x="10" y="683"/>
                </a:lnTo>
                <a:lnTo>
                  <a:pt x="2" y="664"/>
                </a:lnTo>
                <a:lnTo>
                  <a:pt x="0" y="646"/>
                </a:lnTo>
                <a:lnTo>
                  <a:pt x="0" y="123"/>
                </a:lnTo>
                <a:lnTo>
                  <a:pt x="0" y="113"/>
                </a:lnTo>
                <a:lnTo>
                  <a:pt x="5" y="95"/>
                </a:lnTo>
                <a:lnTo>
                  <a:pt x="16" y="78"/>
                </a:lnTo>
                <a:lnTo>
                  <a:pt x="29" y="61"/>
                </a:lnTo>
                <a:lnTo>
                  <a:pt x="44" y="47"/>
                </a:lnTo>
                <a:lnTo>
                  <a:pt x="66" y="32"/>
                </a:lnTo>
                <a:lnTo>
                  <a:pt x="87" y="21"/>
                </a:lnTo>
                <a:lnTo>
                  <a:pt x="114" y="12"/>
                </a:lnTo>
                <a:lnTo>
                  <a:pt x="140" y="7"/>
                </a:lnTo>
                <a:lnTo>
                  <a:pt x="166" y="3"/>
                </a:lnTo>
                <a:lnTo>
                  <a:pt x="196" y="0"/>
                </a:lnTo>
                <a:lnTo>
                  <a:pt x="4200" y="0"/>
                </a:lnTo>
              </a:path>
            </a:pathLst>
          </a:custGeom>
          <a:solidFill>
            <a:srgbClr val="CF0E30"/>
          </a:solidFill>
          <a:ln w="12700" cap="rnd">
            <a:solidFill>
              <a:srgbClr val="000000"/>
            </a:solidFill>
            <a:round/>
            <a:headEnd/>
            <a:tailEnd/>
          </a:ln>
        </p:spPr>
        <p:txBody>
          <a:bodyPr/>
          <a:lstStyle/>
          <a:p>
            <a:endParaRPr lang="id-ID"/>
          </a:p>
        </p:txBody>
      </p:sp>
      <p:sp>
        <p:nvSpPr>
          <p:cNvPr id="144391" name="Freeform 8"/>
          <p:cNvSpPr>
            <a:spLocks/>
          </p:cNvSpPr>
          <p:nvPr/>
        </p:nvSpPr>
        <p:spPr bwMode="auto">
          <a:xfrm>
            <a:off x="1670051" y="5054600"/>
            <a:ext cx="9309100" cy="1220788"/>
          </a:xfrm>
          <a:custGeom>
            <a:avLst/>
            <a:gdLst>
              <a:gd name="T0" fmla="*/ 2147483647 w 4398"/>
              <a:gd name="T1" fmla="*/ 0 h 769"/>
              <a:gd name="T2" fmla="*/ 2147483647 w 4398"/>
              <a:gd name="T3" fmla="*/ 0 h 769"/>
              <a:gd name="T4" fmla="*/ 2147483647 w 4398"/>
              <a:gd name="T5" fmla="*/ 2147483647 h 769"/>
              <a:gd name="T6" fmla="*/ 2147483647 w 4398"/>
              <a:gd name="T7" fmla="*/ 2147483647 h 769"/>
              <a:gd name="T8" fmla="*/ 2147483647 w 4398"/>
              <a:gd name="T9" fmla="*/ 2147483647 h 769"/>
              <a:gd name="T10" fmla="*/ 2147483647 w 4398"/>
              <a:gd name="T11" fmla="*/ 2147483647 h 769"/>
              <a:gd name="T12" fmla="*/ 2147483647 w 4398"/>
              <a:gd name="T13" fmla="*/ 2147483647 h 769"/>
              <a:gd name="T14" fmla="*/ 2147483647 w 4398"/>
              <a:gd name="T15" fmla="*/ 2147483647 h 769"/>
              <a:gd name="T16" fmla="*/ 2147483647 w 4398"/>
              <a:gd name="T17" fmla="*/ 2147483647 h 769"/>
              <a:gd name="T18" fmla="*/ 2147483647 w 4398"/>
              <a:gd name="T19" fmla="*/ 2147483647 h 769"/>
              <a:gd name="T20" fmla="*/ 2147483647 w 4398"/>
              <a:gd name="T21" fmla="*/ 2147483647 h 769"/>
              <a:gd name="T22" fmla="*/ 2147483647 w 4398"/>
              <a:gd name="T23" fmla="*/ 2147483647 h 769"/>
              <a:gd name="T24" fmla="*/ 2147483647 w 4398"/>
              <a:gd name="T25" fmla="*/ 2147483647 h 769"/>
              <a:gd name="T26" fmla="*/ 2147483647 w 4398"/>
              <a:gd name="T27" fmla="*/ 2147483647 h 769"/>
              <a:gd name="T28" fmla="*/ 2147483647 w 4398"/>
              <a:gd name="T29" fmla="*/ 2147483647 h 769"/>
              <a:gd name="T30" fmla="*/ 2147483647 w 4398"/>
              <a:gd name="T31" fmla="*/ 2147483647 h 769"/>
              <a:gd name="T32" fmla="*/ 2147483647 w 4398"/>
              <a:gd name="T33" fmla="*/ 2147483647 h 769"/>
              <a:gd name="T34" fmla="*/ 2147483647 w 4398"/>
              <a:gd name="T35" fmla="*/ 2147483647 h 769"/>
              <a:gd name="T36" fmla="*/ 2147483647 w 4398"/>
              <a:gd name="T37" fmla="*/ 2147483647 h 769"/>
              <a:gd name="T38" fmla="*/ 2147483647 w 4398"/>
              <a:gd name="T39" fmla="*/ 2147483647 h 769"/>
              <a:gd name="T40" fmla="*/ 2147483647 w 4398"/>
              <a:gd name="T41" fmla="*/ 2147483647 h 769"/>
              <a:gd name="T42" fmla="*/ 2147483647 w 4398"/>
              <a:gd name="T43" fmla="*/ 2147483647 h 769"/>
              <a:gd name="T44" fmla="*/ 2147483647 w 4398"/>
              <a:gd name="T45" fmla="*/ 2147483647 h 769"/>
              <a:gd name="T46" fmla="*/ 2147483647 w 4398"/>
              <a:gd name="T47" fmla="*/ 2147483647 h 769"/>
              <a:gd name="T48" fmla="*/ 2147483647 w 4398"/>
              <a:gd name="T49" fmla="*/ 2147483647 h 769"/>
              <a:gd name="T50" fmla="*/ 2147483647 w 4398"/>
              <a:gd name="T51" fmla="*/ 2147483647 h 769"/>
              <a:gd name="T52" fmla="*/ 2147483647 w 4398"/>
              <a:gd name="T53" fmla="*/ 2147483647 h 769"/>
              <a:gd name="T54" fmla="*/ 2147483647 w 4398"/>
              <a:gd name="T55" fmla="*/ 2147483647 h 769"/>
              <a:gd name="T56" fmla="*/ 2147483647 w 4398"/>
              <a:gd name="T57" fmla="*/ 2147483647 h 769"/>
              <a:gd name="T58" fmla="*/ 2147483647 w 4398"/>
              <a:gd name="T59" fmla="*/ 2147483647 h 769"/>
              <a:gd name="T60" fmla="*/ 2147483647 w 4398"/>
              <a:gd name="T61" fmla="*/ 2147483647 h 769"/>
              <a:gd name="T62" fmla="*/ 2147483647 w 4398"/>
              <a:gd name="T63" fmla="*/ 2147483647 h 769"/>
              <a:gd name="T64" fmla="*/ 2147483647 w 4398"/>
              <a:gd name="T65" fmla="*/ 2147483647 h 769"/>
              <a:gd name="T66" fmla="*/ 2147483647 w 4398"/>
              <a:gd name="T67" fmla="*/ 2147483647 h 769"/>
              <a:gd name="T68" fmla="*/ 2147483647 w 4398"/>
              <a:gd name="T69" fmla="*/ 2147483647 h 769"/>
              <a:gd name="T70" fmla="*/ 0 w 4398"/>
              <a:gd name="T71" fmla="*/ 2147483647 h 769"/>
              <a:gd name="T72" fmla="*/ 0 w 4398"/>
              <a:gd name="T73" fmla="*/ 2147483647 h 769"/>
              <a:gd name="T74" fmla="*/ 0 w 4398"/>
              <a:gd name="T75" fmla="*/ 2147483647 h 769"/>
              <a:gd name="T76" fmla="*/ 2147483647 w 4398"/>
              <a:gd name="T77" fmla="*/ 2147483647 h 769"/>
              <a:gd name="T78" fmla="*/ 2147483647 w 4398"/>
              <a:gd name="T79" fmla="*/ 2147483647 h 769"/>
              <a:gd name="T80" fmla="*/ 2147483647 w 4398"/>
              <a:gd name="T81" fmla="*/ 2147483647 h 769"/>
              <a:gd name="T82" fmla="*/ 2147483647 w 4398"/>
              <a:gd name="T83" fmla="*/ 2147483647 h 769"/>
              <a:gd name="T84" fmla="*/ 2147483647 w 4398"/>
              <a:gd name="T85" fmla="*/ 2147483647 h 769"/>
              <a:gd name="T86" fmla="*/ 2147483647 w 4398"/>
              <a:gd name="T87" fmla="*/ 2147483647 h 769"/>
              <a:gd name="T88" fmla="*/ 2147483647 w 4398"/>
              <a:gd name="T89" fmla="*/ 2147483647 h 769"/>
              <a:gd name="T90" fmla="*/ 2147483647 w 4398"/>
              <a:gd name="T91" fmla="*/ 2147483647 h 769"/>
              <a:gd name="T92" fmla="*/ 2147483647 w 4398"/>
              <a:gd name="T93" fmla="*/ 2147483647 h 769"/>
              <a:gd name="T94" fmla="*/ 2147483647 w 4398"/>
              <a:gd name="T95" fmla="*/ 0 h 769"/>
              <a:gd name="T96" fmla="*/ 2147483647 w 4398"/>
              <a:gd name="T97" fmla="*/ 0 h 7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98"/>
              <a:gd name="T148" fmla="*/ 0 h 769"/>
              <a:gd name="T149" fmla="*/ 4398 w 4398"/>
              <a:gd name="T150" fmla="*/ 769 h 7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98" h="769">
                <a:moveTo>
                  <a:pt x="4200" y="0"/>
                </a:moveTo>
                <a:lnTo>
                  <a:pt x="4215" y="0"/>
                </a:lnTo>
                <a:lnTo>
                  <a:pt x="4244" y="2"/>
                </a:lnTo>
                <a:lnTo>
                  <a:pt x="4271" y="9"/>
                </a:lnTo>
                <a:lnTo>
                  <a:pt x="4295" y="17"/>
                </a:lnTo>
                <a:lnTo>
                  <a:pt x="4321" y="27"/>
                </a:lnTo>
                <a:lnTo>
                  <a:pt x="4342" y="39"/>
                </a:lnTo>
                <a:lnTo>
                  <a:pt x="4360" y="54"/>
                </a:lnTo>
                <a:lnTo>
                  <a:pt x="4376" y="70"/>
                </a:lnTo>
                <a:lnTo>
                  <a:pt x="4386" y="87"/>
                </a:lnTo>
                <a:lnTo>
                  <a:pt x="4391" y="103"/>
                </a:lnTo>
                <a:lnTo>
                  <a:pt x="4397" y="122"/>
                </a:lnTo>
                <a:lnTo>
                  <a:pt x="4397" y="648"/>
                </a:lnTo>
                <a:lnTo>
                  <a:pt x="4397" y="657"/>
                </a:lnTo>
                <a:lnTo>
                  <a:pt x="4391" y="675"/>
                </a:lnTo>
                <a:lnTo>
                  <a:pt x="4382" y="692"/>
                </a:lnTo>
                <a:lnTo>
                  <a:pt x="4368" y="709"/>
                </a:lnTo>
                <a:lnTo>
                  <a:pt x="4352" y="723"/>
                </a:lnTo>
                <a:lnTo>
                  <a:pt x="4331" y="736"/>
                </a:lnTo>
                <a:lnTo>
                  <a:pt x="4308" y="748"/>
                </a:lnTo>
                <a:lnTo>
                  <a:pt x="4284" y="757"/>
                </a:lnTo>
                <a:lnTo>
                  <a:pt x="4257" y="764"/>
                </a:lnTo>
                <a:lnTo>
                  <a:pt x="4228" y="768"/>
                </a:lnTo>
                <a:lnTo>
                  <a:pt x="4200" y="768"/>
                </a:lnTo>
                <a:lnTo>
                  <a:pt x="196" y="768"/>
                </a:lnTo>
                <a:lnTo>
                  <a:pt x="183" y="768"/>
                </a:lnTo>
                <a:lnTo>
                  <a:pt x="153" y="766"/>
                </a:lnTo>
                <a:lnTo>
                  <a:pt x="124" y="760"/>
                </a:lnTo>
                <a:lnTo>
                  <a:pt x="101" y="753"/>
                </a:lnTo>
                <a:lnTo>
                  <a:pt x="74" y="744"/>
                </a:lnTo>
                <a:lnTo>
                  <a:pt x="53" y="731"/>
                </a:lnTo>
                <a:lnTo>
                  <a:pt x="34" y="716"/>
                </a:lnTo>
                <a:lnTo>
                  <a:pt x="21" y="699"/>
                </a:lnTo>
                <a:lnTo>
                  <a:pt x="10" y="683"/>
                </a:lnTo>
                <a:lnTo>
                  <a:pt x="2" y="666"/>
                </a:lnTo>
                <a:lnTo>
                  <a:pt x="0" y="648"/>
                </a:lnTo>
                <a:lnTo>
                  <a:pt x="0" y="122"/>
                </a:lnTo>
                <a:lnTo>
                  <a:pt x="0" y="113"/>
                </a:lnTo>
                <a:lnTo>
                  <a:pt x="5" y="96"/>
                </a:lnTo>
                <a:lnTo>
                  <a:pt x="16" y="78"/>
                </a:lnTo>
                <a:lnTo>
                  <a:pt x="29" y="61"/>
                </a:lnTo>
                <a:lnTo>
                  <a:pt x="44" y="46"/>
                </a:lnTo>
                <a:lnTo>
                  <a:pt x="66" y="32"/>
                </a:lnTo>
                <a:lnTo>
                  <a:pt x="87" y="20"/>
                </a:lnTo>
                <a:lnTo>
                  <a:pt x="114" y="11"/>
                </a:lnTo>
                <a:lnTo>
                  <a:pt x="140" y="6"/>
                </a:lnTo>
                <a:lnTo>
                  <a:pt x="166" y="2"/>
                </a:lnTo>
                <a:lnTo>
                  <a:pt x="196" y="0"/>
                </a:lnTo>
                <a:lnTo>
                  <a:pt x="4200" y="0"/>
                </a:lnTo>
              </a:path>
            </a:pathLst>
          </a:custGeom>
          <a:solidFill>
            <a:srgbClr val="500093"/>
          </a:solidFill>
          <a:ln w="12700" cap="rnd">
            <a:solidFill>
              <a:srgbClr val="000000"/>
            </a:solidFill>
            <a:round/>
            <a:headEnd/>
            <a:tailEnd/>
          </a:ln>
        </p:spPr>
        <p:txBody>
          <a:bodyPr/>
          <a:lstStyle/>
          <a:p>
            <a:endParaRPr lang="id-ID"/>
          </a:p>
        </p:txBody>
      </p:sp>
      <p:sp>
        <p:nvSpPr>
          <p:cNvPr id="144392" name="Rectangle 9"/>
          <p:cNvSpPr>
            <a:spLocks noChangeArrowheads="1"/>
          </p:cNvSpPr>
          <p:nvPr/>
        </p:nvSpPr>
        <p:spPr bwMode="auto">
          <a:xfrm>
            <a:off x="3792121" y="3492500"/>
            <a:ext cx="5119992" cy="83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b="1">
                <a:solidFill>
                  <a:schemeClr val="folHlink"/>
                </a:solidFill>
                <a:latin typeface="Arial" charset="0"/>
              </a:rPr>
              <a:t>Equivalent units is a concept expressing</a:t>
            </a:r>
            <a:br>
              <a:rPr lang="en-US" b="1">
                <a:solidFill>
                  <a:schemeClr val="folHlink"/>
                </a:solidFill>
                <a:latin typeface="Arial" charset="0"/>
              </a:rPr>
            </a:br>
            <a:r>
              <a:rPr lang="en-US" b="1">
                <a:solidFill>
                  <a:schemeClr val="folHlink"/>
                </a:solidFill>
                <a:latin typeface="Arial" charset="0"/>
              </a:rPr>
              <a:t> partially complete units as a smaller number</a:t>
            </a:r>
            <a:br>
              <a:rPr lang="en-US" b="1">
                <a:solidFill>
                  <a:schemeClr val="folHlink"/>
                </a:solidFill>
                <a:latin typeface="Arial" charset="0"/>
              </a:rPr>
            </a:br>
            <a:r>
              <a:rPr lang="en-US" b="1">
                <a:solidFill>
                  <a:schemeClr val="folHlink"/>
                </a:solidFill>
                <a:latin typeface="Arial" charset="0"/>
              </a:rPr>
              <a:t>of fully complete units.</a:t>
            </a:r>
          </a:p>
        </p:txBody>
      </p:sp>
      <p:grpSp>
        <p:nvGrpSpPr>
          <p:cNvPr id="144393" name="Group 10"/>
          <p:cNvGrpSpPr>
            <a:grpSpLocks/>
          </p:cNvGrpSpPr>
          <p:nvPr/>
        </p:nvGrpSpPr>
        <p:grpSpPr bwMode="auto">
          <a:xfrm>
            <a:off x="1583267" y="5100639"/>
            <a:ext cx="9692217" cy="920750"/>
            <a:chOff x="748" y="3213"/>
            <a:chExt cx="4579" cy="580"/>
          </a:xfrm>
        </p:grpSpPr>
        <p:sp>
          <p:nvSpPr>
            <p:cNvPr id="144399" name="Rectangle 11"/>
            <p:cNvSpPr>
              <a:spLocks noChangeArrowheads="1"/>
            </p:cNvSpPr>
            <p:nvPr/>
          </p:nvSpPr>
          <p:spPr bwMode="auto">
            <a:xfrm>
              <a:off x="748" y="3213"/>
              <a:ext cx="115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b="1">
                  <a:solidFill>
                    <a:schemeClr val="folHlink"/>
                  </a:solidFill>
                  <a:latin typeface="Arial" charset="0"/>
                </a:rPr>
                <a:t>Cost per</a:t>
              </a:r>
              <a:br>
                <a:rPr lang="en-US" b="1">
                  <a:solidFill>
                    <a:schemeClr val="folHlink"/>
                  </a:solidFill>
                  <a:latin typeface="Arial" charset="0"/>
                </a:rPr>
              </a:br>
              <a:r>
                <a:rPr lang="en-US" b="1">
                  <a:solidFill>
                    <a:schemeClr val="folHlink"/>
                  </a:solidFill>
                  <a:latin typeface="Arial" charset="0"/>
                </a:rPr>
                <a:t>equivalent    </a:t>
              </a:r>
              <a:br>
                <a:rPr lang="en-US" b="1">
                  <a:solidFill>
                    <a:schemeClr val="folHlink"/>
                  </a:solidFill>
                  <a:latin typeface="Arial" charset="0"/>
                </a:rPr>
              </a:br>
              <a:r>
                <a:rPr lang="en-US" b="1">
                  <a:solidFill>
                    <a:schemeClr val="folHlink"/>
                  </a:solidFill>
                  <a:latin typeface="Arial" charset="0"/>
                </a:rPr>
                <a:t>unit</a:t>
              </a:r>
            </a:p>
          </p:txBody>
        </p:sp>
        <p:sp>
          <p:nvSpPr>
            <p:cNvPr id="144400" name="Rectangle 12"/>
            <p:cNvSpPr>
              <a:spLocks noChangeArrowheads="1"/>
            </p:cNvSpPr>
            <p:nvPr/>
          </p:nvSpPr>
          <p:spPr bwMode="auto">
            <a:xfrm>
              <a:off x="1861" y="3443"/>
              <a:ext cx="2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b="1">
                  <a:solidFill>
                    <a:schemeClr val="folHlink"/>
                  </a:solidFill>
                  <a:latin typeface="Arial" charset="0"/>
                </a:rPr>
                <a:t>=</a:t>
              </a:r>
            </a:p>
          </p:txBody>
        </p:sp>
        <p:sp>
          <p:nvSpPr>
            <p:cNvPr id="144401" name="Rectangle 13"/>
            <p:cNvSpPr>
              <a:spLocks noChangeArrowheads="1"/>
            </p:cNvSpPr>
            <p:nvPr/>
          </p:nvSpPr>
          <p:spPr bwMode="auto">
            <a:xfrm>
              <a:off x="1961" y="3305"/>
              <a:ext cx="336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110000"/>
                </a:lnSpc>
                <a:spcBef>
                  <a:spcPct val="15000"/>
                </a:spcBef>
              </a:pPr>
              <a:r>
                <a:rPr lang="en-US" b="1">
                  <a:solidFill>
                    <a:schemeClr val="folHlink"/>
                  </a:solidFill>
                  <a:latin typeface="Arial" charset="0"/>
                </a:rPr>
                <a:t>Manufacturing costs for a period</a:t>
              </a:r>
              <a:br>
                <a:rPr lang="en-US" b="1">
                  <a:solidFill>
                    <a:schemeClr val="folHlink"/>
                  </a:solidFill>
                  <a:latin typeface="Arial" charset="0"/>
                </a:rPr>
              </a:br>
              <a:r>
                <a:rPr lang="en-US" b="1">
                  <a:solidFill>
                    <a:schemeClr val="folHlink"/>
                  </a:solidFill>
                  <a:latin typeface="Arial" charset="0"/>
                </a:rPr>
                <a:t>Equivalent units for the period</a:t>
              </a:r>
            </a:p>
          </p:txBody>
        </p:sp>
        <p:sp>
          <p:nvSpPr>
            <p:cNvPr id="144402" name="Line 14"/>
            <p:cNvSpPr>
              <a:spLocks noChangeShapeType="1"/>
            </p:cNvSpPr>
            <p:nvPr/>
          </p:nvSpPr>
          <p:spPr bwMode="auto">
            <a:xfrm>
              <a:off x="2112" y="3552"/>
              <a:ext cx="2960"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grpSp>
      <p:sp>
        <p:nvSpPr>
          <p:cNvPr id="144394" name="Rectangle 15"/>
          <p:cNvSpPr>
            <a:spLocks noChangeArrowheads="1"/>
          </p:cNvSpPr>
          <p:nvPr/>
        </p:nvSpPr>
        <p:spPr bwMode="auto">
          <a:xfrm>
            <a:off x="1716618" y="1854200"/>
            <a:ext cx="929004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b="1">
                <a:solidFill>
                  <a:schemeClr val="folHlink"/>
                </a:solidFill>
                <a:latin typeface="Arial" charset="0"/>
              </a:rPr>
              <a:t>We must now deal with the concept</a:t>
            </a:r>
            <a:br>
              <a:rPr lang="en-US" b="1">
                <a:solidFill>
                  <a:schemeClr val="folHlink"/>
                </a:solidFill>
                <a:latin typeface="Arial" charset="0"/>
              </a:rPr>
            </a:br>
            <a:r>
              <a:rPr lang="en-US" b="1">
                <a:solidFill>
                  <a:schemeClr val="folHlink"/>
                </a:solidFill>
                <a:latin typeface="Arial" charset="0"/>
              </a:rPr>
              <a:t>of</a:t>
            </a:r>
            <a:r>
              <a:rPr lang="en-US" b="1">
                <a:solidFill>
                  <a:srgbClr val="CF0E30"/>
                </a:solidFill>
                <a:latin typeface="Arial" charset="0"/>
              </a:rPr>
              <a:t> </a:t>
            </a:r>
            <a:r>
              <a:rPr lang="en-US" b="1">
                <a:solidFill>
                  <a:schemeClr val="tx2"/>
                </a:solidFill>
                <a:latin typeface="Arial" charset="0"/>
              </a:rPr>
              <a:t>equivalent units</a:t>
            </a:r>
            <a:r>
              <a:rPr lang="en-US" b="1">
                <a:solidFill>
                  <a:schemeClr val="folHlink"/>
                </a:solidFill>
                <a:latin typeface="Arial" charset="0"/>
              </a:rPr>
              <a:t>.</a:t>
            </a:r>
          </a:p>
        </p:txBody>
      </p:sp>
      <p:sp>
        <p:nvSpPr>
          <p:cNvPr id="55307" name="Rectangle 18"/>
          <p:cNvSpPr>
            <a:spLocks noGrp="1" noChangeArrowheads="1"/>
          </p:cNvSpPr>
          <p:nvPr>
            <p:ph type="title"/>
          </p:nvPr>
        </p:nvSpPr>
        <p:spPr/>
        <p:txBody>
          <a:bodyPr/>
          <a:lstStyle/>
          <a:p>
            <a:pPr>
              <a:defRPr/>
            </a:pPr>
            <a:r>
              <a:rPr lang="en-US" smtClean="0"/>
              <a:t>Equivalent Units</a:t>
            </a:r>
          </a:p>
        </p:txBody>
      </p:sp>
      <p:sp>
        <p:nvSpPr>
          <p:cNvPr id="16" name="Date Placeholder 1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7" name="Slide Number Placeholder 16"/>
          <p:cNvSpPr>
            <a:spLocks noGrp="1"/>
          </p:cNvSpPr>
          <p:nvPr>
            <p:ph type="sldNum" sz="quarter" idx="4294967295"/>
          </p:nvPr>
        </p:nvSpPr>
        <p:spPr>
          <a:xfrm>
            <a:off x="8737600" y="6243638"/>
            <a:ext cx="2844800" cy="457200"/>
          </a:xfrm>
          <a:prstGeom prst="rect">
            <a:avLst/>
          </a:prstGeom>
        </p:spPr>
        <p:txBody>
          <a:bodyPr/>
          <a:lstStyle/>
          <a:p>
            <a:pPr>
              <a:defRPr/>
            </a:pPr>
            <a:fld id="{7FB78495-A536-4006-AB95-9C952DC552B7}" type="slidenum">
              <a:rPr lang="en-US" smtClean="0"/>
              <a:pPr>
                <a:defRPr/>
              </a:pPr>
              <a:t>148</a:t>
            </a:fld>
            <a:endParaRPr lang="en-US"/>
          </a:p>
        </p:txBody>
      </p:sp>
      <p:sp>
        <p:nvSpPr>
          <p:cNvPr id="18" name="Footer Placeholder 1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476272978"/>
      </p:ext>
    </p:extLst>
  </p:cSld>
  <p:clrMapOvr>
    <a:masterClrMapping/>
  </p:clrMapOvr>
  <p:transition>
    <p:wipe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0" name="Group 117"/>
          <p:cNvGrpSpPr>
            <a:grpSpLocks/>
          </p:cNvGrpSpPr>
          <p:nvPr/>
        </p:nvGrpSpPr>
        <p:grpSpPr bwMode="auto">
          <a:xfrm>
            <a:off x="914401" y="3209925"/>
            <a:ext cx="10189633" cy="1538288"/>
            <a:chOff x="432" y="2022"/>
            <a:chExt cx="4814" cy="969"/>
          </a:xfrm>
        </p:grpSpPr>
        <p:sp>
          <p:nvSpPr>
            <p:cNvPr id="145422" name="Rectangle 4"/>
            <p:cNvSpPr>
              <a:spLocks noChangeArrowheads="1"/>
            </p:cNvSpPr>
            <p:nvPr/>
          </p:nvSpPr>
          <p:spPr bwMode="auto">
            <a:xfrm>
              <a:off x="1657" y="2206"/>
              <a:ext cx="458"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7200">
                  <a:latin typeface="Arial" charset="0"/>
                </a:rPr>
                <a:t>+</a:t>
              </a:r>
            </a:p>
          </p:txBody>
        </p:sp>
        <p:sp>
          <p:nvSpPr>
            <p:cNvPr id="145423" name="Rectangle 5"/>
            <p:cNvSpPr>
              <a:spLocks noChangeArrowheads="1"/>
            </p:cNvSpPr>
            <p:nvPr/>
          </p:nvSpPr>
          <p:spPr bwMode="auto">
            <a:xfrm>
              <a:off x="3488" y="2215"/>
              <a:ext cx="49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6600">
                  <a:latin typeface="Arial" charset="0"/>
                </a:rPr>
                <a:t>=</a:t>
              </a:r>
            </a:p>
          </p:txBody>
        </p:sp>
        <p:grpSp>
          <p:nvGrpSpPr>
            <p:cNvPr id="145424" name="Group 6"/>
            <p:cNvGrpSpPr>
              <a:grpSpLocks/>
            </p:cNvGrpSpPr>
            <p:nvPr/>
          </p:nvGrpSpPr>
          <p:grpSpPr bwMode="auto">
            <a:xfrm>
              <a:off x="4088" y="2027"/>
              <a:ext cx="1158" cy="964"/>
              <a:chOff x="4088" y="2027"/>
              <a:chExt cx="1158" cy="964"/>
            </a:xfrm>
          </p:grpSpPr>
          <p:sp>
            <p:nvSpPr>
              <p:cNvPr id="145504" name="Freeform 7"/>
              <p:cNvSpPr>
                <a:spLocks/>
              </p:cNvSpPr>
              <p:nvPr/>
            </p:nvSpPr>
            <p:spPr bwMode="auto">
              <a:xfrm>
                <a:off x="4326" y="2084"/>
                <a:ext cx="803" cy="907"/>
              </a:xfrm>
              <a:custGeom>
                <a:avLst/>
                <a:gdLst>
                  <a:gd name="T0" fmla="*/ 0 w 803"/>
                  <a:gd name="T1" fmla="*/ 0 h 907"/>
                  <a:gd name="T2" fmla="*/ 802 w 803"/>
                  <a:gd name="T3" fmla="*/ 0 h 907"/>
                  <a:gd name="T4" fmla="*/ 738 w 803"/>
                  <a:gd name="T5" fmla="*/ 854 h 907"/>
                  <a:gd name="T6" fmla="*/ 738 w 803"/>
                  <a:gd name="T7" fmla="*/ 858 h 907"/>
                  <a:gd name="T8" fmla="*/ 736 w 803"/>
                  <a:gd name="T9" fmla="*/ 860 h 907"/>
                  <a:gd name="T10" fmla="*/ 735 w 803"/>
                  <a:gd name="T11" fmla="*/ 862 h 907"/>
                  <a:gd name="T12" fmla="*/ 731 w 803"/>
                  <a:gd name="T13" fmla="*/ 865 h 907"/>
                  <a:gd name="T14" fmla="*/ 729 w 803"/>
                  <a:gd name="T15" fmla="*/ 867 h 907"/>
                  <a:gd name="T16" fmla="*/ 727 w 803"/>
                  <a:gd name="T17" fmla="*/ 867 h 907"/>
                  <a:gd name="T18" fmla="*/ 723 w 803"/>
                  <a:gd name="T19" fmla="*/ 870 h 907"/>
                  <a:gd name="T20" fmla="*/ 718 w 803"/>
                  <a:gd name="T21" fmla="*/ 872 h 907"/>
                  <a:gd name="T22" fmla="*/ 712 w 803"/>
                  <a:gd name="T23" fmla="*/ 874 h 907"/>
                  <a:gd name="T24" fmla="*/ 710 w 803"/>
                  <a:gd name="T25" fmla="*/ 875 h 907"/>
                  <a:gd name="T26" fmla="*/ 705 w 803"/>
                  <a:gd name="T27" fmla="*/ 877 h 907"/>
                  <a:gd name="T28" fmla="*/ 696 w 803"/>
                  <a:gd name="T29" fmla="*/ 879 h 907"/>
                  <a:gd name="T30" fmla="*/ 685 w 803"/>
                  <a:gd name="T31" fmla="*/ 882 h 907"/>
                  <a:gd name="T32" fmla="*/ 673 w 803"/>
                  <a:gd name="T33" fmla="*/ 885 h 907"/>
                  <a:gd name="T34" fmla="*/ 657 w 803"/>
                  <a:gd name="T35" fmla="*/ 888 h 907"/>
                  <a:gd name="T36" fmla="*/ 640 w 803"/>
                  <a:gd name="T37" fmla="*/ 891 h 907"/>
                  <a:gd name="T38" fmla="*/ 621 w 803"/>
                  <a:gd name="T39" fmla="*/ 893 h 907"/>
                  <a:gd name="T40" fmla="*/ 602 w 803"/>
                  <a:gd name="T41" fmla="*/ 896 h 907"/>
                  <a:gd name="T42" fmla="*/ 579 w 803"/>
                  <a:gd name="T43" fmla="*/ 899 h 907"/>
                  <a:gd name="T44" fmla="*/ 552 w 803"/>
                  <a:gd name="T45" fmla="*/ 901 h 907"/>
                  <a:gd name="T46" fmla="*/ 510 w 803"/>
                  <a:gd name="T47" fmla="*/ 903 h 907"/>
                  <a:gd name="T48" fmla="*/ 475 w 803"/>
                  <a:gd name="T49" fmla="*/ 905 h 907"/>
                  <a:gd name="T50" fmla="*/ 441 w 803"/>
                  <a:gd name="T51" fmla="*/ 905 h 907"/>
                  <a:gd name="T52" fmla="*/ 414 w 803"/>
                  <a:gd name="T53" fmla="*/ 906 h 907"/>
                  <a:gd name="T54" fmla="*/ 390 w 803"/>
                  <a:gd name="T55" fmla="*/ 906 h 907"/>
                  <a:gd name="T56" fmla="*/ 367 w 803"/>
                  <a:gd name="T57" fmla="*/ 906 h 907"/>
                  <a:gd name="T58" fmla="*/ 352 w 803"/>
                  <a:gd name="T59" fmla="*/ 905 h 907"/>
                  <a:gd name="T60" fmla="*/ 335 w 803"/>
                  <a:gd name="T61" fmla="*/ 905 h 907"/>
                  <a:gd name="T62" fmla="*/ 314 w 803"/>
                  <a:gd name="T63" fmla="*/ 904 h 907"/>
                  <a:gd name="T64" fmla="*/ 288 w 803"/>
                  <a:gd name="T65" fmla="*/ 903 h 907"/>
                  <a:gd name="T66" fmla="*/ 262 w 803"/>
                  <a:gd name="T67" fmla="*/ 901 h 907"/>
                  <a:gd name="T68" fmla="*/ 236 w 803"/>
                  <a:gd name="T69" fmla="*/ 900 h 907"/>
                  <a:gd name="T70" fmla="*/ 212 w 803"/>
                  <a:gd name="T71" fmla="*/ 897 h 907"/>
                  <a:gd name="T72" fmla="*/ 194 w 803"/>
                  <a:gd name="T73" fmla="*/ 895 h 907"/>
                  <a:gd name="T74" fmla="*/ 168 w 803"/>
                  <a:gd name="T75" fmla="*/ 892 h 907"/>
                  <a:gd name="T76" fmla="*/ 145 w 803"/>
                  <a:gd name="T77" fmla="*/ 888 h 907"/>
                  <a:gd name="T78" fmla="*/ 130 w 803"/>
                  <a:gd name="T79" fmla="*/ 885 h 907"/>
                  <a:gd name="T80" fmla="*/ 113 w 803"/>
                  <a:gd name="T81" fmla="*/ 881 h 907"/>
                  <a:gd name="T82" fmla="*/ 102 w 803"/>
                  <a:gd name="T83" fmla="*/ 878 h 907"/>
                  <a:gd name="T84" fmla="*/ 94 w 803"/>
                  <a:gd name="T85" fmla="*/ 876 h 907"/>
                  <a:gd name="T86" fmla="*/ 87 w 803"/>
                  <a:gd name="T87" fmla="*/ 874 h 907"/>
                  <a:gd name="T88" fmla="*/ 81 w 803"/>
                  <a:gd name="T89" fmla="*/ 871 h 907"/>
                  <a:gd name="T90" fmla="*/ 77 w 803"/>
                  <a:gd name="T91" fmla="*/ 869 h 907"/>
                  <a:gd name="T92" fmla="*/ 73 w 803"/>
                  <a:gd name="T93" fmla="*/ 866 h 907"/>
                  <a:gd name="T94" fmla="*/ 70 w 803"/>
                  <a:gd name="T95" fmla="*/ 865 h 907"/>
                  <a:gd name="T96" fmla="*/ 67 w 803"/>
                  <a:gd name="T97" fmla="*/ 863 h 907"/>
                  <a:gd name="T98" fmla="*/ 66 w 803"/>
                  <a:gd name="T99" fmla="*/ 861 h 907"/>
                  <a:gd name="T100" fmla="*/ 64 w 803"/>
                  <a:gd name="T101" fmla="*/ 858 h 907"/>
                  <a:gd name="T102" fmla="*/ 63 w 803"/>
                  <a:gd name="T103" fmla="*/ 854 h 907"/>
                  <a:gd name="T104" fmla="*/ 0 w 803"/>
                  <a:gd name="T105" fmla="*/ 0 h 9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3"/>
                  <a:gd name="T160" fmla="*/ 0 h 907"/>
                  <a:gd name="T161" fmla="*/ 803 w 803"/>
                  <a:gd name="T162" fmla="*/ 907 h 9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3" h="907">
                    <a:moveTo>
                      <a:pt x="0" y="0"/>
                    </a:moveTo>
                    <a:lnTo>
                      <a:pt x="802" y="0"/>
                    </a:lnTo>
                    <a:lnTo>
                      <a:pt x="738" y="854"/>
                    </a:lnTo>
                    <a:lnTo>
                      <a:pt x="738" y="858"/>
                    </a:lnTo>
                    <a:lnTo>
                      <a:pt x="736" y="860"/>
                    </a:lnTo>
                    <a:lnTo>
                      <a:pt x="735" y="862"/>
                    </a:lnTo>
                    <a:lnTo>
                      <a:pt x="731" y="865"/>
                    </a:lnTo>
                    <a:lnTo>
                      <a:pt x="729" y="867"/>
                    </a:lnTo>
                    <a:lnTo>
                      <a:pt x="727" y="867"/>
                    </a:lnTo>
                    <a:lnTo>
                      <a:pt x="723" y="870"/>
                    </a:lnTo>
                    <a:lnTo>
                      <a:pt x="718" y="872"/>
                    </a:lnTo>
                    <a:lnTo>
                      <a:pt x="712" y="874"/>
                    </a:lnTo>
                    <a:lnTo>
                      <a:pt x="710" y="875"/>
                    </a:lnTo>
                    <a:lnTo>
                      <a:pt x="705" y="877"/>
                    </a:lnTo>
                    <a:lnTo>
                      <a:pt x="696" y="879"/>
                    </a:lnTo>
                    <a:lnTo>
                      <a:pt x="685" y="882"/>
                    </a:lnTo>
                    <a:lnTo>
                      <a:pt x="673" y="885"/>
                    </a:lnTo>
                    <a:lnTo>
                      <a:pt x="657" y="888"/>
                    </a:lnTo>
                    <a:lnTo>
                      <a:pt x="640" y="891"/>
                    </a:lnTo>
                    <a:lnTo>
                      <a:pt x="621" y="893"/>
                    </a:lnTo>
                    <a:lnTo>
                      <a:pt x="602" y="896"/>
                    </a:lnTo>
                    <a:lnTo>
                      <a:pt x="579" y="899"/>
                    </a:lnTo>
                    <a:lnTo>
                      <a:pt x="552" y="901"/>
                    </a:lnTo>
                    <a:lnTo>
                      <a:pt x="510" y="903"/>
                    </a:lnTo>
                    <a:lnTo>
                      <a:pt x="475" y="905"/>
                    </a:lnTo>
                    <a:lnTo>
                      <a:pt x="441" y="905"/>
                    </a:lnTo>
                    <a:lnTo>
                      <a:pt x="414" y="906"/>
                    </a:lnTo>
                    <a:lnTo>
                      <a:pt x="390" y="906"/>
                    </a:lnTo>
                    <a:lnTo>
                      <a:pt x="367" y="906"/>
                    </a:lnTo>
                    <a:lnTo>
                      <a:pt x="352" y="905"/>
                    </a:lnTo>
                    <a:lnTo>
                      <a:pt x="335" y="905"/>
                    </a:lnTo>
                    <a:lnTo>
                      <a:pt x="314" y="904"/>
                    </a:lnTo>
                    <a:lnTo>
                      <a:pt x="288" y="903"/>
                    </a:lnTo>
                    <a:lnTo>
                      <a:pt x="262" y="901"/>
                    </a:lnTo>
                    <a:lnTo>
                      <a:pt x="236" y="900"/>
                    </a:lnTo>
                    <a:lnTo>
                      <a:pt x="212" y="897"/>
                    </a:lnTo>
                    <a:lnTo>
                      <a:pt x="194" y="895"/>
                    </a:lnTo>
                    <a:lnTo>
                      <a:pt x="168" y="892"/>
                    </a:lnTo>
                    <a:lnTo>
                      <a:pt x="145" y="888"/>
                    </a:lnTo>
                    <a:lnTo>
                      <a:pt x="130" y="885"/>
                    </a:lnTo>
                    <a:lnTo>
                      <a:pt x="113" y="881"/>
                    </a:lnTo>
                    <a:lnTo>
                      <a:pt x="102" y="878"/>
                    </a:lnTo>
                    <a:lnTo>
                      <a:pt x="94" y="876"/>
                    </a:lnTo>
                    <a:lnTo>
                      <a:pt x="87" y="874"/>
                    </a:lnTo>
                    <a:lnTo>
                      <a:pt x="81" y="871"/>
                    </a:lnTo>
                    <a:lnTo>
                      <a:pt x="77" y="869"/>
                    </a:lnTo>
                    <a:lnTo>
                      <a:pt x="73" y="866"/>
                    </a:lnTo>
                    <a:lnTo>
                      <a:pt x="70" y="865"/>
                    </a:lnTo>
                    <a:lnTo>
                      <a:pt x="67" y="863"/>
                    </a:lnTo>
                    <a:lnTo>
                      <a:pt x="66" y="861"/>
                    </a:lnTo>
                    <a:lnTo>
                      <a:pt x="64" y="858"/>
                    </a:lnTo>
                    <a:lnTo>
                      <a:pt x="63" y="854"/>
                    </a:lnTo>
                    <a:lnTo>
                      <a:pt x="0" y="0"/>
                    </a:lnTo>
                  </a:path>
                </a:pathLst>
              </a:custGeom>
              <a:solidFill>
                <a:srgbClr val="00B7A5"/>
              </a:solidFill>
              <a:ln w="12700" cap="rnd">
                <a:solidFill>
                  <a:srgbClr val="008080"/>
                </a:solidFill>
                <a:round/>
                <a:headEnd/>
                <a:tailEnd/>
              </a:ln>
            </p:spPr>
            <p:txBody>
              <a:bodyPr/>
              <a:lstStyle/>
              <a:p>
                <a:endParaRPr lang="id-ID"/>
              </a:p>
            </p:txBody>
          </p:sp>
          <p:sp>
            <p:nvSpPr>
              <p:cNvPr id="145505" name="Oval 8"/>
              <p:cNvSpPr>
                <a:spLocks noChangeArrowheads="1"/>
              </p:cNvSpPr>
              <p:nvPr/>
            </p:nvSpPr>
            <p:spPr bwMode="auto">
              <a:xfrm>
                <a:off x="4328" y="2027"/>
                <a:ext cx="793" cy="114"/>
              </a:xfrm>
              <a:prstGeom prst="ellipse">
                <a:avLst/>
              </a:prstGeom>
              <a:solidFill>
                <a:srgbClr val="8080FF"/>
              </a:solidFill>
              <a:ln w="12700">
                <a:solidFill>
                  <a:srgbClr val="00A0A0"/>
                </a:solidFill>
                <a:round/>
                <a:headEnd/>
                <a:tailEnd/>
              </a:ln>
            </p:spPr>
            <p:txBody>
              <a:bodyPr wrap="none" anchor="ctr"/>
              <a:lstStyle/>
              <a:p>
                <a:endParaRPr lang="id-ID"/>
              </a:p>
            </p:txBody>
          </p:sp>
          <p:sp>
            <p:nvSpPr>
              <p:cNvPr id="145506" name="Freeform 9"/>
              <p:cNvSpPr>
                <a:spLocks/>
              </p:cNvSpPr>
              <p:nvPr/>
            </p:nvSpPr>
            <p:spPr bwMode="auto">
              <a:xfrm>
                <a:off x="5059" y="2048"/>
                <a:ext cx="187" cy="318"/>
              </a:xfrm>
              <a:custGeom>
                <a:avLst/>
                <a:gdLst>
                  <a:gd name="T0" fmla="*/ 186 w 187"/>
                  <a:gd name="T1" fmla="*/ 26 h 318"/>
                  <a:gd name="T2" fmla="*/ 186 w 187"/>
                  <a:gd name="T3" fmla="*/ 30 h 318"/>
                  <a:gd name="T4" fmla="*/ 48 w 187"/>
                  <a:gd name="T5" fmla="*/ 317 h 318"/>
                  <a:gd name="T6" fmla="*/ 68 w 187"/>
                  <a:gd name="T7" fmla="*/ 53 h 318"/>
                  <a:gd name="T8" fmla="*/ 70 w 187"/>
                  <a:gd name="T9" fmla="*/ 38 h 318"/>
                  <a:gd name="T10" fmla="*/ 66 w 187"/>
                  <a:gd name="T11" fmla="*/ 31 h 318"/>
                  <a:gd name="T12" fmla="*/ 61 w 187"/>
                  <a:gd name="T13" fmla="*/ 26 h 318"/>
                  <a:gd name="T14" fmla="*/ 56 w 187"/>
                  <a:gd name="T15" fmla="*/ 23 h 318"/>
                  <a:gd name="T16" fmla="*/ 49 w 187"/>
                  <a:gd name="T17" fmla="*/ 20 h 318"/>
                  <a:gd name="T18" fmla="*/ 36 w 187"/>
                  <a:gd name="T19" fmla="*/ 14 h 318"/>
                  <a:gd name="T20" fmla="*/ 25 w 187"/>
                  <a:gd name="T21" fmla="*/ 11 h 318"/>
                  <a:gd name="T22" fmla="*/ 16 w 187"/>
                  <a:gd name="T23" fmla="*/ 8 h 318"/>
                  <a:gd name="T24" fmla="*/ 0 w 187"/>
                  <a:gd name="T25" fmla="*/ 4 h 318"/>
                  <a:gd name="T26" fmla="*/ 36 w 187"/>
                  <a:gd name="T27" fmla="*/ 0 h 318"/>
                  <a:gd name="T28" fmla="*/ 51 w 187"/>
                  <a:gd name="T29" fmla="*/ 0 h 318"/>
                  <a:gd name="T30" fmla="*/ 73 w 187"/>
                  <a:gd name="T31" fmla="*/ 0 h 318"/>
                  <a:gd name="T32" fmla="*/ 89 w 187"/>
                  <a:gd name="T33" fmla="*/ 0 h 318"/>
                  <a:gd name="T34" fmla="*/ 106 w 187"/>
                  <a:gd name="T35" fmla="*/ 1 h 318"/>
                  <a:gd name="T36" fmla="*/ 121 w 187"/>
                  <a:gd name="T37" fmla="*/ 3 h 318"/>
                  <a:gd name="T38" fmla="*/ 133 w 187"/>
                  <a:gd name="T39" fmla="*/ 4 h 318"/>
                  <a:gd name="T40" fmla="*/ 154 w 187"/>
                  <a:gd name="T41" fmla="*/ 8 h 318"/>
                  <a:gd name="T42" fmla="*/ 168 w 187"/>
                  <a:gd name="T43" fmla="*/ 12 h 318"/>
                  <a:gd name="T44" fmla="*/ 179 w 187"/>
                  <a:gd name="T45" fmla="*/ 17 h 318"/>
                  <a:gd name="T46" fmla="*/ 185 w 187"/>
                  <a:gd name="T47" fmla="*/ 22 h 318"/>
                  <a:gd name="T48" fmla="*/ 186 w 187"/>
                  <a:gd name="T49" fmla="*/ 26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318"/>
                  <a:gd name="T77" fmla="*/ 187 w 187"/>
                  <a:gd name="T78" fmla="*/ 318 h 3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318">
                    <a:moveTo>
                      <a:pt x="186" y="26"/>
                    </a:moveTo>
                    <a:lnTo>
                      <a:pt x="186" y="30"/>
                    </a:lnTo>
                    <a:lnTo>
                      <a:pt x="48" y="317"/>
                    </a:lnTo>
                    <a:lnTo>
                      <a:pt x="68" y="53"/>
                    </a:lnTo>
                    <a:lnTo>
                      <a:pt x="70" y="38"/>
                    </a:lnTo>
                    <a:lnTo>
                      <a:pt x="66" y="31"/>
                    </a:lnTo>
                    <a:lnTo>
                      <a:pt x="61" y="26"/>
                    </a:lnTo>
                    <a:lnTo>
                      <a:pt x="56" y="23"/>
                    </a:lnTo>
                    <a:lnTo>
                      <a:pt x="49" y="20"/>
                    </a:lnTo>
                    <a:lnTo>
                      <a:pt x="36" y="14"/>
                    </a:lnTo>
                    <a:lnTo>
                      <a:pt x="25" y="11"/>
                    </a:lnTo>
                    <a:lnTo>
                      <a:pt x="16" y="8"/>
                    </a:lnTo>
                    <a:lnTo>
                      <a:pt x="0" y="4"/>
                    </a:lnTo>
                    <a:lnTo>
                      <a:pt x="36" y="0"/>
                    </a:lnTo>
                    <a:lnTo>
                      <a:pt x="51" y="0"/>
                    </a:lnTo>
                    <a:lnTo>
                      <a:pt x="73" y="0"/>
                    </a:lnTo>
                    <a:lnTo>
                      <a:pt x="89" y="0"/>
                    </a:lnTo>
                    <a:lnTo>
                      <a:pt x="106" y="1"/>
                    </a:lnTo>
                    <a:lnTo>
                      <a:pt x="121" y="3"/>
                    </a:lnTo>
                    <a:lnTo>
                      <a:pt x="133" y="4"/>
                    </a:lnTo>
                    <a:lnTo>
                      <a:pt x="154" y="8"/>
                    </a:lnTo>
                    <a:lnTo>
                      <a:pt x="168" y="12"/>
                    </a:lnTo>
                    <a:lnTo>
                      <a:pt x="179" y="17"/>
                    </a:lnTo>
                    <a:lnTo>
                      <a:pt x="185" y="22"/>
                    </a:lnTo>
                    <a:lnTo>
                      <a:pt x="186" y="26"/>
                    </a:lnTo>
                  </a:path>
                </a:pathLst>
              </a:custGeom>
              <a:solidFill>
                <a:srgbClr val="00B7A5"/>
              </a:solidFill>
              <a:ln w="12700" cap="rnd">
                <a:solidFill>
                  <a:srgbClr val="00A0A0"/>
                </a:solidFill>
                <a:round/>
                <a:headEnd/>
                <a:tailEnd/>
              </a:ln>
            </p:spPr>
            <p:txBody>
              <a:bodyPr/>
              <a:lstStyle/>
              <a:p>
                <a:endParaRPr lang="id-ID"/>
              </a:p>
            </p:txBody>
          </p:sp>
          <p:sp>
            <p:nvSpPr>
              <p:cNvPr id="145507" name="Freeform 10"/>
              <p:cNvSpPr>
                <a:spLocks/>
              </p:cNvSpPr>
              <p:nvPr/>
            </p:nvSpPr>
            <p:spPr bwMode="auto">
              <a:xfrm>
                <a:off x="5059" y="2048"/>
                <a:ext cx="187" cy="52"/>
              </a:xfrm>
              <a:custGeom>
                <a:avLst/>
                <a:gdLst>
                  <a:gd name="T0" fmla="*/ 186 w 187"/>
                  <a:gd name="T1" fmla="*/ 26 h 52"/>
                  <a:gd name="T2" fmla="*/ 184 w 187"/>
                  <a:gd name="T3" fmla="*/ 29 h 52"/>
                  <a:gd name="T4" fmla="*/ 181 w 187"/>
                  <a:gd name="T5" fmla="*/ 32 h 52"/>
                  <a:gd name="T6" fmla="*/ 175 w 187"/>
                  <a:gd name="T7" fmla="*/ 36 h 52"/>
                  <a:gd name="T8" fmla="*/ 163 w 187"/>
                  <a:gd name="T9" fmla="*/ 41 h 52"/>
                  <a:gd name="T10" fmla="*/ 153 w 187"/>
                  <a:gd name="T11" fmla="*/ 43 h 52"/>
                  <a:gd name="T12" fmla="*/ 140 w 187"/>
                  <a:gd name="T13" fmla="*/ 46 h 52"/>
                  <a:gd name="T14" fmla="*/ 127 w 187"/>
                  <a:gd name="T15" fmla="*/ 48 h 52"/>
                  <a:gd name="T16" fmla="*/ 106 w 187"/>
                  <a:gd name="T17" fmla="*/ 50 h 52"/>
                  <a:gd name="T18" fmla="*/ 93 w 187"/>
                  <a:gd name="T19" fmla="*/ 51 h 52"/>
                  <a:gd name="T20" fmla="*/ 78 w 187"/>
                  <a:gd name="T21" fmla="*/ 51 h 52"/>
                  <a:gd name="T22" fmla="*/ 67 w 187"/>
                  <a:gd name="T23" fmla="*/ 51 h 52"/>
                  <a:gd name="T24" fmla="*/ 70 w 187"/>
                  <a:gd name="T25" fmla="*/ 37 h 52"/>
                  <a:gd name="T26" fmla="*/ 66 w 187"/>
                  <a:gd name="T27" fmla="*/ 31 h 52"/>
                  <a:gd name="T28" fmla="*/ 61 w 187"/>
                  <a:gd name="T29" fmla="*/ 26 h 52"/>
                  <a:gd name="T30" fmla="*/ 56 w 187"/>
                  <a:gd name="T31" fmla="*/ 22 h 52"/>
                  <a:gd name="T32" fmla="*/ 49 w 187"/>
                  <a:gd name="T33" fmla="*/ 19 h 52"/>
                  <a:gd name="T34" fmla="*/ 36 w 187"/>
                  <a:gd name="T35" fmla="*/ 14 h 52"/>
                  <a:gd name="T36" fmla="*/ 25 w 187"/>
                  <a:gd name="T37" fmla="*/ 11 h 52"/>
                  <a:gd name="T38" fmla="*/ 16 w 187"/>
                  <a:gd name="T39" fmla="*/ 8 h 52"/>
                  <a:gd name="T40" fmla="*/ 0 w 187"/>
                  <a:gd name="T41" fmla="*/ 4 h 52"/>
                  <a:gd name="T42" fmla="*/ 36 w 187"/>
                  <a:gd name="T43" fmla="*/ 0 h 52"/>
                  <a:gd name="T44" fmla="*/ 51 w 187"/>
                  <a:gd name="T45" fmla="*/ 0 h 52"/>
                  <a:gd name="T46" fmla="*/ 73 w 187"/>
                  <a:gd name="T47" fmla="*/ 0 h 52"/>
                  <a:gd name="T48" fmla="*/ 89 w 187"/>
                  <a:gd name="T49" fmla="*/ 0 h 52"/>
                  <a:gd name="T50" fmla="*/ 106 w 187"/>
                  <a:gd name="T51" fmla="*/ 1 h 52"/>
                  <a:gd name="T52" fmla="*/ 121 w 187"/>
                  <a:gd name="T53" fmla="*/ 3 h 52"/>
                  <a:gd name="T54" fmla="*/ 133 w 187"/>
                  <a:gd name="T55" fmla="*/ 4 h 52"/>
                  <a:gd name="T56" fmla="*/ 155 w 187"/>
                  <a:gd name="T57" fmla="*/ 8 h 52"/>
                  <a:gd name="T58" fmla="*/ 169 w 187"/>
                  <a:gd name="T59" fmla="*/ 12 h 52"/>
                  <a:gd name="T60" fmla="*/ 180 w 187"/>
                  <a:gd name="T61" fmla="*/ 17 h 52"/>
                  <a:gd name="T62" fmla="*/ 185 w 187"/>
                  <a:gd name="T63" fmla="*/ 22 h 52"/>
                  <a:gd name="T64" fmla="*/ 186 w 187"/>
                  <a:gd name="T65" fmla="*/ 2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52"/>
                  <a:gd name="T101" fmla="*/ 187 w 187"/>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52">
                    <a:moveTo>
                      <a:pt x="186" y="26"/>
                    </a:moveTo>
                    <a:lnTo>
                      <a:pt x="184" y="29"/>
                    </a:lnTo>
                    <a:lnTo>
                      <a:pt x="181" y="32"/>
                    </a:lnTo>
                    <a:lnTo>
                      <a:pt x="175" y="36"/>
                    </a:lnTo>
                    <a:lnTo>
                      <a:pt x="163" y="41"/>
                    </a:lnTo>
                    <a:lnTo>
                      <a:pt x="153" y="43"/>
                    </a:lnTo>
                    <a:lnTo>
                      <a:pt x="140" y="46"/>
                    </a:lnTo>
                    <a:lnTo>
                      <a:pt x="127" y="48"/>
                    </a:lnTo>
                    <a:lnTo>
                      <a:pt x="106" y="50"/>
                    </a:lnTo>
                    <a:lnTo>
                      <a:pt x="93" y="51"/>
                    </a:lnTo>
                    <a:lnTo>
                      <a:pt x="78" y="51"/>
                    </a:lnTo>
                    <a:lnTo>
                      <a:pt x="67" y="51"/>
                    </a:lnTo>
                    <a:lnTo>
                      <a:pt x="70" y="37"/>
                    </a:lnTo>
                    <a:lnTo>
                      <a:pt x="66" y="31"/>
                    </a:lnTo>
                    <a:lnTo>
                      <a:pt x="61" y="26"/>
                    </a:lnTo>
                    <a:lnTo>
                      <a:pt x="56" y="22"/>
                    </a:lnTo>
                    <a:lnTo>
                      <a:pt x="49" y="19"/>
                    </a:lnTo>
                    <a:lnTo>
                      <a:pt x="36" y="14"/>
                    </a:lnTo>
                    <a:lnTo>
                      <a:pt x="25" y="11"/>
                    </a:lnTo>
                    <a:lnTo>
                      <a:pt x="16" y="8"/>
                    </a:lnTo>
                    <a:lnTo>
                      <a:pt x="0" y="4"/>
                    </a:lnTo>
                    <a:lnTo>
                      <a:pt x="36" y="0"/>
                    </a:lnTo>
                    <a:lnTo>
                      <a:pt x="51" y="0"/>
                    </a:lnTo>
                    <a:lnTo>
                      <a:pt x="73" y="0"/>
                    </a:lnTo>
                    <a:lnTo>
                      <a:pt x="89" y="0"/>
                    </a:lnTo>
                    <a:lnTo>
                      <a:pt x="106" y="1"/>
                    </a:lnTo>
                    <a:lnTo>
                      <a:pt x="121" y="3"/>
                    </a:lnTo>
                    <a:lnTo>
                      <a:pt x="133" y="4"/>
                    </a:lnTo>
                    <a:lnTo>
                      <a:pt x="155" y="8"/>
                    </a:lnTo>
                    <a:lnTo>
                      <a:pt x="169" y="12"/>
                    </a:lnTo>
                    <a:lnTo>
                      <a:pt x="180" y="17"/>
                    </a:lnTo>
                    <a:lnTo>
                      <a:pt x="185" y="22"/>
                    </a:lnTo>
                    <a:lnTo>
                      <a:pt x="186" y="26"/>
                    </a:lnTo>
                  </a:path>
                </a:pathLst>
              </a:custGeom>
              <a:solidFill>
                <a:srgbClr val="8080FF"/>
              </a:solidFill>
              <a:ln w="12700" cap="rnd">
                <a:solidFill>
                  <a:srgbClr val="00A0A0"/>
                </a:solidFill>
                <a:round/>
                <a:headEnd/>
                <a:tailEnd/>
              </a:ln>
            </p:spPr>
            <p:txBody>
              <a:bodyPr/>
              <a:lstStyle/>
              <a:p>
                <a:endParaRPr lang="id-ID"/>
              </a:p>
            </p:txBody>
          </p:sp>
          <p:sp>
            <p:nvSpPr>
              <p:cNvPr id="145508" name="Freeform 11"/>
              <p:cNvSpPr>
                <a:spLocks/>
              </p:cNvSpPr>
              <p:nvPr/>
            </p:nvSpPr>
            <p:spPr bwMode="auto">
              <a:xfrm>
                <a:off x="4088" y="2142"/>
                <a:ext cx="318" cy="645"/>
              </a:xfrm>
              <a:custGeom>
                <a:avLst/>
                <a:gdLst>
                  <a:gd name="T0" fmla="*/ 236 w 318"/>
                  <a:gd name="T1" fmla="*/ 81 h 645"/>
                  <a:gd name="T2" fmla="*/ 197 w 318"/>
                  <a:gd name="T3" fmla="*/ 92 h 645"/>
                  <a:gd name="T4" fmla="*/ 164 w 318"/>
                  <a:gd name="T5" fmla="*/ 113 h 645"/>
                  <a:gd name="T6" fmla="*/ 132 w 318"/>
                  <a:gd name="T7" fmla="*/ 146 h 645"/>
                  <a:gd name="T8" fmla="*/ 103 w 318"/>
                  <a:gd name="T9" fmla="*/ 193 h 645"/>
                  <a:gd name="T10" fmla="*/ 84 w 318"/>
                  <a:gd name="T11" fmla="*/ 255 h 645"/>
                  <a:gd name="T12" fmla="*/ 78 w 318"/>
                  <a:gd name="T13" fmla="*/ 309 h 645"/>
                  <a:gd name="T14" fmla="*/ 80 w 318"/>
                  <a:gd name="T15" fmla="*/ 355 h 645"/>
                  <a:gd name="T16" fmla="*/ 91 w 318"/>
                  <a:gd name="T17" fmla="*/ 413 h 645"/>
                  <a:gd name="T18" fmla="*/ 116 w 318"/>
                  <a:gd name="T19" fmla="*/ 468 h 645"/>
                  <a:gd name="T20" fmla="*/ 143 w 318"/>
                  <a:gd name="T21" fmla="*/ 505 h 645"/>
                  <a:gd name="T22" fmla="*/ 170 w 318"/>
                  <a:gd name="T23" fmla="*/ 531 h 645"/>
                  <a:gd name="T24" fmla="*/ 196 w 318"/>
                  <a:gd name="T25" fmla="*/ 547 h 645"/>
                  <a:gd name="T26" fmla="*/ 222 w 318"/>
                  <a:gd name="T27" fmla="*/ 557 h 645"/>
                  <a:gd name="T28" fmla="*/ 249 w 318"/>
                  <a:gd name="T29" fmla="*/ 562 h 645"/>
                  <a:gd name="T30" fmla="*/ 276 w 318"/>
                  <a:gd name="T31" fmla="*/ 561 h 645"/>
                  <a:gd name="T32" fmla="*/ 294 w 318"/>
                  <a:gd name="T33" fmla="*/ 559 h 645"/>
                  <a:gd name="T34" fmla="*/ 308 w 318"/>
                  <a:gd name="T35" fmla="*/ 567 h 645"/>
                  <a:gd name="T36" fmla="*/ 316 w 318"/>
                  <a:gd name="T37" fmla="*/ 587 h 645"/>
                  <a:gd name="T38" fmla="*/ 317 w 318"/>
                  <a:gd name="T39" fmla="*/ 608 h 645"/>
                  <a:gd name="T40" fmla="*/ 313 w 318"/>
                  <a:gd name="T41" fmla="*/ 624 h 645"/>
                  <a:gd name="T42" fmla="*/ 306 w 318"/>
                  <a:gd name="T43" fmla="*/ 634 h 645"/>
                  <a:gd name="T44" fmla="*/ 290 w 318"/>
                  <a:gd name="T45" fmla="*/ 641 h 645"/>
                  <a:gd name="T46" fmla="*/ 251 w 318"/>
                  <a:gd name="T47" fmla="*/ 644 h 645"/>
                  <a:gd name="T48" fmla="*/ 210 w 318"/>
                  <a:gd name="T49" fmla="*/ 639 h 645"/>
                  <a:gd name="T50" fmla="*/ 170 w 318"/>
                  <a:gd name="T51" fmla="*/ 626 h 645"/>
                  <a:gd name="T52" fmla="*/ 133 w 318"/>
                  <a:gd name="T53" fmla="*/ 605 h 645"/>
                  <a:gd name="T54" fmla="*/ 98 w 318"/>
                  <a:gd name="T55" fmla="*/ 576 h 645"/>
                  <a:gd name="T56" fmla="*/ 72 w 318"/>
                  <a:gd name="T57" fmla="*/ 547 h 645"/>
                  <a:gd name="T58" fmla="*/ 50 w 318"/>
                  <a:gd name="T59" fmla="*/ 513 h 645"/>
                  <a:gd name="T60" fmla="*/ 23 w 318"/>
                  <a:gd name="T61" fmla="*/ 455 h 645"/>
                  <a:gd name="T62" fmla="*/ 4 w 318"/>
                  <a:gd name="T63" fmla="*/ 381 h 645"/>
                  <a:gd name="T64" fmla="*/ 0 w 318"/>
                  <a:gd name="T65" fmla="*/ 325 h 645"/>
                  <a:gd name="T66" fmla="*/ 1 w 318"/>
                  <a:gd name="T67" fmla="*/ 295 h 645"/>
                  <a:gd name="T68" fmla="*/ 7 w 318"/>
                  <a:gd name="T69" fmla="*/ 247 h 645"/>
                  <a:gd name="T70" fmla="*/ 21 w 318"/>
                  <a:gd name="T71" fmla="*/ 195 h 645"/>
                  <a:gd name="T72" fmla="*/ 41 w 318"/>
                  <a:gd name="T73" fmla="*/ 149 h 645"/>
                  <a:gd name="T74" fmla="*/ 61 w 318"/>
                  <a:gd name="T75" fmla="*/ 114 h 645"/>
                  <a:gd name="T76" fmla="*/ 84 w 318"/>
                  <a:gd name="T77" fmla="*/ 85 h 645"/>
                  <a:gd name="T78" fmla="*/ 117 w 318"/>
                  <a:gd name="T79" fmla="*/ 53 h 645"/>
                  <a:gd name="T80" fmla="*/ 145 w 318"/>
                  <a:gd name="T81" fmla="*/ 33 h 645"/>
                  <a:gd name="T82" fmla="*/ 178 w 318"/>
                  <a:gd name="T83" fmla="*/ 16 h 645"/>
                  <a:gd name="T84" fmla="*/ 210 w 318"/>
                  <a:gd name="T85" fmla="*/ 7 h 645"/>
                  <a:gd name="T86" fmla="*/ 249 w 318"/>
                  <a:gd name="T87" fmla="*/ 0 h 645"/>
                  <a:gd name="T88" fmla="*/ 260 w 318"/>
                  <a:gd name="T89" fmla="*/ 7 h 645"/>
                  <a:gd name="T90" fmla="*/ 268 w 318"/>
                  <a:gd name="T91" fmla="*/ 22 h 645"/>
                  <a:gd name="T92" fmla="*/ 270 w 318"/>
                  <a:gd name="T93" fmla="*/ 43 h 645"/>
                  <a:gd name="T94" fmla="*/ 262 w 318"/>
                  <a:gd name="T95" fmla="*/ 70 h 645"/>
                  <a:gd name="T96" fmla="*/ 250 w 318"/>
                  <a:gd name="T97" fmla="*/ 78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8"/>
                  <a:gd name="T148" fmla="*/ 0 h 645"/>
                  <a:gd name="T149" fmla="*/ 318 w 318"/>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8" h="645">
                    <a:moveTo>
                      <a:pt x="250" y="78"/>
                    </a:moveTo>
                    <a:lnTo>
                      <a:pt x="236" y="81"/>
                    </a:lnTo>
                    <a:lnTo>
                      <a:pt x="213" y="86"/>
                    </a:lnTo>
                    <a:lnTo>
                      <a:pt x="197" y="92"/>
                    </a:lnTo>
                    <a:lnTo>
                      <a:pt x="179" y="102"/>
                    </a:lnTo>
                    <a:lnTo>
                      <a:pt x="164" y="113"/>
                    </a:lnTo>
                    <a:lnTo>
                      <a:pt x="147" y="130"/>
                    </a:lnTo>
                    <a:lnTo>
                      <a:pt x="132" y="146"/>
                    </a:lnTo>
                    <a:lnTo>
                      <a:pt x="117" y="167"/>
                    </a:lnTo>
                    <a:lnTo>
                      <a:pt x="103" y="193"/>
                    </a:lnTo>
                    <a:lnTo>
                      <a:pt x="92" y="221"/>
                    </a:lnTo>
                    <a:lnTo>
                      <a:pt x="84" y="255"/>
                    </a:lnTo>
                    <a:lnTo>
                      <a:pt x="79" y="286"/>
                    </a:lnTo>
                    <a:lnTo>
                      <a:pt x="78" y="309"/>
                    </a:lnTo>
                    <a:lnTo>
                      <a:pt x="78" y="338"/>
                    </a:lnTo>
                    <a:lnTo>
                      <a:pt x="80" y="355"/>
                    </a:lnTo>
                    <a:lnTo>
                      <a:pt x="83" y="382"/>
                    </a:lnTo>
                    <a:lnTo>
                      <a:pt x="91" y="413"/>
                    </a:lnTo>
                    <a:lnTo>
                      <a:pt x="105" y="448"/>
                    </a:lnTo>
                    <a:lnTo>
                      <a:pt x="116" y="468"/>
                    </a:lnTo>
                    <a:lnTo>
                      <a:pt x="128" y="488"/>
                    </a:lnTo>
                    <a:lnTo>
                      <a:pt x="143" y="505"/>
                    </a:lnTo>
                    <a:lnTo>
                      <a:pt x="159" y="521"/>
                    </a:lnTo>
                    <a:lnTo>
                      <a:pt x="170" y="531"/>
                    </a:lnTo>
                    <a:lnTo>
                      <a:pt x="183" y="540"/>
                    </a:lnTo>
                    <a:lnTo>
                      <a:pt x="196" y="547"/>
                    </a:lnTo>
                    <a:lnTo>
                      <a:pt x="208" y="552"/>
                    </a:lnTo>
                    <a:lnTo>
                      <a:pt x="222" y="557"/>
                    </a:lnTo>
                    <a:lnTo>
                      <a:pt x="235" y="560"/>
                    </a:lnTo>
                    <a:lnTo>
                      <a:pt x="249" y="562"/>
                    </a:lnTo>
                    <a:lnTo>
                      <a:pt x="261" y="562"/>
                    </a:lnTo>
                    <a:lnTo>
                      <a:pt x="276" y="561"/>
                    </a:lnTo>
                    <a:lnTo>
                      <a:pt x="287" y="561"/>
                    </a:lnTo>
                    <a:lnTo>
                      <a:pt x="294" y="559"/>
                    </a:lnTo>
                    <a:lnTo>
                      <a:pt x="302" y="563"/>
                    </a:lnTo>
                    <a:lnTo>
                      <a:pt x="308" y="567"/>
                    </a:lnTo>
                    <a:lnTo>
                      <a:pt x="313" y="575"/>
                    </a:lnTo>
                    <a:lnTo>
                      <a:pt x="316" y="587"/>
                    </a:lnTo>
                    <a:lnTo>
                      <a:pt x="317" y="596"/>
                    </a:lnTo>
                    <a:lnTo>
                      <a:pt x="317" y="608"/>
                    </a:lnTo>
                    <a:lnTo>
                      <a:pt x="315" y="617"/>
                    </a:lnTo>
                    <a:lnTo>
                      <a:pt x="313" y="624"/>
                    </a:lnTo>
                    <a:lnTo>
                      <a:pt x="309" y="629"/>
                    </a:lnTo>
                    <a:lnTo>
                      <a:pt x="306" y="634"/>
                    </a:lnTo>
                    <a:lnTo>
                      <a:pt x="298" y="639"/>
                    </a:lnTo>
                    <a:lnTo>
                      <a:pt x="290" y="641"/>
                    </a:lnTo>
                    <a:lnTo>
                      <a:pt x="272" y="643"/>
                    </a:lnTo>
                    <a:lnTo>
                      <a:pt x="251" y="644"/>
                    </a:lnTo>
                    <a:lnTo>
                      <a:pt x="229" y="643"/>
                    </a:lnTo>
                    <a:lnTo>
                      <a:pt x="210" y="639"/>
                    </a:lnTo>
                    <a:lnTo>
                      <a:pt x="189" y="634"/>
                    </a:lnTo>
                    <a:lnTo>
                      <a:pt x="170" y="626"/>
                    </a:lnTo>
                    <a:lnTo>
                      <a:pt x="149" y="616"/>
                    </a:lnTo>
                    <a:lnTo>
                      <a:pt x="133" y="605"/>
                    </a:lnTo>
                    <a:lnTo>
                      <a:pt x="114" y="592"/>
                    </a:lnTo>
                    <a:lnTo>
                      <a:pt x="98" y="576"/>
                    </a:lnTo>
                    <a:lnTo>
                      <a:pt x="83" y="561"/>
                    </a:lnTo>
                    <a:lnTo>
                      <a:pt x="72" y="547"/>
                    </a:lnTo>
                    <a:lnTo>
                      <a:pt x="62" y="532"/>
                    </a:lnTo>
                    <a:lnTo>
                      <a:pt x="50" y="513"/>
                    </a:lnTo>
                    <a:lnTo>
                      <a:pt x="35" y="488"/>
                    </a:lnTo>
                    <a:lnTo>
                      <a:pt x="23" y="455"/>
                    </a:lnTo>
                    <a:lnTo>
                      <a:pt x="13" y="425"/>
                    </a:lnTo>
                    <a:lnTo>
                      <a:pt x="4" y="381"/>
                    </a:lnTo>
                    <a:lnTo>
                      <a:pt x="1" y="345"/>
                    </a:lnTo>
                    <a:lnTo>
                      <a:pt x="0" y="325"/>
                    </a:lnTo>
                    <a:lnTo>
                      <a:pt x="0" y="308"/>
                    </a:lnTo>
                    <a:lnTo>
                      <a:pt x="1" y="295"/>
                    </a:lnTo>
                    <a:lnTo>
                      <a:pt x="3" y="273"/>
                    </a:lnTo>
                    <a:lnTo>
                      <a:pt x="7" y="247"/>
                    </a:lnTo>
                    <a:lnTo>
                      <a:pt x="13" y="223"/>
                    </a:lnTo>
                    <a:lnTo>
                      <a:pt x="21" y="195"/>
                    </a:lnTo>
                    <a:lnTo>
                      <a:pt x="30" y="172"/>
                    </a:lnTo>
                    <a:lnTo>
                      <a:pt x="41" y="149"/>
                    </a:lnTo>
                    <a:lnTo>
                      <a:pt x="50" y="133"/>
                    </a:lnTo>
                    <a:lnTo>
                      <a:pt x="61" y="114"/>
                    </a:lnTo>
                    <a:lnTo>
                      <a:pt x="73" y="98"/>
                    </a:lnTo>
                    <a:lnTo>
                      <a:pt x="84" y="85"/>
                    </a:lnTo>
                    <a:lnTo>
                      <a:pt x="100" y="67"/>
                    </a:lnTo>
                    <a:lnTo>
                      <a:pt x="117" y="53"/>
                    </a:lnTo>
                    <a:lnTo>
                      <a:pt x="132" y="42"/>
                    </a:lnTo>
                    <a:lnTo>
                      <a:pt x="145" y="33"/>
                    </a:lnTo>
                    <a:lnTo>
                      <a:pt x="161" y="24"/>
                    </a:lnTo>
                    <a:lnTo>
                      <a:pt x="178" y="16"/>
                    </a:lnTo>
                    <a:lnTo>
                      <a:pt x="193" y="12"/>
                    </a:lnTo>
                    <a:lnTo>
                      <a:pt x="210" y="7"/>
                    </a:lnTo>
                    <a:lnTo>
                      <a:pt x="229" y="2"/>
                    </a:lnTo>
                    <a:lnTo>
                      <a:pt x="249" y="0"/>
                    </a:lnTo>
                    <a:lnTo>
                      <a:pt x="256" y="3"/>
                    </a:lnTo>
                    <a:lnTo>
                      <a:pt x="260" y="7"/>
                    </a:lnTo>
                    <a:lnTo>
                      <a:pt x="264" y="16"/>
                    </a:lnTo>
                    <a:lnTo>
                      <a:pt x="268" y="22"/>
                    </a:lnTo>
                    <a:lnTo>
                      <a:pt x="269" y="30"/>
                    </a:lnTo>
                    <a:lnTo>
                      <a:pt x="270" y="43"/>
                    </a:lnTo>
                    <a:lnTo>
                      <a:pt x="267" y="57"/>
                    </a:lnTo>
                    <a:lnTo>
                      <a:pt x="262" y="70"/>
                    </a:lnTo>
                    <a:lnTo>
                      <a:pt x="257" y="75"/>
                    </a:lnTo>
                    <a:lnTo>
                      <a:pt x="250" y="78"/>
                    </a:lnTo>
                  </a:path>
                </a:pathLst>
              </a:custGeom>
              <a:solidFill>
                <a:srgbClr val="C1CEFF"/>
              </a:solidFill>
              <a:ln w="12700" cap="rnd">
                <a:solidFill>
                  <a:srgbClr val="618FFD"/>
                </a:solidFill>
                <a:round/>
                <a:headEnd/>
                <a:tailEnd/>
              </a:ln>
            </p:spPr>
            <p:txBody>
              <a:bodyPr/>
              <a:lstStyle/>
              <a:p>
                <a:endParaRPr lang="id-ID"/>
              </a:p>
            </p:txBody>
          </p:sp>
          <p:sp>
            <p:nvSpPr>
              <p:cNvPr id="145509" name="Freeform 12"/>
              <p:cNvSpPr>
                <a:spLocks/>
              </p:cNvSpPr>
              <p:nvPr/>
            </p:nvSpPr>
            <p:spPr bwMode="auto">
              <a:xfrm>
                <a:off x="4160" y="2169"/>
                <a:ext cx="141" cy="118"/>
              </a:xfrm>
              <a:custGeom>
                <a:avLst/>
                <a:gdLst>
                  <a:gd name="T0" fmla="*/ 128 w 141"/>
                  <a:gd name="T1" fmla="*/ 0 h 118"/>
                  <a:gd name="T2" fmla="*/ 94 w 141"/>
                  <a:gd name="T3" fmla="*/ 15 h 118"/>
                  <a:gd name="T4" fmla="*/ 69 w 141"/>
                  <a:gd name="T5" fmla="*/ 30 h 118"/>
                  <a:gd name="T6" fmla="*/ 45 w 141"/>
                  <a:gd name="T7" fmla="*/ 49 h 118"/>
                  <a:gd name="T8" fmla="*/ 20 w 141"/>
                  <a:gd name="T9" fmla="*/ 76 h 118"/>
                  <a:gd name="T10" fmla="*/ 4 w 141"/>
                  <a:gd name="T11" fmla="*/ 96 h 118"/>
                  <a:gd name="T12" fmla="*/ 0 w 141"/>
                  <a:gd name="T13" fmla="*/ 107 h 118"/>
                  <a:gd name="T14" fmla="*/ 1 w 141"/>
                  <a:gd name="T15" fmla="*/ 115 h 118"/>
                  <a:gd name="T16" fmla="*/ 11 w 141"/>
                  <a:gd name="T17" fmla="*/ 117 h 118"/>
                  <a:gd name="T18" fmla="*/ 20 w 141"/>
                  <a:gd name="T19" fmla="*/ 106 h 118"/>
                  <a:gd name="T20" fmla="*/ 34 w 141"/>
                  <a:gd name="T21" fmla="*/ 90 h 118"/>
                  <a:gd name="T22" fmla="*/ 49 w 141"/>
                  <a:gd name="T23" fmla="*/ 72 h 118"/>
                  <a:gd name="T24" fmla="*/ 67 w 141"/>
                  <a:gd name="T25" fmla="*/ 56 h 118"/>
                  <a:gd name="T26" fmla="*/ 87 w 141"/>
                  <a:gd name="T27" fmla="*/ 41 h 118"/>
                  <a:gd name="T28" fmla="*/ 108 w 141"/>
                  <a:gd name="T29" fmla="*/ 29 h 118"/>
                  <a:gd name="T30" fmla="*/ 127 w 141"/>
                  <a:gd name="T31" fmla="*/ 21 h 118"/>
                  <a:gd name="T32" fmla="*/ 139 w 141"/>
                  <a:gd name="T33" fmla="*/ 15 h 118"/>
                  <a:gd name="T34" fmla="*/ 140 w 141"/>
                  <a:gd name="T35" fmla="*/ 8 h 118"/>
                  <a:gd name="T36" fmla="*/ 138 w 141"/>
                  <a:gd name="T37" fmla="*/ 1 h 118"/>
                  <a:gd name="T38" fmla="*/ 128 w 141"/>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118"/>
                  <a:gd name="T62" fmla="*/ 141 w 141"/>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118">
                    <a:moveTo>
                      <a:pt x="128" y="0"/>
                    </a:moveTo>
                    <a:lnTo>
                      <a:pt x="94" y="15"/>
                    </a:lnTo>
                    <a:lnTo>
                      <a:pt x="69" y="30"/>
                    </a:lnTo>
                    <a:lnTo>
                      <a:pt x="45" y="49"/>
                    </a:lnTo>
                    <a:lnTo>
                      <a:pt x="20" y="76"/>
                    </a:lnTo>
                    <a:lnTo>
                      <a:pt x="4" y="96"/>
                    </a:lnTo>
                    <a:lnTo>
                      <a:pt x="0" y="107"/>
                    </a:lnTo>
                    <a:lnTo>
                      <a:pt x="1" y="115"/>
                    </a:lnTo>
                    <a:lnTo>
                      <a:pt x="11" y="117"/>
                    </a:lnTo>
                    <a:lnTo>
                      <a:pt x="20" y="106"/>
                    </a:lnTo>
                    <a:lnTo>
                      <a:pt x="34" y="90"/>
                    </a:lnTo>
                    <a:lnTo>
                      <a:pt x="49" y="72"/>
                    </a:lnTo>
                    <a:lnTo>
                      <a:pt x="67" y="56"/>
                    </a:lnTo>
                    <a:lnTo>
                      <a:pt x="87" y="41"/>
                    </a:lnTo>
                    <a:lnTo>
                      <a:pt x="108" y="29"/>
                    </a:lnTo>
                    <a:lnTo>
                      <a:pt x="127" y="21"/>
                    </a:lnTo>
                    <a:lnTo>
                      <a:pt x="139" y="15"/>
                    </a:lnTo>
                    <a:lnTo>
                      <a:pt x="140" y="8"/>
                    </a:lnTo>
                    <a:lnTo>
                      <a:pt x="138" y="1"/>
                    </a:lnTo>
                    <a:lnTo>
                      <a:pt x="128" y="0"/>
                    </a:lnTo>
                  </a:path>
                </a:pathLst>
              </a:custGeom>
              <a:solidFill>
                <a:schemeClr val="tx1"/>
              </a:solidFill>
              <a:ln w="12700" cap="rnd">
                <a:solidFill>
                  <a:srgbClr val="C1CEFF"/>
                </a:solidFill>
                <a:round/>
                <a:headEnd/>
                <a:tailEnd/>
              </a:ln>
            </p:spPr>
            <p:txBody>
              <a:bodyPr/>
              <a:lstStyle/>
              <a:p>
                <a:endParaRPr lang="id-ID"/>
              </a:p>
            </p:txBody>
          </p:sp>
          <p:sp>
            <p:nvSpPr>
              <p:cNvPr id="145510" name="Rectangle 13"/>
              <p:cNvSpPr>
                <a:spLocks noChangeArrowheads="1"/>
              </p:cNvSpPr>
              <p:nvPr/>
            </p:nvSpPr>
            <p:spPr bwMode="auto">
              <a:xfrm>
                <a:off x="4637" y="2211"/>
                <a:ext cx="178"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1" name="Rectangle 14"/>
              <p:cNvSpPr>
                <a:spLocks noChangeArrowheads="1"/>
              </p:cNvSpPr>
              <p:nvPr/>
            </p:nvSpPr>
            <p:spPr bwMode="auto">
              <a:xfrm>
                <a:off x="4693" y="2259"/>
                <a:ext cx="65"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2" name="Rectangle 15"/>
              <p:cNvSpPr>
                <a:spLocks noChangeArrowheads="1"/>
              </p:cNvSpPr>
              <p:nvPr/>
            </p:nvSpPr>
            <p:spPr bwMode="auto">
              <a:xfrm>
                <a:off x="4661" y="2307"/>
                <a:ext cx="130" cy="24"/>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3" name="Rectangle 16"/>
              <p:cNvSpPr>
                <a:spLocks noChangeArrowheads="1"/>
              </p:cNvSpPr>
              <p:nvPr/>
            </p:nvSpPr>
            <p:spPr bwMode="auto">
              <a:xfrm>
                <a:off x="4637" y="2595"/>
                <a:ext cx="178" cy="22"/>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4" name="Rectangle 17"/>
              <p:cNvSpPr>
                <a:spLocks noChangeArrowheads="1"/>
              </p:cNvSpPr>
              <p:nvPr/>
            </p:nvSpPr>
            <p:spPr bwMode="auto">
              <a:xfrm>
                <a:off x="4693" y="2355"/>
                <a:ext cx="65"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5" name="Rectangle 18"/>
              <p:cNvSpPr>
                <a:spLocks noChangeArrowheads="1"/>
              </p:cNvSpPr>
              <p:nvPr/>
            </p:nvSpPr>
            <p:spPr bwMode="auto">
              <a:xfrm>
                <a:off x="4693" y="2451"/>
                <a:ext cx="65" cy="22"/>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6" name="Rectangle 19"/>
              <p:cNvSpPr>
                <a:spLocks noChangeArrowheads="1"/>
              </p:cNvSpPr>
              <p:nvPr/>
            </p:nvSpPr>
            <p:spPr bwMode="auto">
              <a:xfrm>
                <a:off x="4693" y="2547"/>
                <a:ext cx="65" cy="22"/>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7" name="Rectangle 20"/>
              <p:cNvSpPr>
                <a:spLocks noChangeArrowheads="1"/>
              </p:cNvSpPr>
              <p:nvPr/>
            </p:nvSpPr>
            <p:spPr bwMode="auto">
              <a:xfrm>
                <a:off x="4693" y="2642"/>
                <a:ext cx="65"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8" name="Rectangle 21"/>
              <p:cNvSpPr>
                <a:spLocks noChangeArrowheads="1"/>
              </p:cNvSpPr>
              <p:nvPr/>
            </p:nvSpPr>
            <p:spPr bwMode="auto">
              <a:xfrm>
                <a:off x="4693" y="2738"/>
                <a:ext cx="65" cy="24"/>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19" name="Rectangle 22"/>
              <p:cNvSpPr>
                <a:spLocks noChangeArrowheads="1"/>
              </p:cNvSpPr>
              <p:nvPr/>
            </p:nvSpPr>
            <p:spPr bwMode="auto">
              <a:xfrm>
                <a:off x="4693" y="2834"/>
                <a:ext cx="65"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0" name="Rectangle 23"/>
              <p:cNvSpPr>
                <a:spLocks noChangeArrowheads="1"/>
              </p:cNvSpPr>
              <p:nvPr/>
            </p:nvSpPr>
            <p:spPr bwMode="auto">
              <a:xfrm>
                <a:off x="4693" y="2930"/>
                <a:ext cx="65"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1" name="Rectangle 24"/>
              <p:cNvSpPr>
                <a:spLocks noChangeArrowheads="1"/>
              </p:cNvSpPr>
              <p:nvPr/>
            </p:nvSpPr>
            <p:spPr bwMode="auto">
              <a:xfrm>
                <a:off x="4661" y="2403"/>
                <a:ext cx="130" cy="22"/>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2" name="Rectangle 25"/>
              <p:cNvSpPr>
                <a:spLocks noChangeArrowheads="1"/>
              </p:cNvSpPr>
              <p:nvPr/>
            </p:nvSpPr>
            <p:spPr bwMode="auto">
              <a:xfrm>
                <a:off x="4661" y="2500"/>
                <a:ext cx="130" cy="21"/>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3" name="Rectangle 26"/>
              <p:cNvSpPr>
                <a:spLocks noChangeArrowheads="1"/>
              </p:cNvSpPr>
              <p:nvPr/>
            </p:nvSpPr>
            <p:spPr bwMode="auto">
              <a:xfrm>
                <a:off x="4661" y="2786"/>
                <a:ext cx="130"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4" name="Rectangle 27"/>
              <p:cNvSpPr>
                <a:spLocks noChangeArrowheads="1"/>
              </p:cNvSpPr>
              <p:nvPr/>
            </p:nvSpPr>
            <p:spPr bwMode="auto">
              <a:xfrm>
                <a:off x="4661" y="2882"/>
                <a:ext cx="130"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525" name="Rectangle 28"/>
              <p:cNvSpPr>
                <a:spLocks noChangeArrowheads="1"/>
              </p:cNvSpPr>
              <p:nvPr/>
            </p:nvSpPr>
            <p:spPr bwMode="auto">
              <a:xfrm>
                <a:off x="4661" y="2690"/>
                <a:ext cx="130" cy="23"/>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grpSp>
        <p:grpSp>
          <p:nvGrpSpPr>
            <p:cNvPr id="145425" name="Group 29"/>
            <p:cNvGrpSpPr>
              <a:grpSpLocks/>
            </p:cNvGrpSpPr>
            <p:nvPr/>
          </p:nvGrpSpPr>
          <p:grpSpPr bwMode="auto">
            <a:xfrm>
              <a:off x="2479" y="2022"/>
              <a:ext cx="995" cy="969"/>
              <a:chOff x="2479" y="2022"/>
              <a:chExt cx="995" cy="969"/>
            </a:xfrm>
          </p:grpSpPr>
          <p:sp>
            <p:nvSpPr>
              <p:cNvPr id="145498" name="Freeform 30"/>
              <p:cNvSpPr>
                <a:spLocks/>
              </p:cNvSpPr>
              <p:nvPr/>
            </p:nvSpPr>
            <p:spPr bwMode="auto">
              <a:xfrm>
                <a:off x="2479" y="2079"/>
                <a:ext cx="868" cy="912"/>
              </a:xfrm>
              <a:custGeom>
                <a:avLst/>
                <a:gdLst>
                  <a:gd name="T0" fmla="*/ 0 w 868"/>
                  <a:gd name="T1" fmla="*/ 0 h 912"/>
                  <a:gd name="T2" fmla="*/ 867 w 868"/>
                  <a:gd name="T3" fmla="*/ 0 h 912"/>
                  <a:gd name="T4" fmla="*/ 798 w 868"/>
                  <a:gd name="T5" fmla="*/ 859 h 912"/>
                  <a:gd name="T6" fmla="*/ 797 w 868"/>
                  <a:gd name="T7" fmla="*/ 863 h 912"/>
                  <a:gd name="T8" fmla="*/ 796 w 868"/>
                  <a:gd name="T9" fmla="*/ 865 h 912"/>
                  <a:gd name="T10" fmla="*/ 794 w 868"/>
                  <a:gd name="T11" fmla="*/ 867 h 912"/>
                  <a:gd name="T12" fmla="*/ 791 w 868"/>
                  <a:gd name="T13" fmla="*/ 870 h 912"/>
                  <a:gd name="T14" fmla="*/ 788 w 868"/>
                  <a:gd name="T15" fmla="*/ 872 h 912"/>
                  <a:gd name="T16" fmla="*/ 786 w 868"/>
                  <a:gd name="T17" fmla="*/ 873 h 912"/>
                  <a:gd name="T18" fmla="*/ 782 w 868"/>
                  <a:gd name="T19" fmla="*/ 874 h 912"/>
                  <a:gd name="T20" fmla="*/ 776 w 868"/>
                  <a:gd name="T21" fmla="*/ 877 h 912"/>
                  <a:gd name="T22" fmla="*/ 770 w 868"/>
                  <a:gd name="T23" fmla="*/ 879 h 912"/>
                  <a:gd name="T24" fmla="*/ 767 w 868"/>
                  <a:gd name="T25" fmla="*/ 880 h 912"/>
                  <a:gd name="T26" fmla="*/ 761 w 868"/>
                  <a:gd name="T27" fmla="*/ 881 h 912"/>
                  <a:gd name="T28" fmla="*/ 752 w 868"/>
                  <a:gd name="T29" fmla="*/ 884 h 912"/>
                  <a:gd name="T30" fmla="*/ 740 w 868"/>
                  <a:gd name="T31" fmla="*/ 887 h 912"/>
                  <a:gd name="T32" fmla="*/ 728 w 868"/>
                  <a:gd name="T33" fmla="*/ 890 h 912"/>
                  <a:gd name="T34" fmla="*/ 711 w 868"/>
                  <a:gd name="T35" fmla="*/ 893 h 912"/>
                  <a:gd name="T36" fmla="*/ 692 w 868"/>
                  <a:gd name="T37" fmla="*/ 896 h 912"/>
                  <a:gd name="T38" fmla="*/ 671 w 868"/>
                  <a:gd name="T39" fmla="*/ 899 h 912"/>
                  <a:gd name="T40" fmla="*/ 651 w 868"/>
                  <a:gd name="T41" fmla="*/ 901 h 912"/>
                  <a:gd name="T42" fmla="*/ 626 w 868"/>
                  <a:gd name="T43" fmla="*/ 904 h 912"/>
                  <a:gd name="T44" fmla="*/ 596 w 868"/>
                  <a:gd name="T45" fmla="*/ 906 h 912"/>
                  <a:gd name="T46" fmla="*/ 551 w 868"/>
                  <a:gd name="T47" fmla="*/ 908 h 912"/>
                  <a:gd name="T48" fmla="*/ 514 w 868"/>
                  <a:gd name="T49" fmla="*/ 910 h 912"/>
                  <a:gd name="T50" fmla="*/ 476 w 868"/>
                  <a:gd name="T51" fmla="*/ 910 h 912"/>
                  <a:gd name="T52" fmla="*/ 448 w 868"/>
                  <a:gd name="T53" fmla="*/ 911 h 912"/>
                  <a:gd name="T54" fmla="*/ 422 w 868"/>
                  <a:gd name="T55" fmla="*/ 911 h 912"/>
                  <a:gd name="T56" fmla="*/ 397 w 868"/>
                  <a:gd name="T57" fmla="*/ 911 h 912"/>
                  <a:gd name="T58" fmla="*/ 380 w 868"/>
                  <a:gd name="T59" fmla="*/ 910 h 912"/>
                  <a:gd name="T60" fmla="*/ 362 w 868"/>
                  <a:gd name="T61" fmla="*/ 910 h 912"/>
                  <a:gd name="T62" fmla="*/ 339 w 868"/>
                  <a:gd name="T63" fmla="*/ 909 h 912"/>
                  <a:gd name="T64" fmla="*/ 311 w 868"/>
                  <a:gd name="T65" fmla="*/ 908 h 912"/>
                  <a:gd name="T66" fmla="*/ 283 w 868"/>
                  <a:gd name="T67" fmla="*/ 907 h 912"/>
                  <a:gd name="T68" fmla="*/ 255 w 868"/>
                  <a:gd name="T69" fmla="*/ 905 h 912"/>
                  <a:gd name="T70" fmla="*/ 230 w 868"/>
                  <a:gd name="T71" fmla="*/ 902 h 912"/>
                  <a:gd name="T72" fmla="*/ 210 w 868"/>
                  <a:gd name="T73" fmla="*/ 900 h 912"/>
                  <a:gd name="T74" fmla="*/ 182 w 868"/>
                  <a:gd name="T75" fmla="*/ 897 h 912"/>
                  <a:gd name="T76" fmla="*/ 157 w 868"/>
                  <a:gd name="T77" fmla="*/ 893 h 912"/>
                  <a:gd name="T78" fmla="*/ 140 w 868"/>
                  <a:gd name="T79" fmla="*/ 890 h 912"/>
                  <a:gd name="T80" fmla="*/ 123 w 868"/>
                  <a:gd name="T81" fmla="*/ 887 h 912"/>
                  <a:gd name="T82" fmla="*/ 111 w 868"/>
                  <a:gd name="T83" fmla="*/ 883 h 912"/>
                  <a:gd name="T84" fmla="*/ 102 w 868"/>
                  <a:gd name="T85" fmla="*/ 881 h 912"/>
                  <a:gd name="T86" fmla="*/ 94 w 868"/>
                  <a:gd name="T87" fmla="*/ 879 h 912"/>
                  <a:gd name="T88" fmla="*/ 88 w 868"/>
                  <a:gd name="T89" fmla="*/ 876 h 912"/>
                  <a:gd name="T90" fmla="*/ 83 w 868"/>
                  <a:gd name="T91" fmla="*/ 874 h 912"/>
                  <a:gd name="T92" fmla="*/ 79 w 868"/>
                  <a:gd name="T93" fmla="*/ 871 h 912"/>
                  <a:gd name="T94" fmla="*/ 76 w 868"/>
                  <a:gd name="T95" fmla="*/ 870 h 912"/>
                  <a:gd name="T96" fmla="*/ 73 w 868"/>
                  <a:gd name="T97" fmla="*/ 867 h 912"/>
                  <a:gd name="T98" fmla="*/ 71 w 868"/>
                  <a:gd name="T99" fmla="*/ 866 h 912"/>
                  <a:gd name="T100" fmla="*/ 70 w 868"/>
                  <a:gd name="T101" fmla="*/ 863 h 912"/>
                  <a:gd name="T102" fmla="*/ 69 w 868"/>
                  <a:gd name="T103" fmla="*/ 859 h 912"/>
                  <a:gd name="T104" fmla="*/ 0 w 868"/>
                  <a:gd name="T105" fmla="*/ 0 h 9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8"/>
                  <a:gd name="T160" fmla="*/ 0 h 912"/>
                  <a:gd name="T161" fmla="*/ 868 w 868"/>
                  <a:gd name="T162" fmla="*/ 912 h 9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8" h="912">
                    <a:moveTo>
                      <a:pt x="0" y="0"/>
                    </a:moveTo>
                    <a:lnTo>
                      <a:pt x="867" y="0"/>
                    </a:lnTo>
                    <a:lnTo>
                      <a:pt x="798" y="859"/>
                    </a:lnTo>
                    <a:lnTo>
                      <a:pt x="797" y="863"/>
                    </a:lnTo>
                    <a:lnTo>
                      <a:pt x="796" y="865"/>
                    </a:lnTo>
                    <a:lnTo>
                      <a:pt x="794" y="867"/>
                    </a:lnTo>
                    <a:lnTo>
                      <a:pt x="791" y="870"/>
                    </a:lnTo>
                    <a:lnTo>
                      <a:pt x="788" y="872"/>
                    </a:lnTo>
                    <a:lnTo>
                      <a:pt x="786" y="873"/>
                    </a:lnTo>
                    <a:lnTo>
                      <a:pt x="782" y="874"/>
                    </a:lnTo>
                    <a:lnTo>
                      <a:pt x="776" y="877"/>
                    </a:lnTo>
                    <a:lnTo>
                      <a:pt x="770" y="879"/>
                    </a:lnTo>
                    <a:lnTo>
                      <a:pt x="767" y="880"/>
                    </a:lnTo>
                    <a:lnTo>
                      <a:pt x="761" y="881"/>
                    </a:lnTo>
                    <a:lnTo>
                      <a:pt x="752" y="884"/>
                    </a:lnTo>
                    <a:lnTo>
                      <a:pt x="740" y="887"/>
                    </a:lnTo>
                    <a:lnTo>
                      <a:pt x="728" y="890"/>
                    </a:lnTo>
                    <a:lnTo>
                      <a:pt x="711" y="893"/>
                    </a:lnTo>
                    <a:lnTo>
                      <a:pt x="692" y="896"/>
                    </a:lnTo>
                    <a:lnTo>
                      <a:pt x="671" y="899"/>
                    </a:lnTo>
                    <a:lnTo>
                      <a:pt x="651" y="901"/>
                    </a:lnTo>
                    <a:lnTo>
                      <a:pt x="626" y="904"/>
                    </a:lnTo>
                    <a:lnTo>
                      <a:pt x="596" y="906"/>
                    </a:lnTo>
                    <a:lnTo>
                      <a:pt x="551" y="908"/>
                    </a:lnTo>
                    <a:lnTo>
                      <a:pt x="514" y="910"/>
                    </a:lnTo>
                    <a:lnTo>
                      <a:pt x="476" y="910"/>
                    </a:lnTo>
                    <a:lnTo>
                      <a:pt x="448" y="911"/>
                    </a:lnTo>
                    <a:lnTo>
                      <a:pt x="422" y="911"/>
                    </a:lnTo>
                    <a:lnTo>
                      <a:pt x="397" y="911"/>
                    </a:lnTo>
                    <a:lnTo>
                      <a:pt x="380" y="910"/>
                    </a:lnTo>
                    <a:lnTo>
                      <a:pt x="362" y="910"/>
                    </a:lnTo>
                    <a:lnTo>
                      <a:pt x="339" y="909"/>
                    </a:lnTo>
                    <a:lnTo>
                      <a:pt x="311" y="908"/>
                    </a:lnTo>
                    <a:lnTo>
                      <a:pt x="283" y="907"/>
                    </a:lnTo>
                    <a:lnTo>
                      <a:pt x="255" y="905"/>
                    </a:lnTo>
                    <a:lnTo>
                      <a:pt x="230" y="902"/>
                    </a:lnTo>
                    <a:lnTo>
                      <a:pt x="210" y="900"/>
                    </a:lnTo>
                    <a:lnTo>
                      <a:pt x="182" y="897"/>
                    </a:lnTo>
                    <a:lnTo>
                      <a:pt x="157" y="893"/>
                    </a:lnTo>
                    <a:lnTo>
                      <a:pt x="140" y="890"/>
                    </a:lnTo>
                    <a:lnTo>
                      <a:pt x="123" y="887"/>
                    </a:lnTo>
                    <a:lnTo>
                      <a:pt x="111" y="883"/>
                    </a:lnTo>
                    <a:lnTo>
                      <a:pt x="102" y="881"/>
                    </a:lnTo>
                    <a:lnTo>
                      <a:pt x="94" y="879"/>
                    </a:lnTo>
                    <a:lnTo>
                      <a:pt x="88" y="876"/>
                    </a:lnTo>
                    <a:lnTo>
                      <a:pt x="83" y="874"/>
                    </a:lnTo>
                    <a:lnTo>
                      <a:pt x="79" y="871"/>
                    </a:lnTo>
                    <a:lnTo>
                      <a:pt x="76" y="870"/>
                    </a:lnTo>
                    <a:lnTo>
                      <a:pt x="73" y="867"/>
                    </a:lnTo>
                    <a:lnTo>
                      <a:pt x="71" y="866"/>
                    </a:lnTo>
                    <a:lnTo>
                      <a:pt x="70" y="863"/>
                    </a:lnTo>
                    <a:lnTo>
                      <a:pt x="69" y="859"/>
                    </a:lnTo>
                    <a:lnTo>
                      <a:pt x="0" y="0"/>
                    </a:lnTo>
                  </a:path>
                </a:pathLst>
              </a:custGeom>
              <a:solidFill>
                <a:srgbClr val="C0C0FF"/>
              </a:solidFill>
              <a:ln w="12700" cap="rnd">
                <a:solidFill>
                  <a:srgbClr val="008080"/>
                </a:solidFill>
                <a:round/>
                <a:headEnd/>
                <a:tailEnd/>
              </a:ln>
            </p:spPr>
            <p:txBody>
              <a:bodyPr/>
              <a:lstStyle/>
              <a:p>
                <a:endParaRPr lang="id-ID"/>
              </a:p>
            </p:txBody>
          </p:sp>
          <p:sp>
            <p:nvSpPr>
              <p:cNvPr id="145499" name="Oval 31"/>
              <p:cNvSpPr>
                <a:spLocks noChangeArrowheads="1"/>
              </p:cNvSpPr>
              <p:nvPr/>
            </p:nvSpPr>
            <p:spPr bwMode="auto">
              <a:xfrm>
                <a:off x="2550" y="2889"/>
                <a:ext cx="718" cy="92"/>
              </a:xfrm>
              <a:prstGeom prst="ellipse">
                <a:avLst/>
              </a:prstGeom>
              <a:solidFill>
                <a:srgbClr val="8080FF"/>
              </a:solidFill>
              <a:ln w="12700">
                <a:solidFill>
                  <a:srgbClr val="008080"/>
                </a:solidFill>
                <a:round/>
                <a:headEnd/>
                <a:tailEnd/>
              </a:ln>
            </p:spPr>
            <p:txBody>
              <a:bodyPr wrap="none" anchor="ctr"/>
              <a:lstStyle/>
              <a:p>
                <a:endParaRPr lang="id-ID"/>
              </a:p>
            </p:txBody>
          </p:sp>
          <p:sp>
            <p:nvSpPr>
              <p:cNvPr id="145500" name="Oval 32"/>
              <p:cNvSpPr>
                <a:spLocks noChangeArrowheads="1"/>
              </p:cNvSpPr>
              <p:nvPr/>
            </p:nvSpPr>
            <p:spPr bwMode="auto">
              <a:xfrm>
                <a:off x="2481" y="2022"/>
                <a:ext cx="855" cy="111"/>
              </a:xfrm>
              <a:prstGeom prst="ellipse">
                <a:avLst/>
              </a:prstGeom>
              <a:solidFill>
                <a:srgbClr val="8080FF"/>
              </a:solidFill>
              <a:ln w="12700">
                <a:solidFill>
                  <a:srgbClr val="00A0A0"/>
                </a:solidFill>
                <a:round/>
                <a:headEnd/>
                <a:tailEnd/>
              </a:ln>
            </p:spPr>
            <p:txBody>
              <a:bodyPr wrap="none" anchor="ctr"/>
              <a:lstStyle/>
              <a:p>
                <a:endParaRPr lang="id-ID"/>
              </a:p>
            </p:txBody>
          </p:sp>
          <p:grpSp>
            <p:nvGrpSpPr>
              <p:cNvPr id="145501" name="Group 33"/>
              <p:cNvGrpSpPr>
                <a:grpSpLocks/>
              </p:cNvGrpSpPr>
              <p:nvPr/>
            </p:nvGrpSpPr>
            <p:grpSpPr bwMode="auto">
              <a:xfrm>
                <a:off x="3272" y="2042"/>
                <a:ext cx="202" cy="320"/>
                <a:chOff x="3272" y="2042"/>
                <a:chExt cx="202" cy="320"/>
              </a:xfrm>
            </p:grpSpPr>
            <p:sp>
              <p:nvSpPr>
                <p:cNvPr id="145502" name="Freeform 34"/>
                <p:cNvSpPr>
                  <a:spLocks/>
                </p:cNvSpPr>
                <p:nvPr/>
              </p:nvSpPr>
              <p:spPr bwMode="auto">
                <a:xfrm>
                  <a:off x="3272" y="2042"/>
                  <a:ext cx="202" cy="320"/>
                </a:xfrm>
                <a:custGeom>
                  <a:avLst/>
                  <a:gdLst>
                    <a:gd name="T0" fmla="*/ 201 w 202"/>
                    <a:gd name="T1" fmla="*/ 27 h 320"/>
                    <a:gd name="T2" fmla="*/ 201 w 202"/>
                    <a:gd name="T3" fmla="*/ 31 h 320"/>
                    <a:gd name="T4" fmla="*/ 52 w 202"/>
                    <a:gd name="T5" fmla="*/ 319 h 320"/>
                    <a:gd name="T6" fmla="*/ 74 w 202"/>
                    <a:gd name="T7" fmla="*/ 54 h 320"/>
                    <a:gd name="T8" fmla="*/ 76 w 202"/>
                    <a:gd name="T9" fmla="*/ 38 h 320"/>
                    <a:gd name="T10" fmla="*/ 71 w 202"/>
                    <a:gd name="T11" fmla="*/ 31 h 320"/>
                    <a:gd name="T12" fmla="*/ 66 w 202"/>
                    <a:gd name="T13" fmla="*/ 27 h 320"/>
                    <a:gd name="T14" fmla="*/ 60 w 202"/>
                    <a:gd name="T15" fmla="*/ 23 h 320"/>
                    <a:gd name="T16" fmla="*/ 53 w 202"/>
                    <a:gd name="T17" fmla="*/ 20 h 320"/>
                    <a:gd name="T18" fmla="*/ 39 w 202"/>
                    <a:gd name="T19" fmla="*/ 15 h 320"/>
                    <a:gd name="T20" fmla="*/ 28 w 202"/>
                    <a:gd name="T21" fmla="*/ 11 h 320"/>
                    <a:gd name="T22" fmla="*/ 17 w 202"/>
                    <a:gd name="T23" fmla="*/ 9 h 320"/>
                    <a:gd name="T24" fmla="*/ 0 w 202"/>
                    <a:gd name="T25" fmla="*/ 4 h 320"/>
                    <a:gd name="T26" fmla="*/ 39 w 202"/>
                    <a:gd name="T27" fmla="*/ 1 h 320"/>
                    <a:gd name="T28" fmla="*/ 55 w 202"/>
                    <a:gd name="T29" fmla="*/ 1 h 320"/>
                    <a:gd name="T30" fmla="*/ 79 w 202"/>
                    <a:gd name="T31" fmla="*/ 0 h 320"/>
                    <a:gd name="T32" fmla="*/ 96 w 202"/>
                    <a:gd name="T33" fmla="*/ 0 h 320"/>
                    <a:gd name="T34" fmla="*/ 115 w 202"/>
                    <a:gd name="T35" fmla="*/ 2 h 320"/>
                    <a:gd name="T36" fmla="*/ 131 w 202"/>
                    <a:gd name="T37" fmla="*/ 3 h 320"/>
                    <a:gd name="T38" fmla="*/ 144 w 202"/>
                    <a:gd name="T39" fmla="*/ 4 h 320"/>
                    <a:gd name="T40" fmla="*/ 167 w 202"/>
                    <a:gd name="T41" fmla="*/ 8 h 320"/>
                    <a:gd name="T42" fmla="*/ 182 w 202"/>
                    <a:gd name="T43" fmla="*/ 12 h 320"/>
                    <a:gd name="T44" fmla="*/ 194 w 202"/>
                    <a:gd name="T45" fmla="*/ 17 h 320"/>
                    <a:gd name="T46" fmla="*/ 200 w 202"/>
                    <a:gd name="T47" fmla="*/ 23 h 320"/>
                    <a:gd name="T48" fmla="*/ 201 w 202"/>
                    <a:gd name="T49" fmla="*/ 2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320"/>
                    <a:gd name="T77" fmla="*/ 202 w 202"/>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320">
                      <a:moveTo>
                        <a:pt x="201" y="27"/>
                      </a:moveTo>
                      <a:lnTo>
                        <a:pt x="201" y="31"/>
                      </a:lnTo>
                      <a:lnTo>
                        <a:pt x="52" y="319"/>
                      </a:lnTo>
                      <a:lnTo>
                        <a:pt x="74" y="54"/>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C0C0FF"/>
                </a:solidFill>
                <a:ln w="12700" cap="rnd">
                  <a:solidFill>
                    <a:srgbClr val="00A0A0"/>
                  </a:solidFill>
                  <a:round/>
                  <a:headEnd/>
                  <a:tailEnd/>
                </a:ln>
              </p:spPr>
              <p:txBody>
                <a:bodyPr/>
                <a:lstStyle/>
                <a:p>
                  <a:endParaRPr lang="id-ID"/>
                </a:p>
              </p:txBody>
            </p:sp>
            <p:sp>
              <p:nvSpPr>
                <p:cNvPr id="145503" name="Freeform 35"/>
                <p:cNvSpPr>
                  <a:spLocks/>
                </p:cNvSpPr>
                <p:nvPr/>
              </p:nvSpPr>
              <p:spPr bwMode="auto">
                <a:xfrm>
                  <a:off x="3272" y="2042"/>
                  <a:ext cx="202" cy="53"/>
                </a:xfrm>
                <a:custGeom>
                  <a:avLst/>
                  <a:gdLst>
                    <a:gd name="T0" fmla="*/ 201 w 202"/>
                    <a:gd name="T1" fmla="*/ 27 h 53"/>
                    <a:gd name="T2" fmla="*/ 199 w 202"/>
                    <a:gd name="T3" fmla="*/ 29 h 53"/>
                    <a:gd name="T4" fmla="*/ 195 w 202"/>
                    <a:gd name="T5" fmla="*/ 33 h 53"/>
                    <a:gd name="T6" fmla="*/ 190 w 202"/>
                    <a:gd name="T7" fmla="*/ 36 h 53"/>
                    <a:gd name="T8" fmla="*/ 176 w 202"/>
                    <a:gd name="T9" fmla="*/ 42 h 53"/>
                    <a:gd name="T10" fmla="*/ 165 w 202"/>
                    <a:gd name="T11" fmla="*/ 43 h 53"/>
                    <a:gd name="T12" fmla="*/ 151 w 202"/>
                    <a:gd name="T13" fmla="*/ 47 h 53"/>
                    <a:gd name="T14" fmla="*/ 137 w 202"/>
                    <a:gd name="T15" fmla="*/ 49 h 53"/>
                    <a:gd name="T16" fmla="*/ 115 w 202"/>
                    <a:gd name="T17" fmla="*/ 50 h 53"/>
                    <a:gd name="T18" fmla="*/ 100 w 202"/>
                    <a:gd name="T19" fmla="*/ 51 h 53"/>
                    <a:gd name="T20" fmla="*/ 85 w 202"/>
                    <a:gd name="T21" fmla="*/ 52 h 53"/>
                    <a:gd name="T22" fmla="*/ 72 w 202"/>
                    <a:gd name="T23" fmla="*/ 52 h 53"/>
                    <a:gd name="T24" fmla="*/ 76 w 202"/>
                    <a:gd name="T25" fmla="*/ 38 h 53"/>
                    <a:gd name="T26" fmla="*/ 71 w 202"/>
                    <a:gd name="T27" fmla="*/ 31 h 53"/>
                    <a:gd name="T28" fmla="*/ 66 w 202"/>
                    <a:gd name="T29" fmla="*/ 27 h 53"/>
                    <a:gd name="T30" fmla="*/ 60 w 202"/>
                    <a:gd name="T31" fmla="*/ 23 h 53"/>
                    <a:gd name="T32" fmla="*/ 53 w 202"/>
                    <a:gd name="T33" fmla="*/ 20 h 53"/>
                    <a:gd name="T34" fmla="*/ 39 w 202"/>
                    <a:gd name="T35" fmla="*/ 15 h 53"/>
                    <a:gd name="T36" fmla="*/ 28 w 202"/>
                    <a:gd name="T37" fmla="*/ 11 h 53"/>
                    <a:gd name="T38" fmla="*/ 17 w 202"/>
                    <a:gd name="T39" fmla="*/ 9 h 53"/>
                    <a:gd name="T40" fmla="*/ 0 w 202"/>
                    <a:gd name="T41" fmla="*/ 4 h 53"/>
                    <a:gd name="T42" fmla="*/ 39 w 202"/>
                    <a:gd name="T43" fmla="*/ 1 h 53"/>
                    <a:gd name="T44" fmla="*/ 55 w 202"/>
                    <a:gd name="T45" fmla="*/ 1 h 53"/>
                    <a:gd name="T46" fmla="*/ 79 w 202"/>
                    <a:gd name="T47" fmla="*/ 0 h 53"/>
                    <a:gd name="T48" fmla="*/ 96 w 202"/>
                    <a:gd name="T49" fmla="*/ 0 h 53"/>
                    <a:gd name="T50" fmla="*/ 115 w 202"/>
                    <a:gd name="T51" fmla="*/ 2 h 53"/>
                    <a:gd name="T52" fmla="*/ 131 w 202"/>
                    <a:gd name="T53" fmla="*/ 3 h 53"/>
                    <a:gd name="T54" fmla="*/ 144 w 202"/>
                    <a:gd name="T55" fmla="*/ 4 h 53"/>
                    <a:gd name="T56" fmla="*/ 167 w 202"/>
                    <a:gd name="T57" fmla="*/ 8 h 53"/>
                    <a:gd name="T58" fmla="*/ 182 w 202"/>
                    <a:gd name="T59" fmla="*/ 12 h 53"/>
                    <a:gd name="T60" fmla="*/ 194 w 202"/>
                    <a:gd name="T61" fmla="*/ 17 h 53"/>
                    <a:gd name="T62" fmla="*/ 200 w 202"/>
                    <a:gd name="T63" fmla="*/ 23 h 53"/>
                    <a:gd name="T64" fmla="*/ 201 w 202"/>
                    <a:gd name="T65" fmla="*/ 2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53"/>
                    <a:gd name="T101" fmla="*/ 202 w 20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53">
                      <a:moveTo>
                        <a:pt x="201" y="27"/>
                      </a:moveTo>
                      <a:lnTo>
                        <a:pt x="199" y="29"/>
                      </a:lnTo>
                      <a:lnTo>
                        <a:pt x="195" y="33"/>
                      </a:lnTo>
                      <a:lnTo>
                        <a:pt x="190" y="36"/>
                      </a:lnTo>
                      <a:lnTo>
                        <a:pt x="176" y="42"/>
                      </a:lnTo>
                      <a:lnTo>
                        <a:pt x="165" y="43"/>
                      </a:lnTo>
                      <a:lnTo>
                        <a:pt x="151" y="47"/>
                      </a:lnTo>
                      <a:lnTo>
                        <a:pt x="137" y="49"/>
                      </a:lnTo>
                      <a:lnTo>
                        <a:pt x="115" y="50"/>
                      </a:lnTo>
                      <a:lnTo>
                        <a:pt x="100" y="51"/>
                      </a:lnTo>
                      <a:lnTo>
                        <a:pt x="85" y="52"/>
                      </a:lnTo>
                      <a:lnTo>
                        <a:pt x="72" y="52"/>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8080FF"/>
                </a:solidFill>
                <a:ln w="12700" cap="rnd">
                  <a:solidFill>
                    <a:srgbClr val="00A0A0"/>
                  </a:solidFill>
                  <a:round/>
                  <a:headEnd/>
                  <a:tailEnd/>
                </a:ln>
              </p:spPr>
              <p:txBody>
                <a:bodyPr/>
                <a:lstStyle/>
                <a:p>
                  <a:endParaRPr lang="id-ID"/>
                </a:p>
              </p:txBody>
            </p:sp>
          </p:grpSp>
        </p:grpSp>
        <p:grpSp>
          <p:nvGrpSpPr>
            <p:cNvPr id="145426" name="Group 36"/>
            <p:cNvGrpSpPr>
              <a:grpSpLocks/>
            </p:cNvGrpSpPr>
            <p:nvPr/>
          </p:nvGrpSpPr>
          <p:grpSpPr bwMode="auto">
            <a:xfrm>
              <a:off x="2517" y="2488"/>
              <a:ext cx="791" cy="501"/>
              <a:chOff x="2517" y="2488"/>
              <a:chExt cx="791" cy="501"/>
            </a:xfrm>
          </p:grpSpPr>
          <p:sp>
            <p:nvSpPr>
              <p:cNvPr id="145495" name="Freeform 37"/>
              <p:cNvSpPr>
                <a:spLocks/>
              </p:cNvSpPr>
              <p:nvPr/>
            </p:nvSpPr>
            <p:spPr bwMode="auto">
              <a:xfrm>
                <a:off x="2517" y="2540"/>
                <a:ext cx="791" cy="449"/>
              </a:xfrm>
              <a:custGeom>
                <a:avLst/>
                <a:gdLst>
                  <a:gd name="T0" fmla="*/ 0 w 791"/>
                  <a:gd name="T1" fmla="*/ 0 h 449"/>
                  <a:gd name="T2" fmla="*/ 790 w 791"/>
                  <a:gd name="T3" fmla="*/ 0 h 449"/>
                  <a:gd name="T4" fmla="*/ 760 w 791"/>
                  <a:gd name="T5" fmla="*/ 396 h 449"/>
                  <a:gd name="T6" fmla="*/ 760 w 791"/>
                  <a:gd name="T7" fmla="*/ 400 h 449"/>
                  <a:gd name="T8" fmla="*/ 758 w 791"/>
                  <a:gd name="T9" fmla="*/ 402 h 449"/>
                  <a:gd name="T10" fmla="*/ 756 w 791"/>
                  <a:gd name="T11" fmla="*/ 404 h 449"/>
                  <a:gd name="T12" fmla="*/ 753 w 791"/>
                  <a:gd name="T13" fmla="*/ 407 h 449"/>
                  <a:gd name="T14" fmla="*/ 750 w 791"/>
                  <a:gd name="T15" fmla="*/ 409 h 449"/>
                  <a:gd name="T16" fmla="*/ 748 w 791"/>
                  <a:gd name="T17" fmla="*/ 410 h 449"/>
                  <a:gd name="T18" fmla="*/ 744 w 791"/>
                  <a:gd name="T19" fmla="*/ 411 h 449"/>
                  <a:gd name="T20" fmla="*/ 739 w 791"/>
                  <a:gd name="T21" fmla="*/ 414 h 449"/>
                  <a:gd name="T22" fmla="*/ 732 w 791"/>
                  <a:gd name="T23" fmla="*/ 416 h 449"/>
                  <a:gd name="T24" fmla="*/ 729 w 791"/>
                  <a:gd name="T25" fmla="*/ 417 h 449"/>
                  <a:gd name="T26" fmla="*/ 723 w 791"/>
                  <a:gd name="T27" fmla="*/ 418 h 449"/>
                  <a:gd name="T28" fmla="*/ 714 w 791"/>
                  <a:gd name="T29" fmla="*/ 421 h 449"/>
                  <a:gd name="T30" fmla="*/ 702 w 791"/>
                  <a:gd name="T31" fmla="*/ 424 h 449"/>
                  <a:gd name="T32" fmla="*/ 690 w 791"/>
                  <a:gd name="T33" fmla="*/ 427 h 449"/>
                  <a:gd name="T34" fmla="*/ 673 w 791"/>
                  <a:gd name="T35" fmla="*/ 430 h 449"/>
                  <a:gd name="T36" fmla="*/ 654 w 791"/>
                  <a:gd name="T37" fmla="*/ 433 h 449"/>
                  <a:gd name="T38" fmla="*/ 633 w 791"/>
                  <a:gd name="T39" fmla="*/ 436 h 449"/>
                  <a:gd name="T40" fmla="*/ 613 w 791"/>
                  <a:gd name="T41" fmla="*/ 438 h 449"/>
                  <a:gd name="T42" fmla="*/ 588 w 791"/>
                  <a:gd name="T43" fmla="*/ 441 h 449"/>
                  <a:gd name="T44" fmla="*/ 558 w 791"/>
                  <a:gd name="T45" fmla="*/ 443 h 449"/>
                  <a:gd name="T46" fmla="*/ 513 w 791"/>
                  <a:gd name="T47" fmla="*/ 445 h 449"/>
                  <a:gd name="T48" fmla="*/ 476 w 791"/>
                  <a:gd name="T49" fmla="*/ 447 h 449"/>
                  <a:gd name="T50" fmla="*/ 438 w 791"/>
                  <a:gd name="T51" fmla="*/ 447 h 449"/>
                  <a:gd name="T52" fmla="*/ 410 w 791"/>
                  <a:gd name="T53" fmla="*/ 448 h 449"/>
                  <a:gd name="T54" fmla="*/ 384 w 791"/>
                  <a:gd name="T55" fmla="*/ 448 h 449"/>
                  <a:gd name="T56" fmla="*/ 359 w 791"/>
                  <a:gd name="T57" fmla="*/ 448 h 449"/>
                  <a:gd name="T58" fmla="*/ 342 w 791"/>
                  <a:gd name="T59" fmla="*/ 447 h 449"/>
                  <a:gd name="T60" fmla="*/ 324 w 791"/>
                  <a:gd name="T61" fmla="*/ 447 h 449"/>
                  <a:gd name="T62" fmla="*/ 301 w 791"/>
                  <a:gd name="T63" fmla="*/ 446 h 449"/>
                  <a:gd name="T64" fmla="*/ 273 w 791"/>
                  <a:gd name="T65" fmla="*/ 445 h 449"/>
                  <a:gd name="T66" fmla="*/ 245 w 791"/>
                  <a:gd name="T67" fmla="*/ 444 h 449"/>
                  <a:gd name="T68" fmla="*/ 217 w 791"/>
                  <a:gd name="T69" fmla="*/ 442 h 449"/>
                  <a:gd name="T70" fmla="*/ 192 w 791"/>
                  <a:gd name="T71" fmla="*/ 439 h 449"/>
                  <a:gd name="T72" fmla="*/ 172 w 791"/>
                  <a:gd name="T73" fmla="*/ 437 h 449"/>
                  <a:gd name="T74" fmla="*/ 144 w 791"/>
                  <a:gd name="T75" fmla="*/ 434 h 449"/>
                  <a:gd name="T76" fmla="*/ 119 w 791"/>
                  <a:gd name="T77" fmla="*/ 430 h 449"/>
                  <a:gd name="T78" fmla="*/ 102 w 791"/>
                  <a:gd name="T79" fmla="*/ 427 h 449"/>
                  <a:gd name="T80" fmla="*/ 85 w 791"/>
                  <a:gd name="T81" fmla="*/ 424 h 449"/>
                  <a:gd name="T82" fmla="*/ 72 w 791"/>
                  <a:gd name="T83" fmla="*/ 420 h 449"/>
                  <a:gd name="T84" fmla="*/ 64 w 791"/>
                  <a:gd name="T85" fmla="*/ 418 h 449"/>
                  <a:gd name="T86" fmla="*/ 56 w 791"/>
                  <a:gd name="T87" fmla="*/ 416 h 449"/>
                  <a:gd name="T88" fmla="*/ 50 w 791"/>
                  <a:gd name="T89" fmla="*/ 413 h 449"/>
                  <a:gd name="T90" fmla="*/ 45 w 791"/>
                  <a:gd name="T91" fmla="*/ 411 h 449"/>
                  <a:gd name="T92" fmla="*/ 41 w 791"/>
                  <a:gd name="T93" fmla="*/ 408 h 449"/>
                  <a:gd name="T94" fmla="*/ 38 w 791"/>
                  <a:gd name="T95" fmla="*/ 407 h 449"/>
                  <a:gd name="T96" fmla="*/ 35 w 791"/>
                  <a:gd name="T97" fmla="*/ 404 h 449"/>
                  <a:gd name="T98" fmla="*/ 33 w 791"/>
                  <a:gd name="T99" fmla="*/ 403 h 449"/>
                  <a:gd name="T100" fmla="*/ 31 w 791"/>
                  <a:gd name="T101" fmla="*/ 400 h 449"/>
                  <a:gd name="T102" fmla="*/ 30 w 791"/>
                  <a:gd name="T103" fmla="*/ 396 h 449"/>
                  <a:gd name="T104" fmla="*/ 0 w 791"/>
                  <a:gd name="T105" fmla="*/ 0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1"/>
                  <a:gd name="T160" fmla="*/ 0 h 449"/>
                  <a:gd name="T161" fmla="*/ 791 w 791"/>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1" h="449">
                    <a:moveTo>
                      <a:pt x="0" y="0"/>
                    </a:moveTo>
                    <a:lnTo>
                      <a:pt x="790" y="0"/>
                    </a:lnTo>
                    <a:lnTo>
                      <a:pt x="760" y="396"/>
                    </a:lnTo>
                    <a:lnTo>
                      <a:pt x="760" y="400"/>
                    </a:lnTo>
                    <a:lnTo>
                      <a:pt x="758" y="402"/>
                    </a:lnTo>
                    <a:lnTo>
                      <a:pt x="756" y="404"/>
                    </a:lnTo>
                    <a:lnTo>
                      <a:pt x="753" y="407"/>
                    </a:lnTo>
                    <a:lnTo>
                      <a:pt x="750" y="409"/>
                    </a:lnTo>
                    <a:lnTo>
                      <a:pt x="748" y="410"/>
                    </a:lnTo>
                    <a:lnTo>
                      <a:pt x="744" y="411"/>
                    </a:lnTo>
                    <a:lnTo>
                      <a:pt x="739" y="414"/>
                    </a:lnTo>
                    <a:lnTo>
                      <a:pt x="732" y="416"/>
                    </a:lnTo>
                    <a:lnTo>
                      <a:pt x="729" y="417"/>
                    </a:lnTo>
                    <a:lnTo>
                      <a:pt x="723" y="418"/>
                    </a:lnTo>
                    <a:lnTo>
                      <a:pt x="714" y="421"/>
                    </a:lnTo>
                    <a:lnTo>
                      <a:pt x="702" y="424"/>
                    </a:lnTo>
                    <a:lnTo>
                      <a:pt x="690" y="427"/>
                    </a:lnTo>
                    <a:lnTo>
                      <a:pt x="673" y="430"/>
                    </a:lnTo>
                    <a:lnTo>
                      <a:pt x="654" y="433"/>
                    </a:lnTo>
                    <a:lnTo>
                      <a:pt x="633" y="436"/>
                    </a:lnTo>
                    <a:lnTo>
                      <a:pt x="613" y="438"/>
                    </a:lnTo>
                    <a:lnTo>
                      <a:pt x="588" y="441"/>
                    </a:lnTo>
                    <a:lnTo>
                      <a:pt x="558" y="443"/>
                    </a:lnTo>
                    <a:lnTo>
                      <a:pt x="513" y="445"/>
                    </a:lnTo>
                    <a:lnTo>
                      <a:pt x="476" y="447"/>
                    </a:lnTo>
                    <a:lnTo>
                      <a:pt x="438" y="447"/>
                    </a:lnTo>
                    <a:lnTo>
                      <a:pt x="410" y="448"/>
                    </a:lnTo>
                    <a:lnTo>
                      <a:pt x="384" y="448"/>
                    </a:lnTo>
                    <a:lnTo>
                      <a:pt x="359" y="448"/>
                    </a:lnTo>
                    <a:lnTo>
                      <a:pt x="342" y="447"/>
                    </a:lnTo>
                    <a:lnTo>
                      <a:pt x="324" y="447"/>
                    </a:lnTo>
                    <a:lnTo>
                      <a:pt x="301" y="446"/>
                    </a:lnTo>
                    <a:lnTo>
                      <a:pt x="273" y="445"/>
                    </a:lnTo>
                    <a:lnTo>
                      <a:pt x="245" y="444"/>
                    </a:lnTo>
                    <a:lnTo>
                      <a:pt x="217" y="442"/>
                    </a:lnTo>
                    <a:lnTo>
                      <a:pt x="192" y="439"/>
                    </a:lnTo>
                    <a:lnTo>
                      <a:pt x="172" y="437"/>
                    </a:lnTo>
                    <a:lnTo>
                      <a:pt x="144" y="434"/>
                    </a:lnTo>
                    <a:lnTo>
                      <a:pt x="119" y="430"/>
                    </a:lnTo>
                    <a:lnTo>
                      <a:pt x="102" y="427"/>
                    </a:lnTo>
                    <a:lnTo>
                      <a:pt x="85" y="424"/>
                    </a:lnTo>
                    <a:lnTo>
                      <a:pt x="72" y="420"/>
                    </a:lnTo>
                    <a:lnTo>
                      <a:pt x="64" y="418"/>
                    </a:lnTo>
                    <a:lnTo>
                      <a:pt x="56" y="416"/>
                    </a:lnTo>
                    <a:lnTo>
                      <a:pt x="50" y="413"/>
                    </a:lnTo>
                    <a:lnTo>
                      <a:pt x="45" y="411"/>
                    </a:lnTo>
                    <a:lnTo>
                      <a:pt x="41" y="408"/>
                    </a:lnTo>
                    <a:lnTo>
                      <a:pt x="38" y="407"/>
                    </a:lnTo>
                    <a:lnTo>
                      <a:pt x="35" y="404"/>
                    </a:lnTo>
                    <a:lnTo>
                      <a:pt x="33" y="403"/>
                    </a:lnTo>
                    <a:lnTo>
                      <a:pt x="31" y="400"/>
                    </a:lnTo>
                    <a:lnTo>
                      <a:pt x="30" y="396"/>
                    </a:lnTo>
                    <a:lnTo>
                      <a:pt x="0" y="0"/>
                    </a:lnTo>
                  </a:path>
                </a:pathLst>
              </a:custGeom>
              <a:solidFill>
                <a:srgbClr val="00B7A5"/>
              </a:solidFill>
              <a:ln w="12700" cap="rnd">
                <a:solidFill>
                  <a:srgbClr val="008080"/>
                </a:solidFill>
                <a:round/>
                <a:headEnd/>
                <a:tailEnd/>
              </a:ln>
            </p:spPr>
            <p:txBody>
              <a:bodyPr/>
              <a:lstStyle/>
              <a:p>
                <a:endParaRPr lang="id-ID"/>
              </a:p>
            </p:txBody>
          </p:sp>
          <p:sp>
            <p:nvSpPr>
              <p:cNvPr id="145496" name="Oval 38"/>
              <p:cNvSpPr>
                <a:spLocks noChangeArrowheads="1"/>
              </p:cNvSpPr>
              <p:nvPr/>
            </p:nvSpPr>
            <p:spPr bwMode="auto">
              <a:xfrm>
                <a:off x="2519" y="2488"/>
                <a:ext cx="778" cy="98"/>
              </a:xfrm>
              <a:prstGeom prst="ellipse">
                <a:avLst/>
              </a:prstGeom>
              <a:solidFill>
                <a:srgbClr val="00B7A5"/>
              </a:solidFill>
              <a:ln w="12700">
                <a:solidFill>
                  <a:srgbClr val="008080"/>
                </a:solidFill>
                <a:round/>
                <a:headEnd/>
                <a:tailEnd/>
              </a:ln>
            </p:spPr>
            <p:txBody>
              <a:bodyPr wrap="none" anchor="ctr"/>
              <a:lstStyle/>
              <a:p>
                <a:endParaRPr lang="id-ID"/>
              </a:p>
            </p:txBody>
          </p:sp>
          <p:sp>
            <p:nvSpPr>
              <p:cNvPr id="145497" name="Oval 39"/>
              <p:cNvSpPr>
                <a:spLocks noChangeArrowheads="1"/>
              </p:cNvSpPr>
              <p:nvPr/>
            </p:nvSpPr>
            <p:spPr bwMode="auto">
              <a:xfrm>
                <a:off x="2550" y="2889"/>
                <a:ext cx="718" cy="92"/>
              </a:xfrm>
              <a:prstGeom prst="ellipse">
                <a:avLst/>
              </a:prstGeom>
              <a:solidFill>
                <a:srgbClr val="00B7A5"/>
              </a:solidFill>
              <a:ln w="12700">
                <a:solidFill>
                  <a:srgbClr val="008080"/>
                </a:solidFill>
                <a:round/>
                <a:headEnd/>
                <a:tailEnd/>
              </a:ln>
            </p:spPr>
            <p:txBody>
              <a:bodyPr wrap="none" anchor="ctr"/>
              <a:lstStyle/>
              <a:p>
                <a:endParaRPr lang="id-ID"/>
              </a:p>
            </p:txBody>
          </p:sp>
        </p:grpSp>
        <p:grpSp>
          <p:nvGrpSpPr>
            <p:cNvPr id="145427" name="Group 40"/>
            <p:cNvGrpSpPr>
              <a:grpSpLocks/>
            </p:cNvGrpSpPr>
            <p:nvPr/>
          </p:nvGrpSpPr>
          <p:grpSpPr bwMode="auto">
            <a:xfrm>
              <a:off x="2221" y="2138"/>
              <a:ext cx="344" cy="648"/>
              <a:chOff x="2221" y="2138"/>
              <a:chExt cx="344" cy="648"/>
            </a:xfrm>
          </p:grpSpPr>
          <p:sp>
            <p:nvSpPr>
              <p:cNvPr id="145493" name="Freeform 41"/>
              <p:cNvSpPr>
                <a:spLocks/>
              </p:cNvSpPr>
              <p:nvPr/>
            </p:nvSpPr>
            <p:spPr bwMode="auto">
              <a:xfrm>
                <a:off x="2221" y="2138"/>
                <a:ext cx="344" cy="648"/>
              </a:xfrm>
              <a:custGeom>
                <a:avLst/>
                <a:gdLst>
                  <a:gd name="T0" fmla="*/ 255 w 344"/>
                  <a:gd name="T1" fmla="*/ 81 h 648"/>
                  <a:gd name="T2" fmla="*/ 214 w 344"/>
                  <a:gd name="T3" fmla="*/ 92 h 648"/>
                  <a:gd name="T4" fmla="*/ 178 w 344"/>
                  <a:gd name="T5" fmla="*/ 113 h 648"/>
                  <a:gd name="T6" fmla="*/ 143 w 344"/>
                  <a:gd name="T7" fmla="*/ 147 h 648"/>
                  <a:gd name="T8" fmla="*/ 112 w 344"/>
                  <a:gd name="T9" fmla="*/ 194 h 648"/>
                  <a:gd name="T10" fmla="*/ 91 w 344"/>
                  <a:gd name="T11" fmla="*/ 256 h 648"/>
                  <a:gd name="T12" fmla="*/ 84 w 344"/>
                  <a:gd name="T13" fmla="*/ 311 h 648"/>
                  <a:gd name="T14" fmla="*/ 87 w 344"/>
                  <a:gd name="T15" fmla="*/ 357 h 648"/>
                  <a:gd name="T16" fmla="*/ 98 w 344"/>
                  <a:gd name="T17" fmla="*/ 414 h 648"/>
                  <a:gd name="T18" fmla="*/ 125 w 344"/>
                  <a:gd name="T19" fmla="*/ 471 h 648"/>
                  <a:gd name="T20" fmla="*/ 155 w 344"/>
                  <a:gd name="T21" fmla="*/ 508 h 648"/>
                  <a:gd name="T22" fmla="*/ 184 w 344"/>
                  <a:gd name="T23" fmla="*/ 534 h 648"/>
                  <a:gd name="T24" fmla="*/ 212 w 344"/>
                  <a:gd name="T25" fmla="*/ 549 h 648"/>
                  <a:gd name="T26" fmla="*/ 241 w 344"/>
                  <a:gd name="T27" fmla="*/ 560 h 648"/>
                  <a:gd name="T28" fmla="*/ 269 w 344"/>
                  <a:gd name="T29" fmla="*/ 565 h 648"/>
                  <a:gd name="T30" fmla="*/ 299 w 344"/>
                  <a:gd name="T31" fmla="*/ 564 h 648"/>
                  <a:gd name="T32" fmla="*/ 319 w 344"/>
                  <a:gd name="T33" fmla="*/ 563 h 648"/>
                  <a:gd name="T34" fmla="*/ 333 w 344"/>
                  <a:gd name="T35" fmla="*/ 570 h 648"/>
                  <a:gd name="T36" fmla="*/ 342 w 344"/>
                  <a:gd name="T37" fmla="*/ 590 h 648"/>
                  <a:gd name="T38" fmla="*/ 343 w 344"/>
                  <a:gd name="T39" fmla="*/ 610 h 648"/>
                  <a:gd name="T40" fmla="*/ 338 w 344"/>
                  <a:gd name="T41" fmla="*/ 627 h 648"/>
                  <a:gd name="T42" fmla="*/ 332 w 344"/>
                  <a:gd name="T43" fmla="*/ 637 h 648"/>
                  <a:gd name="T44" fmla="*/ 314 w 344"/>
                  <a:gd name="T45" fmla="*/ 644 h 648"/>
                  <a:gd name="T46" fmla="*/ 271 w 344"/>
                  <a:gd name="T47" fmla="*/ 647 h 648"/>
                  <a:gd name="T48" fmla="*/ 227 w 344"/>
                  <a:gd name="T49" fmla="*/ 643 h 648"/>
                  <a:gd name="T50" fmla="*/ 184 w 344"/>
                  <a:gd name="T51" fmla="*/ 629 h 648"/>
                  <a:gd name="T52" fmla="*/ 144 w 344"/>
                  <a:gd name="T53" fmla="*/ 608 h 648"/>
                  <a:gd name="T54" fmla="*/ 106 w 344"/>
                  <a:gd name="T55" fmla="*/ 578 h 648"/>
                  <a:gd name="T56" fmla="*/ 78 w 344"/>
                  <a:gd name="T57" fmla="*/ 549 h 648"/>
                  <a:gd name="T58" fmla="*/ 54 w 344"/>
                  <a:gd name="T59" fmla="*/ 516 h 648"/>
                  <a:gd name="T60" fmla="*/ 26 w 344"/>
                  <a:gd name="T61" fmla="*/ 458 h 648"/>
                  <a:gd name="T62" fmla="*/ 5 w 344"/>
                  <a:gd name="T63" fmla="*/ 383 h 648"/>
                  <a:gd name="T64" fmla="*/ 1 w 344"/>
                  <a:gd name="T65" fmla="*/ 327 h 648"/>
                  <a:gd name="T66" fmla="*/ 2 w 344"/>
                  <a:gd name="T67" fmla="*/ 296 h 648"/>
                  <a:gd name="T68" fmla="*/ 8 w 344"/>
                  <a:gd name="T69" fmla="*/ 248 h 648"/>
                  <a:gd name="T70" fmla="*/ 23 w 344"/>
                  <a:gd name="T71" fmla="*/ 195 h 648"/>
                  <a:gd name="T72" fmla="*/ 44 w 344"/>
                  <a:gd name="T73" fmla="*/ 150 h 648"/>
                  <a:gd name="T74" fmla="*/ 66 w 344"/>
                  <a:gd name="T75" fmla="*/ 115 h 648"/>
                  <a:gd name="T76" fmla="*/ 91 w 344"/>
                  <a:gd name="T77" fmla="*/ 85 h 648"/>
                  <a:gd name="T78" fmla="*/ 127 w 344"/>
                  <a:gd name="T79" fmla="*/ 53 h 648"/>
                  <a:gd name="T80" fmla="*/ 157 w 344"/>
                  <a:gd name="T81" fmla="*/ 33 h 648"/>
                  <a:gd name="T82" fmla="*/ 193 w 344"/>
                  <a:gd name="T83" fmla="*/ 16 h 648"/>
                  <a:gd name="T84" fmla="*/ 227 w 344"/>
                  <a:gd name="T85" fmla="*/ 6 h 648"/>
                  <a:gd name="T86" fmla="*/ 269 w 344"/>
                  <a:gd name="T87" fmla="*/ 0 h 648"/>
                  <a:gd name="T88" fmla="*/ 282 w 344"/>
                  <a:gd name="T89" fmla="*/ 7 h 648"/>
                  <a:gd name="T90" fmla="*/ 289 w 344"/>
                  <a:gd name="T91" fmla="*/ 22 h 648"/>
                  <a:gd name="T92" fmla="*/ 292 w 344"/>
                  <a:gd name="T93" fmla="*/ 43 h 648"/>
                  <a:gd name="T94" fmla="*/ 284 w 344"/>
                  <a:gd name="T95" fmla="*/ 71 h 648"/>
                  <a:gd name="T96" fmla="*/ 270 w 344"/>
                  <a:gd name="T97" fmla="*/ 78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4"/>
                  <a:gd name="T148" fmla="*/ 0 h 648"/>
                  <a:gd name="T149" fmla="*/ 344 w 344"/>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4" h="648">
                    <a:moveTo>
                      <a:pt x="270" y="78"/>
                    </a:moveTo>
                    <a:lnTo>
                      <a:pt x="255" y="81"/>
                    </a:lnTo>
                    <a:lnTo>
                      <a:pt x="231" y="86"/>
                    </a:lnTo>
                    <a:lnTo>
                      <a:pt x="214" y="92"/>
                    </a:lnTo>
                    <a:lnTo>
                      <a:pt x="194" y="103"/>
                    </a:lnTo>
                    <a:lnTo>
                      <a:pt x="178" y="113"/>
                    </a:lnTo>
                    <a:lnTo>
                      <a:pt x="160" y="130"/>
                    </a:lnTo>
                    <a:lnTo>
                      <a:pt x="143" y="147"/>
                    </a:lnTo>
                    <a:lnTo>
                      <a:pt x="126" y="168"/>
                    </a:lnTo>
                    <a:lnTo>
                      <a:pt x="112" y="194"/>
                    </a:lnTo>
                    <a:lnTo>
                      <a:pt x="100" y="221"/>
                    </a:lnTo>
                    <a:lnTo>
                      <a:pt x="91" y="256"/>
                    </a:lnTo>
                    <a:lnTo>
                      <a:pt x="86" y="287"/>
                    </a:lnTo>
                    <a:lnTo>
                      <a:pt x="84" y="311"/>
                    </a:lnTo>
                    <a:lnTo>
                      <a:pt x="85" y="340"/>
                    </a:lnTo>
                    <a:lnTo>
                      <a:pt x="87" y="357"/>
                    </a:lnTo>
                    <a:lnTo>
                      <a:pt x="90" y="384"/>
                    </a:lnTo>
                    <a:lnTo>
                      <a:pt x="98" y="414"/>
                    </a:lnTo>
                    <a:lnTo>
                      <a:pt x="114" y="450"/>
                    </a:lnTo>
                    <a:lnTo>
                      <a:pt x="125" y="471"/>
                    </a:lnTo>
                    <a:lnTo>
                      <a:pt x="139" y="490"/>
                    </a:lnTo>
                    <a:lnTo>
                      <a:pt x="155" y="508"/>
                    </a:lnTo>
                    <a:lnTo>
                      <a:pt x="172" y="524"/>
                    </a:lnTo>
                    <a:lnTo>
                      <a:pt x="184" y="534"/>
                    </a:lnTo>
                    <a:lnTo>
                      <a:pt x="199" y="543"/>
                    </a:lnTo>
                    <a:lnTo>
                      <a:pt x="212" y="549"/>
                    </a:lnTo>
                    <a:lnTo>
                      <a:pt x="225" y="555"/>
                    </a:lnTo>
                    <a:lnTo>
                      <a:pt x="241" y="560"/>
                    </a:lnTo>
                    <a:lnTo>
                      <a:pt x="255" y="563"/>
                    </a:lnTo>
                    <a:lnTo>
                      <a:pt x="269" y="565"/>
                    </a:lnTo>
                    <a:lnTo>
                      <a:pt x="283" y="565"/>
                    </a:lnTo>
                    <a:lnTo>
                      <a:pt x="299" y="564"/>
                    </a:lnTo>
                    <a:lnTo>
                      <a:pt x="311" y="563"/>
                    </a:lnTo>
                    <a:lnTo>
                      <a:pt x="319" y="563"/>
                    </a:lnTo>
                    <a:lnTo>
                      <a:pt x="328" y="565"/>
                    </a:lnTo>
                    <a:lnTo>
                      <a:pt x="333" y="570"/>
                    </a:lnTo>
                    <a:lnTo>
                      <a:pt x="339" y="578"/>
                    </a:lnTo>
                    <a:lnTo>
                      <a:pt x="342" y="590"/>
                    </a:lnTo>
                    <a:lnTo>
                      <a:pt x="343" y="599"/>
                    </a:lnTo>
                    <a:lnTo>
                      <a:pt x="343" y="610"/>
                    </a:lnTo>
                    <a:lnTo>
                      <a:pt x="341" y="620"/>
                    </a:lnTo>
                    <a:lnTo>
                      <a:pt x="338" y="627"/>
                    </a:lnTo>
                    <a:lnTo>
                      <a:pt x="334" y="632"/>
                    </a:lnTo>
                    <a:lnTo>
                      <a:pt x="332" y="637"/>
                    </a:lnTo>
                    <a:lnTo>
                      <a:pt x="323" y="642"/>
                    </a:lnTo>
                    <a:lnTo>
                      <a:pt x="314" y="644"/>
                    </a:lnTo>
                    <a:lnTo>
                      <a:pt x="294" y="646"/>
                    </a:lnTo>
                    <a:lnTo>
                      <a:pt x="271" y="647"/>
                    </a:lnTo>
                    <a:lnTo>
                      <a:pt x="247" y="646"/>
                    </a:lnTo>
                    <a:lnTo>
                      <a:pt x="227" y="643"/>
                    </a:lnTo>
                    <a:lnTo>
                      <a:pt x="204" y="637"/>
                    </a:lnTo>
                    <a:lnTo>
                      <a:pt x="184" y="629"/>
                    </a:lnTo>
                    <a:lnTo>
                      <a:pt x="161" y="619"/>
                    </a:lnTo>
                    <a:lnTo>
                      <a:pt x="144" y="608"/>
                    </a:lnTo>
                    <a:lnTo>
                      <a:pt x="124" y="595"/>
                    </a:lnTo>
                    <a:lnTo>
                      <a:pt x="106" y="578"/>
                    </a:lnTo>
                    <a:lnTo>
                      <a:pt x="90" y="563"/>
                    </a:lnTo>
                    <a:lnTo>
                      <a:pt x="78" y="549"/>
                    </a:lnTo>
                    <a:lnTo>
                      <a:pt x="67" y="535"/>
                    </a:lnTo>
                    <a:lnTo>
                      <a:pt x="54" y="516"/>
                    </a:lnTo>
                    <a:lnTo>
                      <a:pt x="38" y="490"/>
                    </a:lnTo>
                    <a:lnTo>
                      <a:pt x="26" y="458"/>
                    </a:lnTo>
                    <a:lnTo>
                      <a:pt x="14" y="428"/>
                    </a:lnTo>
                    <a:lnTo>
                      <a:pt x="5" y="383"/>
                    </a:lnTo>
                    <a:lnTo>
                      <a:pt x="1" y="347"/>
                    </a:lnTo>
                    <a:lnTo>
                      <a:pt x="1" y="327"/>
                    </a:lnTo>
                    <a:lnTo>
                      <a:pt x="0" y="309"/>
                    </a:lnTo>
                    <a:lnTo>
                      <a:pt x="2" y="296"/>
                    </a:lnTo>
                    <a:lnTo>
                      <a:pt x="3" y="274"/>
                    </a:lnTo>
                    <a:lnTo>
                      <a:pt x="8" y="248"/>
                    </a:lnTo>
                    <a:lnTo>
                      <a:pt x="14" y="224"/>
                    </a:lnTo>
                    <a:lnTo>
                      <a:pt x="23" y="195"/>
                    </a:lnTo>
                    <a:lnTo>
                      <a:pt x="32" y="173"/>
                    </a:lnTo>
                    <a:lnTo>
                      <a:pt x="44" y="150"/>
                    </a:lnTo>
                    <a:lnTo>
                      <a:pt x="54" y="133"/>
                    </a:lnTo>
                    <a:lnTo>
                      <a:pt x="66" y="115"/>
                    </a:lnTo>
                    <a:lnTo>
                      <a:pt x="79" y="98"/>
                    </a:lnTo>
                    <a:lnTo>
                      <a:pt x="91" y="85"/>
                    </a:lnTo>
                    <a:lnTo>
                      <a:pt x="109" y="67"/>
                    </a:lnTo>
                    <a:lnTo>
                      <a:pt x="127" y="53"/>
                    </a:lnTo>
                    <a:lnTo>
                      <a:pt x="142" y="43"/>
                    </a:lnTo>
                    <a:lnTo>
                      <a:pt x="157" y="33"/>
                    </a:lnTo>
                    <a:lnTo>
                      <a:pt x="175" y="24"/>
                    </a:lnTo>
                    <a:lnTo>
                      <a:pt x="193" y="16"/>
                    </a:lnTo>
                    <a:lnTo>
                      <a:pt x="209" y="11"/>
                    </a:lnTo>
                    <a:lnTo>
                      <a:pt x="227" y="6"/>
                    </a:lnTo>
                    <a:lnTo>
                      <a:pt x="248" y="2"/>
                    </a:lnTo>
                    <a:lnTo>
                      <a:pt x="269" y="0"/>
                    </a:lnTo>
                    <a:lnTo>
                      <a:pt x="277" y="3"/>
                    </a:lnTo>
                    <a:lnTo>
                      <a:pt x="282" y="7"/>
                    </a:lnTo>
                    <a:lnTo>
                      <a:pt x="287" y="16"/>
                    </a:lnTo>
                    <a:lnTo>
                      <a:pt x="289" y="22"/>
                    </a:lnTo>
                    <a:lnTo>
                      <a:pt x="291" y="30"/>
                    </a:lnTo>
                    <a:lnTo>
                      <a:pt x="292" y="43"/>
                    </a:lnTo>
                    <a:lnTo>
                      <a:pt x="289" y="57"/>
                    </a:lnTo>
                    <a:lnTo>
                      <a:pt x="284" y="71"/>
                    </a:lnTo>
                    <a:lnTo>
                      <a:pt x="278" y="75"/>
                    </a:lnTo>
                    <a:lnTo>
                      <a:pt x="270" y="78"/>
                    </a:lnTo>
                  </a:path>
                </a:pathLst>
              </a:custGeom>
              <a:solidFill>
                <a:srgbClr val="C0C0FF"/>
              </a:solidFill>
              <a:ln w="12700" cap="rnd">
                <a:solidFill>
                  <a:srgbClr val="00A0A0"/>
                </a:solidFill>
                <a:round/>
                <a:headEnd/>
                <a:tailEnd/>
              </a:ln>
            </p:spPr>
            <p:txBody>
              <a:bodyPr/>
              <a:lstStyle/>
              <a:p>
                <a:endParaRPr lang="id-ID"/>
              </a:p>
            </p:txBody>
          </p:sp>
          <p:sp>
            <p:nvSpPr>
              <p:cNvPr id="145494" name="Freeform 42"/>
              <p:cNvSpPr>
                <a:spLocks/>
              </p:cNvSpPr>
              <p:nvPr/>
            </p:nvSpPr>
            <p:spPr bwMode="auto">
              <a:xfrm>
                <a:off x="2299" y="2164"/>
                <a:ext cx="149" cy="115"/>
              </a:xfrm>
              <a:custGeom>
                <a:avLst/>
                <a:gdLst>
                  <a:gd name="T0" fmla="*/ 135 w 149"/>
                  <a:gd name="T1" fmla="*/ 0 h 115"/>
                  <a:gd name="T2" fmla="*/ 99 w 149"/>
                  <a:gd name="T3" fmla="*/ 15 h 115"/>
                  <a:gd name="T4" fmla="*/ 72 w 149"/>
                  <a:gd name="T5" fmla="*/ 30 h 115"/>
                  <a:gd name="T6" fmla="*/ 48 w 149"/>
                  <a:gd name="T7" fmla="*/ 48 h 115"/>
                  <a:gd name="T8" fmla="*/ 21 w 149"/>
                  <a:gd name="T9" fmla="*/ 74 h 115"/>
                  <a:gd name="T10" fmla="*/ 5 w 149"/>
                  <a:gd name="T11" fmla="*/ 93 h 115"/>
                  <a:gd name="T12" fmla="*/ 0 w 149"/>
                  <a:gd name="T13" fmla="*/ 105 h 115"/>
                  <a:gd name="T14" fmla="*/ 2 w 149"/>
                  <a:gd name="T15" fmla="*/ 112 h 115"/>
                  <a:gd name="T16" fmla="*/ 12 w 149"/>
                  <a:gd name="T17" fmla="*/ 114 h 115"/>
                  <a:gd name="T18" fmla="*/ 21 w 149"/>
                  <a:gd name="T19" fmla="*/ 103 h 115"/>
                  <a:gd name="T20" fmla="*/ 36 w 149"/>
                  <a:gd name="T21" fmla="*/ 88 h 115"/>
                  <a:gd name="T22" fmla="*/ 52 w 149"/>
                  <a:gd name="T23" fmla="*/ 71 h 115"/>
                  <a:gd name="T24" fmla="*/ 71 w 149"/>
                  <a:gd name="T25" fmla="*/ 55 h 115"/>
                  <a:gd name="T26" fmla="*/ 92 w 149"/>
                  <a:gd name="T27" fmla="*/ 40 h 115"/>
                  <a:gd name="T28" fmla="*/ 114 w 149"/>
                  <a:gd name="T29" fmla="*/ 29 h 115"/>
                  <a:gd name="T30" fmla="*/ 134 w 149"/>
                  <a:gd name="T31" fmla="*/ 21 h 115"/>
                  <a:gd name="T32" fmla="*/ 146 w 149"/>
                  <a:gd name="T33" fmla="*/ 15 h 115"/>
                  <a:gd name="T34" fmla="*/ 148 w 149"/>
                  <a:gd name="T35" fmla="*/ 7 h 115"/>
                  <a:gd name="T36" fmla="*/ 146 w 149"/>
                  <a:gd name="T37" fmla="*/ 2 h 115"/>
                  <a:gd name="T38" fmla="*/ 135 w 149"/>
                  <a:gd name="T39" fmla="*/ 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115"/>
                  <a:gd name="T62" fmla="*/ 149 w 149"/>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115">
                    <a:moveTo>
                      <a:pt x="135" y="0"/>
                    </a:moveTo>
                    <a:lnTo>
                      <a:pt x="99" y="15"/>
                    </a:lnTo>
                    <a:lnTo>
                      <a:pt x="72" y="30"/>
                    </a:lnTo>
                    <a:lnTo>
                      <a:pt x="48" y="48"/>
                    </a:lnTo>
                    <a:lnTo>
                      <a:pt x="21" y="74"/>
                    </a:lnTo>
                    <a:lnTo>
                      <a:pt x="5" y="93"/>
                    </a:lnTo>
                    <a:lnTo>
                      <a:pt x="0" y="105"/>
                    </a:lnTo>
                    <a:lnTo>
                      <a:pt x="2" y="112"/>
                    </a:lnTo>
                    <a:lnTo>
                      <a:pt x="12" y="114"/>
                    </a:lnTo>
                    <a:lnTo>
                      <a:pt x="21" y="103"/>
                    </a:lnTo>
                    <a:lnTo>
                      <a:pt x="36" y="88"/>
                    </a:lnTo>
                    <a:lnTo>
                      <a:pt x="52" y="71"/>
                    </a:lnTo>
                    <a:lnTo>
                      <a:pt x="71" y="55"/>
                    </a:lnTo>
                    <a:lnTo>
                      <a:pt x="92" y="40"/>
                    </a:lnTo>
                    <a:lnTo>
                      <a:pt x="114" y="29"/>
                    </a:lnTo>
                    <a:lnTo>
                      <a:pt x="134" y="21"/>
                    </a:lnTo>
                    <a:lnTo>
                      <a:pt x="146" y="15"/>
                    </a:lnTo>
                    <a:lnTo>
                      <a:pt x="148" y="7"/>
                    </a:lnTo>
                    <a:lnTo>
                      <a:pt x="146" y="2"/>
                    </a:lnTo>
                    <a:lnTo>
                      <a:pt x="135"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nvGrpSpPr>
            <p:cNvPr id="145428" name="Group 43"/>
            <p:cNvGrpSpPr>
              <a:grpSpLocks/>
            </p:cNvGrpSpPr>
            <p:nvPr/>
          </p:nvGrpSpPr>
          <p:grpSpPr bwMode="auto">
            <a:xfrm>
              <a:off x="2815" y="2208"/>
              <a:ext cx="189" cy="742"/>
              <a:chOff x="2815" y="2248"/>
              <a:chExt cx="189" cy="742"/>
            </a:xfrm>
          </p:grpSpPr>
          <p:sp>
            <p:nvSpPr>
              <p:cNvPr id="145477" name="Rectangle 44"/>
              <p:cNvSpPr>
                <a:spLocks noChangeArrowheads="1"/>
              </p:cNvSpPr>
              <p:nvPr/>
            </p:nvSpPr>
            <p:spPr bwMode="auto">
              <a:xfrm>
                <a:off x="2815" y="2248"/>
                <a:ext cx="189"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78" name="Rectangle 45"/>
              <p:cNvSpPr>
                <a:spLocks noChangeArrowheads="1"/>
              </p:cNvSpPr>
              <p:nvPr/>
            </p:nvSpPr>
            <p:spPr bwMode="auto">
              <a:xfrm>
                <a:off x="2876" y="2296"/>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79" name="Rectangle 46"/>
              <p:cNvSpPr>
                <a:spLocks noChangeArrowheads="1"/>
              </p:cNvSpPr>
              <p:nvPr/>
            </p:nvSpPr>
            <p:spPr bwMode="auto">
              <a:xfrm>
                <a:off x="2841" y="2344"/>
                <a:ext cx="13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0" name="Rectangle 47"/>
              <p:cNvSpPr>
                <a:spLocks noChangeArrowheads="1"/>
              </p:cNvSpPr>
              <p:nvPr/>
            </p:nvSpPr>
            <p:spPr bwMode="auto">
              <a:xfrm>
                <a:off x="2815" y="2634"/>
                <a:ext cx="189"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1" name="Rectangle 48"/>
              <p:cNvSpPr>
                <a:spLocks noChangeArrowheads="1"/>
              </p:cNvSpPr>
              <p:nvPr/>
            </p:nvSpPr>
            <p:spPr bwMode="auto">
              <a:xfrm>
                <a:off x="2876" y="2392"/>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2" name="Rectangle 49"/>
              <p:cNvSpPr>
                <a:spLocks noChangeArrowheads="1"/>
              </p:cNvSpPr>
              <p:nvPr/>
            </p:nvSpPr>
            <p:spPr bwMode="auto">
              <a:xfrm>
                <a:off x="2876" y="2489"/>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3" name="Rectangle 50"/>
              <p:cNvSpPr>
                <a:spLocks noChangeArrowheads="1"/>
              </p:cNvSpPr>
              <p:nvPr/>
            </p:nvSpPr>
            <p:spPr bwMode="auto">
              <a:xfrm>
                <a:off x="2876" y="2585"/>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4" name="Rectangle 51"/>
              <p:cNvSpPr>
                <a:spLocks noChangeArrowheads="1"/>
              </p:cNvSpPr>
              <p:nvPr/>
            </p:nvSpPr>
            <p:spPr bwMode="auto">
              <a:xfrm>
                <a:off x="2876" y="2682"/>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5" name="Rectangle 52"/>
              <p:cNvSpPr>
                <a:spLocks noChangeArrowheads="1"/>
              </p:cNvSpPr>
              <p:nvPr/>
            </p:nvSpPr>
            <p:spPr bwMode="auto">
              <a:xfrm>
                <a:off x="2876" y="2778"/>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6" name="Rectangle 53"/>
              <p:cNvSpPr>
                <a:spLocks noChangeArrowheads="1"/>
              </p:cNvSpPr>
              <p:nvPr/>
            </p:nvSpPr>
            <p:spPr bwMode="auto">
              <a:xfrm>
                <a:off x="2876" y="2874"/>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7" name="Rectangle 54"/>
              <p:cNvSpPr>
                <a:spLocks noChangeArrowheads="1"/>
              </p:cNvSpPr>
              <p:nvPr/>
            </p:nvSpPr>
            <p:spPr bwMode="auto">
              <a:xfrm>
                <a:off x="2876" y="2971"/>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8" name="Rectangle 55"/>
              <p:cNvSpPr>
                <a:spLocks noChangeArrowheads="1"/>
              </p:cNvSpPr>
              <p:nvPr/>
            </p:nvSpPr>
            <p:spPr bwMode="auto">
              <a:xfrm>
                <a:off x="2841" y="2440"/>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89" name="Rectangle 56"/>
              <p:cNvSpPr>
                <a:spLocks noChangeArrowheads="1"/>
              </p:cNvSpPr>
              <p:nvPr/>
            </p:nvSpPr>
            <p:spPr bwMode="auto">
              <a:xfrm>
                <a:off x="2841" y="2537"/>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90" name="Rectangle 57"/>
              <p:cNvSpPr>
                <a:spLocks noChangeArrowheads="1"/>
              </p:cNvSpPr>
              <p:nvPr/>
            </p:nvSpPr>
            <p:spPr bwMode="auto">
              <a:xfrm>
                <a:off x="2841" y="2826"/>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91" name="Rectangle 58"/>
              <p:cNvSpPr>
                <a:spLocks noChangeArrowheads="1"/>
              </p:cNvSpPr>
              <p:nvPr/>
            </p:nvSpPr>
            <p:spPr bwMode="auto">
              <a:xfrm>
                <a:off x="2841" y="2923"/>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92" name="Rectangle 59"/>
              <p:cNvSpPr>
                <a:spLocks noChangeArrowheads="1"/>
              </p:cNvSpPr>
              <p:nvPr/>
            </p:nvSpPr>
            <p:spPr bwMode="auto">
              <a:xfrm>
                <a:off x="2841" y="2730"/>
                <a:ext cx="13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grpSp>
        <p:grpSp>
          <p:nvGrpSpPr>
            <p:cNvPr id="145429" name="Group 60"/>
            <p:cNvGrpSpPr>
              <a:grpSpLocks/>
            </p:cNvGrpSpPr>
            <p:nvPr/>
          </p:nvGrpSpPr>
          <p:grpSpPr bwMode="auto">
            <a:xfrm>
              <a:off x="2621" y="2540"/>
              <a:ext cx="132" cy="123"/>
              <a:chOff x="2621" y="2540"/>
              <a:chExt cx="132" cy="123"/>
            </a:xfrm>
          </p:grpSpPr>
          <p:sp>
            <p:nvSpPr>
              <p:cNvPr id="145474" name="Freeform 61"/>
              <p:cNvSpPr>
                <a:spLocks/>
              </p:cNvSpPr>
              <p:nvPr/>
            </p:nvSpPr>
            <p:spPr bwMode="auto">
              <a:xfrm>
                <a:off x="2641" y="2540"/>
                <a:ext cx="16" cy="61"/>
              </a:xfrm>
              <a:custGeom>
                <a:avLst/>
                <a:gdLst>
                  <a:gd name="T0" fmla="*/ 5 w 16"/>
                  <a:gd name="T1" fmla="*/ 60 h 61"/>
                  <a:gd name="T2" fmla="*/ 15 w 16"/>
                  <a:gd name="T3" fmla="*/ 60 h 61"/>
                  <a:gd name="T4" fmla="*/ 15 w 16"/>
                  <a:gd name="T5" fmla="*/ 0 h 61"/>
                  <a:gd name="T6" fmla="*/ 3 w 16"/>
                  <a:gd name="T7" fmla="*/ 0 h 61"/>
                  <a:gd name="T8" fmla="*/ 0 w 16"/>
                  <a:gd name="T9" fmla="*/ 13 h 61"/>
                  <a:gd name="T10" fmla="*/ 5 w 16"/>
                  <a:gd name="T11" fmla="*/ 13 h 61"/>
                  <a:gd name="T12" fmla="*/ 5 w 16"/>
                  <a:gd name="T13" fmla="*/ 60 h 61"/>
                  <a:gd name="T14" fmla="*/ 0 60000 65536"/>
                  <a:gd name="T15" fmla="*/ 0 60000 65536"/>
                  <a:gd name="T16" fmla="*/ 0 60000 65536"/>
                  <a:gd name="T17" fmla="*/ 0 60000 65536"/>
                  <a:gd name="T18" fmla="*/ 0 60000 65536"/>
                  <a:gd name="T19" fmla="*/ 0 60000 65536"/>
                  <a:gd name="T20" fmla="*/ 0 60000 65536"/>
                  <a:gd name="T21" fmla="*/ 0 w 16"/>
                  <a:gd name="T22" fmla="*/ 0 h 61"/>
                  <a:gd name="T23" fmla="*/ 16 w 1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1">
                    <a:moveTo>
                      <a:pt x="5" y="60"/>
                    </a:moveTo>
                    <a:lnTo>
                      <a:pt x="15" y="60"/>
                    </a:lnTo>
                    <a:lnTo>
                      <a:pt x="15" y="0"/>
                    </a:lnTo>
                    <a:lnTo>
                      <a:pt x="3" y="0"/>
                    </a:lnTo>
                    <a:lnTo>
                      <a:pt x="0" y="13"/>
                    </a:lnTo>
                    <a:lnTo>
                      <a:pt x="5" y="13"/>
                    </a:lnTo>
                    <a:lnTo>
                      <a:pt x="5" y="6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75" name="Freeform 62"/>
              <p:cNvSpPr>
                <a:spLocks/>
              </p:cNvSpPr>
              <p:nvPr/>
            </p:nvSpPr>
            <p:spPr bwMode="auto">
              <a:xfrm>
                <a:off x="2720" y="2601"/>
                <a:ext cx="33" cy="60"/>
              </a:xfrm>
              <a:custGeom>
                <a:avLst/>
                <a:gdLst>
                  <a:gd name="T0" fmla="*/ 0 w 33"/>
                  <a:gd name="T1" fmla="*/ 17 h 60"/>
                  <a:gd name="T2" fmla="*/ 12 w 33"/>
                  <a:gd name="T3" fmla="*/ 17 h 60"/>
                  <a:gd name="T4" fmla="*/ 12 w 33"/>
                  <a:gd name="T5" fmla="*/ 13 h 60"/>
                  <a:gd name="T6" fmla="*/ 20 w 33"/>
                  <a:gd name="T7" fmla="*/ 13 h 60"/>
                  <a:gd name="T8" fmla="*/ 20 w 33"/>
                  <a:gd name="T9" fmla="*/ 20 h 60"/>
                  <a:gd name="T10" fmla="*/ 0 w 33"/>
                  <a:gd name="T11" fmla="*/ 48 h 60"/>
                  <a:gd name="T12" fmla="*/ 0 w 33"/>
                  <a:gd name="T13" fmla="*/ 59 h 60"/>
                  <a:gd name="T14" fmla="*/ 32 w 33"/>
                  <a:gd name="T15" fmla="*/ 59 h 60"/>
                  <a:gd name="T16" fmla="*/ 32 w 33"/>
                  <a:gd name="T17" fmla="*/ 48 h 60"/>
                  <a:gd name="T18" fmla="*/ 14 w 33"/>
                  <a:gd name="T19" fmla="*/ 48 h 60"/>
                  <a:gd name="T20" fmla="*/ 32 w 33"/>
                  <a:gd name="T21" fmla="*/ 23 h 60"/>
                  <a:gd name="T22" fmla="*/ 32 w 33"/>
                  <a:gd name="T23" fmla="*/ 8 h 60"/>
                  <a:gd name="T24" fmla="*/ 23 w 33"/>
                  <a:gd name="T25" fmla="*/ 0 h 60"/>
                  <a:gd name="T26" fmla="*/ 8 w 33"/>
                  <a:gd name="T27" fmla="*/ 0 h 60"/>
                  <a:gd name="T28" fmla="*/ 0 w 33"/>
                  <a:gd name="T29" fmla="*/ 8 h 60"/>
                  <a:gd name="T30" fmla="*/ 0 w 33"/>
                  <a:gd name="T31" fmla="*/ 1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60"/>
                  <a:gd name="T50" fmla="*/ 33 w 33"/>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60">
                    <a:moveTo>
                      <a:pt x="0" y="17"/>
                    </a:moveTo>
                    <a:lnTo>
                      <a:pt x="12" y="17"/>
                    </a:lnTo>
                    <a:lnTo>
                      <a:pt x="12" y="13"/>
                    </a:lnTo>
                    <a:lnTo>
                      <a:pt x="20" y="13"/>
                    </a:lnTo>
                    <a:lnTo>
                      <a:pt x="20" y="20"/>
                    </a:lnTo>
                    <a:lnTo>
                      <a:pt x="0" y="48"/>
                    </a:lnTo>
                    <a:lnTo>
                      <a:pt x="0" y="59"/>
                    </a:lnTo>
                    <a:lnTo>
                      <a:pt x="32" y="59"/>
                    </a:lnTo>
                    <a:lnTo>
                      <a:pt x="32" y="48"/>
                    </a:lnTo>
                    <a:lnTo>
                      <a:pt x="14" y="48"/>
                    </a:lnTo>
                    <a:lnTo>
                      <a:pt x="32" y="23"/>
                    </a:lnTo>
                    <a:lnTo>
                      <a:pt x="32" y="8"/>
                    </a:lnTo>
                    <a:lnTo>
                      <a:pt x="23" y="0"/>
                    </a:lnTo>
                    <a:lnTo>
                      <a:pt x="8" y="0"/>
                    </a:lnTo>
                    <a:lnTo>
                      <a:pt x="0" y="8"/>
                    </a:lnTo>
                    <a:lnTo>
                      <a:pt x="0" y="17"/>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76" name="Freeform 63"/>
              <p:cNvSpPr>
                <a:spLocks/>
              </p:cNvSpPr>
              <p:nvPr/>
            </p:nvSpPr>
            <p:spPr bwMode="auto">
              <a:xfrm>
                <a:off x="2621" y="2544"/>
                <a:ext cx="127" cy="119"/>
              </a:xfrm>
              <a:custGeom>
                <a:avLst/>
                <a:gdLst>
                  <a:gd name="T0" fmla="*/ 109 w 127"/>
                  <a:gd name="T1" fmla="*/ 0 h 119"/>
                  <a:gd name="T2" fmla="*/ 0 w 127"/>
                  <a:gd name="T3" fmla="*/ 117 h 119"/>
                  <a:gd name="T4" fmla="*/ 16 w 127"/>
                  <a:gd name="T5" fmla="*/ 118 h 119"/>
                  <a:gd name="T6" fmla="*/ 126 w 127"/>
                  <a:gd name="T7" fmla="*/ 1 h 119"/>
                  <a:gd name="T8" fmla="*/ 109 w 127"/>
                  <a:gd name="T9" fmla="*/ 0 h 119"/>
                  <a:gd name="T10" fmla="*/ 0 60000 65536"/>
                  <a:gd name="T11" fmla="*/ 0 60000 65536"/>
                  <a:gd name="T12" fmla="*/ 0 60000 65536"/>
                  <a:gd name="T13" fmla="*/ 0 60000 65536"/>
                  <a:gd name="T14" fmla="*/ 0 60000 65536"/>
                  <a:gd name="T15" fmla="*/ 0 w 127"/>
                  <a:gd name="T16" fmla="*/ 0 h 119"/>
                  <a:gd name="T17" fmla="*/ 127 w 127"/>
                  <a:gd name="T18" fmla="*/ 119 h 119"/>
                </a:gdLst>
                <a:ahLst/>
                <a:cxnLst>
                  <a:cxn ang="T10">
                    <a:pos x="T0" y="T1"/>
                  </a:cxn>
                  <a:cxn ang="T11">
                    <a:pos x="T2" y="T3"/>
                  </a:cxn>
                  <a:cxn ang="T12">
                    <a:pos x="T4" y="T5"/>
                  </a:cxn>
                  <a:cxn ang="T13">
                    <a:pos x="T6" y="T7"/>
                  </a:cxn>
                  <a:cxn ang="T14">
                    <a:pos x="T8" y="T9"/>
                  </a:cxn>
                </a:cxnLst>
                <a:rect l="T15" t="T16" r="T17" b="T18"/>
                <a:pathLst>
                  <a:path w="127" h="119">
                    <a:moveTo>
                      <a:pt x="109" y="0"/>
                    </a:moveTo>
                    <a:lnTo>
                      <a:pt x="0" y="117"/>
                    </a:lnTo>
                    <a:lnTo>
                      <a:pt x="16" y="118"/>
                    </a:lnTo>
                    <a:lnTo>
                      <a:pt x="126" y="1"/>
                    </a:lnTo>
                    <a:lnTo>
                      <a:pt x="109"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nvGrpSpPr>
            <p:cNvPr id="145430" name="Group 64"/>
            <p:cNvGrpSpPr>
              <a:grpSpLocks/>
            </p:cNvGrpSpPr>
            <p:nvPr/>
          </p:nvGrpSpPr>
          <p:grpSpPr bwMode="auto">
            <a:xfrm>
              <a:off x="3053" y="2561"/>
              <a:ext cx="205" cy="70"/>
              <a:chOff x="3053" y="2561"/>
              <a:chExt cx="205" cy="70"/>
            </a:xfrm>
          </p:grpSpPr>
          <p:sp>
            <p:nvSpPr>
              <p:cNvPr id="145471" name="Freeform 65"/>
              <p:cNvSpPr>
                <a:spLocks/>
              </p:cNvSpPr>
              <p:nvPr/>
            </p:nvSpPr>
            <p:spPr bwMode="auto">
              <a:xfrm>
                <a:off x="3053" y="2561"/>
                <a:ext cx="52" cy="70"/>
              </a:xfrm>
              <a:custGeom>
                <a:avLst/>
                <a:gdLst>
                  <a:gd name="T0" fmla="*/ 14 w 52"/>
                  <a:gd name="T1" fmla="*/ 0 h 70"/>
                  <a:gd name="T2" fmla="*/ 37 w 52"/>
                  <a:gd name="T3" fmla="*/ 0 h 70"/>
                  <a:gd name="T4" fmla="*/ 51 w 52"/>
                  <a:gd name="T5" fmla="*/ 10 h 70"/>
                  <a:gd name="T6" fmla="*/ 51 w 52"/>
                  <a:gd name="T7" fmla="*/ 27 h 70"/>
                  <a:gd name="T8" fmla="*/ 32 w 52"/>
                  <a:gd name="T9" fmla="*/ 27 h 70"/>
                  <a:gd name="T10" fmla="*/ 32 w 52"/>
                  <a:gd name="T11" fmla="*/ 13 h 70"/>
                  <a:gd name="T12" fmla="*/ 18 w 52"/>
                  <a:gd name="T13" fmla="*/ 13 h 70"/>
                  <a:gd name="T14" fmla="*/ 18 w 52"/>
                  <a:gd name="T15" fmla="*/ 56 h 70"/>
                  <a:gd name="T16" fmla="*/ 32 w 52"/>
                  <a:gd name="T17" fmla="*/ 56 h 70"/>
                  <a:gd name="T18" fmla="*/ 32 w 52"/>
                  <a:gd name="T19" fmla="*/ 40 h 70"/>
                  <a:gd name="T20" fmla="*/ 51 w 52"/>
                  <a:gd name="T21" fmla="*/ 40 h 70"/>
                  <a:gd name="T22" fmla="*/ 51 w 52"/>
                  <a:gd name="T23" fmla="*/ 59 h 70"/>
                  <a:gd name="T24" fmla="*/ 37 w 52"/>
                  <a:gd name="T25" fmla="*/ 69 h 70"/>
                  <a:gd name="T26" fmla="*/ 14 w 52"/>
                  <a:gd name="T27" fmla="*/ 69 h 70"/>
                  <a:gd name="T28" fmla="*/ 0 w 52"/>
                  <a:gd name="T29" fmla="*/ 59 h 70"/>
                  <a:gd name="T30" fmla="*/ 0 w 52"/>
                  <a:gd name="T31" fmla="*/ 10 h 70"/>
                  <a:gd name="T32" fmla="*/ 14 w 52"/>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0"/>
                  <a:gd name="T53" fmla="*/ 52 w 5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0">
                    <a:moveTo>
                      <a:pt x="14" y="0"/>
                    </a:moveTo>
                    <a:lnTo>
                      <a:pt x="37" y="0"/>
                    </a:lnTo>
                    <a:lnTo>
                      <a:pt x="51" y="10"/>
                    </a:lnTo>
                    <a:lnTo>
                      <a:pt x="51" y="27"/>
                    </a:lnTo>
                    <a:lnTo>
                      <a:pt x="32" y="27"/>
                    </a:lnTo>
                    <a:lnTo>
                      <a:pt x="32" y="13"/>
                    </a:lnTo>
                    <a:lnTo>
                      <a:pt x="18" y="13"/>
                    </a:lnTo>
                    <a:lnTo>
                      <a:pt x="18" y="56"/>
                    </a:lnTo>
                    <a:lnTo>
                      <a:pt x="32" y="56"/>
                    </a:lnTo>
                    <a:lnTo>
                      <a:pt x="32" y="40"/>
                    </a:lnTo>
                    <a:lnTo>
                      <a:pt x="51" y="40"/>
                    </a:lnTo>
                    <a:lnTo>
                      <a:pt x="51" y="59"/>
                    </a:lnTo>
                    <a:lnTo>
                      <a:pt x="37" y="69"/>
                    </a:lnTo>
                    <a:lnTo>
                      <a:pt x="14" y="69"/>
                    </a:lnTo>
                    <a:lnTo>
                      <a:pt x="0" y="59"/>
                    </a:lnTo>
                    <a:lnTo>
                      <a:pt x="0" y="10"/>
                    </a:lnTo>
                    <a:lnTo>
                      <a:pt x="14"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72" name="Freeform 66"/>
              <p:cNvSpPr>
                <a:spLocks/>
              </p:cNvSpPr>
              <p:nvPr/>
            </p:nvSpPr>
            <p:spPr bwMode="auto">
              <a:xfrm>
                <a:off x="3208" y="2561"/>
                <a:ext cx="50" cy="70"/>
              </a:xfrm>
              <a:custGeom>
                <a:avLst/>
                <a:gdLst>
                  <a:gd name="T0" fmla="*/ 0 w 50"/>
                  <a:gd name="T1" fmla="*/ 0 h 70"/>
                  <a:gd name="T2" fmla="*/ 36 w 50"/>
                  <a:gd name="T3" fmla="*/ 0 h 70"/>
                  <a:gd name="T4" fmla="*/ 49 w 50"/>
                  <a:gd name="T5" fmla="*/ 10 h 70"/>
                  <a:gd name="T6" fmla="*/ 49 w 50"/>
                  <a:gd name="T7" fmla="*/ 36 h 70"/>
                  <a:gd name="T8" fmla="*/ 36 w 50"/>
                  <a:gd name="T9" fmla="*/ 46 h 70"/>
                  <a:gd name="T10" fmla="*/ 19 w 50"/>
                  <a:gd name="T11" fmla="*/ 46 h 70"/>
                  <a:gd name="T12" fmla="*/ 19 w 50"/>
                  <a:gd name="T13" fmla="*/ 33 h 70"/>
                  <a:gd name="T14" fmla="*/ 31 w 50"/>
                  <a:gd name="T15" fmla="*/ 33 h 70"/>
                  <a:gd name="T16" fmla="*/ 31 w 50"/>
                  <a:gd name="T17" fmla="*/ 11 h 70"/>
                  <a:gd name="T18" fmla="*/ 19 w 50"/>
                  <a:gd name="T19" fmla="*/ 11 h 70"/>
                  <a:gd name="T20" fmla="*/ 19 w 50"/>
                  <a:gd name="T21" fmla="*/ 33 h 70"/>
                  <a:gd name="T22" fmla="*/ 19 w 50"/>
                  <a:gd name="T23" fmla="*/ 46 h 70"/>
                  <a:gd name="T24" fmla="*/ 19 w 50"/>
                  <a:gd name="T25" fmla="*/ 69 h 70"/>
                  <a:gd name="T26" fmla="*/ 0 w 50"/>
                  <a:gd name="T27" fmla="*/ 69 h 70"/>
                  <a:gd name="T28" fmla="*/ 0 w 50"/>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70"/>
                  <a:gd name="T47" fmla="*/ 50 w 5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70">
                    <a:moveTo>
                      <a:pt x="0" y="0"/>
                    </a:moveTo>
                    <a:lnTo>
                      <a:pt x="36" y="0"/>
                    </a:lnTo>
                    <a:lnTo>
                      <a:pt x="49" y="10"/>
                    </a:lnTo>
                    <a:lnTo>
                      <a:pt x="49" y="36"/>
                    </a:lnTo>
                    <a:lnTo>
                      <a:pt x="36" y="46"/>
                    </a:lnTo>
                    <a:lnTo>
                      <a:pt x="19" y="46"/>
                    </a:lnTo>
                    <a:lnTo>
                      <a:pt x="19" y="33"/>
                    </a:lnTo>
                    <a:lnTo>
                      <a:pt x="31" y="33"/>
                    </a:lnTo>
                    <a:lnTo>
                      <a:pt x="31" y="11"/>
                    </a:lnTo>
                    <a:lnTo>
                      <a:pt x="19" y="11"/>
                    </a:lnTo>
                    <a:lnTo>
                      <a:pt x="19" y="33"/>
                    </a:lnTo>
                    <a:lnTo>
                      <a:pt x="19" y="46"/>
                    </a:lnTo>
                    <a:lnTo>
                      <a:pt x="19" y="69"/>
                    </a:lnTo>
                    <a:lnTo>
                      <a:pt x="0" y="6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73" name="Freeform 67"/>
              <p:cNvSpPr>
                <a:spLocks/>
              </p:cNvSpPr>
              <p:nvPr/>
            </p:nvSpPr>
            <p:spPr bwMode="auto">
              <a:xfrm>
                <a:off x="3132"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0"/>
                  <a:gd name="T35" fmla="*/ 52 w 52"/>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nvGrpSpPr>
            <p:cNvPr id="145431" name="Group 68"/>
            <p:cNvGrpSpPr>
              <a:grpSpLocks/>
            </p:cNvGrpSpPr>
            <p:nvPr/>
          </p:nvGrpSpPr>
          <p:grpSpPr bwMode="auto">
            <a:xfrm>
              <a:off x="432" y="2022"/>
              <a:ext cx="1253" cy="969"/>
              <a:chOff x="432" y="2022"/>
              <a:chExt cx="1253" cy="969"/>
            </a:xfrm>
          </p:grpSpPr>
          <p:grpSp>
            <p:nvGrpSpPr>
              <p:cNvPr id="145432" name="Group 69"/>
              <p:cNvGrpSpPr>
                <a:grpSpLocks/>
              </p:cNvGrpSpPr>
              <p:nvPr/>
            </p:nvGrpSpPr>
            <p:grpSpPr bwMode="auto">
              <a:xfrm>
                <a:off x="689" y="2022"/>
                <a:ext cx="996" cy="969"/>
                <a:chOff x="689" y="2022"/>
                <a:chExt cx="996" cy="969"/>
              </a:xfrm>
            </p:grpSpPr>
            <p:sp>
              <p:nvSpPr>
                <p:cNvPr id="145465" name="Freeform 70"/>
                <p:cNvSpPr>
                  <a:spLocks/>
                </p:cNvSpPr>
                <p:nvPr/>
              </p:nvSpPr>
              <p:spPr bwMode="auto">
                <a:xfrm>
                  <a:off x="689" y="2079"/>
                  <a:ext cx="869" cy="912"/>
                </a:xfrm>
                <a:custGeom>
                  <a:avLst/>
                  <a:gdLst>
                    <a:gd name="T0" fmla="*/ 0 w 869"/>
                    <a:gd name="T1" fmla="*/ 0 h 912"/>
                    <a:gd name="T2" fmla="*/ 868 w 869"/>
                    <a:gd name="T3" fmla="*/ 0 h 912"/>
                    <a:gd name="T4" fmla="*/ 799 w 869"/>
                    <a:gd name="T5" fmla="*/ 859 h 912"/>
                    <a:gd name="T6" fmla="*/ 798 w 869"/>
                    <a:gd name="T7" fmla="*/ 863 h 912"/>
                    <a:gd name="T8" fmla="*/ 796 w 869"/>
                    <a:gd name="T9" fmla="*/ 865 h 912"/>
                    <a:gd name="T10" fmla="*/ 795 w 869"/>
                    <a:gd name="T11" fmla="*/ 867 h 912"/>
                    <a:gd name="T12" fmla="*/ 792 w 869"/>
                    <a:gd name="T13" fmla="*/ 870 h 912"/>
                    <a:gd name="T14" fmla="*/ 789 w 869"/>
                    <a:gd name="T15" fmla="*/ 872 h 912"/>
                    <a:gd name="T16" fmla="*/ 787 w 869"/>
                    <a:gd name="T17" fmla="*/ 873 h 912"/>
                    <a:gd name="T18" fmla="*/ 783 w 869"/>
                    <a:gd name="T19" fmla="*/ 874 h 912"/>
                    <a:gd name="T20" fmla="*/ 777 w 869"/>
                    <a:gd name="T21" fmla="*/ 877 h 912"/>
                    <a:gd name="T22" fmla="*/ 771 w 869"/>
                    <a:gd name="T23" fmla="*/ 879 h 912"/>
                    <a:gd name="T24" fmla="*/ 768 w 869"/>
                    <a:gd name="T25" fmla="*/ 880 h 912"/>
                    <a:gd name="T26" fmla="*/ 762 w 869"/>
                    <a:gd name="T27" fmla="*/ 881 h 912"/>
                    <a:gd name="T28" fmla="*/ 753 w 869"/>
                    <a:gd name="T29" fmla="*/ 884 h 912"/>
                    <a:gd name="T30" fmla="*/ 741 w 869"/>
                    <a:gd name="T31" fmla="*/ 887 h 912"/>
                    <a:gd name="T32" fmla="*/ 729 w 869"/>
                    <a:gd name="T33" fmla="*/ 890 h 912"/>
                    <a:gd name="T34" fmla="*/ 712 w 869"/>
                    <a:gd name="T35" fmla="*/ 893 h 912"/>
                    <a:gd name="T36" fmla="*/ 692 w 869"/>
                    <a:gd name="T37" fmla="*/ 896 h 912"/>
                    <a:gd name="T38" fmla="*/ 672 w 869"/>
                    <a:gd name="T39" fmla="*/ 899 h 912"/>
                    <a:gd name="T40" fmla="*/ 651 w 869"/>
                    <a:gd name="T41" fmla="*/ 901 h 912"/>
                    <a:gd name="T42" fmla="*/ 627 w 869"/>
                    <a:gd name="T43" fmla="*/ 904 h 912"/>
                    <a:gd name="T44" fmla="*/ 597 w 869"/>
                    <a:gd name="T45" fmla="*/ 906 h 912"/>
                    <a:gd name="T46" fmla="*/ 551 w 869"/>
                    <a:gd name="T47" fmla="*/ 908 h 912"/>
                    <a:gd name="T48" fmla="*/ 514 w 869"/>
                    <a:gd name="T49" fmla="*/ 910 h 912"/>
                    <a:gd name="T50" fmla="*/ 477 w 869"/>
                    <a:gd name="T51" fmla="*/ 910 h 912"/>
                    <a:gd name="T52" fmla="*/ 448 w 869"/>
                    <a:gd name="T53" fmla="*/ 911 h 912"/>
                    <a:gd name="T54" fmla="*/ 423 w 869"/>
                    <a:gd name="T55" fmla="*/ 911 h 912"/>
                    <a:gd name="T56" fmla="*/ 398 w 869"/>
                    <a:gd name="T57" fmla="*/ 911 h 912"/>
                    <a:gd name="T58" fmla="*/ 381 w 869"/>
                    <a:gd name="T59" fmla="*/ 910 h 912"/>
                    <a:gd name="T60" fmla="*/ 362 w 869"/>
                    <a:gd name="T61" fmla="*/ 910 h 912"/>
                    <a:gd name="T62" fmla="*/ 340 w 869"/>
                    <a:gd name="T63" fmla="*/ 909 h 912"/>
                    <a:gd name="T64" fmla="*/ 311 w 869"/>
                    <a:gd name="T65" fmla="*/ 908 h 912"/>
                    <a:gd name="T66" fmla="*/ 283 w 869"/>
                    <a:gd name="T67" fmla="*/ 907 h 912"/>
                    <a:gd name="T68" fmla="*/ 256 w 869"/>
                    <a:gd name="T69" fmla="*/ 905 h 912"/>
                    <a:gd name="T70" fmla="*/ 230 w 869"/>
                    <a:gd name="T71" fmla="*/ 902 h 912"/>
                    <a:gd name="T72" fmla="*/ 210 w 869"/>
                    <a:gd name="T73" fmla="*/ 900 h 912"/>
                    <a:gd name="T74" fmla="*/ 182 w 869"/>
                    <a:gd name="T75" fmla="*/ 897 h 912"/>
                    <a:gd name="T76" fmla="*/ 157 w 869"/>
                    <a:gd name="T77" fmla="*/ 893 h 912"/>
                    <a:gd name="T78" fmla="*/ 140 w 869"/>
                    <a:gd name="T79" fmla="*/ 890 h 912"/>
                    <a:gd name="T80" fmla="*/ 123 w 869"/>
                    <a:gd name="T81" fmla="*/ 887 h 912"/>
                    <a:gd name="T82" fmla="*/ 111 w 869"/>
                    <a:gd name="T83" fmla="*/ 883 h 912"/>
                    <a:gd name="T84" fmla="*/ 102 w 869"/>
                    <a:gd name="T85" fmla="*/ 881 h 912"/>
                    <a:gd name="T86" fmla="*/ 94 w 869"/>
                    <a:gd name="T87" fmla="*/ 879 h 912"/>
                    <a:gd name="T88" fmla="*/ 88 w 869"/>
                    <a:gd name="T89" fmla="*/ 876 h 912"/>
                    <a:gd name="T90" fmla="*/ 83 w 869"/>
                    <a:gd name="T91" fmla="*/ 874 h 912"/>
                    <a:gd name="T92" fmla="*/ 79 w 869"/>
                    <a:gd name="T93" fmla="*/ 871 h 912"/>
                    <a:gd name="T94" fmla="*/ 76 w 869"/>
                    <a:gd name="T95" fmla="*/ 870 h 912"/>
                    <a:gd name="T96" fmla="*/ 73 w 869"/>
                    <a:gd name="T97" fmla="*/ 867 h 912"/>
                    <a:gd name="T98" fmla="*/ 72 w 869"/>
                    <a:gd name="T99" fmla="*/ 866 h 912"/>
                    <a:gd name="T100" fmla="*/ 70 w 869"/>
                    <a:gd name="T101" fmla="*/ 863 h 912"/>
                    <a:gd name="T102" fmla="*/ 69 w 869"/>
                    <a:gd name="T103" fmla="*/ 859 h 912"/>
                    <a:gd name="T104" fmla="*/ 0 w 869"/>
                    <a:gd name="T105" fmla="*/ 0 h 9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9"/>
                    <a:gd name="T160" fmla="*/ 0 h 912"/>
                    <a:gd name="T161" fmla="*/ 869 w 869"/>
                    <a:gd name="T162" fmla="*/ 912 h 9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9" h="912">
                      <a:moveTo>
                        <a:pt x="0" y="0"/>
                      </a:moveTo>
                      <a:lnTo>
                        <a:pt x="868" y="0"/>
                      </a:lnTo>
                      <a:lnTo>
                        <a:pt x="799" y="859"/>
                      </a:lnTo>
                      <a:lnTo>
                        <a:pt x="798" y="863"/>
                      </a:lnTo>
                      <a:lnTo>
                        <a:pt x="796" y="865"/>
                      </a:lnTo>
                      <a:lnTo>
                        <a:pt x="795" y="867"/>
                      </a:lnTo>
                      <a:lnTo>
                        <a:pt x="792" y="870"/>
                      </a:lnTo>
                      <a:lnTo>
                        <a:pt x="789" y="872"/>
                      </a:lnTo>
                      <a:lnTo>
                        <a:pt x="787" y="873"/>
                      </a:lnTo>
                      <a:lnTo>
                        <a:pt x="783" y="874"/>
                      </a:lnTo>
                      <a:lnTo>
                        <a:pt x="777" y="877"/>
                      </a:lnTo>
                      <a:lnTo>
                        <a:pt x="771" y="879"/>
                      </a:lnTo>
                      <a:lnTo>
                        <a:pt x="768" y="880"/>
                      </a:lnTo>
                      <a:lnTo>
                        <a:pt x="762" y="881"/>
                      </a:lnTo>
                      <a:lnTo>
                        <a:pt x="753" y="884"/>
                      </a:lnTo>
                      <a:lnTo>
                        <a:pt x="741" y="887"/>
                      </a:lnTo>
                      <a:lnTo>
                        <a:pt x="729" y="890"/>
                      </a:lnTo>
                      <a:lnTo>
                        <a:pt x="712" y="893"/>
                      </a:lnTo>
                      <a:lnTo>
                        <a:pt x="692" y="896"/>
                      </a:lnTo>
                      <a:lnTo>
                        <a:pt x="672" y="899"/>
                      </a:lnTo>
                      <a:lnTo>
                        <a:pt x="651" y="901"/>
                      </a:lnTo>
                      <a:lnTo>
                        <a:pt x="627" y="904"/>
                      </a:lnTo>
                      <a:lnTo>
                        <a:pt x="597" y="906"/>
                      </a:lnTo>
                      <a:lnTo>
                        <a:pt x="551" y="908"/>
                      </a:lnTo>
                      <a:lnTo>
                        <a:pt x="514" y="910"/>
                      </a:lnTo>
                      <a:lnTo>
                        <a:pt x="477" y="910"/>
                      </a:lnTo>
                      <a:lnTo>
                        <a:pt x="448" y="911"/>
                      </a:lnTo>
                      <a:lnTo>
                        <a:pt x="423" y="911"/>
                      </a:lnTo>
                      <a:lnTo>
                        <a:pt x="398" y="911"/>
                      </a:lnTo>
                      <a:lnTo>
                        <a:pt x="381" y="910"/>
                      </a:lnTo>
                      <a:lnTo>
                        <a:pt x="362" y="910"/>
                      </a:lnTo>
                      <a:lnTo>
                        <a:pt x="340" y="909"/>
                      </a:lnTo>
                      <a:lnTo>
                        <a:pt x="311" y="908"/>
                      </a:lnTo>
                      <a:lnTo>
                        <a:pt x="283" y="907"/>
                      </a:lnTo>
                      <a:lnTo>
                        <a:pt x="256" y="905"/>
                      </a:lnTo>
                      <a:lnTo>
                        <a:pt x="230" y="902"/>
                      </a:lnTo>
                      <a:lnTo>
                        <a:pt x="210" y="900"/>
                      </a:lnTo>
                      <a:lnTo>
                        <a:pt x="182" y="897"/>
                      </a:lnTo>
                      <a:lnTo>
                        <a:pt x="157" y="893"/>
                      </a:lnTo>
                      <a:lnTo>
                        <a:pt x="140" y="890"/>
                      </a:lnTo>
                      <a:lnTo>
                        <a:pt x="123" y="887"/>
                      </a:lnTo>
                      <a:lnTo>
                        <a:pt x="111" y="883"/>
                      </a:lnTo>
                      <a:lnTo>
                        <a:pt x="102" y="881"/>
                      </a:lnTo>
                      <a:lnTo>
                        <a:pt x="94" y="879"/>
                      </a:lnTo>
                      <a:lnTo>
                        <a:pt x="88" y="876"/>
                      </a:lnTo>
                      <a:lnTo>
                        <a:pt x="83" y="874"/>
                      </a:lnTo>
                      <a:lnTo>
                        <a:pt x="79" y="871"/>
                      </a:lnTo>
                      <a:lnTo>
                        <a:pt x="76" y="870"/>
                      </a:lnTo>
                      <a:lnTo>
                        <a:pt x="73" y="867"/>
                      </a:lnTo>
                      <a:lnTo>
                        <a:pt x="72" y="866"/>
                      </a:lnTo>
                      <a:lnTo>
                        <a:pt x="70" y="863"/>
                      </a:lnTo>
                      <a:lnTo>
                        <a:pt x="69" y="859"/>
                      </a:lnTo>
                      <a:lnTo>
                        <a:pt x="0" y="0"/>
                      </a:lnTo>
                    </a:path>
                  </a:pathLst>
                </a:custGeom>
                <a:solidFill>
                  <a:srgbClr val="C0C0FF"/>
                </a:solidFill>
                <a:ln w="12700" cap="rnd">
                  <a:solidFill>
                    <a:srgbClr val="008080"/>
                  </a:solidFill>
                  <a:round/>
                  <a:headEnd/>
                  <a:tailEnd/>
                </a:ln>
              </p:spPr>
              <p:txBody>
                <a:bodyPr/>
                <a:lstStyle/>
                <a:p>
                  <a:endParaRPr lang="id-ID"/>
                </a:p>
              </p:txBody>
            </p:sp>
            <p:sp>
              <p:nvSpPr>
                <p:cNvPr id="145466" name="Oval 71"/>
                <p:cNvSpPr>
                  <a:spLocks noChangeArrowheads="1"/>
                </p:cNvSpPr>
                <p:nvPr/>
              </p:nvSpPr>
              <p:spPr bwMode="auto">
                <a:xfrm>
                  <a:off x="761" y="2889"/>
                  <a:ext cx="718" cy="92"/>
                </a:xfrm>
                <a:prstGeom prst="ellipse">
                  <a:avLst/>
                </a:prstGeom>
                <a:solidFill>
                  <a:srgbClr val="8080FF"/>
                </a:solidFill>
                <a:ln w="12700">
                  <a:solidFill>
                    <a:srgbClr val="008080"/>
                  </a:solidFill>
                  <a:round/>
                  <a:headEnd/>
                  <a:tailEnd/>
                </a:ln>
              </p:spPr>
              <p:txBody>
                <a:bodyPr wrap="none" anchor="ctr"/>
                <a:lstStyle/>
                <a:p>
                  <a:endParaRPr lang="id-ID"/>
                </a:p>
              </p:txBody>
            </p:sp>
            <p:sp>
              <p:nvSpPr>
                <p:cNvPr id="145467" name="Oval 72"/>
                <p:cNvSpPr>
                  <a:spLocks noChangeArrowheads="1"/>
                </p:cNvSpPr>
                <p:nvPr/>
              </p:nvSpPr>
              <p:spPr bwMode="auto">
                <a:xfrm>
                  <a:off x="692" y="2022"/>
                  <a:ext cx="854" cy="111"/>
                </a:xfrm>
                <a:prstGeom prst="ellipse">
                  <a:avLst/>
                </a:prstGeom>
                <a:solidFill>
                  <a:srgbClr val="8080FF"/>
                </a:solidFill>
                <a:ln w="12700">
                  <a:solidFill>
                    <a:srgbClr val="00A0A0"/>
                  </a:solidFill>
                  <a:round/>
                  <a:headEnd/>
                  <a:tailEnd/>
                </a:ln>
              </p:spPr>
              <p:txBody>
                <a:bodyPr wrap="none" anchor="ctr"/>
                <a:lstStyle/>
                <a:p>
                  <a:endParaRPr lang="id-ID"/>
                </a:p>
              </p:txBody>
            </p:sp>
            <p:grpSp>
              <p:nvGrpSpPr>
                <p:cNvPr id="145468" name="Group 73"/>
                <p:cNvGrpSpPr>
                  <a:grpSpLocks/>
                </p:cNvGrpSpPr>
                <p:nvPr/>
              </p:nvGrpSpPr>
              <p:grpSpPr bwMode="auto">
                <a:xfrm>
                  <a:off x="1483" y="2042"/>
                  <a:ext cx="202" cy="320"/>
                  <a:chOff x="1483" y="2042"/>
                  <a:chExt cx="202" cy="320"/>
                </a:xfrm>
              </p:grpSpPr>
              <p:sp>
                <p:nvSpPr>
                  <p:cNvPr id="145469" name="Freeform 74"/>
                  <p:cNvSpPr>
                    <a:spLocks/>
                  </p:cNvSpPr>
                  <p:nvPr/>
                </p:nvSpPr>
                <p:spPr bwMode="auto">
                  <a:xfrm>
                    <a:off x="1483" y="2042"/>
                    <a:ext cx="202" cy="320"/>
                  </a:xfrm>
                  <a:custGeom>
                    <a:avLst/>
                    <a:gdLst>
                      <a:gd name="T0" fmla="*/ 201 w 202"/>
                      <a:gd name="T1" fmla="*/ 27 h 320"/>
                      <a:gd name="T2" fmla="*/ 201 w 202"/>
                      <a:gd name="T3" fmla="*/ 31 h 320"/>
                      <a:gd name="T4" fmla="*/ 52 w 202"/>
                      <a:gd name="T5" fmla="*/ 319 h 320"/>
                      <a:gd name="T6" fmla="*/ 74 w 202"/>
                      <a:gd name="T7" fmla="*/ 54 h 320"/>
                      <a:gd name="T8" fmla="*/ 76 w 202"/>
                      <a:gd name="T9" fmla="*/ 38 h 320"/>
                      <a:gd name="T10" fmla="*/ 71 w 202"/>
                      <a:gd name="T11" fmla="*/ 31 h 320"/>
                      <a:gd name="T12" fmla="*/ 66 w 202"/>
                      <a:gd name="T13" fmla="*/ 27 h 320"/>
                      <a:gd name="T14" fmla="*/ 60 w 202"/>
                      <a:gd name="T15" fmla="*/ 23 h 320"/>
                      <a:gd name="T16" fmla="*/ 53 w 202"/>
                      <a:gd name="T17" fmla="*/ 20 h 320"/>
                      <a:gd name="T18" fmla="*/ 39 w 202"/>
                      <a:gd name="T19" fmla="*/ 15 h 320"/>
                      <a:gd name="T20" fmla="*/ 28 w 202"/>
                      <a:gd name="T21" fmla="*/ 11 h 320"/>
                      <a:gd name="T22" fmla="*/ 17 w 202"/>
                      <a:gd name="T23" fmla="*/ 9 h 320"/>
                      <a:gd name="T24" fmla="*/ 0 w 202"/>
                      <a:gd name="T25" fmla="*/ 4 h 320"/>
                      <a:gd name="T26" fmla="*/ 39 w 202"/>
                      <a:gd name="T27" fmla="*/ 1 h 320"/>
                      <a:gd name="T28" fmla="*/ 55 w 202"/>
                      <a:gd name="T29" fmla="*/ 1 h 320"/>
                      <a:gd name="T30" fmla="*/ 79 w 202"/>
                      <a:gd name="T31" fmla="*/ 0 h 320"/>
                      <a:gd name="T32" fmla="*/ 96 w 202"/>
                      <a:gd name="T33" fmla="*/ 0 h 320"/>
                      <a:gd name="T34" fmla="*/ 115 w 202"/>
                      <a:gd name="T35" fmla="*/ 2 h 320"/>
                      <a:gd name="T36" fmla="*/ 131 w 202"/>
                      <a:gd name="T37" fmla="*/ 3 h 320"/>
                      <a:gd name="T38" fmla="*/ 144 w 202"/>
                      <a:gd name="T39" fmla="*/ 4 h 320"/>
                      <a:gd name="T40" fmla="*/ 167 w 202"/>
                      <a:gd name="T41" fmla="*/ 8 h 320"/>
                      <a:gd name="T42" fmla="*/ 182 w 202"/>
                      <a:gd name="T43" fmla="*/ 12 h 320"/>
                      <a:gd name="T44" fmla="*/ 194 w 202"/>
                      <a:gd name="T45" fmla="*/ 17 h 320"/>
                      <a:gd name="T46" fmla="*/ 200 w 202"/>
                      <a:gd name="T47" fmla="*/ 23 h 320"/>
                      <a:gd name="T48" fmla="*/ 201 w 202"/>
                      <a:gd name="T49" fmla="*/ 2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320"/>
                      <a:gd name="T77" fmla="*/ 202 w 202"/>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320">
                        <a:moveTo>
                          <a:pt x="201" y="27"/>
                        </a:moveTo>
                        <a:lnTo>
                          <a:pt x="201" y="31"/>
                        </a:lnTo>
                        <a:lnTo>
                          <a:pt x="52" y="319"/>
                        </a:lnTo>
                        <a:lnTo>
                          <a:pt x="74" y="54"/>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C0C0FF"/>
                  </a:solidFill>
                  <a:ln w="12700" cap="rnd">
                    <a:solidFill>
                      <a:srgbClr val="00A0A0"/>
                    </a:solidFill>
                    <a:round/>
                    <a:headEnd/>
                    <a:tailEnd/>
                  </a:ln>
                </p:spPr>
                <p:txBody>
                  <a:bodyPr/>
                  <a:lstStyle/>
                  <a:p>
                    <a:endParaRPr lang="id-ID"/>
                  </a:p>
                </p:txBody>
              </p:sp>
              <p:sp>
                <p:nvSpPr>
                  <p:cNvPr id="145470" name="Freeform 75"/>
                  <p:cNvSpPr>
                    <a:spLocks/>
                  </p:cNvSpPr>
                  <p:nvPr/>
                </p:nvSpPr>
                <p:spPr bwMode="auto">
                  <a:xfrm>
                    <a:off x="1483" y="2042"/>
                    <a:ext cx="202" cy="53"/>
                  </a:xfrm>
                  <a:custGeom>
                    <a:avLst/>
                    <a:gdLst>
                      <a:gd name="T0" fmla="*/ 201 w 202"/>
                      <a:gd name="T1" fmla="*/ 27 h 53"/>
                      <a:gd name="T2" fmla="*/ 199 w 202"/>
                      <a:gd name="T3" fmla="*/ 29 h 53"/>
                      <a:gd name="T4" fmla="*/ 195 w 202"/>
                      <a:gd name="T5" fmla="*/ 33 h 53"/>
                      <a:gd name="T6" fmla="*/ 190 w 202"/>
                      <a:gd name="T7" fmla="*/ 36 h 53"/>
                      <a:gd name="T8" fmla="*/ 176 w 202"/>
                      <a:gd name="T9" fmla="*/ 42 h 53"/>
                      <a:gd name="T10" fmla="*/ 165 w 202"/>
                      <a:gd name="T11" fmla="*/ 43 h 53"/>
                      <a:gd name="T12" fmla="*/ 151 w 202"/>
                      <a:gd name="T13" fmla="*/ 47 h 53"/>
                      <a:gd name="T14" fmla="*/ 137 w 202"/>
                      <a:gd name="T15" fmla="*/ 49 h 53"/>
                      <a:gd name="T16" fmla="*/ 115 w 202"/>
                      <a:gd name="T17" fmla="*/ 50 h 53"/>
                      <a:gd name="T18" fmla="*/ 100 w 202"/>
                      <a:gd name="T19" fmla="*/ 51 h 53"/>
                      <a:gd name="T20" fmla="*/ 85 w 202"/>
                      <a:gd name="T21" fmla="*/ 52 h 53"/>
                      <a:gd name="T22" fmla="*/ 72 w 202"/>
                      <a:gd name="T23" fmla="*/ 52 h 53"/>
                      <a:gd name="T24" fmla="*/ 76 w 202"/>
                      <a:gd name="T25" fmla="*/ 38 h 53"/>
                      <a:gd name="T26" fmla="*/ 71 w 202"/>
                      <a:gd name="T27" fmla="*/ 31 h 53"/>
                      <a:gd name="T28" fmla="*/ 66 w 202"/>
                      <a:gd name="T29" fmla="*/ 27 h 53"/>
                      <a:gd name="T30" fmla="*/ 60 w 202"/>
                      <a:gd name="T31" fmla="*/ 23 h 53"/>
                      <a:gd name="T32" fmla="*/ 53 w 202"/>
                      <a:gd name="T33" fmla="*/ 20 h 53"/>
                      <a:gd name="T34" fmla="*/ 39 w 202"/>
                      <a:gd name="T35" fmla="*/ 15 h 53"/>
                      <a:gd name="T36" fmla="*/ 28 w 202"/>
                      <a:gd name="T37" fmla="*/ 11 h 53"/>
                      <a:gd name="T38" fmla="*/ 17 w 202"/>
                      <a:gd name="T39" fmla="*/ 9 h 53"/>
                      <a:gd name="T40" fmla="*/ 0 w 202"/>
                      <a:gd name="T41" fmla="*/ 4 h 53"/>
                      <a:gd name="T42" fmla="*/ 39 w 202"/>
                      <a:gd name="T43" fmla="*/ 1 h 53"/>
                      <a:gd name="T44" fmla="*/ 55 w 202"/>
                      <a:gd name="T45" fmla="*/ 1 h 53"/>
                      <a:gd name="T46" fmla="*/ 79 w 202"/>
                      <a:gd name="T47" fmla="*/ 0 h 53"/>
                      <a:gd name="T48" fmla="*/ 96 w 202"/>
                      <a:gd name="T49" fmla="*/ 0 h 53"/>
                      <a:gd name="T50" fmla="*/ 115 w 202"/>
                      <a:gd name="T51" fmla="*/ 2 h 53"/>
                      <a:gd name="T52" fmla="*/ 131 w 202"/>
                      <a:gd name="T53" fmla="*/ 3 h 53"/>
                      <a:gd name="T54" fmla="*/ 144 w 202"/>
                      <a:gd name="T55" fmla="*/ 4 h 53"/>
                      <a:gd name="T56" fmla="*/ 167 w 202"/>
                      <a:gd name="T57" fmla="*/ 8 h 53"/>
                      <a:gd name="T58" fmla="*/ 182 w 202"/>
                      <a:gd name="T59" fmla="*/ 12 h 53"/>
                      <a:gd name="T60" fmla="*/ 194 w 202"/>
                      <a:gd name="T61" fmla="*/ 17 h 53"/>
                      <a:gd name="T62" fmla="*/ 200 w 202"/>
                      <a:gd name="T63" fmla="*/ 23 h 53"/>
                      <a:gd name="T64" fmla="*/ 201 w 202"/>
                      <a:gd name="T65" fmla="*/ 2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53"/>
                      <a:gd name="T101" fmla="*/ 202 w 20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53">
                        <a:moveTo>
                          <a:pt x="201" y="27"/>
                        </a:moveTo>
                        <a:lnTo>
                          <a:pt x="199" y="29"/>
                        </a:lnTo>
                        <a:lnTo>
                          <a:pt x="195" y="33"/>
                        </a:lnTo>
                        <a:lnTo>
                          <a:pt x="190" y="36"/>
                        </a:lnTo>
                        <a:lnTo>
                          <a:pt x="176" y="42"/>
                        </a:lnTo>
                        <a:lnTo>
                          <a:pt x="165" y="43"/>
                        </a:lnTo>
                        <a:lnTo>
                          <a:pt x="151" y="47"/>
                        </a:lnTo>
                        <a:lnTo>
                          <a:pt x="137" y="49"/>
                        </a:lnTo>
                        <a:lnTo>
                          <a:pt x="115" y="50"/>
                        </a:lnTo>
                        <a:lnTo>
                          <a:pt x="100" y="51"/>
                        </a:lnTo>
                        <a:lnTo>
                          <a:pt x="85" y="52"/>
                        </a:lnTo>
                        <a:lnTo>
                          <a:pt x="72" y="52"/>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8080FF"/>
                  </a:solidFill>
                  <a:ln w="12700" cap="rnd">
                    <a:solidFill>
                      <a:srgbClr val="00A0A0"/>
                    </a:solidFill>
                    <a:round/>
                    <a:headEnd/>
                    <a:tailEnd/>
                  </a:ln>
                </p:spPr>
                <p:txBody>
                  <a:bodyPr/>
                  <a:lstStyle/>
                  <a:p>
                    <a:endParaRPr lang="id-ID"/>
                  </a:p>
                </p:txBody>
              </p:sp>
            </p:grpSp>
          </p:grpSp>
          <p:grpSp>
            <p:nvGrpSpPr>
              <p:cNvPr id="145433" name="Group 76"/>
              <p:cNvGrpSpPr>
                <a:grpSpLocks/>
              </p:cNvGrpSpPr>
              <p:nvPr/>
            </p:nvGrpSpPr>
            <p:grpSpPr bwMode="auto">
              <a:xfrm>
                <a:off x="728" y="2488"/>
                <a:ext cx="791" cy="501"/>
                <a:chOff x="728" y="2488"/>
                <a:chExt cx="791" cy="501"/>
              </a:xfrm>
            </p:grpSpPr>
            <p:sp>
              <p:nvSpPr>
                <p:cNvPr id="145462" name="Freeform 77"/>
                <p:cNvSpPr>
                  <a:spLocks/>
                </p:cNvSpPr>
                <p:nvPr/>
              </p:nvSpPr>
              <p:spPr bwMode="auto">
                <a:xfrm>
                  <a:off x="728" y="2540"/>
                  <a:ext cx="791" cy="449"/>
                </a:xfrm>
                <a:custGeom>
                  <a:avLst/>
                  <a:gdLst>
                    <a:gd name="T0" fmla="*/ 0 w 791"/>
                    <a:gd name="T1" fmla="*/ 0 h 449"/>
                    <a:gd name="T2" fmla="*/ 790 w 791"/>
                    <a:gd name="T3" fmla="*/ 0 h 449"/>
                    <a:gd name="T4" fmla="*/ 760 w 791"/>
                    <a:gd name="T5" fmla="*/ 396 h 449"/>
                    <a:gd name="T6" fmla="*/ 760 w 791"/>
                    <a:gd name="T7" fmla="*/ 400 h 449"/>
                    <a:gd name="T8" fmla="*/ 758 w 791"/>
                    <a:gd name="T9" fmla="*/ 402 h 449"/>
                    <a:gd name="T10" fmla="*/ 756 w 791"/>
                    <a:gd name="T11" fmla="*/ 404 h 449"/>
                    <a:gd name="T12" fmla="*/ 753 w 791"/>
                    <a:gd name="T13" fmla="*/ 407 h 449"/>
                    <a:gd name="T14" fmla="*/ 750 w 791"/>
                    <a:gd name="T15" fmla="*/ 409 h 449"/>
                    <a:gd name="T16" fmla="*/ 748 w 791"/>
                    <a:gd name="T17" fmla="*/ 410 h 449"/>
                    <a:gd name="T18" fmla="*/ 744 w 791"/>
                    <a:gd name="T19" fmla="*/ 411 h 449"/>
                    <a:gd name="T20" fmla="*/ 739 w 791"/>
                    <a:gd name="T21" fmla="*/ 414 h 449"/>
                    <a:gd name="T22" fmla="*/ 732 w 791"/>
                    <a:gd name="T23" fmla="*/ 416 h 449"/>
                    <a:gd name="T24" fmla="*/ 729 w 791"/>
                    <a:gd name="T25" fmla="*/ 417 h 449"/>
                    <a:gd name="T26" fmla="*/ 723 w 791"/>
                    <a:gd name="T27" fmla="*/ 418 h 449"/>
                    <a:gd name="T28" fmla="*/ 714 w 791"/>
                    <a:gd name="T29" fmla="*/ 421 h 449"/>
                    <a:gd name="T30" fmla="*/ 702 w 791"/>
                    <a:gd name="T31" fmla="*/ 424 h 449"/>
                    <a:gd name="T32" fmla="*/ 690 w 791"/>
                    <a:gd name="T33" fmla="*/ 427 h 449"/>
                    <a:gd name="T34" fmla="*/ 673 w 791"/>
                    <a:gd name="T35" fmla="*/ 430 h 449"/>
                    <a:gd name="T36" fmla="*/ 654 w 791"/>
                    <a:gd name="T37" fmla="*/ 433 h 449"/>
                    <a:gd name="T38" fmla="*/ 633 w 791"/>
                    <a:gd name="T39" fmla="*/ 436 h 449"/>
                    <a:gd name="T40" fmla="*/ 613 w 791"/>
                    <a:gd name="T41" fmla="*/ 438 h 449"/>
                    <a:gd name="T42" fmla="*/ 588 w 791"/>
                    <a:gd name="T43" fmla="*/ 441 h 449"/>
                    <a:gd name="T44" fmla="*/ 558 w 791"/>
                    <a:gd name="T45" fmla="*/ 443 h 449"/>
                    <a:gd name="T46" fmla="*/ 513 w 791"/>
                    <a:gd name="T47" fmla="*/ 445 h 449"/>
                    <a:gd name="T48" fmla="*/ 476 w 791"/>
                    <a:gd name="T49" fmla="*/ 447 h 449"/>
                    <a:gd name="T50" fmla="*/ 438 w 791"/>
                    <a:gd name="T51" fmla="*/ 447 h 449"/>
                    <a:gd name="T52" fmla="*/ 410 w 791"/>
                    <a:gd name="T53" fmla="*/ 448 h 449"/>
                    <a:gd name="T54" fmla="*/ 384 w 791"/>
                    <a:gd name="T55" fmla="*/ 448 h 449"/>
                    <a:gd name="T56" fmla="*/ 359 w 791"/>
                    <a:gd name="T57" fmla="*/ 448 h 449"/>
                    <a:gd name="T58" fmla="*/ 342 w 791"/>
                    <a:gd name="T59" fmla="*/ 447 h 449"/>
                    <a:gd name="T60" fmla="*/ 324 w 791"/>
                    <a:gd name="T61" fmla="*/ 447 h 449"/>
                    <a:gd name="T62" fmla="*/ 301 w 791"/>
                    <a:gd name="T63" fmla="*/ 446 h 449"/>
                    <a:gd name="T64" fmla="*/ 273 w 791"/>
                    <a:gd name="T65" fmla="*/ 445 h 449"/>
                    <a:gd name="T66" fmla="*/ 245 w 791"/>
                    <a:gd name="T67" fmla="*/ 444 h 449"/>
                    <a:gd name="T68" fmla="*/ 217 w 791"/>
                    <a:gd name="T69" fmla="*/ 442 h 449"/>
                    <a:gd name="T70" fmla="*/ 192 w 791"/>
                    <a:gd name="T71" fmla="*/ 439 h 449"/>
                    <a:gd name="T72" fmla="*/ 172 w 791"/>
                    <a:gd name="T73" fmla="*/ 437 h 449"/>
                    <a:gd name="T74" fmla="*/ 144 w 791"/>
                    <a:gd name="T75" fmla="*/ 434 h 449"/>
                    <a:gd name="T76" fmla="*/ 119 w 791"/>
                    <a:gd name="T77" fmla="*/ 430 h 449"/>
                    <a:gd name="T78" fmla="*/ 102 w 791"/>
                    <a:gd name="T79" fmla="*/ 427 h 449"/>
                    <a:gd name="T80" fmla="*/ 85 w 791"/>
                    <a:gd name="T81" fmla="*/ 424 h 449"/>
                    <a:gd name="T82" fmla="*/ 72 w 791"/>
                    <a:gd name="T83" fmla="*/ 420 h 449"/>
                    <a:gd name="T84" fmla="*/ 64 w 791"/>
                    <a:gd name="T85" fmla="*/ 418 h 449"/>
                    <a:gd name="T86" fmla="*/ 56 w 791"/>
                    <a:gd name="T87" fmla="*/ 416 h 449"/>
                    <a:gd name="T88" fmla="*/ 50 w 791"/>
                    <a:gd name="T89" fmla="*/ 413 h 449"/>
                    <a:gd name="T90" fmla="*/ 45 w 791"/>
                    <a:gd name="T91" fmla="*/ 411 h 449"/>
                    <a:gd name="T92" fmla="*/ 41 w 791"/>
                    <a:gd name="T93" fmla="*/ 408 h 449"/>
                    <a:gd name="T94" fmla="*/ 38 w 791"/>
                    <a:gd name="T95" fmla="*/ 407 h 449"/>
                    <a:gd name="T96" fmla="*/ 35 w 791"/>
                    <a:gd name="T97" fmla="*/ 404 h 449"/>
                    <a:gd name="T98" fmla="*/ 33 w 791"/>
                    <a:gd name="T99" fmla="*/ 403 h 449"/>
                    <a:gd name="T100" fmla="*/ 31 w 791"/>
                    <a:gd name="T101" fmla="*/ 400 h 449"/>
                    <a:gd name="T102" fmla="*/ 30 w 791"/>
                    <a:gd name="T103" fmla="*/ 396 h 449"/>
                    <a:gd name="T104" fmla="*/ 0 w 791"/>
                    <a:gd name="T105" fmla="*/ 0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1"/>
                    <a:gd name="T160" fmla="*/ 0 h 449"/>
                    <a:gd name="T161" fmla="*/ 791 w 791"/>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1" h="449">
                      <a:moveTo>
                        <a:pt x="0" y="0"/>
                      </a:moveTo>
                      <a:lnTo>
                        <a:pt x="790" y="0"/>
                      </a:lnTo>
                      <a:lnTo>
                        <a:pt x="760" y="396"/>
                      </a:lnTo>
                      <a:lnTo>
                        <a:pt x="760" y="400"/>
                      </a:lnTo>
                      <a:lnTo>
                        <a:pt x="758" y="402"/>
                      </a:lnTo>
                      <a:lnTo>
                        <a:pt x="756" y="404"/>
                      </a:lnTo>
                      <a:lnTo>
                        <a:pt x="753" y="407"/>
                      </a:lnTo>
                      <a:lnTo>
                        <a:pt x="750" y="409"/>
                      </a:lnTo>
                      <a:lnTo>
                        <a:pt x="748" y="410"/>
                      </a:lnTo>
                      <a:lnTo>
                        <a:pt x="744" y="411"/>
                      </a:lnTo>
                      <a:lnTo>
                        <a:pt x="739" y="414"/>
                      </a:lnTo>
                      <a:lnTo>
                        <a:pt x="732" y="416"/>
                      </a:lnTo>
                      <a:lnTo>
                        <a:pt x="729" y="417"/>
                      </a:lnTo>
                      <a:lnTo>
                        <a:pt x="723" y="418"/>
                      </a:lnTo>
                      <a:lnTo>
                        <a:pt x="714" y="421"/>
                      </a:lnTo>
                      <a:lnTo>
                        <a:pt x="702" y="424"/>
                      </a:lnTo>
                      <a:lnTo>
                        <a:pt x="690" y="427"/>
                      </a:lnTo>
                      <a:lnTo>
                        <a:pt x="673" y="430"/>
                      </a:lnTo>
                      <a:lnTo>
                        <a:pt x="654" y="433"/>
                      </a:lnTo>
                      <a:lnTo>
                        <a:pt x="633" y="436"/>
                      </a:lnTo>
                      <a:lnTo>
                        <a:pt x="613" y="438"/>
                      </a:lnTo>
                      <a:lnTo>
                        <a:pt x="588" y="441"/>
                      </a:lnTo>
                      <a:lnTo>
                        <a:pt x="558" y="443"/>
                      </a:lnTo>
                      <a:lnTo>
                        <a:pt x="513" y="445"/>
                      </a:lnTo>
                      <a:lnTo>
                        <a:pt x="476" y="447"/>
                      </a:lnTo>
                      <a:lnTo>
                        <a:pt x="438" y="447"/>
                      </a:lnTo>
                      <a:lnTo>
                        <a:pt x="410" y="448"/>
                      </a:lnTo>
                      <a:lnTo>
                        <a:pt x="384" y="448"/>
                      </a:lnTo>
                      <a:lnTo>
                        <a:pt x="359" y="448"/>
                      </a:lnTo>
                      <a:lnTo>
                        <a:pt x="342" y="447"/>
                      </a:lnTo>
                      <a:lnTo>
                        <a:pt x="324" y="447"/>
                      </a:lnTo>
                      <a:lnTo>
                        <a:pt x="301" y="446"/>
                      </a:lnTo>
                      <a:lnTo>
                        <a:pt x="273" y="445"/>
                      </a:lnTo>
                      <a:lnTo>
                        <a:pt x="245" y="444"/>
                      </a:lnTo>
                      <a:lnTo>
                        <a:pt x="217" y="442"/>
                      </a:lnTo>
                      <a:lnTo>
                        <a:pt x="192" y="439"/>
                      </a:lnTo>
                      <a:lnTo>
                        <a:pt x="172" y="437"/>
                      </a:lnTo>
                      <a:lnTo>
                        <a:pt x="144" y="434"/>
                      </a:lnTo>
                      <a:lnTo>
                        <a:pt x="119" y="430"/>
                      </a:lnTo>
                      <a:lnTo>
                        <a:pt x="102" y="427"/>
                      </a:lnTo>
                      <a:lnTo>
                        <a:pt x="85" y="424"/>
                      </a:lnTo>
                      <a:lnTo>
                        <a:pt x="72" y="420"/>
                      </a:lnTo>
                      <a:lnTo>
                        <a:pt x="64" y="418"/>
                      </a:lnTo>
                      <a:lnTo>
                        <a:pt x="56" y="416"/>
                      </a:lnTo>
                      <a:lnTo>
                        <a:pt x="50" y="413"/>
                      </a:lnTo>
                      <a:lnTo>
                        <a:pt x="45" y="411"/>
                      </a:lnTo>
                      <a:lnTo>
                        <a:pt x="41" y="408"/>
                      </a:lnTo>
                      <a:lnTo>
                        <a:pt x="38" y="407"/>
                      </a:lnTo>
                      <a:lnTo>
                        <a:pt x="35" y="404"/>
                      </a:lnTo>
                      <a:lnTo>
                        <a:pt x="33" y="403"/>
                      </a:lnTo>
                      <a:lnTo>
                        <a:pt x="31" y="400"/>
                      </a:lnTo>
                      <a:lnTo>
                        <a:pt x="30" y="396"/>
                      </a:lnTo>
                      <a:lnTo>
                        <a:pt x="0" y="0"/>
                      </a:lnTo>
                    </a:path>
                  </a:pathLst>
                </a:custGeom>
                <a:solidFill>
                  <a:srgbClr val="00B7A5"/>
                </a:solidFill>
                <a:ln w="12700" cap="rnd">
                  <a:solidFill>
                    <a:srgbClr val="008080"/>
                  </a:solidFill>
                  <a:round/>
                  <a:headEnd/>
                  <a:tailEnd/>
                </a:ln>
              </p:spPr>
              <p:txBody>
                <a:bodyPr/>
                <a:lstStyle/>
                <a:p>
                  <a:endParaRPr lang="id-ID"/>
                </a:p>
              </p:txBody>
            </p:sp>
            <p:sp>
              <p:nvSpPr>
                <p:cNvPr id="145463" name="Oval 78"/>
                <p:cNvSpPr>
                  <a:spLocks noChangeArrowheads="1"/>
                </p:cNvSpPr>
                <p:nvPr/>
              </p:nvSpPr>
              <p:spPr bwMode="auto">
                <a:xfrm>
                  <a:off x="730" y="2488"/>
                  <a:ext cx="777" cy="98"/>
                </a:xfrm>
                <a:prstGeom prst="ellipse">
                  <a:avLst/>
                </a:prstGeom>
                <a:solidFill>
                  <a:srgbClr val="00B7A5"/>
                </a:solidFill>
                <a:ln w="12700">
                  <a:solidFill>
                    <a:srgbClr val="008080"/>
                  </a:solidFill>
                  <a:round/>
                  <a:headEnd/>
                  <a:tailEnd/>
                </a:ln>
              </p:spPr>
              <p:txBody>
                <a:bodyPr wrap="none" anchor="ctr"/>
                <a:lstStyle/>
                <a:p>
                  <a:endParaRPr lang="id-ID"/>
                </a:p>
              </p:txBody>
            </p:sp>
            <p:sp>
              <p:nvSpPr>
                <p:cNvPr id="145464" name="Oval 79"/>
                <p:cNvSpPr>
                  <a:spLocks noChangeArrowheads="1"/>
                </p:cNvSpPr>
                <p:nvPr/>
              </p:nvSpPr>
              <p:spPr bwMode="auto">
                <a:xfrm>
                  <a:off x="761" y="2889"/>
                  <a:ext cx="718" cy="92"/>
                </a:xfrm>
                <a:prstGeom prst="ellipse">
                  <a:avLst/>
                </a:prstGeom>
                <a:solidFill>
                  <a:srgbClr val="00B7A5"/>
                </a:solidFill>
                <a:ln w="12700">
                  <a:solidFill>
                    <a:srgbClr val="008080"/>
                  </a:solidFill>
                  <a:round/>
                  <a:headEnd/>
                  <a:tailEnd/>
                </a:ln>
              </p:spPr>
              <p:txBody>
                <a:bodyPr wrap="none" anchor="ctr"/>
                <a:lstStyle/>
                <a:p>
                  <a:endParaRPr lang="id-ID"/>
                </a:p>
              </p:txBody>
            </p:sp>
          </p:grpSp>
          <p:grpSp>
            <p:nvGrpSpPr>
              <p:cNvPr id="145434" name="Group 80"/>
              <p:cNvGrpSpPr>
                <a:grpSpLocks/>
              </p:cNvGrpSpPr>
              <p:nvPr/>
            </p:nvGrpSpPr>
            <p:grpSpPr bwMode="auto">
              <a:xfrm>
                <a:off x="432" y="2138"/>
                <a:ext cx="343" cy="648"/>
                <a:chOff x="432" y="2138"/>
                <a:chExt cx="343" cy="648"/>
              </a:xfrm>
            </p:grpSpPr>
            <p:sp>
              <p:nvSpPr>
                <p:cNvPr id="145460" name="Freeform 81"/>
                <p:cNvSpPr>
                  <a:spLocks/>
                </p:cNvSpPr>
                <p:nvPr/>
              </p:nvSpPr>
              <p:spPr bwMode="auto">
                <a:xfrm>
                  <a:off x="432" y="2138"/>
                  <a:ext cx="343" cy="648"/>
                </a:xfrm>
                <a:custGeom>
                  <a:avLst/>
                  <a:gdLst>
                    <a:gd name="T0" fmla="*/ 254 w 343"/>
                    <a:gd name="T1" fmla="*/ 81 h 648"/>
                    <a:gd name="T2" fmla="*/ 213 w 343"/>
                    <a:gd name="T3" fmla="*/ 92 h 648"/>
                    <a:gd name="T4" fmla="*/ 177 w 343"/>
                    <a:gd name="T5" fmla="*/ 113 h 648"/>
                    <a:gd name="T6" fmla="*/ 143 w 343"/>
                    <a:gd name="T7" fmla="*/ 147 h 648"/>
                    <a:gd name="T8" fmla="*/ 111 w 343"/>
                    <a:gd name="T9" fmla="*/ 194 h 648"/>
                    <a:gd name="T10" fmla="*/ 91 w 343"/>
                    <a:gd name="T11" fmla="*/ 256 h 648"/>
                    <a:gd name="T12" fmla="*/ 84 w 343"/>
                    <a:gd name="T13" fmla="*/ 311 h 648"/>
                    <a:gd name="T14" fmla="*/ 87 w 343"/>
                    <a:gd name="T15" fmla="*/ 357 h 648"/>
                    <a:gd name="T16" fmla="*/ 98 w 343"/>
                    <a:gd name="T17" fmla="*/ 414 h 648"/>
                    <a:gd name="T18" fmla="*/ 125 w 343"/>
                    <a:gd name="T19" fmla="*/ 471 h 648"/>
                    <a:gd name="T20" fmla="*/ 154 w 343"/>
                    <a:gd name="T21" fmla="*/ 508 h 648"/>
                    <a:gd name="T22" fmla="*/ 184 w 343"/>
                    <a:gd name="T23" fmla="*/ 534 h 648"/>
                    <a:gd name="T24" fmla="*/ 211 w 343"/>
                    <a:gd name="T25" fmla="*/ 549 h 648"/>
                    <a:gd name="T26" fmla="*/ 240 w 343"/>
                    <a:gd name="T27" fmla="*/ 560 h 648"/>
                    <a:gd name="T28" fmla="*/ 269 w 343"/>
                    <a:gd name="T29" fmla="*/ 565 h 648"/>
                    <a:gd name="T30" fmla="*/ 298 w 343"/>
                    <a:gd name="T31" fmla="*/ 564 h 648"/>
                    <a:gd name="T32" fmla="*/ 318 w 343"/>
                    <a:gd name="T33" fmla="*/ 563 h 648"/>
                    <a:gd name="T34" fmla="*/ 332 w 343"/>
                    <a:gd name="T35" fmla="*/ 570 h 648"/>
                    <a:gd name="T36" fmla="*/ 341 w 343"/>
                    <a:gd name="T37" fmla="*/ 590 h 648"/>
                    <a:gd name="T38" fmla="*/ 342 w 343"/>
                    <a:gd name="T39" fmla="*/ 610 h 648"/>
                    <a:gd name="T40" fmla="*/ 337 w 343"/>
                    <a:gd name="T41" fmla="*/ 627 h 648"/>
                    <a:gd name="T42" fmla="*/ 331 w 343"/>
                    <a:gd name="T43" fmla="*/ 637 h 648"/>
                    <a:gd name="T44" fmla="*/ 313 w 343"/>
                    <a:gd name="T45" fmla="*/ 644 h 648"/>
                    <a:gd name="T46" fmla="*/ 271 w 343"/>
                    <a:gd name="T47" fmla="*/ 647 h 648"/>
                    <a:gd name="T48" fmla="*/ 227 w 343"/>
                    <a:gd name="T49" fmla="*/ 643 h 648"/>
                    <a:gd name="T50" fmla="*/ 184 w 343"/>
                    <a:gd name="T51" fmla="*/ 629 h 648"/>
                    <a:gd name="T52" fmla="*/ 144 w 343"/>
                    <a:gd name="T53" fmla="*/ 608 h 648"/>
                    <a:gd name="T54" fmla="*/ 106 w 343"/>
                    <a:gd name="T55" fmla="*/ 578 h 648"/>
                    <a:gd name="T56" fmla="*/ 78 w 343"/>
                    <a:gd name="T57" fmla="*/ 549 h 648"/>
                    <a:gd name="T58" fmla="*/ 54 w 343"/>
                    <a:gd name="T59" fmla="*/ 516 h 648"/>
                    <a:gd name="T60" fmla="*/ 26 w 343"/>
                    <a:gd name="T61" fmla="*/ 458 h 648"/>
                    <a:gd name="T62" fmla="*/ 5 w 343"/>
                    <a:gd name="T63" fmla="*/ 383 h 648"/>
                    <a:gd name="T64" fmla="*/ 1 w 343"/>
                    <a:gd name="T65" fmla="*/ 327 h 648"/>
                    <a:gd name="T66" fmla="*/ 2 w 343"/>
                    <a:gd name="T67" fmla="*/ 296 h 648"/>
                    <a:gd name="T68" fmla="*/ 8 w 343"/>
                    <a:gd name="T69" fmla="*/ 248 h 648"/>
                    <a:gd name="T70" fmla="*/ 23 w 343"/>
                    <a:gd name="T71" fmla="*/ 195 h 648"/>
                    <a:gd name="T72" fmla="*/ 44 w 343"/>
                    <a:gd name="T73" fmla="*/ 150 h 648"/>
                    <a:gd name="T74" fmla="*/ 66 w 343"/>
                    <a:gd name="T75" fmla="*/ 115 h 648"/>
                    <a:gd name="T76" fmla="*/ 91 w 343"/>
                    <a:gd name="T77" fmla="*/ 85 h 648"/>
                    <a:gd name="T78" fmla="*/ 127 w 343"/>
                    <a:gd name="T79" fmla="*/ 53 h 648"/>
                    <a:gd name="T80" fmla="*/ 156 w 343"/>
                    <a:gd name="T81" fmla="*/ 33 h 648"/>
                    <a:gd name="T82" fmla="*/ 192 w 343"/>
                    <a:gd name="T83" fmla="*/ 16 h 648"/>
                    <a:gd name="T84" fmla="*/ 227 w 343"/>
                    <a:gd name="T85" fmla="*/ 6 h 648"/>
                    <a:gd name="T86" fmla="*/ 269 w 343"/>
                    <a:gd name="T87" fmla="*/ 0 h 648"/>
                    <a:gd name="T88" fmla="*/ 281 w 343"/>
                    <a:gd name="T89" fmla="*/ 7 h 648"/>
                    <a:gd name="T90" fmla="*/ 289 w 343"/>
                    <a:gd name="T91" fmla="*/ 22 h 648"/>
                    <a:gd name="T92" fmla="*/ 292 w 343"/>
                    <a:gd name="T93" fmla="*/ 43 h 648"/>
                    <a:gd name="T94" fmla="*/ 283 w 343"/>
                    <a:gd name="T95" fmla="*/ 71 h 648"/>
                    <a:gd name="T96" fmla="*/ 270 w 343"/>
                    <a:gd name="T97" fmla="*/ 78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648"/>
                    <a:gd name="T149" fmla="*/ 343 w 343"/>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648">
                      <a:moveTo>
                        <a:pt x="270" y="78"/>
                      </a:moveTo>
                      <a:lnTo>
                        <a:pt x="254" y="81"/>
                      </a:lnTo>
                      <a:lnTo>
                        <a:pt x="231" y="86"/>
                      </a:lnTo>
                      <a:lnTo>
                        <a:pt x="213" y="92"/>
                      </a:lnTo>
                      <a:lnTo>
                        <a:pt x="193" y="103"/>
                      </a:lnTo>
                      <a:lnTo>
                        <a:pt x="177" y="113"/>
                      </a:lnTo>
                      <a:lnTo>
                        <a:pt x="159" y="130"/>
                      </a:lnTo>
                      <a:lnTo>
                        <a:pt x="143" y="147"/>
                      </a:lnTo>
                      <a:lnTo>
                        <a:pt x="126" y="168"/>
                      </a:lnTo>
                      <a:lnTo>
                        <a:pt x="111" y="194"/>
                      </a:lnTo>
                      <a:lnTo>
                        <a:pt x="100" y="221"/>
                      </a:lnTo>
                      <a:lnTo>
                        <a:pt x="91" y="256"/>
                      </a:lnTo>
                      <a:lnTo>
                        <a:pt x="86" y="287"/>
                      </a:lnTo>
                      <a:lnTo>
                        <a:pt x="84" y="311"/>
                      </a:lnTo>
                      <a:lnTo>
                        <a:pt x="85" y="340"/>
                      </a:lnTo>
                      <a:lnTo>
                        <a:pt x="87" y="357"/>
                      </a:lnTo>
                      <a:lnTo>
                        <a:pt x="90" y="384"/>
                      </a:lnTo>
                      <a:lnTo>
                        <a:pt x="98" y="414"/>
                      </a:lnTo>
                      <a:lnTo>
                        <a:pt x="113" y="450"/>
                      </a:lnTo>
                      <a:lnTo>
                        <a:pt x="125" y="471"/>
                      </a:lnTo>
                      <a:lnTo>
                        <a:pt x="138" y="490"/>
                      </a:lnTo>
                      <a:lnTo>
                        <a:pt x="154" y="508"/>
                      </a:lnTo>
                      <a:lnTo>
                        <a:pt x="171" y="524"/>
                      </a:lnTo>
                      <a:lnTo>
                        <a:pt x="184" y="534"/>
                      </a:lnTo>
                      <a:lnTo>
                        <a:pt x="198" y="543"/>
                      </a:lnTo>
                      <a:lnTo>
                        <a:pt x="211" y="549"/>
                      </a:lnTo>
                      <a:lnTo>
                        <a:pt x="225" y="555"/>
                      </a:lnTo>
                      <a:lnTo>
                        <a:pt x="240" y="560"/>
                      </a:lnTo>
                      <a:lnTo>
                        <a:pt x="254" y="563"/>
                      </a:lnTo>
                      <a:lnTo>
                        <a:pt x="269" y="565"/>
                      </a:lnTo>
                      <a:lnTo>
                        <a:pt x="282" y="565"/>
                      </a:lnTo>
                      <a:lnTo>
                        <a:pt x="298" y="564"/>
                      </a:lnTo>
                      <a:lnTo>
                        <a:pt x="311" y="563"/>
                      </a:lnTo>
                      <a:lnTo>
                        <a:pt x="318" y="563"/>
                      </a:lnTo>
                      <a:lnTo>
                        <a:pt x="327" y="565"/>
                      </a:lnTo>
                      <a:lnTo>
                        <a:pt x="332" y="570"/>
                      </a:lnTo>
                      <a:lnTo>
                        <a:pt x="338" y="578"/>
                      </a:lnTo>
                      <a:lnTo>
                        <a:pt x="341" y="590"/>
                      </a:lnTo>
                      <a:lnTo>
                        <a:pt x="342" y="599"/>
                      </a:lnTo>
                      <a:lnTo>
                        <a:pt x="342" y="610"/>
                      </a:lnTo>
                      <a:lnTo>
                        <a:pt x="340" y="620"/>
                      </a:lnTo>
                      <a:lnTo>
                        <a:pt x="337" y="627"/>
                      </a:lnTo>
                      <a:lnTo>
                        <a:pt x="333" y="632"/>
                      </a:lnTo>
                      <a:lnTo>
                        <a:pt x="331" y="637"/>
                      </a:lnTo>
                      <a:lnTo>
                        <a:pt x="322" y="642"/>
                      </a:lnTo>
                      <a:lnTo>
                        <a:pt x="313" y="644"/>
                      </a:lnTo>
                      <a:lnTo>
                        <a:pt x="293" y="646"/>
                      </a:lnTo>
                      <a:lnTo>
                        <a:pt x="271" y="647"/>
                      </a:lnTo>
                      <a:lnTo>
                        <a:pt x="247" y="646"/>
                      </a:lnTo>
                      <a:lnTo>
                        <a:pt x="227" y="643"/>
                      </a:lnTo>
                      <a:lnTo>
                        <a:pt x="204" y="637"/>
                      </a:lnTo>
                      <a:lnTo>
                        <a:pt x="184" y="629"/>
                      </a:lnTo>
                      <a:lnTo>
                        <a:pt x="161" y="619"/>
                      </a:lnTo>
                      <a:lnTo>
                        <a:pt x="144" y="608"/>
                      </a:lnTo>
                      <a:lnTo>
                        <a:pt x="124" y="595"/>
                      </a:lnTo>
                      <a:lnTo>
                        <a:pt x="106" y="578"/>
                      </a:lnTo>
                      <a:lnTo>
                        <a:pt x="90" y="563"/>
                      </a:lnTo>
                      <a:lnTo>
                        <a:pt x="78" y="549"/>
                      </a:lnTo>
                      <a:lnTo>
                        <a:pt x="67" y="535"/>
                      </a:lnTo>
                      <a:lnTo>
                        <a:pt x="54" y="516"/>
                      </a:lnTo>
                      <a:lnTo>
                        <a:pt x="38" y="490"/>
                      </a:lnTo>
                      <a:lnTo>
                        <a:pt x="26" y="458"/>
                      </a:lnTo>
                      <a:lnTo>
                        <a:pt x="14" y="428"/>
                      </a:lnTo>
                      <a:lnTo>
                        <a:pt x="5" y="383"/>
                      </a:lnTo>
                      <a:lnTo>
                        <a:pt x="1" y="347"/>
                      </a:lnTo>
                      <a:lnTo>
                        <a:pt x="1" y="327"/>
                      </a:lnTo>
                      <a:lnTo>
                        <a:pt x="0" y="309"/>
                      </a:lnTo>
                      <a:lnTo>
                        <a:pt x="2" y="296"/>
                      </a:lnTo>
                      <a:lnTo>
                        <a:pt x="3" y="274"/>
                      </a:lnTo>
                      <a:lnTo>
                        <a:pt x="8" y="248"/>
                      </a:lnTo>
                      <a:lnTo>
                        <a:pt x="14" y="224"/>
                      </a:lnTo>
                      <a:lnTo>
                        <a:pt x="23" y="195"/>
                      </a:lnTo>
                      <a:lnTo>
                        <a:pt x="32" y="173"/>
                      </a:lnTo>
                      <a:lnTo>
                        <a:pt x="44" y="150"/>
                      </a:lnTo>
                      <a:lnTo>
                        <a:pt x="54" y="133"/>
                      </a:lnTo>
                      <a:lnTo>
                        <a:pt x="66" y="115"/>
                      </a:lnTo>
                      <a:lnTo>
                        <a:pt x="79" y="98"/>
                      </a:lnTo>
                      <a:lnTo>
                        <a:pt x="91" y="85"/>
                      </a:lnTo>
                      <a:lnTo>
                        <a:pt x="109" y="67"/>
                      </a:lnTo>
                      <a:lnTo>
                        <a:pt x="127" y="53"/>
                      </a:lnTo>
                      <a:lnTo>
                        <a:pt x="142" y="43"/>
                      </a:lnTo>
                      <a:lnTo>
                        <a:pt x="156" y="33"/>
                      </a:lnTo>
                      <a:lnTo>
                        <a:pt x="174" y="24"/>
                      </a:lnTo>
                      <a:lnTo>
                        <a:pt x="192" y="16"/>
                      </a:lnTo>
                      <a:lnTo>
                        <a:pt x="209" y="11"/>
                      </a:lnTo>
                      <a:lnTo>
                        <a:pt x="227" y="6"/>
                      </a:lnTo>
                      <a:lnTo>
                        <a:pt x="248" y="2"/>
                      </a:lnTo>
                      <a:lnTo>
                        <a:pt x="269" y="0"/>
                      </a:lnTo>
                      <a:lnTo>
                        <a:pt x="276" y="3"/>
                      </a:lnTo>
                      <a:lnTo>
                        <a:pt x="281" y="7"/>
                      </a:lnTo>
                      <a:lnTo>
                        <a:pt x="286" y="16"/>
                      </a:lnTo>
                      <a:lnTo>
                        <a:pt x="289" y="22"/>
                      </a:lnTo>
                      <a:lnTo>
                        <a:pt x="291" y="30"/>
                      </a:lnTo>
                      <a:lnTo>
                        <a:pt x="292" y="43"/>
                      </a:lnTo>
                      <a:lnTo>
                        <a:pt x="289" y="57"/>
                      </a:lnTo>
                      <a:lnTo>
                        <a:pt x="283" y="71"/>
                      </a:lnTo>
                      <a:lnTo>
                        <a:pt x="277" y="75"/>
                      </a:lnTo>
                      <a:lnTo>
                        <a:pt x="270" y="78"/>
                      </a:lnTo>
                    </a:path>
                  </a:pathLst>
                </a:custGeom>
                <a:solidFill>
                  <a:srgbClr val="C0C0FF"/>
                </a:solidFill>
                <a:ln w="12700" cap="rnd">
                  <a:solidFill>
                    <a:srgbClr val="00A0A0"/>
                  </a:solidFill>
                  <a:round/>
                  <a:headEnd/>
                  <a:tailEnd/>
                </a:ln>
              </p:spPr>
              <p:txBody>
                <a:bodyPr/>
                <a:lstStyle/>
                <a:p>
                  <a:endParaRPr lang="id-ID"/>
                </a:p>
              </p:txBody>
            </p:sp>
            <p:sp>
              <p:nvSpPr>
                <p:cNvPr id="145461" name="Freeform 82"/>
                <p:cNvSpPr>
                  <a:spLocks/>
                </p:cNvSpPr>
                <p:nvPr/>
              </p:nvSpPr>
              <p:spPr bwMode="auto">
                <a:xfrm>
                  <a:off x="509" y="2164"/>
                  <a:ext cx="150" cy="115"/>
                </a:xfrm>
                <a:custGeom>
                  <a:avLst/>
                  <a:gdLst>
                    <a:gd name="T0" fmla="*/ 136 w 150"/>
                    <a:gd name="T1" fmla="*/ 0 h 115"/>
                    <a:gd name="T2" fmla="*/ 100 w 150"/>
                    <a:gd name="T3" fmla="*/ 15 h 115"/>
                    <a:gd name="T4" fmla="*/ 73 w 150"/>
                    <a:gd name="T5" fmla="*/ 30 h 115"/>
                    <a:gd name="T6" fmla="*/ 48 w 150"/>
                    <a:gd name="T7" fmla="*/ 48 h 115"/>
                    <a:gd name="T8" fmla="*/ 21 w 150"/>
                    <a:gd name="T9" fmla="*/ 74 h 115"/>
                    <a:gd name="T10" fmla="*/ 5 w 150"/>
                    <a:gd name="T11" fmla="*/ 93 h 115"/>
                    <a:gd name="T12" fmla="*/ 0 w 150"/>
                    <a:gd name="T13" fmla="*/ 105 h 115"/>
                    <a:gd name="T14" fmla="*/ 2 w 150"/>
                    <a:gd name="T15" fmla="*/ 112 h 115"/>
                    <a:gd name="T16" fmla="*/ 12 w 150"/>
                    <a:gd name="T17" fmla="*/ 114 h 115"/>
                    <a:gd name="T18" fmla="*/ 21 w 150"/>
                    <a:gd name="T19" fmla="*/ 103 h 115"/>
                    <a:gd name="T20" fmla="*/ 36 w 150"/>
                    <a:gd name="T21" fmla="*/ 88 h 115"/>
                    <a:gd name="T22" fmla="*/ 53 w 150"/>
                    <a:gd name="T23" fmla="*/ 71 h 115"/>
                    <a:gd name="T24" fmla="*/ 72 w 150"/>
                    <a:gd name="T25" fmla="*/ 55 h 115"/>
                    <a:gd name="T26" fmla="*/ 93 w 150"/>
                    <a:gd name="T27" fmla="*/ 40 h 115"/>
                    <a:gd name="T28" fmla="*/ 114 w 150"/>
                    <a:gd name="T29" fmla="*/ 29 h 115"/>
                    <a:gd name="T30" fmla="*/ 134 w 150"/>
                    <a:gd name="T31" fmla="*/ 21 h 115"/>
                    <a:gd name="T32" fmla="*/ 147 w 150"/>
                    <a:gd name="T33" fmla="*/ 15 h 115"/>
                    <a:gd name="T34" fmla="*/ 149 w 150"/>
                    <a:gd name="T35" fmla="*/ 7 h 115"/>
                    <a:gd name="T36" fmla="*/ 147 w 150"/>
                    <a:gd name="T37" fmla="*/ 2 h 115"/>
                    <a:gd name="T38" fmla="*/ 136 w 150"/>
                    <a:gd name="T39" fmla="*/ 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
                    <a:gd name="T61" fmla="*/ 0 h 115"/>
                    <a:gd name="T62" fmla="*/ 150 w 150"/>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 h="115">
                      <a:moveTo>
                        <a:pt x="136" y="0"/>
                      </a:moveTo>
                      <a:lnTo>
                        <a:pt x="100" y="15"/>
                      </a:lnTo>
                      <a:lnTo>
                        <a:pt x="73" y="30"/>
                      </a:lnTo>
                      <a:lnTo>
                        <a:pt x="48" y="48"/>
                      </a:lnTo>
                      <a:lnTo>
                        <a:pt x="21" y="74"/>
                      </a:lnTo>
                      <a:lnTo>
                        <a:pt x="5" y="93"/>
                      </a:lnTo>
                      <a:lnTo>
                        <a:pt x="0" y="105"/>
                      </a:lnTo>
                      <a:lnTo>
                        <a:pt x="2" y="112"/>
                      </a:lnTo>
                      <a:lnTo>
                        <a:pt x="12" y="114"/>
                      </a:lnTo>
                      <a:lnTo>
                        <a:pt x="21" y="103"/>
                      </a:lnTo>
                      <a:lnTo>
                        <a:pt x="36" y="88"/>
                      </a:lnTo>
                      <a:lnTo>
                        <a:pt x="53" y="71"/>
                      </a:lnTo>
                      <a:lnTo>
                        <a:pt x="72" y="55"/>
                      </a:lnTo>
                      <a:lnTo>
                        <a:pt x="93" y="40"/>
                      </a:lnTo>
                      <a:lnTo>
                        <a:pt x="114" y="29"/>
                      </a:lnTo>
                      <a:lnTo>
                        <a:pt x="134" y="21"/>
                      </a:lnTo>
                      <a:lnTo>
                        <a:pt x="147" y="15"/>
                      </a:lnTo>
                      <a:lnTo>
                        <a:pt x="149" y="7"/>
                      </a:lnTo>
                      <a:lnTo>
                        <a:pt x="147" y="2"/>
                      </a:lnTo>
                      <a:lnTo>
                        <a:pt x="136" y="0"/>
                      </a:lnTo>
                    </a:path>
                  </a:pathLst>
                </a:custGeom>
                <a:solidFill>
                  <a:srgbClr val="E0E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nvGrpSpPr>
              <p:cNvPr id="145435" name="Group 83"/>
              <p:cNvGrpSpPr>
                <a:grpSpLocks/>
              </p:cNvGrpSpPr>
              <p:nvPr/>
            </p:nvGrpSpPr>
            <p:grpSpPr bwMode="auto">
              <a:xfrm>
                <a:off x="1026" y="2207"/>
                <a:ext cx="189" cy="742"/>
                <a:chOff x="1026" y="2207"/>
                <a:chExt cx="189" cy="742"/>
              </a:xfrm>
            </p:grpSpPr>
            <p:sp>
              <p:nvSpPr>
                <p:cNvPr id="145444" name="Rectangle 84"/>
                <p:cNvSpPr>
                  <a:spLocks noChangeArrowheads="1"/>
                </p:cNvSpPr>
                <p:nvPr/>
              </p:nvSpPr>
              <p:spPr bwMode="auto">
                <a:xfrm>
                  <a:off x="1026" y="2207"/>
                  <a:ext cx="189"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45" name="Rectangle 85"/>
                <p:cNvSpPr>
                  <a:spLocks noChangeArrowheads="1"/>
                </p:cNvSpPr>
                <p:nvPr/>
              </p:nvSpPr>
              <p:spPr bwMode="auto">
                <a:xfrm>
                  <a:off x="1087" y="2255"/>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46" name="Rectangle 86"/>
                <p:cNvSpPr>
                  <a:spLocks noChangeArrowheads="1"/>
                </p:cNvSpPr>
                <p:nvPr/>
              </p:nvSpPr>
              <p:spPr bwMode="auto">
                <a:xfrm>
                  <a:off x="1052" y="2303"/>
                  <a:ext cx="13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47" name="Rectangle 87"/>
                <p:cNvSpPr>
                  <a:spLocks noChangeArrowheads="1"/>
                </p:cNvSpPr>
                <p:nvPr/>
              </p:nvSpPr>
              <p:spPr bwMode="auto">
                <a:xfrm>
                  <a:off x="1026" y="2593"/>
                  <a:ext cx="189"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48" name="Rectangle 88"/>
                <p:cNvSpPr>
                  <a:spLocks noChangeArrowheads="1"/>
                </p:cNvSpPr>
                <p:nvPr/>
              </p:nvSpPr>
              <p:spPr bwMode="auto">
                <a:xfrm>
                  <a:off x="1087" y="2351"/>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49" name="Rectangle 89"/>
                <p:cNvSpPr>
                  <a:spLocks noChangeArrowheads="1"/>
                </p:cNvSpPr>
                <p:nvPr/>
              </p:nvSpPr>
              <p:spPr bwMode="auto">
                <a:xfrm>
                  <a:off x="1087" y="2448"/>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0" name="Rectangle 90"/>
                <p:cNvSpPr>
                  <a:spLocks noChangeArrowheads="1"/>
                </p:cNvSpPr>
                <p:nvPr/>
              </p:nvSpPr>
              <p:spPr bwMode="auto">
                <a:xfrm>
                  <a:off x="1087" y="2544"/>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1" name="Rectangle 91"/>
                <p:cNvSpPr>
                  <a:spLocks noChangeArrowheads="1"/>
                </p:cNvSpPr>
                <p:nvPr/>
              </p:nvSpPr>
              <p:spPr bwMode="auto">
                <a:xfrm>
                  <a:off x="1087" y="2641"/>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2" name="Rectangle 92"/>
                <p:cNvSpPr>
                  <a:spLocks noChangeArrowheads="1"/>
                </p:cNvSpPr>
                <p:nvPr/>
              </p:nvSpPr>
              <p:spPr bwMode="auto">
                <a:xfrm>
                  <a:off x="1087" y="2737"/>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3" name="Rectangle 93"/>
                <p:cNvSpPr>
                  <a:spLocks noChangeArrowheads="1"/>
                </p:cNvSpPr>
                <p:nvPr/>
              </p:nvSpPr>
              <p:spPr bwMode="auto">
                <a:xfrm>
                  <a:off x="1087" y="2833"/>
                  <a:ext cx="6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4" name="Rectangle 94"/>
                <p:cNvSpPr>
                  <a:spLocks noChangeArrowheads="1"/>
                </p:cNvSpPr>
                <p:nvPr/>
              </p:nvSpPr>
              <p:spPr bwMode="auto">
                <a:xfrm>
                  <a:off x="1087" y="2930"/>
                  <a:ext cx="6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5" name="Rectangle 95"/>
                <p:cNvSpPr>
                  <a:spLocks noChangeArrowheads="1"/>
                </p:cNvSpPr>
                <p:nvPr/>
              </p:nvSpPr>
              <p:spPr bwMode="auto">
                <a:xfrm>
                  <a:off x="1052" y="2399"/>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6" name="Rectangle 96"/>
                <p:cNvSpPr>
                  <a:spLocks noChangeArrowheads="1"/>
                </p:cNvSpPr>
                <p:nvPr/>
              </p:nvSpPr>
              <p:spPr bwMode="auto">
                <a:xfrm>
                  <a:off x="1052" y="2496"/>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7" name="Rectangle 97"/>
                <p:cNvSpPr>
                  <a:spLocks noChangeArrowheads="1"/>
                </p:cNvSpPr>
                <p:nvPr/>
              </p:nvSpPr>
              <p:spPr bwMode="auto">
                <a:xfrm>
                  <a:off x="1052" y="2785"/>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8" name="Rectangle 98"/>
                <p:cNvSpPr>
                  <a:spLocks noChangeArrowheads="1"/>
                </p:cNvSpPr>
                <p:nvPr/>
              </p:nvSpPr>
              <p:spPr bwMode="auto">
                <a:xfrm>
                  <a:off x="1052" y="2882"/>
                  <a:ext cx="137" cy="19"/>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145459" name="Rectangle 99"/>
                <p:cNvSpPr>
                  <a:spLocks noChangeArrowheads="1"/>
                </p:cNvSpPr>
                <p:nvPr/>
              </p:nvSpPr>
              <p:spPr bwMode="auto">
                <a:xfrm>
                  <a:off x="1052" y="2689"/>
                  <a:ext cx="137" cy="20"/>
                </a:xfrm>
                <a:prstGeom prst="rect">
                  <a:avLst/>
                </a:prstGeom>
                <a:solidFill>
                  <a:srgbClr val="C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grpSp>
          <p:grpSp>
            <p:nvGrpSpPr>
              <p:cNvPr id="145436" name="Group 100"/>
              <p:cNvGrpSpPr>
                <a:grpSpLocks/>
              </p:cNvGrpSpPr>
              <p:nvPr/>
            </p:nvGrpSpPr>
            <p:grpSpPr bwMode="auto">
              <a:xfrm>
                <a:off x="831" y="2540"/>
                <a:ext cx="133" cy="123"/>
                <a:chOff x="831" y="2540"/>
                <a:chExt cx="133" cy="123"/>
              </a:xfrm>
            </p:grpSpPr>
            <p:sp>
              <p:nvSpPr>
                <p:cNvPr id="145441" name="Freeform 101"/>
                <p:cNvSpPr>
                  <a:spLocks/>
                </p:cNvSpPr>
                <p:nvPr/>
              </p:nvSpPr>
              <p:spPr bwMode="auto">
                <a:xfrm>
                  <a:off x="852" y="2540"/>
                  <a:ext cx="16" cy="61"/>
                </a:xfrm>
                <a:custGeom>
                  <a:avLst/>
                  <a:gdLst>
                    <a:gd name="T0" fmla="*/ 5 w 16"/>
                    <a:gd name="T1" fmla="*/ 60 h 61"/>
                    <a:gd name="T2" fmla="*/ 15 w 16"/>
                    <a:gd name="T3" fmla="*/ 60 h 61"/>
                    <a:gd name="T4" fmla="*/ 15 w 16"/>
                    <a:gd name="T5" fmla="*/ 0 h 61"/>
                    <a:gd name="T6" fmla="*/ 3 w 16"/>
                    <a:gd name="T7" fmla="*/ 0 h 61"/>
                    <a:gd name="T8" fmla="*/ 0 w 16"/>
                    <a:gd name="T9" fmla="*/ 13 h 61"/>
                    <a:gd name="T10" fmla="*/ 5 w 16"/>
                    <a:gd name="T11" fmla="*/ 13 h 61"/>
                    <a:gd name="T12" fmla="*/ 5 w 16"/>
                    <a:gd name="T13" fmla="*/ 60 h 61"/>
                    <a:gd name="T14" fmla="*/ 0 60000 65536"/>
                    <a:gd name="T15" fmla="*/ 0 60000 65536"/>
                    <a:gd name="T16" fmla="*/ 0 60000 65536"/>
                    <a:gd name="T17" fmla="*/ 0 60000 65536"/>
                    <a:gd name="T18" fmla="*/ 0 60000 65536"/>
                    <a:gd name="T19" fmla="*/ 0 60000 65536"/>
                    <a:gd name="T20" fmla="*/ 0 60000 65536"/>
                    <a:gd name="T21" fmla="*/ 0 w 16"/>
                    <a:gd name="T22" fmla="*/ 0 h 61"/>
                    <a:gd name="T23" fmla="*/ 16 w 1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1">
                      <a:moveTo>
                        <a:pt x="5" y="60"/>
                      </a:moveTo>
                      <a:lnTo>
                        <a:pt x="15" y="60"/>
                      </a:lnTo>
                      <a:lnTo>
                        <a:pt x="15" y="0"/>
                      </a:lnTo>
                      <a:lnTo>
                        <a:pt x="3" y="0"/>
                      </a:lnTo>
                      <a:lnTo>
                        <a:pt x="0" y="13"/>
                      </a:lnTo>
                      <a:lnTo>
                        <a:pt x="5" y="13"/>
                      </a:lnTo>
                      <a:lnTo>
                        <a:pt x="5" y="6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42" name="Freeform 102"/>
                <p:cNvSpPr>
                  <a:spLocks/>
                </p:cNvSpPr>
                <p:nvPr/>
              </p:nvSpPr>
              <p:spPr bwMode="auto">
                <a:xfrm>
                  <a:off x="931" y="2601"/>
                  <a:ext cx="33" cy="60"/>
                </a:xfrm>
                <a:custGeom>
                  <a:avLst/>
                  <a:gdLst>
                    <a:gd name="T0" fmla="*/ 0 w 33"/>
                    <a:gd name="T1" fmla="*/ 17 h 60"/>
                    <a:gd name="T2" fmla="*/ 12 w 33"/>
                    <a:gd name="T3" fmla="*/ 17 h 60"/>
                    <a:gd name="T4" fmla="*/ 12 w 33"/>
                    <a:gd name="T5" fmla="*/ 13 h 60"/>
                    <a:gd name="T6" fmla="*/ 20 w 33"/>
                    <a:gd name="T7" fmla="*/ 13 h 60"/>
                    <a:gd name="T8" fmla="*/ 20 w 33"/>
                    <a:gd name="T9" fmla="*/ 20 h 60"/>
                    <a:gd name="T10" fmla="*/ 0 w 33"/>
                    <a:gd name="T11" fmla="*/ 48 h 60"/>
                    <a:gd name="T12" fmla="*/ 0 w 33"/>
                    <a:gd name="T13" fmla="*/ 59 h 60"/>
                    <a:gd name="T14" fmla="*/ 32 w 33"/>
                    <a:gd name="T15" fmla="*/ 59 h 60"/>
                    <a:gd name="T16" fmla="*/ 32 w 33"/>
                    <a:gd name="T17" fmla="*/ 48 h 60"/>
                    <a:gd name="T18" fmla="*/ 14 w 33"/>
                    <a:gd name="T19" fmla="*/ 48 h 60"/>
                    <a:gd name="T20" fmla="*/ 32 w 33"/>
                    <a:gd name="T21" fmla="*/ 23 h 60"/>
                    <a:gd name="T22" fmla="*/ 32 w 33"/>
                    <a:gd name="T23" fmla="*/ 8 h 60"/>
                    <a:gd name="T24" fmla="*/ 23 w 33"/>
                    <a:gd name="T25" fmla="*/ 0 h 60"/>
                    <a:gd name="T26" fmla="*/ 8 w 33"/>
                    <a:gd name="T27" fmla="*/ 0 h 60"/>
                    <a:gd name="T28" fmla="*/ 0 w 33"/>
                    <a:gd name="T29" fmla="*/ 8 h 60"/>
                    <a:gd name="T30" fmla="*/ 0 w 33"/>
                    <a:gd name="T31" fmla="*/ 1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60"/>
                    <a:gd name="T50" fmla="*/ 33 w 33"/>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60">
                      <a:moveTo>
                        <a:pt x="0" y="17"/>
                      </a:moveTo>
                      <a:lnTo>
                        <a:pt x="12" y="17"/>
                      </a:lnTo>
                      <a:lnTo>
                        <a:pt x="12" y="13"/>
                      </a:lnTo>
                      <a:lnTo>
                        <a:pt x="20" y="13"/>
                      </a:lnTo>
                      <a:lnTo>
                        <a:pt x="20" y="20"/>
                      </a:lnTo>
                      <a:lnTo>
                        <a:pt x="0" y="48"/>
                      </a:lnTo>
                      <a:lnTo>
                        <a:pt x="0" y="59"/>
                      </a:lnTo>
                      <a:lnTo>
                        <a:pt x="32" y="59"/>
                      </a:lnTo>
                      <a:lnTo>
                        <a:pt x="32" y="48"/>
                      </a:lnTo>
                      <a:lnTo>
                        <a:pt x="14" y="48"/>
                      </a:lnTo>
                      <a:lnTo>
                        <a:pt x="32" y="23"/>
                      </a:lnTo>
                      <a:lnTo>
                        <a:pt x="32" y="8"/>
                      </a:lnTo>
                      <a:lnTo>
                        <a:pt x="23" y="0"/>
                      </a:lnTo>
                      <a:lnTo>
                        <a:pt x="8" y="0"/>
                      </a:lnTo>
                      <a:lnTo>
                        <a:pt x="0" y="8"/>
                      </a:lnTo>
                      <a:lnTo>
                        <a:pt x="0" y="17"/>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43" name="Freeform 103"/>
                <p:cNvSpPr>
                  <a:spLocks/>
                </p:cNvSpPr>
                <p:nvPr/>
              </p:nvSpPr>
              <p:spPr bwMode="auto">
                <a:xfrm>
                  <a:off x="831" y="2544"/>
                  <a:ext cx="127" cy="119"/>
                </a:xfrm>
                <a:custGeom>
                  <a:avLst/>
                  <a:gdLst>
                    <a:gd name="T0" fmla="*/ 109 w 127"/>
                    <a:gd name="T1" fmla="*/ 0 h 119"/>
                    <a:gd name="T2" fmla="*/ 0 w 127"/>
                    <a:gd name="T3" fmla="*/ 117 h 119"/>
                    <a:gd name="T4" fmla="*/ 16 w 127"/>
                    <a:gd name="T5" fmla="*/ 118 h 119"/>
                    <a:gd name="T6" fmla="*/ 126 w 127"/>
                    <a:gd name="T7" fmla="*/ 1 h 119"/>
                    <a:gd name="T8" fmla="*/ 109 w 127"/>
                    <a:gd name="T9" fmla="*/ 0 h 119"/>
                    <a:gd name="T10" fmla="*/ 0 60000 65536"/>
                    <a:gd name="T11" fmla="*/ 0 60000 65536"/>
                    <a:gd name="T12" fmla="*/ 0 60000 65536"/>
                    <a:gd name="T13" fmla="*/ 0 60000 65536"/>
                    <a:gd name="T14" fmla="*/ 0 60000 65536"/>
                    <a:gd name="T15" fmla="*/ 0 w 127"/>
                    <a:gd name="T16" fmla="*/ 0 h 119"/>
                    <a:gd name="T17" fmla="*/ 127 w 127"/>
                    <a:gd name="T18" fmla="*/ 119 h 119"/>
                  </a:gdLst>
                  <a:ahLst/>
                  <a:cxnLst>
                    <a:cxn ang="T10">
                      <a:pos x="T0" y="T1"/>
                    </a:cxn>
                    <a:cxn ang="T11">
                      <a:pos x="T2" y="T3"/>
                    </a:cxn>
                    <a:cxn ang="T12">
                      <a:pos x="T4" y="T5"/>
                    </a:cxn>
                    <a:cxn ang="T13">
                      <a:pos x="T6" y="T7"/>
                    </a:cxn>
                    <a:cxn ang="T14">
                      <a:pos x="T8" y="T9"/>
                    </a:cxn>
                  </a:cxnLst>
                  <a:rect l="T15" t="T16" r="T17" b="T18"/>
                  <a:pathLst>
                    <a:path w="127" h="119">
                      <a:moveTo>
                        <a:pt x="109" y="0"/>
                      </a:moveTo>
                      <a:lnTo>
                        <a:pt x="0" y="117"/>
                      </a:lnTo>
                      <a:lnTo>
                        <a:pt x="16" y="118"/>
                      </a:lnTo>
                      <a:lnTo>
                        <a:pt x="126" y="1"/>
                      </a:lnTo>
                      <a:lnTo>
                        <a:pt x="109"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nvGrpSpPr>
              <p:cNvPr id="145437" name="Group 104"/>
              <p:cNvGrpSpPr>
                <a:grpSpLocks/>
              </p:cNvGrpSpPr>
              <p:nvPr/>
            </p:nvGrpSpPr>
            <p:grpSpPr bwMode="auto">
              <a:xfrm>
                <a:off x="1263" y="2561"/>
                <a:ext cx="205" cy="70"/>
                <a:chOff x="1263" y="2561"/>
                <a:chExt cx="205" cy="70"/>
              </a:xfrm>
            </p:grpSpPr>
            <p:sp>
              <p:nvSpPr>
                <p:cNvPr id="145438" name="Freeform 105"/>
                <p:cNvSpPr>
                  <a:spLocks/>
                </p:cNvSpPr>
                <p:nvPr/>
              </p:nvSpPr>
              <p:spPr bwMode="auto">
                <a:xfrm>
                  <a:off x="1263" y="2561"/>
                  <a:ext cx="53" cy="70"/>
                </a:xfrm>
                <a:custGeom>
                  <a:avLst/>
                  <a:gdLst>
                    <a:gd name="T0" fmla="*/ 14 w 53"/>
                    <a:gd name="T1" fmla="*/ 0 h 70"/>
                    <a:gd name="T2" fmla="*/ 38 w 53"/>
                    <a:gd name="T3" fmla="*/ 0 h 70"/>
                    <a:gd name="T4" fmla="*/ 52 w 53"/>
                    <a:gd name="T5" fmla="*/ 10 h 70"/>
                    <a:gd name="T6" fmla="*/ 52 w 53"/>
                    <a:gd name="T7" fmla="*/ 27 h 70"/>
                    <a:gd name="T8" fmla="*/ 33 w 53"/>
                    <a:gd name="T9" fmla="*/ 27 h 70"/>
                    <a:gd name="T10" fmla="*/ 33 w 53"/>
                    <a:gd name="T11" fmla="*/ 13 h 70"/>
                    <a:gd name="T12" fmla="*/ 18 w 53"/>
                    <a:gd name="T13" fmla="*/ 13 h 70"/>
                    <a:gd name="T14" fmla="*/ 18 w 53"/>
                    <a:gd name="T15" fmla="*/ 56 h 70"/>
                    <a:gd name="T16" fmla="*/ 33 w 53"/>
                    <a:gd name="T17" fmla="*/ 56 h 70"/>
                    <a:gd name="T18" fmla="*/ 33 w 53"/>
                    <a:gd name="T19" fmla="*/ 40 h 70"/>
                    <a:gd name="T20" fmla="*/ 52 w 53"/>
                    <a:gd name="T21" fmla="*/ 40 h 70"/>
                    <a:gd name="T22" fmla="*/ 52 w 53"/>
                    <a:gd name="T23" fmla="*/ 59 h 70"/>
                    <a:gd name="T24" fmla="*/ 38 w 53"/>
                    <a:gd name="T25" fmla="*/ 69 h 70"/>
                    <a:gd name="T26" fmla="*/ 14 w 53"/>
                    <a:gd name="T27" fmla="*/ 69 h 70"/>
                    <a:gd name="T28" fmla="*/ 0 w 53"/>
                    <a:gd name="T29" fmla="*/ 59 h 70"/>
                    <a:gd name="T30" fmla="*/ 0 w 53"/>
                    <a:gd name="T31" fmla="*/ 10 h 70"/>
                    <a:gd name="T32" fmla="*/ 14 w 53"/>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0"/>
                    <a:gd name="T53" fmla="*/ 53 w 5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0">
                      <a:moveTo>
                        <a:pt x="14" y="0"/>
                      </a:moveTo>
                      <a:lnTo>
                        <a:pt x="38" y="0"/>
                      </a:lnTo>
                      <a:lnTo>
                        <a:pt x="52" y="10"/>
                      </a:lnTo>
                      <a:lnTo>
                        <a:pt x="52" y="27"/>
                      </a:lnTo>
                      <a:lnTo>
                        <a:pt x="33" y="27"/>
                      </a:lnTo>
                      <a:lnTo>
                        <a:pt x="33" y="13"/>
                      </a:lnTo>
                      <a:lnTo>
                        <a:pt x="18" y="13"/>
                      </a:lnTo>
                      <a:lnTo>
                        <a:pt x="18" y="56"/>
                      </a:lnTo>
                      <a:lnTo>
                        <a:pt x="33" y="56"/>
                      </a:lnTo>
                      <a:lnTo>
                        <a:pt x="33" y="40"/>
                      </a:lnTo>
                      <a:lnTo>
                        <a:pt x="52" y="40"/>
                      </a:lnTo>
                      <a:lnTo>
                        <a:pt x="52" y="59"/>
                      </a:lnTo>
                      <a:lnTo>
                        <a:pt x="38" y="69"/>
                      </a:lnTo>
                      <a:lnTo>
                        <a:pt x="14" y="69"/>
                      </a:lnTo>
                      <a:lnTo>
                        <a:pt x="0" y="59"/>
                      </a:lnTo>
                      <a:lnTo>
                        <a:pt x="0" y="10"/>
                      </a:lnTo>
                      <a:lnTo>
                        <a:pt x="14"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39" name="Freeform 106"/>
                <p:cNvSpPr>
                  <a:spLocks/>
                </p:cNvSpPr>
                <p:nvPr/>
              </p:nvSpPr>
              <p:spPr bwMode="auto">
                <a:xfrm>
                  <a:off x="1419" y="2561"/>
                  <a:ext cx="49" cy="70"/>
                </a:xfrm>
                <a:custGeom>
                  <a:avLst/>
                  <a:gdLst>
                    <a:gd name="T0" fmla="*/ 0 w 49"/>
                    <a:gd name="T1" fmla="*/ 0 h 70"/>
                    <a:gd name="T2" fmla="*/ 35 w 49"/>
                    <a:gd name="T3" fmla="*/ 0 h 70"/>
                    <a:gd name="T4" fmla="*/ 48 w 49"/>
                    <a:gd name="T5" fmla="*/ 10 h 70"/>
                    <a:gd name="T6" fmla="*/ 48 w 49"/>
                    <a:gd name="T7" fmla="*/ 36 h 70"/>
                    <a:gd name="T8" fmla="*/ 35 w 49"/>
                    <a:gd name="T9" fmla="*/ 46 h 70"/>
                    <a:gd name="T10" fmla="*/ 19 w 49"/>
                    <a:gd name="T11" fmla="*/ 46 h 70"/>
                    <a:gd name="T12" fmla="*/ 19 w 49"/>
                    <a:gd name="T13" fmla="*/ 33 h 70"/>
                    <a:gd name="T14" fmla="*/ 30 w 49"/>
                    <a:gd name="T15" fmla="*/ 33 h 70"/>
                    <a:gd name="T16" fmla="*/ 30 w 49"/>
                    <a:gd name="T17" fmla="*/ 11 h 70"/>
                    <a:gd name="T18" fmla="*/ 19 w 49"/>
                    <a:gd name="T19" fmla="*/ 11 h 70"/>
                    <a:gd name="T20" fmla="*/ 19 w 49"/>
                    <a:gd name="T21" fmla="*/ 33 h 70"/>
                    <a:gd name="T22" fmla="*/ 19 w 49"/>
                    <a:gd name="T23" fmla="*/ 46 h 70"/>
                    <a:gd name="T24" fmla="*/ 19 w 49"/>
                    <a:gd name="T25" fmla="*/ 69 h 70"/>
                    <a:gd name="T26" fmla="*/ 0 w 49"/>
                    <a:gd name="T27" fmla="*/ 69 h 70"/>
                    <a:gd name="T28" fmla="*/ 0 w 49"/>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70"/>
                    <a:gd name="T47" fmla="*/ 49 w 49"/>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70">
                      <a:moveTo>
                        <a:pt x="0" y="0"/>
                      </a:moveTo>
                      <a:lnTo>
                        <a:pt x="35" y="0"/>
                      </a:lnTo>
                      <a:lnTo>
                        <a:pt x="48" y="10"/>
                      </a:lnTo>
                      <a:lnTo>
                        <a:pt x="48" y="36"/>
                      </a:lnTo>
                      <a:lnTo>
                        <a:pt x="35" y="46"/>
                      </a:lnTo>
                      <a:lnTo>
                        <a:pt x="19" y="46"/>
                      </a:lnTo>
                      <a:lnTo>
                        <a:pt x="19" y="33"/>
                      </a:lnTo>
                      <a:lnTo>
                        <a:pt x="30" y="33"/>
                      </a:lnTo>
                      <a:lnTo>
                        <a:pt x="30" y="11"/>
                      </a:lnTo>
                      <a:lnTo>
                        <a:pt x="19" y="11"/>
                      </a:lnTo>
                      <a:lnTo>
                        <a:pt x="19" y="33"/>
                      </a:lnTo>
                      <a:lnTo>
                        <a:pt x="19" y="46"/>
                      </a:lnTo>
                      <a:lnTo>
                        <a:pt x="19" y="69"/>
                      </a:lnTo>
                      <a:lnTo>
                        <a:pt x="0" y="6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40" name="Freeform 107"/>
                <p:cNvSpPr>
                  <a:spLocks/>
                </p:cNvSpPr>
                <p:nvPr/>
              </p:nvSpPr>
              <p:spPr bwMode="auto">
                <a:xfrm>
                  <a:off x="1343"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0"/>
                    <a:gd name="T35" fmla="*/ 52 w 52"/>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grpSp>
      </p:grpSp>
      <p:sp>
        <p:nvSpPr>
          <p:cNvPr id="796780" name="Rectangle 108"/>
          <p:cNvSpPr>
            <a:spLocks noChangeArrowheads="1"/>
          </p:cNvSpPr>
          <p:nvPr/>
        </p:nvSpPr>
        <p:spPr bwMode="auto">
          <a:xfrm>
            <a:off x="1985434" y="5322888"/>
            <a:ext cx="8360833" cy="643766"/>
          </a:xfrm>
          <a:prstGeom prst="rect">
            <a:avLst/>
          </a:prstGeom>
          <a:solidFill>
            <a:srgbClr val="FFCC00"/>
          </a:solidFill>
          <a:ln w="25400">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So, 10,000 units 70 percent complete</a:t>
            </a:r>
            <a:br>
              <a:rPr lang="en-US" b="1">
                <a:solidFill>
                  <a:srgbClr val="500093"/>
                </a:solidFill>
                <a:latin typeface="Arial" charset="0"/>
              </a:rPr>
            </a:br>
            <a:r>
              <a:rPr lang="en-US" b="1">
                <a:solidFill>
                  <a:srgbClr val="500093"/>
                </a:solidFill>
                <a:latin typeface="Arial" charset="0"/>
              </a:rPr>
              <a:t>are </a:t>
            </a:r>
            <a:r>
              <a:rPr lang="en-US" b="1">
                <a:solidFill>
                  <a:srgbClr val="CF0E30"/>
                </a:solidFill>
                <a:latin typeface="Arial" charset="0"/>
              </a:rPr>
              <a:t>equivalent </a:t>
            </a:r>
            <a:r>
              <a:rPr lang="en-US" b="1">
                <a:solidFill>
                  <a:srgbClr val="500093"/>
                </a:solidFill>
                <a:latin typeface="Arial" charset="0"/>
              </a:rPr>
              <a:t>to 7,000 complete units.</a:t>
            </a:r>
          </a:p>
        </p:txBody>
      </p:sp>
      <p:sp>
        <p:nvSpPr>
          <p:cNvPr id="145412" name="Rectangle 109"/>
          <p:cNvSpPr>
            <a:spLocks noChangeArrowheads="1"/>
          </p:cNvSpPr>
          <p:nvPr/>
        </p:nvSpPr>
        <p:spPr bwMode="auto">
          <a:xfrm>
            <a:off x="2116667" y="1735138"/>
            <a:ext cx="8098367" cy="643766"/>
          </a:xfrm>
          <a:prstGeom prst="rect">
            <a:avLst/>
          </a:prstGeom>
          <a:solidFill>
            <a:schemeClr val="accent2"/>
          </a:solidFill>
          <a:ln w="38100" cmpd="dbl">
            <a:solidFill>
              <a:srgbClr val="500093"/>
            </a:solidFill>
            <a:miter lim="800000"/>
            <a:headEnd/>
            <a:tailEnd/>
          </a:ln>
        </p:spPr>
        <p:txBody>
          <a:bodyPr lIns="90488" tIns="44450" rIns="90488" bIns="44450">
            <a:spAutoFit/>
          </a:bodyPr>
          <a:lstStyle/>
          <a:p>
            <a:pPr algn="ctr">
              <a:spcBef>
                <a:spcPct val="50000"/>
              </a:spcBef>
            </a:pPr>
            <a:r>
              <a:rPr lang="en-US" b="1">
                <a:solidFill>
                  <a:srgbClr val="500093"/>
                </a:solidFill>
                <a:latin typeface="Arial" charset="0"/>
              </a:rPr>
              <a:t>Two one-half filled cups are</a:t>
            </a:r>
            <a:br>
              <a:rPr lang="en-US" b="1">
                <a:solidFill>
                  <a:srgbClr val="500093"/>
                </a:solidFill>
                <a:latin typeface="Arial" charset="0"/>
              </a:rPr>
            </a:br>
            <a:r>
              <a:rPr lang="en-US" b="1">
                <a:solidFill>
                  <a:srgbClr val="CF0E30"/>
                </a:solidFill>
                <a:latin typeface="Arial" charset="0"/>
              </a:rPr>
              <a:t>equivalent</a:t>
            </a:r>
            <a:r>
              <a:rPr lang="en-US" b="1">
                <a:solidFill>
                  <a:srgbClr val="500093"/>
                </a:solidFill>
                <a:latin typeface="Arial" charset="0"/>
              </a:rPr>
              <a:t> to one full cup.</a:t>
            </a:r>
          </a:p>
        </p:txBody>
      </p:sp>
      <p:sp>
        <p:nvSpPr>
          <p:cNvPr id="56325" name="Rectangle 111"/>
          <p:cNvSpPr>
            <a:spLocks noGrp="1" noChangeArrowheads="1"/>
          </p:cNvSpPr>
          <p:nvPr>
            <p:ph type="title"/>
          </p:nvPr>
        </p:nvSpPr>
        <p:spPr/>
        <p:txBody>
          <a:bodyPr/>
          <a:lstStyle/>
          <a:p>
            <a:pPr>
              <a:defRPr/>
            </a:pPr>
            <a:r>
              <a:rPr lang="en-US" smtClean="0"/>
              <a:t>Equivalent Units</a:t>
            </a:r>
          </a:p>
        </p:txBody>
      </p:sp>
      <p:grpSp>
        <p:nvGrpSpPr>
          <p:cNvPr id="145414" name="Group 112"/>
          <p:cNvGrpSpPr>
            <a:grpSpLocks/>
          </p:cNvGrpSpPr>
          <p:nvPr/>
        </p:nvGrpSpPr>
        <p:grpSpPr bwMode="auto">
          <a:xfrm>
            <a:off x="10234085" y="4060826"/>
            <a:ext cx="433916" cy="111125"/>
            <a:chOff x="3053" y="2561"/>
            <a:chExt cx="205" cy="70"/>
          </a:xfrm>
        </p:grpSpPr>
        <p:sp>
          <p:nvSpPr>
            <p:cNvPr id="145419" name="Freeform 113"/>
            <p:cNvSpPr>
              <a:spLocks/>
            </p:cNvSpPr>
            <p:nvPr/>
          </p:nvSpPr>
          <p:spPr bwMode="auto">
            <a:xfrm>
              <a:off x="3053" y="2561"/>
              <a:ext cx="52" cy="70"/>
            </a:xfrm>
            <a:custGeom>
              <a:avLst/>
              <a:gdLst>
                <a:gd name="T0" fmla="*/ 14 w 52"/>
                <a:gd name="T1" fmla="*/ 0 h 70"/>
                <a:gd name="T2" fmla="*/ 37 w 52"/>
                <a:gd name="T3" fmla="*/ 0 h 70"/>
                <a:gd name="T4" fmla="*/ 51 w 52"/>
                <a:gd name="T5" fmla="*/ 10 h 70"/>
                <a:gd name="T6" fmla="*/ 51 w 52"/>
                <a:gd name="T7" fmla="*/ 27 h 70"/>
                <a:gd name="T8" fmla="*/ 32 w 52"/>
                <a:gd name="T9" fmla="*/ 27 h 70"/>
                <a:gd name="T10" fmla="*/ 32 w 52"/>
                <a:gd name="T11" fmla="*/ 13 h 70"/>
                <a:gd name="T12" fmla="*/ 18 w 52"/>
                <a:gd name="T13" fmla="*/ 13 h 70"/>
                <a:gd name="T14" fmla="*/ 18 w 52"/>
                <a:gd name="T15" fmla="*/ 56 h 70"/>
                <a:gd name="T16" fmla="*/ 32 w 52"/>
                <a:gd name="T17" fmla="*/ 56 h 70"/>
                <a:gd name="T18" fmla="*/ 32 w 52"/>
                <a:gd name="T19" fmla="*/ 40 h 70"/>
                <a:gd name="T20" fmla="*/ 51 w 52"/>
                <a:gd name="T21" fmla="*/ 40 h 70"/>
                <a:gd name="T22" fmla="*/ 51 w 52"/>
                <a:gd name="T23" fmla="*/ 59 h 70"/>
                <a:gd name="T24" fmla="*/ 37 w 52"/>
                <a:gd name="T25" fmla="*/ 69 h 70"/>
                <a:gd name="T26" fmla="*/ 14 w 52"/>
                <a:gd name="T27" fmla="*/ 69 h 70"/>
                <a:gd name="T28" fmla="*/ 0 w 52"/>
                <a:gd name="T29" fmla="*/ 59 h 70"/>
                <a:gd name="T30" fmla="*/ 0 w 52"/>
                <a:gd name="T31" fmla="*/ 10 h 70"/>
                <a:gd name="T32" fmla="*/ 14 w 52"/>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0"/>
                <a:gd name="T53" fmla="*/ 52 w 5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0">
                  <a:moveTo>
                    <a:pt x="14" y="0"/>
                  </a:moveTo>
                  <a:lnTo>
                    <a:pt x="37" y="0"/>
                  </a:lnTo>
                  <a:lnTo>
                    <a:pt x="51" y="10"/>
                  </a:lnTo>
                  <a:lnTo>
                    <a:pt x="51" y="27"/>
                  </a:lnTo>
                  <a:lnTo>
                    <a:pt x="32" y="27"/>
                  </a:lnTo>
                  <a:lnTo>
                    <a:pt x="32" y="13"/>
                  </a:lnTo>
                  <a:lnTo>
                    <a:pt x="18" y="13"/>
                  </a:lnTo>
                  <a:lnTo>
                    <a:pt x="18" y="56"/>
                  </a:lnTo>
                  <a:lnTo>
                    <a:pt x="32" y="56"/>
                  </a:lnTo>
                  <a:lnTo>
                    <a:pt x="32" y="40"/>
                  </a:lnTo>
                  <a:lnTo>
                    <a:pt x="51" y="40"/>
                  </a:lnTo>
                  <a:lnTo>
                    <a:pt x="51" y="59"/>
                  </a:lnTo>
                  <a:lnTo>
                    <a:pt x="37" y="69"/>
                  </a:lnTo>
                  <a:lnTo>
                    <a:pt x="14" y="69"/>
                  </a:lnTo>
                  <a:lnTo>
                    <a:pt x="0" y="59"/>
                  </a:lnTo>
                  <a:lnTo>
                    <a:pt x="0" y="10"/>
                  </a:lnTo>
                  <a:lnTo>
                    <a:pt x="14"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20" name="Freeform 114"/>
            <p:cNvSpPr>
              <a:spLocks/>
            </p:cNvSpPr>
            <p:nvPr/>
          </p:nvSpPr>
          <p:spPr bwMode="auto">
            <a:xfrm>
              <a:off x="3208" y="2561"/>
              <a:ext cx="50" cy="70"/>
            </a:xfrm>
            <a:custGeom>
              <a:avLst/>
              <a:gdLst>
                <a:gd name="T0" fmla="*/ 0 w 50"/>
                <a:gd name="T1" fmla="*/ 0 h 70"/>
                <a:gd name="T2" fmla="*/ 36 w 50"/>
                <a:gd name="T3" fmla="*/ 0 h 70"/>
                <a:gd name="T4" fmla="*/ 49 w 50"/>
                <a:gd name="T5" fmla="*/ 10 h 70"/>
                <a:gd name="T6" fmla="*/ 49 w 50"/>
                <a:gd name="T7" fmla="*/ 36 h 70"/>
                <a:gd name="T8" fmla="*/ 36 w 50"/>
                <a:gd name="T9" fmla="*/ 46 h 70"/>
                <a:gd name="T10" fmla="*/ 19 w 50"/>
                <a:gd name="T11" fmla="*/ 46 h 70"/>
                <a:gd name="T12" fmla="*/ 19 w 50"/>
                <a:gd name="T13" fmla="*/ 33 h 70"/>
                <a:gd name="T14" fmla="*/ 31 w 50"/>
                <a:gd name="T15" fmla="*/ 33 h 70"/>
                <a:gd name="T16" fmla="*/ 31 w 50"/>
                <a:gd name="T17" fmla="*/ 11 h 70"/>
                <a:gd name="T18" fmla="*/ 19 w 50"/>
                <a:gd name="T19" fmla="*/ 11 h 70"/>
                <a:gd name="T20" fmla="*/ 19 w 50"/>
                <a:gd name="T21" fmla="*/ 33 h 70"/>
                <a:gd name="T22" fmla="*/ 19 w 50"/>
                <a:gd name="T23" fmla="*/ 46 h 70"/>
                <a:gd name="T24" fmla="*/ 19 w 50"/>
                <a:gd name="T25" fmla="*/ 69 h 70"/>
                <a:gd name="T26" fmla="*/ 0 w 50"/>
                <a:gd name="T27" fmla="*/ 69 h 70"/>
                <a:gd name="T28" fmla="*/ 0 w 50"/>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70"/>
                <a:gd name="T47" fmla="*/ 50 w 5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70">
                  <a:moveTo>
                    <a:pt x="0" y="0"/>
                  </a:moveTo>
                  <a:lnTo>
                    <a:pt x="36" y="0"/>
                  </a:lnTo>
                  <a:lnTo>
                    <a:pt x="49" y="10"/>
                  </a:lnTo>
                  <a:lnTo>
                    <a:pt x="49" y="36"/>
                  </a:lnTo>
                  <a:lnTo>
                    <a:pt x="36" y="46"/>
                  </a:lnTo>
                  <a:lnTo>
                    <a:pt x="19" y="46"/>
                  </a:lnTo>
                  <a:lnTo>
                    <a:pt x="19" y="33"/>
                  </a:lnTo>
                  <a:lnTo>
                    <a:pt x="31" y="33"/>
                  </a:lnTo>
                  <a:lnTo>
                    <a:pt x="31" y="11"/>
                  </a:lnTo>
                  <a:lnTo>
                    <a:pt x="19" y="11"/>
                  </a:lnTo>
                  <a:lnTo>
                    <a:pt x="19" y="33"/>
                  </a:lnTo>
                  <a:lnTo>
                    <a:pt x="19" y="46"/>
                  </a:lnTo>
                  <a:lnTo>
                    <a:pt x="19" y="69"/>
                  </a:lnTo>
                  <a:lnTo>
                    <a:pt x="0" y="6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sp>
          <p:nvSpPr>
            <p:cNvPr id="145421" name="Freeform 115"/>
            <p:cNvSpPr>
              <a:spLocks/>
            </p:cNvSpPr>
            <p:nvPr/>
          </p:nvSpPr>
          <p:spPr bwMode="auto">
            <a:xfrm>
              <a:off x="3132"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0"/>
                <a:gd name="T35" fmla="*/ 52 w 52"/>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id-ID"/>
            </a:p>
          </p:txBody>
        </p:sp>
      </p:grpSp>
      <p:sp>
        <p:nvSpPr>
          <p:cNvPr id="145415" name="Text Box 116"/>
          <p:cNvSpPr txBox="1">
            <a:spLocks noChangeArrowheads="1"/>
          </p:cNvSpPr>
          <p:nvPr/>
        </p:nvSpPr>
        <p:spPr bwMode="auto">
          <a:xfrm>
            <a:off x="9383184" y="3908426"/>
            <a:ext cx="367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b="1">
                <a:solidFill>
                  <a:srgbClr val="CCFFFF"/>
                </a:solidFill>
              </a:rPr>
              <a:t>1</a:t>
            </a:r>
          </a:p>
        </p:txBody>
      </p:sp>
      <p:sp>
        <p:nvSpPr>
          <p:cNvPr id="115" name="Date Placeholder 11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16" name="Slide Number Placeholder 115"/>
          <p:cNvSpPr>
            <a:spLocks noGrp="1"/>
          </p:cNvSpPr>
          <p:nvPr>
            <p:ph type="sldNum" sz="quarter" idx="4294967295"/>
          </p:nvPr>
        </p:nvSpPr>
        <p:spPr>
          <a:xfrm>
            <a:off x="8737600" y="6243638"/>
            <a:ext cx="2844800" cy="457200"/>
          </a:xfrm>
          <a:prstGeom prst="rect">
            <a:avLst/>
          </a:prstGeom>
        </p:spPr>
        <p:txBody>
          <a:bodyPr/>
          <a:lstStyle/>
          <a:p>
            <a:pPr>
              <a:defRPr/>
            </a:pPr>
            <a:fld id="{E087B51B-334D-4783-B786-379F407BF9AC}" type="slidenum">
              <a:rPr lang="en-US" smtClean="0"/>
              <a:pPr>
                <a:defRPr/>
              </a:pPr>
              <a:t>149</a:t>
            </a:fld>
            <a:endParaRPr lang="en-US"/>
          </a:p>
        </p:txBody>
      </p:sp>
      <p:sp>
        <p:nvSpPr>
          <p:cNvPr id="117" name="Footer Placeholder 116"/>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99479935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6780"/>
                                        </p:tgtEl>
                                        <p:attrNameLst>
                                          <p:attrName>style.visibility</p:attrName>
                                        </p:attrNameLst>
                                      </p:cBhvr>
                                      <p:to>
                                        <p:strVal val="visible"/>
                                      </p:to>
                                    </p:set>
                                    <p:animEffect transition="in" filter="checkerboard(across)">
                                      <p:cBhvr>
                                        <p:cTn id="7" dur="500"/>
                                        <p:tgtEl>
                                          <p:spTgt spid="796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78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09600" y="228600"/>
            <a:ext cx="11277600" cy="1143000"/>
          </a:xfrm>
        </p:spPr>
        <p:txBody>
          <a:bodyPr anchorCtr="0"/>
          <a:lstStyle/>
          <a:p>
            <a:pPr eaLnBrk="1" hangingPunct="1">
              <a:defRPr/>
            </a:pPr>
            <a:r>
              <a:rPr lang="en-US" sz="3200" dirty="0" smtClean="0">
                <a:solidFill>
                  <a:srgbClr val="FF0000"/>
                </a:solidFill>
              </a:rPr>
              <a:t>PENGENDALIAN BIAYA MELALUI </a:t>
            </a:r>
            <a:r>
              <a:rPr lang="en-US" sz="3200" i="1" dirty="0" smtClean="0">
                <a:solidFill>
                  <a:srgbClr val="FF0000"/>
                </a:solidFill>
              </a:rPr>
              <a:t>PRODUCT COSTING</a:t>
            </a:r>
            <a:endParaRPr lang="en-US" sz="3200" dirty="0" smtClean="0">
              <a:solidFill>
                <a:srgbClr val="FF0000"/>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10972800" cy="4572000"/>
          </a:xfrm>
          <a:prstGeom prst="rect">
            <a:avLst/>
          </a:prstGeom>
          <a:solidFill>
            <a:srgbClr val="FFFEFF"/>
          </a:solidFill>
          <a:ln w="76200">
            <a:solidFill>
              <a:srgbClr val="FF0E16"/>
            </a:solidFill>
            <a:miter lim="800000"/>
            <a:headEnd/>
            <a:tailEnd/>
          </a:ln>
        </p:spPr>
      </p:pic>
      <p:sp>
        <p:nvSpPr>
          <p:cNvPr id="17412"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F4AAFA0-2CE3-4768-8524-AA68FB347F1B}" type="slidenum">
              <a:rPr lang="en-US" smtClean="0"/>
              <a:pPr>
                <a:defRPr/>
              </a:pPr>
              <a:t>15</a:t>
            </a:fld>
            <a:endParaRPr lang="en-US"/>
          </a:p>
        </p:txBody>
      </p:sp>
    </p:spTree>
    <p:extLst>
      <p:ext uri="{BB962C8B-B14F-4D97-AF65-F5344CB8AC3E}">
        <p14:creationId xmlns:p14="http://schemas.microsoft.com/office/powerpoint/2010/main" val="378409980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9"/>
          <p:cNvSpPr>
            <a:spLocks noChangeArrowheads="1"/>
          </p:cNvSpPr>
          <p:nvPr/>
        </p:nvSpPr>
        <p:spPr bwMode="auto">
          <a:xfrm>
            <a:off x="406400" y="1752600"/>
            <a:ext cx="11379200" cy="4343400"/>
          </a:xfrm>
          <a:prstGeom prst="rect">
            <a:avLst/>
          </a:prstGeom>
          <a:solidFill>
            <a:srgbClr val="FFFFCC"/>
          </a:solidFill>
          <a:ln w="28575">
            <a:solidFill>
              <a:srgbClr val="000099"/>
            </a:solidFill>
            <a:miter lim="800000"/>
            <a:headEnd/>
            <a:tailEnd/>
          </a:ln>
          <a:effectLst>
            <a:outerShdw dist="71842" dir="2700000" algn="ctr" rotWithShape="0">
              <a:schemeClr val="tx1"/>
            </a:outerShdw>
          </a:effectLst>
        </p:spPr>
        <p:txBody>
          <a:bodyPr lIns="90488" tIns="44450" rIns="90488" bIns="44450"/>
          <a:lstStyle/>
          <a:p>
            <a:pPr marL="342900" indent="-342900" algn="ctr">
              <a:spcBef>
                <a:spcPct val="20000"/>
              </a:spcBef>
            </a:pPr>
            <a:r>
              <a:rPr lang="en-US" sz="2800" b="1">
                <a:solidFill>
                  <a:srgbClr val="500093"/>
                </a:solidFill>
                <a:latin typeface="Arial" charset="0"/>
              </a:rPr>
              <a:t>   During its first month of business, Jones started 15,000 units and completed 10,000 units, leaving 5,000 units in process 30 percent complete.  How many equivalent units of production did Jones have for the month?</a:t>
            </a:r>
          </a:p>
          <a:p>
            <a:pPr marL="342900" indent="-342900">
              <a:spcBef>
                <a:spcPct val="20000"/>
              </a:spcBef>
            </a:pPr>
            <a:r>
              <a:rPr lang="en-US" sz="2800" b="1">
                <a:solidFill>
                  <a:srgbClr val="500093"/>
                </a:solidFill>
                <a:latin typeface="Arial" charset="0"/>
              </a:rPr>
              <a:t>		</a:t>
            </a:r>
            <a:r>
              <a:rPr lang="en-US" sz="2800" b="1">
                <a:solidFill>
                  <a:schemeClr val="bg1"/>
                </a:solidFill>
                <a:latin typeface="Arial" charset="0"/>
              </a:rPr>
              <a:t>a.  10,000</a:t>
            </a:r>
          </a:p>
          <a:p>
            <a:pPr marL="342900" indent="-342900">
              <a:spcBef>
                <a:spcPct val="20000"/>
              </a:spcBef>
            </a:pPr>
            <a:r>
              <a:rPr lang="en-US" sz="2800" b="1">
                <a:solidFill>
                  <a:srgbClr val="500093"/>
                </a:solidFill>
                <a:latin typeface="Arial" charset="0"/>
              </a:rPr>
              <a:t>		b.  11,500</a:t>
            </a:r>
          </a:p>
          <a:p>
            <a:pPr marL="342900" indent="-342900">
              <a:spcBef>
                <a:spcPct val="20000"/>
              </a:spcBef>
            </a:pPr>
            <a:r>
              <a:rPr lang="en-US" sz="2800" b="1">
                <a:solidFill>
                  <a:srgbClr val="500093"/>
                </a:solidFill>
                <a:latin typeface="Arial" charset="0"/>
              </a:rPr>
              <a:t>		</a:t>
            </a:r>
            <a:r>
              <a:rPr lang="en-US" sz="2800" b="1">
                <a:solidFill>
                  <a:schemeClr val="bg1"/>
                </a:solidFill>
                <a:latin typeface="Arial" charset="0"/>
              </a:rPr>
              <a:t>c.  13,500</a:t>
            </a:r>
          </a:p>
          <a:p>
            <a:pPr marL="342900" indent="-342900">
              <a:spcBef>
                <a:spcPct val="20000"/>
              </a:spcBef>
            </a:pPr>
            <a:r>
              <a:rPr lang="en-US" sz="2800" b="1">
                <a:solidFill>
                  <a:schemeClr val="bg1"/>
                </a:solidFill>
                <a:latin typeface="Arial" charset="0"/>
              </a:rPr>
              <a:t>		d.  15,000</a:t>
            </a:r>
          </a:p>
        </p:txBody>
      </p:sp>
      <p:sp>
        <p:nvSpPr>
          <p:cNvPr id="146435" name="Oval 2"/>
          <p:cNvSpPr>
            <a:spLocks noChangeArrowheads="1"/>
          </p:cNvSpPr>
          <p:nvPr/>
        </p:nvSpPr>
        <p:spPr bwMode="auto">
          <a:xfrm>
            <a:off x="1490133" y="4475163"/>
            <a:ext cx="846667" cy="635000"/>
          </a:xfrm>
          <a:prstGeom prst="ellipse">
            <a:avLst/>
          </a:prstGeom>
          <a:noFill/>
          <a:ln w="50800">
            <a:solidFill>
              <a:srgbClr val="CF0E3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6436" name="AutoShape 3"/>
          <p:cNvSpPr>
            <a:spLocks noChangeArrowheads="1"/>
          </p:cNvSpPr>
          <p:nvPr/>
        </p:nvSpPr>
        <p:spPr bwMode="auto">
          <a:xfrm flipH="1">
            <a:off x="3884084" y="4535488"/>
            <a:ext cx="795867" cy="444500"/>
          </a:xfrm>
          <a:prstGeom prst="rightArrow">
            <a:avLst>
              <a:gd name="adj1" fmla="val 50000"/>
              <a:gd name="adj2" fmla="val 67149"/>
            </a:avLst>
          </a:prstGeom>
          <a:solidFill>
            <a:srgbClr val="500093"/>
          </a:solidFill>
          <a:ln w="12700">
            <a:solidFill>
              <a:srgbClr val="500093"/>
            </a:solidFill>
            <a:miter lim="800000"/>
            <a:headEnd/>
            <a:tailEnd/>
          </a:ln>
        </p:spPr>
        <p:txBody>
          <a:bodyPr wrap="none" anchor="ctr"/>
          <a:lstStyle/>
          <a:p>
            <a:endParaRPr lang="id-ID"/>
          </a:p>
        </p:txBody>
      </p:sp>
      <p:sp>
        <p:nvSpPr>
          <p:cNvPr id="146437" name="Rectangle 4"/>
          <p:cNvSpPr>
            <a:spLocks noChangeArrowheads="1"/>
          </p:cNvSpPr>
          <p:nvPr/>
        </p:nvSpPr>
        <p:spPr bwMode="auto">
          <a:xfrm>
            <a:off x="4703234" y="4324350"/>
            <a:ext cx="6777567" cy="643766"/>
          </a:xfrm>
          <a:prstGeom prst="rect">
            <a:avLst/>
          </a:prstGeom>
          <a:solidFill>
            <a:schemeClr val="folHlink"/>
          </a:solidFill>
          <a:ln w="38100" cmpd="dbl">
            <a:solidFill>
              <a:srgbClr val="500093"/>
            </a:solidFill>
            <a:miter lim="800000"/>
            <a:headEnd/>
            <a:tailEnd/>
          </a:ln>
        </p:spPr>
        <p:txBody>
          <a:bodyPr lIns="90488" tIns="44450" rIns="90488" bIns="44450">
            <a:spAutoFit/>
          </a:bodyPr>
          <a:lstStyle/>
          <a:p>
            <a:pPr>
              <a:spcBef>
                <a:spcPct val="50000"/>
              </a:spcBef>
            </a:pPr>
            <a:r>
              <a:rPr lang="en-US" b="1">
                <a:solidFill>
                  <a:srgbClr val="CF0E30"/>
                </a:solidFill>
                <a:latin typeface="Arial" charset="0"/>
              </a:rPr>
              <a:t> 10,000 units + (5,000 units × .30) </a:t>
            </a:r>
            <a:br>
              <a:rPr lang="en-US" b="1">
                <a:solidFill>
                  <a:srgbClr val="CF0E30"/>
                </a:solidFill>
                <a:latin typeface="Arial" charset="0"/>
              </a:rPr>
            </a:br>
            <a:r>
              <a:rPr lang="en-US" b="1">
                <a:solidFill>
                  <a:srgbClr val="CF0E30"/>
                </a:solidFill>
                <a:latin typeface="Arial" charset="0"/>
              </a:rPr>
              <a:t>  = 11,500 equivalent units</a:t>
            </a:r>
          </a:p>
        </p:txBody>
      </p:sp>
      <p:sp>
        <p:nvSpPr>
          <p:cNvPr id="58374" name="Rectangle 8"/>
          <p:cNvSpPr>
            <a:spLocks noGrp="1" noChangeArrowheads="1"/>
          </p:cNvSpPr>
          <p:nvPr>
            <p:ph type="title"/>
          </p:nvPr>
        </p:nvSpPr>
        <p:spPr/>
        <p:txBody>
          <a:bodyPr/>
          <a:lstStyle/>
          <a:p>
            <a:pPr>
              <a:defRPr/>
            </a:pPr>
            <a:r>
              <a:rPr lang="en-US" smtClean="0"/>
              <a:t>Equivalent Units</a:t>
            </a:r>
          </a:p>
        </p:txBody>
      </p:sp>
      <p:sp>
        <p:nvSpPr>
          <p:cNvPr id="7" name="Date Placeholder 6"/>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8" name="Slide Number Placeholder 7"/>
          <p:cNvSpPr>
            <a:spLocks noGrp="1"/>
          </p:cNvSpPr>
          <p:nvPr>
            <p:ph type="sldNum" sz="quarter" idx="4294967295"/>
          </p:nvPr>
        </p:nvSpPr>
        <p:spPr>
          <a:xfrm>
            <a:off x="8737600" y="6243638"/>
            <a:ext cx="2844800" cy="457200"/>
          </a:xfrm>
          <a:prstGeom prst="rect">
            <a:avLst/>
          </a:prstGeom>
        </p:spPr>
        <p:txBody>
          <a:bodyPr/>
          <a:lstStyle/>
          <a:p>
            <a:pPr>
              <a:defRPr/>
            </a:pPr>
            <a:fld id="{5A161373-13F0-4C42-8E61-5EA97B69CB56}" type="slidenum">
              <a:rPr lang="en-US" smtClean="0"/>
              <a:pPr>
                <a:defRPr/>
              </a:pPr>
              <a:t>150</a:t>
            </a:fld>
            <a:endParaRPr lang="en-US"/>
          </a:p>
        </p:txBody>
      </p:sp>
      <p:sp>
        <p:nvSpPr>
          <p:cNvPr id="9" name="Footer Placeholder 8"/>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465514035"/>
      </p:ext>
    </p:extLst>
  </p:cSld>
  <p:clrMapOvr>
    <a:masterClrMapping/>
  </p:clrMapOvr>
  <p:transition>
    <p:wip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AU" dirty="0" smtClean="0"/>
              <a:t>Process Costing - BDP AWAL </a:t>
            </a:r>
          </a:p>
        </p:txBody>
      </p:sp>
      <p:sp>
        <p:nvSpPr>
          <p:cNvPr id="6147" name="Rectangle 3"/>
          <p:cNvSpPr>
            <a:spLocks noGrp="1" noChangeArrowheads="1"/>
          </p:cNvSpPr>
          <p:nvPr>
            <p:ph type="body" idx="1"/>
          </p:nvPr>
        </p:nvSpPr>
        <p:spPr/>
        <p:txBody>
          <a:bodyPr/>
          <a:lstStyle/>
          <a:p>
            <a:pPr eaLnBrk="1" hangingPunct="1">
              <a:lnSpc>
                <a:spcPct val="90000"/>
              </a:lnSpc>
              <a:buFontTx/>
              <a:buNone/>
              <a:defRPr/>
            </a:pPr>
            <a:r>
              <a:rPr lang="en-AU" sz="2400" dirty="0" smtClean="0"/>
              <a:t>	PT American Chair Co </a:t>
            </a:r>
            <a:r>
              <a:rPr lang="en-AU" sz="2400" dirty="0" err="1" smtClean="0"/>
              <a:t>mengolah</a:t>
            </a:r>
            <a:r>
              <a:rPr lang="en-AU" sz="2400" dirty="0" smtClean="0"/>
              <a:t> </a:t>
            </a:r>
            <a:r>
              <a:rPr lang="en-AU" sz="2400" dirty="0" err="1" smtClean="0"/>
              <a:t>produksinya</a:t>
            </a:r>
            <a:r>
              <a:rPr lang="en-AU" sz="2400" dirty="0" smtClean="0"/>
              <a:t> </a:t>
            </a:r>
            <a:r>
              <a:rPr lang="en-AU" sz="2400" dirty="0" err="1" smtClean="0"/>
              <a:t>melalui</a:t>
            </a:r>
            <a:r>
              <a:rPr lang="en-AU" sz="2400" dirty="0" smtClean="0"/>
              <a:t> </a:t>
            </a:r>
            <a:r>
              <a:rPr lang="en-AU" sz="2400" dirty="0" err="1" smtClean="0"/>
              <a:t>dua</a:t>
            </a:r>
            <a:r>
              <a:rPr lang="en-AU" sz="2400" dirty="0" smtClean="0"/>
              <a:t> </a:t>
            </a:r>
            <a:r>
              <a:rPr lang="en-AU" sz="2400" dirty="0" err="1" smtClean="0"/>
              <a:t>departemen</a:t>
            </a:r>
            <a:r>
              <a:rPr lang="en-AU" sz="2400" dirty="0" smtClean="0"/>
              <a:t> Cutting </a:t>
            </a:r>
            <a:r>
              <a:rPr lang="en-AU" sz="2400" dirty="0" err="1" smtClean="0"/>
              <a:t>dan</a:t>
            </a:r>
            <a:r>
              <a:rPr lang="en-AU" sz="2400" dirty="0" smtClean="0"/>
              <a:t> Assembly. </a:t>
            </a:r>
            <a:r>
              <a:rPr lang="en-AU" sz="2400" dirty="0" err="1" smtClean="0"/>
              <a:t>Berikut</a:t>
            </a:r>
            <a:r>
              <a:rPr lang="en-AU" sz="2400" dirty="0" smtClean="0"/>
              <a:t> </a:t>
            </a:r>
            <a:r>
              <a:rPr lang="en-AU" sz="2400" dirty="0" err="1" smtClean="0"/>
              <a:t>adalah</a:t>
            </a:r>
            <a:r>
              <a:rPr lang="en-AU" sz="2400" dirty="0" smtClean="0"/>
              <a:t> </a:t>
            </a:r>
            <a:r>
              <a:rPr lang="en-AU" sz="2400" dirty="0" err="1" smtClean="0"/>
              <a:t>informasi</a:t>
            </a:r>
            <a:r>
              <a:rPr lang="en-AU" sz="2400" dirty="0" smtClean="0"/>
              <a:t> unit </a:t>
            </a:r>
            <a:r>
              <a:rPr lang="en-AU" sz="2400" dirty="0" err="1" smtClean="0"/>
              <a:t>produksi</a:t>
            </a:r>
            <a:r>
              <a:rPr lang="en-AU" sz="2400" dirty="0" smtClean="0"/>
              <a:t> </a:t>
            </a:r>
            <a:r>
              <a:rPr lang="en-AU" sz="2400" dirty="0" err="1" smtClean="0"/>
              <a:t>dan</a:t>
            </a:r>
            <a:r>
              <a:rPr lang="en-AU" sz="2400" dirty="0" smtClean="0"/>
              <a:t> </a:t>
            </a:r>
            <a:r>
              <a:rPr lang="en-AU" sz="2400" dirty="0" err="1" smtClean="0"/>
              <a:t>biaya</a:t>
            </a:r>
            <a:r>
              <a:rPr lang="en-AU" sz="2400" dirty="0" smtClean="0"/>
              <a:t> </a:t>
            </a:r>
            <a:r>
              <a:rPr lang="en-AU" sz="2400" dirty="0" err="1" smtClean="0"/>
              <a:t>produksi</a:t>
            </a:r>
            <a:r>
              <a:rPr lang="en-AU" sz="2400" dirty="0" smtClean="0"/>
              <a:t> </a:t>
            </a:r>
            <a:r>
              <a:rPr lang="en-AU" sz="2400" dirty="0" err="1" smtClean="0"/>
              <a:t>bulan</a:t>
            </a:r>
            <a:r>
              <a:rPr lang="en-AU" sz="2400" dirty="0" smtClean="0"/>
              <a:t> Jan:</a:t>
            </a:r>
          </a:p>
          <a:p>
            <a:pPr eaLnBrk="1" hangingPunct="1">
              <a:lnSpc>
                <a:spcPct val="90000"/>
              </a:lnSpc>
              <a:buFontTx/>
              <a:buNone/>
              <a:defRPr/>
            </a:pPr>
            <a:r>
              <a:rPr lang="en-AU" sz="2400" dirty="0" smtClean="0"/>
              <a:t>					</a:t>
            </a:r>
            <a:r>
              <a:rPr lang="en-AU" sz="1800" u="sng" dirty="0" smtClean="0"/>
              <a:t>Dept. Cutting	Dept. Assembly</a:t>
            </a:r>
            <a:r>
              <a:rPr lang="en-AU" sz="2400" u="sng" dirty="0" smtClean="0"/>
              <a:t>         </a:t>
            </a:r>
            <a:endParaRPr lang="en-AU" sz="2400" dirty="0" smtClean="0"/>
          </a:p>
          <a:p>
            <a:pPr eaLnBrk="1" hangingPunct="1">
              <a:lnSpc>
                <a:spcPct val="90000"/>
              </a:lnSpc>
              <a:buFontTx/>
              <a:buNone/>
              <a:defRPr/>
            </a:pPr>
            <a:r>
              <a:rPr lang="en-AU" sz="2000" dirty="0" smtClean="0"/>
              <a:t>Unit </a:t>
            </a:r>
            <a:r>
              <a:rPr lang="en-AU" sz="2000" dirty="0" err="1" smtClean="0"/>
              <a:t>Persediaan</a:t>
            </a:r>
            <a:r>
              <a:rPr lang="en-AU" sz="2000" dirty="0" smtClean="0"/>
              <a:t> BDP, </a:t>
            </a:r>
            <a:r>
              <a:rPr lang="en-AU" sz="2000" dirty="0" err="1" smtClean="0"/>
              <a:t>awal</a:t>
            </a:r>
            <a:r>
              <a:rPr lang="en-AU" sz="2000" dirty="0" smtClean="0"/>
              <a:t>    	100	  	180 </a:t>
            </a:r>
          </a:p>
          <a:p>
            <a:pPr eaLnBrk="1" hangingPunct="1">
              <a:lnSpc>
                <a:spcPct val="90000"/>
              </a:lnSpc>
              <a:buFontTx/>
              <a:buNone/>
              <a:defRPr/>
            </a:pPr>
            <a:r>
              <a:rPr lang="en-AU" sz="2000" dirty="0" smtClean="0"/>
              <a:t>Unit </a:t>
            </a:r>
            <a:r>
              <a:rPr lang="en-AU" sz="2000" dirty="0" err="1" smtClean="0"/>
              <a:t>masuk</a:t>
            </a:r>
            <a:r>
              <a:rPr lang="en-AU" sz="2000" dirty="0" smtClean="0"/>
              <a:t> </a:t>
            </a:r>
            <a:r>
              <a:rPr lang="en-AU" sz="2000" dirty="0" err="1" smtClean="0"/>
              <a:t>proses</a:t>
            </a:r>
            <a:r>
              <a:rPr lang="en-AU" sz="2000" dirty="0" smtClean="0"/>
              <a:t>		 	600</a:t>
            </a:r>
          </a:p>
          <a:p>
            <a:pPr eaLnBrk="1" hangingPunct="1">
              <a:lnSpc>
                <a:spcPct val="90000"/>
              </a:lnSpc>
              <a:buFontTx/>
              <a:buNone/>
              <a:defRPr/>
            </a:pPr>
            <a:r>
              <a:rPr lang="en-AU" sz="2000" dirty="0" smtClean="0"/>
              <a:t>Unit </a:t>
            </a:r>
            <a:r>
              <a:rPr lang="en-AU" sz="2000" dirty="0" err="1" smtClean="0"/>
              <a:t>jadi</a:t>
            </a:r>
            <a:r>
              <a:rPr lang="en-AU" sz="2000" dirty="0" smtClean="0"/>
              <a:t> </a:t>
            </a:r>
            <a:r>
              <a:rPr lang="en-AU" sz="2000" dirty="0" err="1" smtClean="0"/>
              <a:t>ditransfer</a:t>
            </a:r>
            <a:r>
              <a:rPr lang="en-AU" sz="2000" dirty="0" smtClean="0"/>
              <a:t> </a:t>
            </a:r>
            <a:r>
              <a:rPr lang="en-AU" sz="2000" dirty="0" err="1" smtClean="0"/>
              <a:t>ke</a:t>
            </a:r>
            <a:r>
              <a:rPr lang="en-AU" sz="2000" dirty="0" smtClean="0"/>
              <a:t> dept Ass	 500</a:t>
            </a:r>
          </a:p>
          <a:p>
            <a:pPr eaLnBrk="1" hangingPunct="1">
              <a:lnSpc>
                <a:spcPct val="90000"/>
              </a:lnSpc>
              <a:buFontTx/>
              <a:buNone/>
              <a:defRPr/>
            </a:pPr>
            <a:r>
              <a:rPr lang="en-AU" sz="2000" dirty="0" smtClean="0"/>
              <a:t>Unit </a:t>
            </a:r>
            <a:r>
              <a:rPr lang="en-AU" sz="2000" dirty="0" err="1" smtClean="0"/>
              <a:t>diterima</a:t>
            </a:r>
            <a:r>
              <a:rPr lang="en-AU" sz="2000" dirty="0" smtClean="0"/>
              <a:t> </a:t>
            </a:r>
            <a:r>
              <a:rPr lang="en-AU" sz="2000" dirty="0" err="1" smtClean="0"/>
              <a:t>dr</a:t>
            </a:r>
            <a:r>
              <a:rPr lang="en-AU" sz="2000" dirty="0" smtClean="0"/>
              <a:t> dept Cutting			500</a:t>
            </a:r>
          </a:p>
          <a:p>
            <a:pPr eaLnBrk="1" hangingPunct="1">
              <a:lnSpc>
                <a:spcPct val="90000"/>
              </a:lnSpc>
              <a:buFontTx/>
              <a:buNone/>
              <a:defRPr/>
            </a:pPr>
            <a:r>
              <a:rPr lang="en-AU" sz="2000" dirty="0" smtClean="0"/>
              <a:t>Unit </a:t>
            </a:r>
            <a:r>
              <a:rPr lang="en-AU" sz="2000" dirty="0" err="1" smtClean="0"/>
              <a:t>jadi</a:t>
            </a:r>
            <a:r>
              <a:rPr lang="en-AU" sz="2000" dirty="0" smtClean="0"/>
              <a:t> </a:t>
            </a:r>
            <a:r>
              <a:rPr lang="en-AU" sz="2000" dirty="0" err="1" smtClean="0"/>
              <a:t>ditransfer</a:t>
            </a:r>
            <a:r>
              <a:rPr lang="en-AU" sz="2000" dirty="0" smtClean="0"/>
              <a:t> </a:t>
            </a:r>
            <a:r>
              <a:rPr lang="en-AU" sz="2000" dirty="0" err="1" smtClean="0"/>
              <a:t>ke</a:t>
            </a:r>
            <a:r>
              <a:rPr lang="en-AU" sz="2000" dirty="0" smtClean="0"/>
              <a:t> </a:t>
            </a:r>
            <a:r>
              <a:rPr lang="en-AU" sz="2000" dirty="0" err="1" smtClean="0"/>
              <a:t>gudang</a:t>
            </a:r>
            <a:r>
              <a:rPr lang="en-AU" sz="2000" dirty="0" smtClean="0"/>
              <a:t>      			580</a:t>
            </a:r>
          </a:p>
          <a:p>
            <a:pPr eaLnBrk="1" hangingPunct="1">
              <a:lnSpc>
                <a:spcPct val="90000"/>
              </a:lnSpc>
              <a:buFontTx/>
              <a:buNone/>
              <a:defRPr/>
            </a:pPr>
            <a:r>
              <a:rPr lang="en-AU" sz="2000" dirty="0" smtClean="0"/>
              <a:t>Unit </a:t>
            </a:r>
            <a:r>
              <a:rPr lang="en-AU" sz="2000" dirty="0" err="1" smtClean="0"/>
              <a:t>Persediaan</a:t>
            </a:r>
            <a:r>
              <a:rPr lang="en-AU" sz="2000" dirty="0" smtClean="0"/>
              <a:t> BDP, </a:t>
            </a:r>
            <a:r>
              <a:rPr lang="en-AU" sz="2000" dirty="0" err="1" smtClean="0"/>
              <a:t>akhir</a:t>
            </a:r>
            <a:r>
              <a:rPr lang="en-AU" sz="2000" dirty="0" smtClean="0"/>
              <a:t> 	 	 200	  	100</a:t>
            </a:r>
          </a:p>
          <a:p>
            <a:pPr lvl="1" eaLnBrk="1" hangingPunct="1">
              <a:lnSpc>
                <a:spcPct val="90000"/>
              </a:lnSpc>
              <a:defRPr/>
            </a:pPr>
            <a:endParaRPr lang="en-AU" sz="2000" dirty="0" smtClean="0"/>
          </a:p>
        </p:txBody>
      </p:sp>
      <p:sp>
        <p:nvSpPr>
          <p:cNvPr id="6148"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149"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63FC54F6-B482-4354-8FA2-548DAF07F796}" type="slidenum">
              <a:rPr lang="en-US"/>
              <a:pPr>
                <a:defRPr/>
              </a:pPr>
              <a:t>151</a:t>
            </a:fld>
            <a:endParaRPr lang="en-US"/>
          </a:p>
        </p:txBody>
      </p:sp>
      <p:sp>
        <p:nvSpPr>
          <p:cNvPr id="6150"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49756172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AU" dirty="0" smtClean="0"/>
              <a:t>Process Costing- BDP AWAL </a:t>
            </a:r>
          </a:p>
        </p:txBody>
      </p:sp>
      <p:sp>
        <p:nvSpPr>
          <p:cNvPr id="7171" name="Rectangle 3"/>
          <p:cNvSpPr>
            <a:spLocks noGrp="1" noChangeArrowheads="1"/>
          </p:cNvSpPr>
          <p:nvPr>
            <p:ph type="body" idx="1"/>
          </p:nvPr>
        </p:nvSpPr>
        <p:spPr/>
        <p:txBody>
          <a:bodyPr>
            <a:normAutofit lnSpcReduction="10000"/>
          </a:bodyPr>
          <a:lstStyle/>
          <a:p>
            <a:pPr eaLnBrk="1" hangingPunct="1">
              <a:lnSpc>
                <a:spcPct val="80000"/>
              </a:lnSpc>
              <a:buFontTx/>
              <a:buNone/>
              <a:defRPr/>
            </a:pPr>
            <a:r>
              <a:rPr lang="en-AU" sz="2400" dirty="0" smtClean="0"/>
              <a:t>Data </a:t>
            </a:r>
            <a:r>
              <a:rPr lang="en-AU" sz="2400" dirty="0" err="1" smtClean="0"/>
              <a:t>Biaya</a:t>
            </a:r>
            <a:r>
              <a:rPr lang="en-AU" sz="2400" dirty="0" smtClean="0"/>
              <a:t> </a:t>
            </a:r>
            <a:r>
              <a:rPr lang="en-AU" sz="2400" dirty="0" err="1" smtClean="0"/>
              <a:t>Produks</a:t>
            </a:r>
            <a:r>
              <a:rPr lang="en-AU" sz="2800" dirty="0" err="1" smtClean="0"/>
              <a:t>i</a:t>
            </a:r>
            <a:r>
              <a:rPr lang="en-AU" sz="2800" dirty="0" smtClean="0"/>
              <a:t>:</a:t>
            </a:r>
          </a:p>
          <a:p>
            <a:pPr eaLnBrk="1" hangingPunct="1">
              <a:lnSpc>
                <a:spcPct val="80000"/>
              </a:lnSpc>
              <a:buFontTx/>
              <a:buNone/>
              <a:defRPr/>
            </a:pPr>
            <a:r>
              <a:rPr lang="en-AU" sz="2000" dirty="0" err="1" smtClean="0"/>
              <a:t>Persediaan</a:t>
            </a:r>
            <a:r>
              <a:rPr lang="en-AU" sz="2000" dirty="0" smtClean="0"/>
              <a:t> BDP, </a:t>
            </a:r>
            <a:r>
              <a:rPr lang="en-AU" sz="2000" dirty="0" err="1" smtClean="0"/>
              <a:t>awal</a:t>
            </a:r>
            <a:r>
              <a:rPr lang="en-AU" sz="2000" dirty="0" smtClean="0"/>
              <a:t>			</a:t>
            </a:r>
          </a:p>
          <a:p>
            <a:pPr eaLnBrk="1" hangingPunct="1">
              <a:lnSpc>
                <a:spcPct val="80000"/>
              </a:lnSpc>
              <a:defRPr/>
            </a:pPr>
            <a:r>
              <a:rPr lang="en-AU" sz="2000" dirty="0" err="1" smtClean="0"/>
              <a:t>Biaya</a:t>
            </a:r>
            <a:r>
              <a:rPr lang="en-AU" sz="2000" dirty="0" smtClean="0"/>
              <a:t> </a:t>
            </a:r>
            <a:r>
              <a:rPr lang="en-AU" sz="2000" dirty="0" err="1" smtClean="0"/>
              <a:t>dari</a:t>
            </a:r>
            <a:r>
              <a:rPr lang="en-AU" sz="2000" dirty="0" smtClean="0"/>
              <a:t> Dept </a:t>
            </a:r>
            <a:r>
              <a:rPr lang="en-AU" sz="2000" dirty="0" err="1" smtClean="0"/>
              <a:t>sebelumnya</a:t>
            </a:r>
            <a:r>
              <a:rPr lang="en-AU" sz="2000" dirty="0" smtClean="0"/>
              <a:t>	-	           8.320</a:t>
            </a:r>
          </a:p>
          <a:p>
            <a:pPr eaLnBrk="1" hangingPunct="1">
              <a:lnSpc>
                <a:spcPct val="80000"/>
              </a:lnSpc>
              <a:defRPr/>
            </a:pPr>
            <a:r>
              <a:rPr lang="en-AU" sz="2000" dirty="0" err="1" smtClean="0"/>
              <a:t>Biaya</a:t>
            </a:r>
            <a:r>
              <a:rPr lang="en-AU" sz="2000" dirty="0" smtClean="0"/>
              <a:t> </a:t>
            </a:r>
            <a:r>
              <a:rPr lang="en-AU" sz="2000" dirty="0" err="1" smtClean="0"/>
              <a:t>bahan</a:t>
            </a:r>
            <a:r>
              <a:rPr lang="en-AU" sz="2000" dirty="0" smtClean="0"/>
              <a:t>			1.892		    830</a:t>
            </a:r>
          </a:p>
          <a:p>
            <a:pPr eaLnBrk="1" hangingPunct="1">
              <a:lnSpc>
                <a:spcPct val="80000"/>
              </a:lnSpc>
              <a:defRPr/>
            </a:pPr>
            <a:r>
              <a:rPr lang="en-AU" sz="2000" dirty="0" smtClean="0"/>
              <a:t>BTK				   	400		    475</a:t>
            </a:r>
          </a:p>
          <a:p>
            <a:pPr eaLnBrk="1" hangingPunct="1">
              <a:lnSpc>
                <a:spcPct val="80000"/>
              </a:lnSpc>
              <a:defRPr/>
            </a:pPr>
            <a:r>
              <a:rPr lang="en-AU" sz="2000" dirty="0" smtClean="0"/>
              <a:t>BOP				   	796		    518</a:t>
            </a:r>
          </a:p>
          <a:p>
            <a:pPr eaLnBrk="1" hangingPunct="1">
              <a:lnSpc>
                <a:spcPct val="80000"/>
              </a:lnSpc>
              <a:buFontTx/>
              <a:buNone/>
              <a:defRPr/>
            </a:pPr>
            <a:r>
              <a:rPr lang="en-AU" sz="2000" dirty="0" err="1" smtClean="0"/>
              <a:t>Biaya</a:t>
            </a:r>
            <a:r>
              <a:rPr lang="en-AU" sz="2000" dirty="0" smtClean="0"/>
              <a:t> yang </a:t>
            </a:r>
            <a:r>
              <a:rPr lang="en-AU" sz="2000" dirty="0" err="1" smtClean="0"/>
              <a:t>ditambahkan</a:t>
            </a:r>
            <a:r>
              <a:rPr lang="en-AU" sz="2000" dirty="0" smtClean="0"/>
              <a:t> </a:t>
            </a:r>
            <a:r>
              <a:rPr lang="en-AU" sz="2000" dirty="0" err="1" smtClean="0"/>
              <a:t>dalam</a:t>
            </a:r>
            <a:r>
              <a:rPr lang="en-AU" sz="2000" dirty="0" smtClean="0"/>
              <a:t> </a:t>
            </a:r>
            <a:r>
              <a:rPr lang="en-AU" sz="2000" dirty="0" err="1" smtClean="0"/>
              <a:t>periode</a:t>
            </a:r>
            <a:r>
              <a:rPr lang="en-AU" sz="2000" dirty="0" smtClean="0"/>
              <a:t> </a:t>
            </a:r>
            <a:r>
              <a:rPr lang="en-AU" sz="2000" dirty="0" err="1" smtClean="0"/>
              <a:t>sekarang</a:t>
            </a:r>
            <a:r>
              <a:rPr lang="en-AU" sz="2000" dirty="0" smtClean="0"/>
              <a:t>:</a:t>
            </a:r>
          </a:p>
          <a:p>
            <a:pPr eaLnBrk="1" hangingPunct="1">
              <a:lnSpc>
                <a:spcPct val="80000"/>
              </a:lnSpc>
              <a:defRPr/>
            </a:pPr>
            <a:r>
              <a:rPr lang="en-AU" sz="2000" dirty="0" err="1" smtClean="0"/>
              <a:t>Biaya</a:t>
            </a:r>
            <a:r>
              <a:rPr lang="en-AU" sz="2000" dirty="0" smtClean="0"/>
              <a:t> </a:t>
            </a:r>
            <a:r>
              <a:rPr lang="en-AU" sz="2000" dirty="0" err="1" smtClean="0"/>
              <a:t>bahan</a:t>
            </a:r>
            <a:r>
              <a:rPr lang="en-AU" sz="2000" dirty="0" smtClean="0"/>
              <a:t>			13.608		7.296</a:t>
            </a:r>
          </a:p>
          <a:p>
            <a:pPr eaLnBrk="1" hangingPunct="1">
              <a:lnSpc>
                <a:spcPct val="80000"/>
              </a:lnSpc>
              <a:defRPr/>
            </a:pPr>
            <a:r>
              <a:rPr lang="en-AU" sz="2000" dirty="0" smtClean="0"/>
              <a:t>BTK					  5.000	9.210</a:t>
            </a:r>
          </a:p>
          <a:p>
            <a:pPr eaLnBrk="1" hangingPunct="1">
              <a:lnSpc>
                <a:spcPct val="80000"/>
              </a:lnSpc>
              <a:defRPr/>
            </a:pPr>
            <a:r>
              <a:rPr lang="en-AU" sz="2000" dirty="0" smtClean="0"/>
              <a:t>BOP					  7.904         11.052</a:t>
            </a:r>
          </a:p>
          <a:p>
            <a:pPr eaLnBrk="1" hangingPunct="1">
              <a:lnSpc>
                <a:spcPct val="80000"/>
              </a:lnSpc>
              <a:buFontTx/>
              <a:buNone/>
              <a:defRPr/>
            </a:pPr>
            <a:r>
              <a:rPr lang="en-AU" sz="2000" dirty="0" smtClean="0"/>
              <a:t>Tingkat </a:t>
            </a:r>
            <a:r>
              <a:rPr lang="en-AU" sz="2000" dirty="0" err="1" smtClean="0"/>
              <a:t>penyelesaian</a:t>
            </a:r>
            <a:r>
              <a:rPr lang="en-AU" sz="2000" dirty="0" smtClean="0"/>
              <a:t> </a:t>
            </a:r>
            <a:r>
              <a:rPr lang="en-AU" sz="2000" dirty="0" err="1" smtClean="0"/>
              <a:t>Persediaan</a:t>
            </a:r>
            <a:r>
              <a:rPr lang="en-AU" sz="2000" dirty="0" smtClean="0"/>
              <a:t> BDP </a:t>
            </a:r>
            <a:r>
              <a:rPr lang="en-AU" sz="2000" dirty="0" err="1" smtClean="0"/>
              <a:t>akhir</a:t>
            </a:r>
            <a:r>
              <a:rPr lang="en-AU" sz="2000" dirty="0" smtClean="0"/>
              <a:t>:</a:t>
            </a:r>
          </a:p>
          <a:p>
            <a:pPr lvl="1" eaLnBrk="1" hangingPunct="1">
              <a:lnSpc>
                <a:spcPct val="80000"/>
              </a:lnSpc>
              <a:defRPr/>
            </a:pPr>
            <a:r>
              <a:rPr lang="en-AU" sz="1800" b="1" dirty="0" err="1" smtClean="0"/>
              <a:t>Biaya</a:t>
            </a:r>
            <a:r>
              <a:rPr lang="en-AU" sz="1800" b="1" dirty="0" smtClean="0"/>
              <a:t> </a:t>
            </a:r>
            <a:r>
              <a:rPr lang="en-AU" sz="1800" b="1" dirty="0" err="1" smtClean="0"/>
              <a:t>bahan</a:t>
            </a:r>
            <a:r>
              <a:rPr lang="en-AU" sz="1800" b="1" dirty="0" smtClean="0"/>
              <a:t> </a:t>
            </a:r>
            <a:r>
              <a:rPr lang="en-AU" sz="1800" b="1" dirty="0" err="1" smtClean="0"/>
              <a:t>baku</a:t>
            </a:r>
            <a:r>
              <a:rPr lang="en-AU" sz="1800" b="1" dirty="0" smtClean="0"/>
              <a:t>		   60%	 	100%	    </a:t>
            </a:r>
          </a:p>
          <a:p>
            <a:pPr lvl="1" eaLnBrk="1" hangingPunct="1">
              <a:lnSpc>
                <a:spcPct val="80000"/>
              </a:lnSpc>
              <a:defRPr/>
            </a:pPr>
            <a:r>
              <a:rPr lang="en-AU" sz="1800" b="1" dirty="0" err="1" smtClean="0"/>
              <a:t>Biaya</a:t>
            </a:r>
            <a:r>
              <a:rPr lang="en-AU" sz="1800" b="1" dirty="0" smtClean="0"/>
              <a:t> </a:t>
            </a:r>
            <a:r>
              <a:rPr lang="en-AU" sz="1800" b="1" dirty="0" err="1" smtClean="0"/>
              <a:t>Tng</a:t>
            </a:r>
            <a:r>
              <a:rPr lang="en-AU" sz="1800" b="1" dirty="0" smtClean="0"/>
              <a:t> </a:t>
            </a:r>
            <a:r>
              <a:rPr lang="en-AU" sz="1800" b="1" dirty="0" err="1" smtClean="0"/>
              <a:t>kerja</a:t>
            </a:r>
            <a:r>
              <a:rPr lang="en-AU" sz="1800" b="1" dirty="0" smtClean="0"/>
              <a:t>	     	   20%	   	  70%</a:t>
            </a:r>
          </a:p>
          <a:p>
            <a:pPr lvl="1" eaLnBrk="1" hangingPunct="1">
              <a:lnSpc>
                <a:spcPct val="80000"/>
              </a:lnSpc>
              <a:defRPr/>
            </a:pPr>
            <a:r>
              <a:rPr lang="en-AU" sz="1800" b="1" dirty="0" err="1" smtClean="0"/>
              <a:t>Biaya</a:t>
            </a:r>
            <a:r>
              <a:rPr lang="en-AU" sz="1800" b="1" dirty="0" smtClean="0"/>
              <a:t> Overhead </a:t>
            </a:r>
            <a:r>
              <a:rPr lang="en-AU" sz="1800" b="1" dirty="0" err="1" smtClean="0"/>
              <a:t>Pabrik</a:t>
            </a:r>
            <a:r>
              <a:rPr lang="en-AU" sz="1800" b="1" dirty="0" smtClean="0"/>
              <a:t>     	   40%	   	  70%</a:t>
            </a:r>
          </a:p>
          <a:p>
            <a:pPr lvl="1" eaLnBrk="1" hangingPunct="1">
              <a:lnSpc>
                <a:spcPct val="80000"/>
              </a:lnSpc>
              <a:defRPr/>
            </a:pPr>
            <a:endParaRPr lang="en-AU" sz="1800" dirty="0" smtClean="0"/>
          </a:p>
        </p:txBody>
      </p:sp>
      <p:sp>
        <p:nvSpPr>
          <p:cNvPr id="7172"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173"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2D543B90-8B31-49D4-9951-A55E37616735}" type="slidenum">
              <a:rPr lang="en-US"/>
              <a:pPr>
                <a:defRPr/>
              </a:pPr>
              <a:t>152</a:t>
            </a:fld>
            <a:endParaRPr lang="en-US"/>
          </a:p>
        </p:txBody>
      </p:sp>
      <p:sp>
        <p:nvSpPr>
          <p:cNvPr id="7174"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9648289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AU" sz="3600" smtClean="0"/>
              <a:t>Pengaruh Persediaan Awal</a:t>
            </a:r>
          </a:p>
        </p:txBody>
      </p:sp>
      <p:sp>
        <p:nvSpPr>
          <p:cNvPr id="8195" name="Rectangle 3"/>
          <p:cNvSpPr>
            <a:spLocks noGrp="1" noChangeArrowheads="1"/>
          </p:cNvSpPr>
          <p:nvPr>
            <p:ph type="body" idx="1"/>
          </p:nvPr>
        </p:nvSpPr>
        <p:spPr>
          <a:xfrm>
            <a:off x="571501" y="1214439"/>
            <a:ext cx="11010900" cy="4911725"/>
          </a:xfrm>
        </p:spPr>
        <p:txBody>
          <a:bodyPr/>
          <a:lstStyle/>
          <a:p>
            <a:pPr eaLnBrk="1" hangingPunct="1">
              <a:defRPr/>
            </a:pPr>
            <a:r>
              <a:rPr lang="en-AU" sz="2800" dirty="0" smtClean="0">
                <a:solidFill>
                  <a:srgbClr val="FF0000"/>
                </a:solidFill>
              </a:rPr>
              <a:t>Weighted Average Method</a:t>
            </a:r>
          </a:p>
          <a:p>
            <a:pPr lvl="1" eaLnBrk="1" hangingPunct="1">
              <a:defRPr/>
            </a:pPr>
            <a:r>
              <a:rPr lang="en-AU" sz="2000" dirty="0" err="1" smtClean="0"/>
              <a:t>Tidak</a:t>
            </a:r>
            <a:r>
              <a:rPr lang="en-AU" sz="2000" dirty="0" smtClean="0"/>
              <a:t> </a:t>
            </a:r>
            <a:r>
              <a:rPr lang="en-AU" sz="2000" dirty="0" err="1" smtClean="0"/>
              <a:t>mempengaruhi</a:t>
            </a:r>
            <a:r>
              <a:rPr lang="en-AU" sz="2000" dirty="0" smtClean="0"/>
              <a:t> </a:t>
            </a:r>
            <a:r>
              <a:rPr lang="en-AU" sz="2000" dirty="0" err="1" smtClean="0"/>
              <a:t>perhitungan</a:t>
            </a:r>
            <a:r>
              <a:rPr lang="en-AU" sz="2000" dirty="0" smtClean="0"/>
              <a:t> unit </a:t>
            </a:r>
            <a:r>
              <a:rPr lang="en-AU" sz="2000" dirty="0" err="1" smtClean="0"/>
              <a:t>ekuivalen</a:t>
            </a:r>
            <a:r>
              <a:rPr lang="en-AU" sz="2000" dirty="0" smtClean="0"/>
              <a:t>.</a:t>
            </a:r>
          </a:p>
          <a:p>
            <a:pPr lvl="1" eaLnBrk="1" hangingPunct="1">
              <a:defRPr/>
            </a:pPr>
            <a:r>
              <a:rPr lang="en-AU" sz="2000" dirty="0" err="1" smtClean="0"/>
              <a:t>Biaya</a:t>
            </a:r>
            <a:r>
              <a:rPr lang="en-AU" sz="2000" dirty="0" smtClean="0"/>
              <a:t> </a:t>
            </a:r>
            <a:r>
              <a:rPr lang="en-AU" sz="2000" dirty="0" err="1" smtClean="0"/>
              <a:t>produksi</a:t>
            </a:r>
            <a:r>
              <a:rPr lang="en-AU" sz="2000" dirty="0" smtClean="0"/>
              <a:t> </a:t>
            </a:r>
            <a:r>
              <a:rPr lang="en-AU" sz="2000" dirty="0" err="1" smtClean="0"/>
              <a:t>dianggap</a:t>
            </a:r>
            <a:r>
              <a:rPr lang="en-AU" sz="2000" dirty="0" smtClean="0"/>
              <a:t>/</a:t>
            </a:r>
            <a:r>
              <a:rPr lang="en-AU" sz="2000" dirty="0" err="1" smtClean="0"/>
              <a:t>dibebankan</a:t>
            </a:r>
            <a:r>
              <a:rPr lang="en-AU" sz="2000" dirty="0" smtClean="0"/>
              <a:t> </a:t>
            </a:r>
            <a:r>
              <a:rPr lang="en-AU" sz="2000" dirty="0" err="1" smtClean="0"/>
              <a:t>secara</a:t>
            </a:r>
            <a:r>
              <a:rPr lang="en-AU" sz="2000" dirty="0" smtClean="0"/>
              <a:t> rata-rata </a:t>
            </a:r>
            <a:r>
              <a:rPr lang="en-AU" sz="2000" dirty="0" err="1" smtClean="0"/>
              <a:t>tertimbang</a:t>
            </a:r>
            <a:r>
              <a:rPr lang="en-AU" sz="2000" dirty="0" smtClean="0"/>
              <a:t> </a:t>
            </a:r>
            <a:r>
              <a:rPr lang="en-AU" sz="2000" dirty="0" err="1" smtClean="0"/>
              <a:t>terhadap</a:t>
            </a:r>
            <a:r>
              <a:rPr lang="en-AU" sz="2000" dirty="0" smtClean="0"/>
              <a:t> unit </a:t>
            </a:r>
            <a:r>
              <a:rPr lang="en-AU" sz="2000" dirty="0" err="1" smtClean="0"/>
              <a:t>ekuivalen</a:t>
            </a:r>
            <a:r>
              <a:rPr lang="en-AU" sz="2000" dirty="0" smtClean="0"/>
              <a:t>, </a:t>
            </a:r>
            <a:r>
              <a:rPr lang="en-AU" sz="2000" dirty="0" err="1" smtClean="0"/>
              <a:t>baik</a:t>
            </a:r>
            <a:r>
              <a:rPr lang="en-AU" sz="2000" dirty="0" smtClean="0"/>
              <a:t> </a:t>
            </a:r>
            <a:r>
              <a:rPr lang="en-AU" sz="2000" dirty="0" err="1" smtClean="0"/>
              <a:t>untuk</a:t>
            </a:r>
            <a:r>
              <a:rPr lang="en-AU" sz="2000" dirty="0" smtClean="0"/>
              <a:t> </a:t>
            </a:r>
            <a:r>
              <a:rPr lang="en-AU" sz="2000" dirty="0" err="1" smtClean="0"/>
              <a:t>persediaan</a:t>
            </a:r>
            <a:r>
              <a:rPr lang="en-AU" sz="2000" dirty="0" smtClean="0"/>
              <a:t> </a:t>
            </a:r>
            <a:r>
              <a:rPr lang="en-AU" sz="2000" dirty="0" err="1" smtClean="0"/>
              <a:t>awal</a:t>
            </a:r>
            <a:r>
              <a:rPr lang="en-AU" sz="2000" dirty="0" smtClean="0"/>
              <a:t> </a:t>
            </a:r>
            <a:r>
              <a:rPr lang="en-AU" sz="2000" dirty="0" err="1" smtClean="0"/>
              <a:t>maupun</a:t>
            </a:r>
            <a:r>
              <a:rPr lang="en-AU" sz="2000" dirty="0" smtClean="0"/>
              <a:t> </a:t>
            </a:r>
            <a:r>
              <a:rPr lang="en-AU" sz="2000" dirty="0" err="1" smtClean="0"/>
              <a:t>untuk</a:t>
            </a:r>
            <a:r>
              <a:rPr lang="en-AU" sz="2000" dirty="0" smtClean="0"/>
              <a:t> </a:t>
            </a:r>
            <a:r>
              <a:rPr lang="en-AU" sz="2000" dirty="0" err="1" smtClean="0"/>
              <a:t>produk</a:t>
            </a:r>
            <a:r>
              <a:rPr lang="en-AU" sz="2000" dirty="0" smtClean="0"/>
              <a:t> yang </a:t>
            </a:r>
            <a:r>
              <a:rPr lang="en-AU" sz="2000" dirty="0" err="1" smtClean="0"/>
              <a:t>ditambahkan</a:t>
            </a:r>
            <a:r>
              <a:rPr lang="en-AU" sz="2000" dirty="0" smtClean="0"/>
              <a:t> </a:t>
            </a:r>
            <a:r>
              <a:rPr lang="en-AU" sz="2000" dirty="0" err="1" smtClean="0"/>
              <a:t>dalam</a:t>
            </a:r>
            <a:r>
              <a:rPr lang="en-AU" sz="2000" dirty="0" smtClean="0"/>
              <a:t> </a:t>
            </a:r>
            <a:r>
              <a:rPr lang="en-AU" sz="2000" dirty="0" err="1" smtClean="0"/>
              <a:t>departemen</a:t>
            </a:r>
            <a:r>
              <a:rPr lang="en-AU" sz="2000" dirty="0" smtClean="0"/>
              <a:t> </a:t>
            </a:r>
            <a:r>
              <a:rPr lang="en-AU" sz="2000" dirty="0" err="1" smtClean="0"/>
              <a:t>bersangkutan</a:t>
            </a:r>
            <a:r>
              <a:rPr lang="en-AU" sz="2000" dirty="0" smtClean="0"/>
              <a:t>. </a:t>
            </a:r>
          </a:p>
          <a:p>
            <a:pPr lvl="1" eaLnBrk="1" hangingPunct="1">
              <a:defRPr/>
            </a:pPr>
            <a:r>
              <a:rPr lang="en-AU" sz="2000" dirty="0" err="1" smtClean="0"/>
              <a:t>Biaya</a:t>
            </a:r>
            <a:r>
              <a:rPr lang="en-AU" sz="2000" dirty="0" smtClean="0"/>
              <a:t> per unit </a:t>
            </a:r>
            <a:r>
              <a:rPr lang="en-AU" sz="2000" dirty="0" err="1" smtClean="0"/>
              <a:t>dihitung</a:t>
            </a:r>
            <a:r>
              <a:rPr lang="en-AU" sz="2000" dirty="0" smtClean="0"/>
              <a:t> </a:t>
            </a:r>
            <a:r>
              <a:rPr lang="en-AU" sz="2000" dirty="0" err="1" smtClean="0"/>
              <a:t>dengan</a:t>
            </a:r>
            <a:r>
              <a:rPr lang="en-AU" sz="2000" dirty="0" smtClean="0"/>
              <a:t> </a:t>
            </a:r>
            <a:r>
              <a:rPr lang="en-AU" sz="2000" dirty="0" err="1" smtClean="0"/>
              <a:t>cara</a:t>
            </a:r>
            <a:r>
              <a:rPr lang="en-AU" sz="2000" dirty="0" smtClean="0"/>
              <a:t> </a:t>
            </a:r>
            <a:r>
              <a:rPr lang="en-AU" sz="2000" dirty="0" err="1" smtClean="0"/>
              <a:t>menjumlah</a:t>
            </a:r>
            <a:r>
              <a:rPr lang="en-AU" sz="2000" dirty="0" smtClean="0"/>
              <a:t> </a:t>
            </a:r>
            <a:r>
              <a:rPr lang="en-AU" sz="2000" dirty="0" err="1" smtClean="0"/>
              <a:t>biaya</a:t>
            </a:r>
            <a:r>
              <a:rPr lang="en-AU" sz="2000" dirty="0" smtClean="0"/>
              <a:t> yang </a:t>
            </a:r>
            <a:r>
              <a:rPr lang="en-AU" sz="2000" dirty="0" err="1" smtClean="0"/>
              <a:t>melekat</a:t>
            </a:r>
            <a:r>
              <a:rPr lang="en-AU" sz="2000" dirty="0" smtClean="0"/>
              <a:t> </a:t>
            </a:r>
            <a:r>
              <a:rPr lang="en-AU" sz="2000" dirty="0" err="1" smtClean="0"/>
              <a:t>pada</a:t>
            </a:r>
            <a:r>
              <a:rPr lang="en-AU" sz="2000" dirty="0" smtClean="0"/>
              <a:t> </a:t>
            </a:r>
            <a:r>
              <a:rPr lang="en-AU" sz="2000" dirty="0" err="1" smtClean="0"/>
              <a:t>persediaan</a:t>
            </a:r>
            <a:r>
              <a:rPr lang="en-AU" sz="2000" dirty="0" smtClean="0"/>
              <a:t> </a:t>
            </a:r>
            <a:r>
              <a:rPr lang="en-AU" sz="2000" dirty="0" err="1" smtClean="0"/>
              <a:t>awal</a:t>
            </a:r>
            <a:r>
              <a:rPr lang="en-AU" sz="2000" dirty="0" smtClean="0"/>
              <a:t> </a:t>
            </a:r>
            <a:r>
              <a:rPr lang="en-AU" sz="2000" dirty="0" err="1" smtClean="0"/>
              <a:t>dan</a:t>
            </a:r>
            <a:r>
              <a:rPr lang="en-AU" sz="2000" dirty="0" smtClean="0"/>
              <a:t> </a:t>
            </a:r>
            <a:r>
              <a:rPr lang="en-AU" sz="2000" dirty="0" err="1" smtClean="0"/>
              <a:t>biaya</a:t>
            </a:r>
            <a:r>
              <a:rPr lang="en-AU" sz="2000" dirty="0" smtClean="0"/>
              <a:t> yang </a:t>
            </a:r>
            <a:r>
              <a:rPr lang="en-AU" sz="2000" dirty="0" err="1" smtClean="0"/>
              <a:t>ditambahkan</a:t>
            </a:r>
            <a:r>
              <a:rPr lang="en-AU" sz="2000" dirty="0" smtClean="0"/>
              <a:t> </a:t>
            </a:r>
            <a:r>
              <a:rPr lang="en-AU" sz="2000" dirty="0" err="1" smtClean="0"/>
              <a:t>dalam</a:t>
            </a:r>
            <a:r>
              <a:rPr lang="en-AU" sz="2000" dirty="0" smtClean="0"/>
              <a:t> </a:t>
            </a:r>
            <a:r>
              <a:rPr lang="en-AU" sz="2000" dirty="0" err="1" smtClean="0"/>
              <a:t>departemen</a:t>
            </a:r>
            <a:r>
              <a:rPr lang="en-AU" sz="2000" dirty="0" smtClean="0"/>
              <a:t> </a:t>
            </a:r>
            <a:r>
              <a:rPr lang="en-AU" sz="2000" dirty="0" err="1" smtClean="0"/>
              <a:t>bersangkutan</a:t>
            </a:r>
            <a:r>
              <a:rPr lang="en-AU" sz="2000" dirty="0" smtClean="0"/>
              <a:t>, </a:t>
            </a:r>
            <a:r>
              <a:rPr lang="en-AU" sz="2000" dirty="0" err="1" smtClean="0"/>
              <a:t>kemudian</a:t>
            </a:r>
            <a:r>
              <a:rPr lang="en-AU" sz="2000" dirty="0" smtClean="0"/>
              <a:t> </a:t>
            </a:r>
            <a:r>
              <a:rPr lang="en-AU" sz="2000" dirty="0" err="1" smtClean="0"/>
              <a:t>dibagi</a:t>
            </a:r>
            <a:r>
              <a:rPr lang="en-AU" sz="2000" dirty="0" smtClean="0"/>
              <a:t> </a:t>
            </a:r>
            <a:r>
              <a:rPr lang="en-AU" sz="2000" dirty="0" err="1" smtClean="0"/>
              <a:t>dengan</a:t>
            </a:r>
            <a:r>
              <a:rPr lang="en-AU" sz="2000" dirty="0" smtClean="0"/>
              <a:t> unit </a:t>
            </a:r>
            <a:r>
              <a:rPr lang="en-AU" sz="2000" dirty="0" err="1" smtClean="0"/>
              <a:t>ekuivalen</a:t>
            </a:r>
            <a:r>
              <a:rPr lang="en-AU" sz="2000" dirty="0" smtClean="0"/>
              <a:t>.</a:t>
            </a:r>
          </a:p>
          <a:p>
            <a:pPr lvl="1" eaLnBrk="1" hangingPunct="1">
              <a:buFontTx/>
              <a:buNone/>
              <a:defRPr/>
            </a:pPr>
            <a:endParaRPr lang="en-AU" sz="2000" dirty="0" smtClean="0"/>
          </a:p>
          <a:p>
            <a:pPr lvl="1" eaLnBrk="1" hangingPunct="1">
              <a:buFontTx/>
              <a:buNone/>
              <a:defRPr/>
            </a:pPr>
            <a:r>
              <a:rPr lang="en-AU" sz="2000" dirty="0" smtClean="0"/>
              <a:t>   UE= PJ + (PDP </a:t>
            </a:r>
            <a:r>
              <a:rPr lang="en-AU" sz="2000" dirty="0" err="1" smtClean="0"/>
              <a:t>Akhir</a:t>
            </a:r>
            <a:r>
              <a:rPr lang="en-AU" sz="2000" dirty="0" smtClean="0"/>
              <a:t> x % </a:t>
            </a:r>
            <a:r>
              <a:rPr lang="en-AU" sz="2000" dirty="0" err="1" smtClean="0"/>
              <a:t>penyelesaian</a:t>
            </a:r>
            <a:r>
              <a:rPr lang="en-AU" sz="2000" dirty="0" smtClean="0"/>
              <a:t> </a:t>
            </a:r>
            <a:r>
              <a:rPr lang="en-AU" sz="2000" dirty="0" err="1" smtClean="0"/>
              <a:t>biaya</a:t>
            </a:r>
            <a:r>
              <a:rPr lang="en-AU" sz="2000" dirty="0" smtClean="0"/>
              <a:t> </a:t>
            </a:r>
            <a:r>
              <a:rPr lang="en-AU" sz="2000" dirty="0" err="1" smtClean="0"/>
              <a:t>bahan</a:t>
            </a:r>
            <a:r>
              <a:rPr lang="en-AU" sz="2000" dirty="0" smtClean="0"/>
              <a:t> </a:t>
            </a:r>
            <a:r>
              <a:rPr lang="en-AU" sz="2000" dirty="0" err="1" smtClean="0"/>
              <a:t>dan</a:t>
            </a:r>
            <a:r>
              <a:rPr lang="en-AU" sz="2000" dirty="0" smtClean="0"/>
              <a:t>   </a:t>
            </a:r>
          </a:p>
          <a:p>
            <a:pPr lvl="1" eaLnBrk="1" hangingPunct="1">
              <a:buFontTx/>
              <a:buNone/>
              <a:defRPr/>
            </a:pPr>
            <a:r>
              <a:rPr lang="en-AU" sz="2000" dirty="0" smtClean="0"/>
              <a:t>          </a:t>
            </a:r>
            <a:r>
              <a:rPr lang="en-AU" sz="2000" dirty="0" err="1" smtClean="0"/>
              <a:t>biaya</a:t>
            </a:r>
            <a:r>
              <a:rPr lang="en-AU" sz="2000" dirty="0" smtClean="0"/>
              <a:t> </a:t>
            </a:r>
            <a:r>
              <a:rPr lang="en-AU" sz="2000" dirty="0" err="1" smtClean="0"/>
              <a:t>konversi</a:t>
            </a:r>
            <a:r>
              <a:rPr lang="en-AU" sz="2000" dirty="0" smtClean="0"/>
              <a:t>)</a:t>
            </a:r>
          </a:p>
          <a:p>
            <a:pPr lvl="1" eaLnBrk="1" hangingPunct="1">
              <a:defRPr/>
            </a:pPr>
            <a:endParaRPr lang="en-AU" sz="2000" dirty="0" smtClean="0"/>
          </a:p>
        </p:txBody>
      </p:sp>
      <p:sp>
        <p:nvSpPr>
          <p:cNvPr id="819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819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259A8CA2-2026-45E4-A1A4-B76C00CCF026}" type="slidenum">
              <a:rPr lang="en-US"/>
              <a:pPr>
                <a:defRPr/>
              </a:pPr>
              <a:t>153</a:t>
            </a:fld>
            <a:endParaRPr lang="en-US"/>
          </a:p>
        </p:txBody>
      </p:sp>
      <p:sp>
        <p:nvSpPr>
          <p:cNvPr id="8198"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2658964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74638"/>
            <a:ext cx="10972800" cy="407987"/>
          </a:xfrm>
        </p:spPr>
        <p:txBody>
          <a:bodyPr>
            <a:normAutofit fontScale="90000"/>
          </a:bodyPr>
          <a:lstStyle/>
          <a:p>
            <a:pPr algn="l" eaLnBrk="1" hangingPunct="1">
              <a:defRPr/>
            </a:pPr>
            <a:r>
              <a:rPr lang="en-AU" sz="3200" dirty="0" err="1" smtClean="0"/>
              <a:t>Tambahan</a:t>
            </a:r>
            <a:r>
              <a:rPr lang="en-AU" sz="3200" dirty="0" smtClean="0"/>
              <a:t> </a:t>
            </a:r>
            <a:r>
              <a:rPr lang="en-AU" sz="3200" dirty="0" err="1" smtClean="0"/>
              <a:t>Bahan</a:t>
            </a:r>
            <a:r>
              <a:rPr lang="en-AU" sz="3200" dirty="0" smtClean="0"/>
              <a:t> Baku </a:t>
            </a:r>
            <a:r>
              <a:rPr lang="en-AU" sz="3200" dirty="0" err="1" smtClean="0"/>
              <a:t>Menambah</a:t>
            </a:r>
            <a:r>
              <a:rPr lang="en-AU" sz="3200" dirty="0" smtClean="0"/>
              <a:t> </a:t>
            </a:r>
            <a:r>
              <a:rPr lang="en-AU" sz="3200" dirty="0" err="1" smtClean="0"/>
              <a:t>Jumlah</a:t>
            </a:r>
            <a:r>
              <a:rPr lang="en-AU" sz="3200" dirty="0" smtClean="0"/>
              <a:t> </a:t>
            </a:r>
            <a:r>
              <a:rPr lang="en-AU" sz="3200" dirty="0" err="1" smtClean="0"/>
              <a:t>Produk</a:t>
            </a:r>
            <a:r>
              <a:rPr lang="en-AU" sz="3200" dirty="0" smtClean="0"/>
              <a:t> </a:t>
            </a:r>
            <a:r>
              <a:rPr lang="en-AU" sz="3200" dirty="0" err="1" smtClean="0"/>
              <a:t>yg</a:t>
            </a:r>
            <a:r>
              <a:rPr lang="en-AU" sz="3200" dirty="0" smtClean="0"/>
              <a:t> </a:t>
            </a:r>
            <a:r>
              <a:rPr lang="en-AU" sz="3200" dirty="0" err="1" smtClean="0"/>
              <a:t>dihasilkan</a:t>
            </a:r>
            <a:endParaRPr lang="en-AU" sz="3200" dirty="0" smtClean="0"/>
          </a:p>
        </p:txBody>
      </p:sp>
      <p:sp>
        <p:nvSpPr>
          <p:cNvPr id="9219" name="Rectangle 3"/>
          <p:cNvSpPr>
            <a:spLocks noGrp="1" noChangeArrowheads="1"/>
          </p:cNvSpPr>
          <p:nvPr>
            <p:ph type="body" idx="1"/>
          </p:nvPr>
        </p:nvSpPr>
        <p:spPr>
          <a:xfrm>
            <a:off x="571501" y="1000125"/>
            <a:ext cx="11010900" cy="5597525"/>
          </a:xfrm>
        </p:spPr>
        <p:txBody>
          <a:bodyPr>
            <a:normAutofit lnSpcReduction="10000"/>
          </a:bodyPr>
          <a:lstStyle/>
          <a:p>
            <a:pPr eaLnBrk="1" hangingPunct="1">
              <a:lnSpc>
                <a:spcPct val="80000"/>
              </a:lnSpc>
              <a:buFontTx/>
              <a:buNone/>
              <a:defRPr/>
            </a:pPr>
            <a:endParaRPr lang="en-AU" sz="800" b="1" u="sng" dirty="0" smtClean="0"/>
          </a:p>
          <a:p>
            <a:pPr eaLnBrk="1" hangingPunct="1">
              <a:lnSpc>
                <a:spcPct val="80000"/>
              </a:lnSpc>
              <a:buFontTx/>
              <a:buNone/>
              <a:defRPr/>
            </a:pPr>
            <a:r>
              <a:rPr lang="en-AU" sz="800" b="1" u="sng" dirty="0" smtClean="0"/>
              <a:t>  </a:t>
            </a:r>
          </a:p>
          <a:p>
            <a:pPr eaLnBrk="1" hangingPunct="1">
              <a:lnSpc>
                <a:spcPct val="80000"/>
              </a:lnSpc>
              <a:buFontTx/>
              <a:buNone/>
              <a:defRPr/>
            </a:pPr>
            <a:endParaRPr lang="en-AU" sz="800" b="1" u="sng" dirty="0" smtClean="0"/>
          </a:p>
          <a:p>
            <a:pPr eaLnBrk="1" hangingPunct="1">
              <a:lnSpc>
                <a:spcPct val="80000"/>
              </a:lnSpc>
              <a:buFontTx/>
              <a:buNone/>
              <a:defRPr/>
            </a:pPr>
            <a:r>
              <a:rPr lang="en-AU" sz="800" b="1" u="sng" dirty="0" smtClean="0"/>
              <a:t> </a:t>
            </a:r>
            <a:r>
              <a:rPr lang="en-AU" sz="2800" dirty="0" err="1" smtClean="0"/>
              <a:t>Departemen</a:t>
            </a:r>
            <a:r>
              <a:rPr lang="en-AU" sz="2800" dirty="0" smtClean="0"/>
              <a:t> Mixing </a:t>
            </a:r>
            <a:r>
              <a:rPr lang="en-AU" sz="2800" dirty="0" err="1" smtClean="0"/>
              <a:t>dari</a:t>
            </a:r>
            <a:r>
              <a:rPr lang="en-AU" sz="2800" dirty="0" smtClean="0"/>
              <a:t> Tiger Paint Co  </a:t>
            </a:r>
            <a:r>
              <a:rPr lang="en-AU" sz="2800" dirty="0" err="1" smtClean="0"/>
              <a:t>menerima</a:t>
            </a:r>
            <a:r>
              <a:rPr lang="en-AU" sz="2800" dirty="0" smtClean="0"/>
              <a:t> “paint” </a:t>
            </a:r>
            <a:r>
              <a:rPr lang="en-AU" sz="2800" dirty="0" err="1" smtClean="0"/>
              <a:t>dari</a:t>
            </a:r>
            <a:r>
              <a:rPr lang="en-AU" sz="2800" dirty="0" smtClean="0"/>
              <a:t> dept. Pigment </a:t>
            </a:r>
            <a:r>
              <a:rPr lang="en-AU" sz="2800" dirty="0" err="1" smtClean="0"/>
              <a:t>dan</a:t>
            </a:r>
            <a:r>
              <a:rPr lang="en-AU" sz="2800" dirty="0" smtClean="0"/>
              <a:t> </a:t>
            </a:r>
            <a:r>
              <a:rPr lang="en-AU" sz="2800" dirty="0" err="1" smtClean="0"/>
              <a:t>kemudian</a:t>
            </a:r>
            <a:r>
              <a:rPr lang="en-AU" sz="2800" dirty="0" smtClean="0"/>
              <a:t> </a:t>
            </a:r>
            <a:r>
              <a:rPr lang="en-AU" sz="2800" dirty="0" err="1" smtClean="0"/>
              <a:t>diencerkan</a:t>
            </a:r>
            <a:r>
              <a:rPr lang="en-AU" sz="2800" dirty="0" smtClean="0"/>
              <a:t> </a:t>
            </a:r>
            <a:r>
              <a:rPr lang="en-AU" sz="2800" dirty="0" err="1" smtClean="0"/>
              <a:t>dan</a:t>
            </a:r>
            <a:r>
              <a:rPr lang="en-AU" sz="2800" dirty="0" smtClean="0"/>
              <a:t> </a:t>
            </a:r>
            <a:r>
              <a:rPr lang="en-AU" sz="2800" dirty="0" err="1" smtClean="0"/>
              <a:t>dicampur</a:t>
            </a:r>
            <a:r>
              <a:rPr lang="en-AU" sz="2800" dirty="0" smtClean="0"/>
              <a:t> </a:t>
            </a:r>
            <a:r>
              <a:rPr lang="en-AU" sz="2800" dirty="0" err="1" smtClean="0"/>
              <a:t>dengan</a:t>
            </a:r>
            <a:r>
              <a:rPr lang="en-AU" sz="2800" dirty="0" smtClean="0"/>
              <a:t> </a:t>
            </a:r>
            <a:r>
              <a:rPr lang="en-AU" sz="2800" dirty="0" err="1" smtClean="0"/>
              <a:t>lateks</a:t>
            </a:r>
            <a:r>
              <a:rPr lang="en-AU" sz="2800" dirty="0" smtClean="0"/>
              <a:t> </a:t>
            </a:r>
            <a:r>
              <a:rPr lang="en-AU" sz="2800" dirty="0" err="1" smtClean="0"/>
              <a:t>cair</a:t>
            </a:r>
            <a:r>
              <a:rPr lang="en-AU" sz="2800" dirty="0" smtClean="0"/>
              <a:t> </a:t>
            </a:r>
            <a:r>
              <a:rPr lang="en-AU" sz="2800" dirty="0" err="1" smtClean="0"/>
              <a:t>untuk</a:t>
            </a:r>
            <a:r>
              <a:rPr lang="en-AU" sz="2800" dirty="0" smtClean="0"/>
              <a:t> </a:t>
            </a:r>
            <a:r>
              <a:rPr lang="en-AU" sz="2800" dirty="0" err="1" smtClean="0"/>
              <a:t>menghasilkan</a:t>
            </a:r>
            <a:r>
              <a:rPr lang="en-AU" sz="2800" dirty="0" smtClean="0"/>
              <a:t> cat. </a:t>
            </a:r>
            <a:r>
              <a:rPr lang="en-AU" sz="2800" dirty="0" err="1" smtClean="0"/>
              <a:t>Berikut</a:t>
            </a:r>
            <a:r>
              <a:rPr lang="en-AU" sz="2800" dirty="0" smtClean="0"/>
              <a:t> data </a:t>
            </a:r>
            <a:r>
              <a:rPr lang="en-AU" sz="2800" dirty="0" err="1" smtClean="0"/>
              <a:t>produksi</a:t>
            </a:r>
            <a:r>
              <a:rPr lang="en-AU" sz="2800" dirty="0" smtClean="0"/>
              <a:t> Dept. Mixing </a:t>
            </a:r>
            <a:r>
              <a:rPr lang="en-AU" sz="2800" dirty="0" err="1" smtClean="0"/>
              <a:t>bulan</a:t>
            </a:r>
            <a:r>
              <a:rPr lang="en-AU" sz="2800" dirty="0" smtClean="0"/>
              <a:t> April: </a:t>
            </a:r>
          </a:p>
          <a:p>
            <a:pPr eaLnBrk="1" hangingPunct="1">
              <a:lnSpc>
                <a:spcPct val="80000"/>
              </a:lnSpc>
              <a:buFontTx/>
              <a:buNone/>
              <a:defRPr/>
            </a:pPr>
            <a:r>
              <a:rPr lang="en-AU" sz="2000" dirty="0" smtClean="0"/>
              <a:t>					</a:t>
            </a:r>
            <a:endParaRPr lang="en-AU" sz="2000" b="1" dirty="0" smtClean="0"/>
          </a:p>
          <a:p>
            <a:pPr eaLnBrk="1" hangingPunct="1">
              <a:lnSpc>
                <a:spcPct val="80000"/>
              </a:lnSpc>
              <a:buFontTx/>
              <a:buNone/>
              <a:defRPr/>
            </a:pPr>
            <a:r>
              <a:rPr lang="en-AU" sz="2000" b="1" dirty="0" err="1" smtClean="0"/>
              <a:t>Jml</a:t>
            </a:r>
            <a:r>
              <a:rPr lang="en-AU" sz="2000" b="1" dirty="0" smtClean="0"/>
              <a:t> gallon </a:t>
            </a:r>
            <a:r>
              <a:rPr lang="en-AU" sz="2000" b="1" dirty="0" err="1" smtClean="0"/>
              <a:t>Pers</a:t>
            </a:r>
            <a:r>
              <a:rPr lang="en-AU" sz="2000" b="1" dirty="0" smtClean="0"/>
              <a:t> BDP </a:t>
            </a:r>
            <a:r>
              <a:rPr lang="en-AU" sz="2000" b="1" dirty="0" err="1" smtClean="0"/>
              <a:t>awal</a:t>
            </a:r>
            <a:r>
              <a:rPr lang="en-AU" sz="2000" b="1" dirty="0" smtClean="0"/>
              <a:t>:			     800</a:t>
            </a:r>
          </a:p>
          <a:p>
            <a:pPr eaLnBrk="1" hangingPunct="1">
              <a:lnSpc>
                <a:spcPct val="80000"/>
              </a:lnSpc>
              <a:buFontTx/>
              <a:buNone/>
              <a:defRPr/>
            </a:pPr>
            <a:r>
              <a:rPr lang="en-AU" sz="2000" b="1" dirty="0" err="1" smtClean="0"/>
              <a:t>Jml</a:t>
            </a:r>
            <a:r>
              <a:rPr lang="en-AU" sz="2000" b="1" dirty="0" smtClean="0"/>
              <a:t> gallon </a:t>
            </a:r>
            <a:r>
              <a:rPr lang="en-AU" sz="2000" b="1" dirty="0" err="1" smtClean="0"/>
              <a:t>diterima</a:t>
            </a:r>
            <a:r>
              <a:rPr lang="en-AU" sz="2000" b="1" dirty="0" smtClean="0"/>
              <a:t> </a:t>
            </a:r>
            <a:r>
              <a:rPr lang="en-AU" sz="2000" b="1" dirty="0" err="1" smtClean="0"/>
              <a:t>dari</a:t>
            </a:r>
            <a:r>
              <a:rPr lang="en-AU" sz="2000" b="1" dirty="0" smtClean="0"/>
              <a:t> Dept. Paint        	  2.000</a:t>
            </a:r>
          </a:p>
          <a:p>
            <a:pPr eaLnBrk="1" hangingPunct="1">
              <a:lnSpc>
                <a:spcPct val="80000"/>
              </a:lnSpc>
              <a:buFontTx/>
              <a:buNone/>
              <a:defRPr/>
            </a:pPr>
            <a:r>
              <a:rPr lang="en-AU" sz="2000" b="1" dirty="0" err="1" smtClean="0"/>
              <a:t>Jml</a:t>
            </a:r>
            <a:r>
              <a:rPr lang="en-AU" sz="2000" b="1" dirty="0" smtClean="0"/>
              <a:t> gallon </a:t>
            </a:r>
            <a:r>
              <a:rPr lang="en-AU" sz="2000" b="1" dirty="0" err="1" smtClean="0"/>
              <a:t>lateks</a:t>
            </a:r>
            <a:r>
              <a:rPr lang="en-AU" sz="2000" b="1" dirty="0" smtClean="0"/>
              <a:t> </a:t>
            </a:r>
            <a:r>
              <a:rPr lang="en-AU" sz="2000" b="1" dirty="0" err="1" smtClean="0"/>
              <a:t>ditambahkan</a:t>
            </a:r>
            <a:r>
              <a:rPr lang="en-AU" sz="2000" b="1" dirty="0" smtClean="0"/>
              <a:t> </a:t>
            </a:r>
            <a:r>
              <a:rPr lang="en-AU" sz="2000" b="1" dirty="0" err="1" smtClean="0"/>
              <a:t>di</a:t>
            </a:r>
            <a:r>
              <a:rPr lang="en-AU" sz="2000" b="1" dirty="0" smtClean="0"/>
              <a:t> dept Mixing 4.000</a:t>
            </a:r>
          </a:p>
          <a:p>
            <a:pPr eaLnBrk="1" hangingPunct="1">
              <a:lnSpc>
                <a:spcPct val="80000"/>
              </a:lnSpc>
              <a:buFontTx/>
              <a:buNone/>
              <a:defRPr/>
            </a:pPr>
            <a:r>
              <a:rPr lang="en-AU" sz="2000" b="1" dirty="0" err="1" smtClean="0"/>
              <a:t>Jml</a:t>
            </a:r>
            <a:r>
              <a:rPr lang="en-AU" sz="2000" b="1" dirty="0" smtClean="0"/>
              <a:t> gallon yang </a:t>
            </a:r>
            <a:r>
              <a:rPr lang="en-AU" sz="2000" b="1" dirty="0" err="1" smtClean="0"/>
              <a:t>ditransfer</a:t>
            </a:r>
            <a:r>
              <a:rPr lang="en-AU" sz="2000" b="1" dirty="0" smtClean="0"/>
              <a:t> </a:t>
            </a:r>
            <a:r>
              <a:rPr lang="en-AU" sz="2000" b="1" dirty="0" err="1" smtClean="0"/>
              <a:t>ke</a:t>
            </a:r>
            <a:r>
              <a:rPr lang="en-AU" sz="2000" b="1" dirty="0" smtClean="0"/>
              <a:t> Dept  Canning	  5.800</a:t>
            </a:r>
          </a:p>
          <a:p>
            <a:pPr eaLnBrk="1" hangingPunct="1">
              <a:lnSpc>
                <a:spcPct val="80000"/>
              </a:lnSpc>
              <a:buFontTx/>
              <a:buNone/>
              <a:defRPr/>
            </a:pPr>
            <a:r>
              <a:rPr lang="en-AU" sz="2000" b="1" u="sng" dirty="0" err="1" smtClean="0"/>
              <a:t>Jml</a:t>
            </a:r>
            <a:r>
              <a:rPr lang="en-AU" sz="2000" b="1" u="sng" dirty="0" smtClean="0"/>
              <a:t> gallon </a:t>
            </a:r>
            <a:r>
              <a:rPr lang="en-AU" sz="2000" b="1" u="sng" dirty="0" err="1" smtClean="0"/>
              <a:t>Pers</a:t>
            </a:r>
            <a:r>
              <a:rPr lang="en-AU" sz="2000" b="1" u="sng" dirty="0" smtClean="0"/>
              <a:t> BDP </a:t>
            </a:r>
            <a:r>
              <a:rPr lang="en-AU" sz="2000" b="1" u="sng" dirty="0" err="1" smtClean="0"/>
              <a:t>akhir</a:t>
            </a:r>
            <a:r>
              <a:rPr lang="en-AU" sz="2000" b="1" u="sng" dirty="0" smtClean="0"/>
              <a:t>:</a:t>
            </a:r>
            <a:r>
              <a:rPr lang="en-AU" sz="2000" b="1" dirty="0" smtClean="0"/>
              <a:t>			  1.000</a:t>
            </a:r>
          </a:p>
          <a:p>
            <a:pPr eaLnBrk="1" hangingPunct="1">
              <a:lnSpc>
                <a:spcPct val="80000"/>
              </a:lnSpc>
              <a:buFontTx/>
              <a:buNone/>
              <a:defRPr/>
            </a:pPr>
            <a:r>
              <a:rPr lang="en-AU" sz="2000" dirty="0" smtClean="0"/>
              <a:t>	  100% </a:t>
            </a:r>
            <a:r>
              <a:rPr lang="en-AU" sz="2000" dirty="0" err="1" smtClean="0"/>
              <a:t>Biaya</a:t>
            </a:r>
            <a:r>
              <a:rPr lang="en-AU" sz="2000" dirty="0" smtClean="0"/>
              <a:t> </a:t>
            </a:r>
            <a:r>
              <a:rPr lang="en-AU" sz="2000" dirty="0" err="1" smtClean="0"/>
              <a:t>dari</a:t>
            </a:r>
            <a:r>
              <a:rPr lang="en-AU" sz="2000" dirty="0" smtClean="0"/>
              <a:t> dept </a:t>
            </a:r>
            <a:r>
              <a:rPr lang="en-AU" sz="2000" dirty="0" err="1" smtClean="0"/>
              <a:t>sebelumnya</a:t>
            </a:r>
            <a:r>
              <a:rPr lang="en-AU" sz="2000" dirty="0" smtClean="0"/>
              <a:t>,</a:t>
            </a:r>
          </a:p>
          <a:p>
            <a:pPr eaLnBrk="1" hangingPunct="1">
              <a:lnSpc>
                <a:spcPct val="80000"/>
              </a:lnSpc>
              <a:buFontTx/>
              <a:buNone/>
              <a:defRPr/>
            </a:pPr>
            <a:r>
              <a:rPr lang="en-AU" sz="2000" dirty="0" smtClean="0"/>
              <a:t>       </a:t>
            </a:r>
            <a:r>
              <a:rPr lang="en-AU" sz="2000" dirty="0" err="1" smtClean="0"/>
              <a:t>Biaya</a:t>
            </a:r>
            <a:r>
              <a:rPr lang="en-AU" sz="2000" dirty="0" smtClean="0"/>
              <a:t> </a:t>
            </a:r>
            <a:r>
              <a:rPr lang="en-AU" sz="2000" dirty="0" err="1" smtClean="0"/>
              <a:t>bahan</a:t>
            </a:r>
            <a:r>
              <a:rPr lang="en-AU" sz="2000" dirty="0" smtClean="0"/>
              <a:t> 100%,Biaya </a:t>
            </a:r>
            <a:r>
              <a:rPr lang="en-AU" sz="2000" dirty="0" err="1" smtClean="0"/>
              <a:t>konversi</a:t>
            </a:r>
            <a:r>
              <a:rPr lang="en-AU" sz="2000" dirty="0" smtClean="0"/>
              <a:t> 50%	</a:t>
            </a:r>
          </a:p>
          <a:p>
            <a:pPr eaLnBrk="1" hangingPunct="1">
              <a:lnSpc>
                <a:spcPct val="80000"/>
              </a:lnSpc>
              <a:buFontTx/>
              <a:buNone/>
              <a:defRPr/>
            </a:pPr>
            <a:endParaRPr lang="en-AU" sz="2000" dirty="0" smtClean="0"/>
          </a:p>
          <a:p>
            <a:pPr eaLnBrk="1" hangingPunct="1">
              <a:lnSpc>
                <a:spcPct val="80000"/>
              </a:lnSpc>
              <a:buFontTx/>
              <a:buNone/>
              <a:defRPr/>
            </a:pPr>
            <a:r>
              <a:rPr lang="en-AU" sz="2000" dirty="0" smtClean="0"/>
              <a:t>	</a:t>
            </a:r>
          </a:p>
        </p:txBody>
      </p:sp>
      <p:sp>
        <p:nvSpPr>
          <p:cNvPr id="9220"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9221"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4E63189E-CD11-4680-9A41-CD68F4C6B7AF}" type="slidenum">
              <a:rPr lang="en-US"/>
              <a:pPr>
                <a:defRPr/>
              </a:pPr>
              <a:t>154</a:t>
            </a:fld>
            <a:endParaRPr lang="en-US"/>
          </a:p>
        </p:txBody>
      </p:sp>
      <p:sp>
        <p:nvSpPr>
          <p:cNvPr id="9222"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52299258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0972800" cy="407987"/>
          </a:xfrm>
        </p:spPr>
        <p:txBody>
          <a:bodyPr>
            <a:normAutofit fontScale="90000"/>
          </a:bodyPr>
          <a:lstStyle/>
          <a:p>
            <a:pPr algn="l" eaLnBrk="1" hangingPunct="1">
              <a:defRPr/>
            </a:pPr>
            <a:r>
              <a:rPr lang="en-AU" sz="3200" smtClean="0"/>
              <a:t> Tambahan Bahan Baku Menambah Jumlah Produk yg dihasilkan</a:t>
            </a:r>
          </a:p>
        </p:txBody>
      </p:sp>
      <p:sp>
        <p:nvSpPr>
          <p:cNvPr id="10243" name="Rectangle 3"/>
          <p:cNvSpPr>
            <a:spLocks noGrp="1" noChangeArrowheads="1"/>
          </p:cNvSpPr>
          <p:nvPr>
            <p:ph type="body" idx="1"/>
          </p:nvPr>
        </p:nvSpPr>
        <p:spPr>
          <a:xfrm>
            <a:off x="609600" y="765176"/>
            <a:ext cx="10972800" cy="5832475"/>
          </a:xfrm>
        </p:spPr>
        <p:txBody>
          <a:bodyPr>
            <a:normAutofit lnSpcReduction="10000"/>
          </a:bodyPr>
          <a:lstStyle/>
          <a:p>
            <a:pPr eaLnBrk="1" hangingPunct="1">
              <a:lnSpc>
                <a:spcPct val="80000"/>
              </a:lnSpc>
              <a:buFontTx/>
              <a:buNone/>
              <a:defRPr/>
            </a:pPr>
            <a:endParaRPr lang="en-AU" sz="2400" b="1" u="sng" dirty="0" smtClean="0"/>
          </a:p>
          <a:p>
            <a:pPr eaLnBrk="1" hangingPunct="1">
              <a:lnSpc>
                <a:spcPct val="80000"/>
              </a:lnSpc>
              <a:buFontTx/>
              <a:buNone/>
              <a:defRPr/>
            </a:pPr>
            <a:r>
              <a:rPr lang="en-AU" sz="2400" b="1" u="sng" dirty="0" smtClean="0"/>
              <a:t>Data </a:t>
            </a:r>
            <a:r>
              <a:rPr lang="en-AU" sz="2400" b="1" u="sng" dirty="0" err="1" smtClean="0"/>
              <a:t>Biaya</a:t>
            </a:r>
            <a:r>
              <a:rPr lang="en-AU" sz="2400" b="1" u="sng" dirty="0" smtClean="0"/>
              <a:t> </a:t>
            </a:r>
            <a:r>
              <a:rPr lang="en-AU" sz="2400" b="1" u="sng" dirty="0" err="1" smtClean="0"/>
              <a:t>bulan</a:t>
            </a:r>
            <a:r>
              <a:rPr lang="en-AU" sz="2400" b="1" u="sng" dirty="0" smtClean="0"/>
              <a:t> April:</a:t>
            </a:r>
          </a:p>
          <a:p>
            <a:pPr eaLnBrk="1" hangingPunct="1">
              <a:lnSpc>
                <a:spcPct val="80000"/>
              </a:lnSpc>
              <a:buFontTx/>
              <a:buNone/>
              <a:defRPr/>
            </a:pPr>
            <a:endParaRPr lang="en-AU" sz="2400" b="1" u="sng" dirty="0" smtClean="0"/>
          </a:p>
          <a:p>
            <a:pPr eaLnBrk="1" hangingPunct="1">
              <a:lnSpc>
                <a:spcPct val="80000"/>
              </a:lnSpc>
              <a:buFontTx/>
              <a:buNone/>
              <a:defRPr/>
            </a:pPr>
            <a:r>
              <a:rPr lang="en-AU" sz="2400" b="1" u="sng" dirty="0" err="1" smtClean="0"/>
              <a:t>Harga</a:t>
            </a:r>
            <a:r>
              <a:rPr lang="en-AU" sz="2400" b="1" u="sng" dirty="0" smtClean="0"/>
              <a:t> </a:t>
            </a:r>
            <a:r>
              <a:rPr lang="en-AU" sz="2400" b="1" u="sng" dirty="0" err="1" smtClean="0"/>
              <a:t>Pokok</a:t>
            </a:r>
            <a:r>
              <a:rPr lang="en-AU" sz="2400" b="1" u="sng" dirty="0" smtClean="0"/>
              <a:t> </a:t>
            </a:r>
            <a:r>
              <a:rPr lang="en-AU" sz="2400" b="1" u="sng" dirty="0" err="1" smtClean="0"/>
              <a:t>Barang</a:t>
            </a:r>
            <a:r>
              <a:rPr lang="en-AU" sz="2400" b="1" u="sng" dirty="0" smtClean="0"/>
              <a:t> </a:t>
            </a:r>
            <a:r>
              <a:rPr lang="en-AU" sz="2400" b="1" u="sng" dirty="0" err="1" smtClean="0"/>
              <a:t>dlm</a:t>
            </a:r>
            <a:r>
              <a:rPr lang="en-AU" sz="2400" b="1" u="sng" dirty="0" smtClean="0"/>
              <a:t> </a:t>
            </a:r>
            <a:r>
              <a:rPr lang="en-AU" sz="2400" b="1" u="sng" dirty="0" err="1" smtClean="0"/>
              <a:t>proses</a:t>
            </a:r>
            <a:r>
              <a:rPr lang="en-AU" sz="2400" b="1" u="sng" dirty="0" smtClean="0"/>
              <a:t> </a:t>
            </a:r>
            <a:r>
              <a:rPr lang="en-AU" sz="2400" b="1" u="sng" dirty="0" err="1" smtClean="0"/>
              <a:t>awal</a:t>
            </a:r>
            <a:r>
              <a:rPr lang="en-AU" sz="2400" b="1" u="sng" dirty="0" smtClean="0"/>
              <a:t>:</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dari</a:t>
            </a:r>
            <a:r>
              <a:rPr lang="en-AU" sz="2400" dirty="0" smtClean="0"/>
              <a:t> Dept. </a:t>
            </a:r>
            <a:r>
              <a:rPr lang="en-AU" sz="2400" dirty="0" err="1" smtClean="0"/>
              <a:t>Sebelumnya</a:t>
            </a:r>
            <a:r>
              <a:rPr lang="en-AU" sz="2400" dirty="0" smtClean="0"/>
              <a:t>		1.532</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Bahan</a:t>
            </a:r>
            <a:r>
              <a:rPr lang="en-AU" sz="2400" dirty="0" smtClean="0"/>
              <a:t> 					1.692	</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Tenaga</a:t>
            </a:r>
            <a:r>
              <a:rPr lang="en-AU" sz="2400" dirty="0" smtClean="0"/>
              <a:t> </a:t>
            </a:r>
            <a:r>
              <a:rPr lang="en-AU" sz="2400" dirty="0" err="1" smtClean="0"/>
              <a:t>Kerja</a:t>
            </a:r>
            <a:r>
              <a:rPr lang="en-AU" sz="2400" dirty="0" smtClean="0"/>
              <a:t>				     57</a:t>
            </a:r>
          </a:p>
          <a:p>
            <a:pPr eaLnBrk="1" hangingPunct="1">
              <a:lnSpc>
                <a:spcPct val="80000"/>
              </a:lnSpc>
              <a:buFontTx/>
              <a:buNone/>
              <a:defRPr/>
            </a:pPr>
            <a:r>
              <a:rPr lang="en-AU" sz="2400" dirty="0" smtClean="0"/>
              <a:t>	</a:t>
            </a:r>
            <a:r>
              <a:rPr lang="en-AU" sz="2400" dirty="0" err="1" smtClean="0"/>
              <a:t>Biaya</a:t>
            </a:r>
            <a:r>
              <a:rPr lang="en-AU" sz="2400" dirty="0" smtClean="0"/>
              <a:t> Overhead </a:t>
            </a:r>
            <a:r>
              <a:rPr lang="en-AU" sz="2400" dirty="0" err="1" smtClean="0"/>
              <a:t>Pabrik</a:t>
            </a:r>
            <a:r>
              <a:rPr lang="en-AU" sz="2400" dirty="0" smtClean="0"/>
              <a:t>				   114</a:t>
            </a:r>
          </a:p>
          <a:p>
            <a:pPr eaLnBrk="1" hangingPunct="1">
              <a:lnSpc>
                <a:spcPct val="80000"/>
              </a:lnSpc>
              <a:buFontTx/>
              <a:buNone/>
              <a:defRPr/>
            </a:pPr>
            <a:endParaRPr lang="en-AU" sz="2400" dirty="0" smtClean="0"/>
          </a:p>
          <a:p>
            <a:pPr eaLnBrk="1" hangingPunct="1">
              <a:lnSpc>
                <a:spcPct val="80000"/>
              </a:lnSpc>
              <a:buFontTx/>
              <a:buNone/>
              <a:defRPr/>
            </a:pPr>
            <a:r>
              <a:rPr lang="en-AU" sz="2400" b="1" u="sng" dirty="0" err="1" smtClean="0"/>
              <a:t>Biaya</a:t>
            </a:r>
            <a:r>
              <a:rPr lang="en-AU" sz="2400" b="1" u="sng" dirty="0" smtClean="0"/>
              <a:t> Yang </a:t>
            </a:r>
            <a:r>
              <a:rPr lang="en-AU" sz="2400" b="1" u="sng" dirty="0" err="1" smtClean="0"/>
              <a:t>ditambahkan</a:t>
            </a:r>
            <a:r>
              <a:rPr lang="en-AU" sz="2400" b="1" u="sng" dirty="0" smtClean="0"/>
              <a:t> </a:t>
            </a:r>
            <a:r>
              <a:rPr lang="en-AU" sz="2400" b="1" u="sng" dirty="0" err="1" smtClean="0"/>
              <a:t>selama</a:t>
            </a:r>
            <a:r>
              <a:rPr lang="en-AU" sz="2400" b="1" u="sng" dirty="0" smtClean="0"/>
              <a:t> </a:t>
            </a:r>
            <a:r>
              <a:rPr lang="en-AU" sz="2400" b="1" u="sng" dirty="0" err="1" smtClean="0"/>
              <a:t>periode</a:t>
            </a:r>
            <a:r>
              <a:rPr lang="en-AU" sz="2400" b="1" u="sng" dirty="0" smtClean="0"/>
              <a:t> </a:t>
            </a:r>
            <a:r>
              <a:rPr lang="en-AU" sz="2400" b="1" u="sng" dirty="0" err="1" smtClean="0"/>
              <a:t>ini</a:t>
            </a:r>
            <a:r>
              <a:rPr lang="en-AU" sz="2400" b="1" u="sng" dirty="0" smtClean="0"/>
              <a:t>:</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dari</a:t>
            </a:r>
            <a:r>
              <a:rPr lang="en-AU" sz="2400" dirty="0" smtClean="0"/>
              <a:t> Dept. </a:t>
            </a:r>
            <a:r>
              <a:rPr lang="en-AU" sz="2400" dirty="0" err="1" smtClean="0"/>
              <a:t>Sebelumnya</a:t>
            </a:r>
            <a:r>
              <a:rPr lang="en-AU" sz="2400" dirty="0" smtClean="0"/>
              <a:t> 		12.000</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Bahan</a:t>
            </a:r>
            <a:r>
              <a:rPr lang="en-AU" sz="2400" dirty="0" smtClean="0"/>
              <a:t> 					16.940</a:t>
            </a:r>
          </a:p>
          <a:p>
            <a:pPr eaLnBrk="1" hangingPunct="1">
              <a:lnSpc>
                <a:spcPct val="80000"/>
              </a:lnSpc>
              <a:buFontTx/>
              <a:buNone/>
              <a:defRPr/>
            </a:pPr>
            <a:r>
              <a:rPr lang="en-AU" sz="2400" dirty="0" smtClean="0"/>
              <a:t>	</a:t>
            </a:r>
            <a:r>
              <a:rPr lang="en-AU" sz="2400" dirty="0" err="1" smtClean="0"/>
              <a:t>Biaya</a:t>
            </a:r>
            <a:r>
              <a:rPr lang="en-AU" sz="2400" dirty="0" smtClean="0"/>
              <a:t> </a:t>
            </a:r>
            <a:r>
              <a:rPr lang="en-AU" sz="2400" dirty="0" err="1" smtClean="0"/>
              <a:t>Tenaga</a:t>
            </a:r>
            <a:r>
              <a:rPr lang="en-AU" sz="2400" dirty="0" smtClean="0"/>
              <a:t> </a:t>
            </a:r>
            <a:r>
              <a:rPr lang="en-AU" sz="2400" dirty="0" err="1" smtClean="0"/>
              <a:t>Kerja</a:t>
            </a:r>
            <a:r>
              <a:rPr lang="en-AU" sz="2400" dirty="0" smtClean="0"/>
              <a:t>				  3.660</a:t>
            </a:r>
          </a:p>
          <a:p>
            <a:pPr eaLnBrk="1" hangingPunct="1">
              <a:lnSpc>
                <a:spcPct val="80000"/>
              </a:lnSpc>
              <a:buFontTx/>
              <a:buNone/>
              <a:defRPr/>
            </a:pPr>
            <a:r>
              <a:rPr lang="en-AU" sz="2400" dirty="0" smtClean="0"/>
              <a:t>	</a:t>
            </a:r>
            <a:r>
              <a:rPr lang="en-AU" sz="2400" dirty="0" err="1" smtClean="0"/>
              <a:t>Biaya</a:t>
            </a:r>
            <a:r>
              <a:rPr lang="en-AU" sz="2400" dirty="0" smtClean="0"/>
              <a:t> Overhead </a:t>
            </a:r>
            <a:r>
              <a:rPr lang="en-AU" sz="2400" dirty="0" err="1" smtClean="0"/>
              <a:t>Pabrik</a:t>
            </a:r>
            <a:r>
              <a:rPr lang="en-AU" sz="2400" dirty="0" smtClean="0"/>
              <a:t>			  7.320		</a:t>
            </a:r>
          </a:p>
        </p:txBody>
      </p:sp>
      <p:sp>
        <p:nvSpPr>
          <p:cNvPr id="10244"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0245"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BD5F518C-D55E-4E0B-9E13-DA32B6B4BBFA}" type="slidenum">
              <a:rPr lang="en-US"/>
              <a:pPr>
                <a:defRPr/>
              </a:pPr>
              <a:t>155</a:t>
            </a:fld>
            <a:endParaRPr lang="en-US"/>
          </a:p>
        </p:txBody>
      </p:sp>
      <p:sp>
        <p:nvSpPr>
          <p:cNvPr id="10246"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5127631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1"/>
            <a:ext cx="10820400" cy="1071563"/>
          </a:xfrm>
        </p:spPr>
        <p:txBody>
          <a:bodyPr/>
          <a:lstStyle/>
          <a:p>
            <a:pPr eaLnBrk="1" hangingPunct="1">
              <a:defRPr/>
            </a:pPr>
            <a:r>
              <a:rPr lang="en-AU" sz="3600" smtClean="0"/>
              <a:t>Masuk Pertama Keluar Pertama (FIFO</a:t>
            </a:r>
            <a:r>
              <a:rPr lang="en-AU" sz="4000" smtClean="0"/>
              <a:t>)</a:t>
            </a:r>
          </a:p>
        </p:txBody>
      </p:sp>
      <p:sp>
        <p:nvSpPr>
          <p:cNvPr id="11267" name="Rectangle 3"/>
          <p:cNvSpPr>
            <a:spLocks noGrp="1" noChangeArrowheads="1"/>
          </p:cNvSpPr>
          <p:nvPr>
            <p:ph type="body" idx="1"/>
          </p:nvPr>
        </p:nvSpPr>
        <p:spPr>
          <a:xfrm>
            <a:off x="304800" y="1143000"/>
            <a:ext cx="11277600" cy="5486400"/>
          </a:xfrm>
        </p:spPr>
        <p:txBody>
          <a:bodyPr/>
          <a:lstStyle/>
          <a:p>
            <a:pPr eaLnBrk="1" hangingPunct="1">
              <a:defRPr/>
            </a:pPr>
            <a:r>
              <a:rPr lang="en-AU" sz="2800" dirty="0" err="1" smtClean="0"/>
              <a:t>Biaya</a:t>
            </a:r>
            <a:r>
              <a:rPr lang="en-AU" sz="2800" dirty="0" smtClean="0"/>
              <a:t> </a:t>
            </a:r>
            <a:r>
              <a:rPr lang="en-AU" sz="2800" dirty="0" err="1" smtClean="0"/>
              <a:t>produksi</a:t>
            </a:r>
            <a:r>
              <a:rPr lang="en-AU" sz="2800" dirty="0" smtClean="0"/>
              <a:t> yang </a:t>
            </a:r>
            <a:r>
              <a:rPr lang="en-AU" sz="2800" dirty="0" err="1" smtClean="0"/>
              <a:t>ditambahkan</a:t>
            </a:r>
            <a:r>
              <a:rPr lang="en-AU" sz="2800" dirty="0" smtClean="0"/>
              <a:t> </a:t>
            </a:r>
            <a:r>
              <a:rPr lang="en-AU" sz="2800" dirty="0" err="1" smtClean="0"/>
              <a:t>dalam</a:t>
            </a:r>
            <a:r>
              <a:rPr lang="en-AU" sz="2800" dirty="0" smtClean="0"/>
              <a:t> </a:t>
            </a:r>
            <a:r>
              <a:rPr lang="en-AU" sz="2800" dirty="0" err="1" smtClean="0"/>
              <a:t>departemen</a:t>
            </a:r>
            <a:r>
              <a:rPr lang="en-AU" sz="2800" dirty="0" smtClean="0"/>
              <a:t> </a:t>
            </a:r>
            <a:r>
              <a:rPr lang="en-AU" sz="2800" dirty="0" err="1" smtClean="0"/>
              <a:t>bersangkutan</a:t>
            </a:r>
            <a:r>
              <a:rPr lang="en-AU" sz="2800" dirty="0" smtClean="0"/>
              <a:t> </a:t>
            </a:r>
            <a:r>
              <a:rPr lang="en-AU" sz="2800" dirty="0" err="1" smtClean="0"/>
              <a:t>diasumsikan</a:t>
            </a:r>
            <a:r>
              <a:rPr lang="en-AU" sz="2800" dirty="0" smtClean="0"/>
              <a:t> </a:t>
            </a:r>
            <a:r>
              <a:rPr lang="en-AU" sz="2800" dirty="0" err="1" smtClean="0"/>
              <a:t>untuk</a:t>
            </a:r>
            <a:r>
              <a:rPr lang="en-AU" sz="2800" dirty="0" smtClean="0"/>
              <a:t> </a:t>
            </a:r>
            <a:r>
              <a:rPr lang="en-AU" sz="2800" dirty="0" err="1" smtClean="0"/>
              <a:t>menyelesaikan</a:t>
            </a:r>
            <a:r>
              <a:rPr lang="en-AU" sz="2800" dirty="0" smtClean="0"/>
              <a:t> </a:t>
            </a:r>
            <a:r>
              <a:rPr lang="en-AU" sz="2800" dirty="0" err="1" smtClean="0"/>
              <a:t>terlebih</a:t>
            </a:r>
            <a:r>
              <a:rPr lang="en-AU" sz="2800" dirty="0" smtClean="0"/>
              <a:t> </a:t>
            </a:r>
            <a:r>
              <a:rPr lang="en-AU" sz="2800" dirty="0" err="1" smtClean="0"/>
              <a:t>dahulu</a:t>
            </a:r>
            <a:r>
              <a:rPr lang="en-AU" sz="2800" dirty="0" smtClean="0"/>
              <a:t> </a:t>
            </a:r>
            <a:r>
              <a:rPr lang="en-AU" sz="2800" dirty="0" err="1" smtClean="0"/>
              <a:t>tingkat</a:t>
            </a:r>
            <a:r>
              <a:rPr lang="en-AU" sz="2800" dirty="0" smtClean="0"/>
              <a:t> </a:t>
            </a:r>
            <a:r>
              <a:rPr lang="en-AU" sz="2800" dirty="0" err="1" smtClean="0"/>
              <a:t>persentase</a:t>
            </a:r>
            <a:r>
              <a:rPr lang="en-AU" sz="2800" dirty="0" smtClean="0"/>
              <a:t> yang </a:t>
            </a:r>
            <a:r>
              <a:rPr lang="en-AU" sz="2800" dirty="0" err="1" smtClean="0"/>
              <a:t>belum</a:t>
            </a:r>
            <a:r>
              <a:rPr lang="en-AU" sz="2800" dirty="0" smtClean="0"/>
              <a:t> </a:t>
            </a:r>
            <a:r>
              <a:rPr lang="en-AU" sz="2800" dirty="0" err="1" smtClean="0"/>
              <a:t>selesai</a:t>
            </a:r>
            <a:r>
              <a:rPr lang="en-AU" sz="2800" dirty="0" smtClean="0"/>
              <a:t> </a:t>
            </a:r>
            <a:r>
              <a:rPr lang="en-AU" sz="2800" dirty="0" err="1" smtClean="0"/>
              <a:t>pada</a:t>
            </a:r>
            <a:r>
              <a:rPr lang="en-AU" sz="2800" dirty="0" smtClean="0"/>
              <a:t> </a:t>
            </a:r>
            <a:r>
              <a:rPr lang="en-AU" sz="2800" dirty="0" err="1" smtClean="0"/>
              <a:t>persediaan</a:t>
            </a:r>
            <a:r>
              <a:rPr lang="en-AU" sz="2800" dirty="0" smtClean="0"/>
              <a:t> </a:t>
            </a:r>
            <a:r>
              <a:rPr lang="en-AU" sz="2800" dirty="0" err="1" smtClean="0"/>
              <a:t>barang</a:t>
            </a:r>
            <a:r>
              <a:rPr lang="en-AU" sz="2800" dirty="0" smtClean="0"/>
              <a:t> </a:t>
            </a:r>
            <a:r>
              <a:rPr lang="en-AU" sz="2800" dirty="0" err="1" smtClean="0"/>
              <a:t>atau</a:t>
            </a:r>
            <a:r>
              <a:rPr lang="en-AU" sz="2800" dirty="0" smtClean="0"/>
              <a:t> </a:t>
            </a:r>
            <a:r>
              <a:rPr lang="en-AU" sz="2800" dirty="0" err="1" smtClean="0"/>
              <a:t>produk</a:t>
            </a:r>
            <a:r>
              <a:rPr lang="en-AU" sz="2800" dirty="0" smtClean="0"/>
              <a:t> </a:t>
            </a:r>
            <a:r>
              <a:rPr lang="en-AU" sz="2800" dirty="0" err="1" smtClean="0"/>
              <a:t>dalam</a:t>
            </a:r>
            <a:r>
              <a:rPr lang="en-AU" sz="2800" dirty="0" smtClean="0"/>
              <a:t> </a:t>
            </a:r>
            <a:r>
              <a:rPr lang="en-AU" sz="2800" dirty="0" err="1" smtClean="0"/>
              <a:t>proses</a:t>
            </a:r>
            <a:r>
              <a:rPr lang="en-AU" sz="2800" dirty="0" smtClean="0"/>
              <a:t> </a:t>
            </a:r>
            <a:r>
              <a:rPr lang="en-AU" sz="2800" dirty="0" err="1" smtClean="0"/>
              <a:t>awal</a:t>
            </a:r>
            <a:r>
              <a:rPr lang="en-AU" sz="2800" dirty="0" smtClean="0"/>
              <a:t>.</a:t>
            </a:r>
          </a:p>
          <a:p>
            <a:pPr eaLnBrk="1" hangingPunct="1">
              <a:defRPr/>
            </a:pPr>
            <a:r>
              <a:rPr lang="en-AU" sz="2800" dirty="0" err="1" smtClean="0"/>
              <a:t>Perhitungan</a:t>
            </a:r>
            <a:r>
              <a:rPr lang="en-AU" sz="2800" dirty="0" smtClean="0"/>
              <a:t> unit </a:t>
            </a:r>
            <a:r>
              <a:rPr lang="en-AU" sz="2800" dirty="0" err="1" smtClean="0"/>
              <a:t>ekuivalen</a:t>
            </a:r>
            <a:r>
              <a:rPr lang="en-AU" sz="2800" dirty="0" smtClean="0"/>
              <a:t> </a:t>
            </a:r>
            <a:r>
              <a:rPr lang="en-AU" sz="2800" dirty="0" err="1" smtClean="0"/>
              <a:t>akan</a:t>
            </a:r>
            <a:r>
              <a:rPr lang="en-AU" sz="2800" dirty="0" smtClean="0"/>
              <a:t> </a:t>
            </a:r>
            <a:r>
              <a:rPr lang="en-AU" sz="2800" dirty="0" err="1" smtClean="0"/>
              <a:t>terpengaruh</a:t>
            </a:r>
            <a:r>
              <a:rPr lang="en-AU" sz="2800" dirty="0" smtClean="0"/>
              <a:t> </a:t>
            </a:r>
            <a:r>
              <a:rPr lang="en-AU" sz="2800" dirty="0" err="1" smtClean="0"/>
              <a:t>oleh</a:t>
            </a:r>
            <a:r>
              <a:rPr lang="en-AU" sz="2800" dirty="0" smtClean="0"/>
              <a:t> unit yang </a:t>
            </a:r>
            <a:r>
              <a:rPr lang="en-AU" sz="2800" dirty="0" err="1" smtClean="0"/>
              <a:t>belum</a:t>
            </a:r>
            <a:r>
              <a:rPr lang="en-AU" sz="2800" dirty="0" smtClean="0"/>
              <a:t> </a:t>
            </a:r>
            <a:r>
              <a:rPr lang="en-AU" sz="2800" dirty="0" err="1" smtClean="0"/>
              <a:t>selesai</a:t>
            </a:r>
            <a:r>
              <a:rPr lang="en-AU" sz="2800" dirty="0" smtClean="0"/>
              <a:t> </a:t>
            </a:r>
            <a:r>
              <a:rPr lang="en-AU" sz="2800" dirty="0" err="1" smtClean="0"/>
              <a:t>pada</a:t>
            </a:r>
            <a:r>
              <a:rPr lang="en-AU" sz="2800" dirty="0" smtClean="0"/>
              <a:t> </a:t>
            </a:r>
            <a:r>
              <a:rPr lang="en-AU" sz="2800" dirty="0" err="1" smtClean="0"/>
              <a:t>persediaan</a:t>
            </a:r>
            <a:r>
              <a:rPr lang="en-AU" sz="2800" dirty="0" smtClean="0"/>
              <a:t> </a:t>
            </a:r>
            <a:r>
              <a:rPr lang="en-AU" sz="2800" dirty="0" err="1" smtClean="0"/>
              <a:t>produk</a:t>
            </a:r>
            <a:r>
              <a:rPr lang="en-AU" sz="2800" dirty="0" smtClean="0"/>
              <a:t> </a:t>
            </a:r>
            <a:r>
              <a:rPr lang="en-AU" sz="2800" dirty="0" err="1" smtClean="0"/>
              <a:t>dalam</a:t>
            </a:r>
            <a:r>
              <a:rPr lang="en-AU" sz="2800" dirty="0" smtClean="0"/>
              <a:t> </a:t>
            </a:r>
            <a:r>
              <a:rPr lang="en-AU" sz="2800" dirty="0" err="1" smtClean="0"/>
              <a:t>proses</a:t>
            </a:r>
            <a:r>
              <a:rPr lang="en-AU" sz="2800" dirty="0" smtClean="0"/>
              <a:t> </a:t>
            </a:r>
            <a:r>
              <a:rPr lang="en-AU" sz="2800" dirty="0" err="1" smtClean="0"/>
              <a:t>awal</a:t>
            </a:r>
            <a:r>
              <a:rPr lang="en-AU" sz="2800" dirty="0" smtClean="0"/>
              <a:t>. </a:t>
            </a:r>
          </a:p>
          <a:p>
            <a:pPr eaLnBrk="1" hangingPunct="1">
              <a:defRPr/>
            </a:pPr>
            <a:r>
              <a:rPr lang="en-AU" sz="2800" dirty="0" smtClean="0"/>
              <a:t>UE= </a:t>
            </a:r>
            <a:r>
              <a:rPr lang="en-AU" sz="2000" dirty="0" smtClean="0"/>
              <a:t>(BDP </a:t>
            </a:r>
            <a:r>
              <a:rPr lang="en-AU" sz="2000" dirty="0" err="1" smtClean="0"/>
              <a:t>Awal</a:t>
            </a:r>
            <a:r>
              <a:rPr lang="en-AU" sz="2000" dirty="0" smtClean="0"/>
              <a:t> x % </a:t>
            </a:r>
            <a:r>
              <a:rPr lang="en-AU" sz="2000" dirty="0" err="1" smtClean="0"/>
              <a:t>penyelesaian</a:t>
            </a:r>
            <a:r>
              <a:rPr lang="en-AU" sz="2000" dirty="0" smtClean="0"/>
              <a:t>) + (</a:t>
            </a:r>
            <a:r>
              <a:rPr lang="en-AU" sz="2000" dirty="0" err="1" smtClean="0"/>
              <a:t>P.Selesai</a:t>
            </a:r>
            <a:r>
              <a:rPr lang="en-AU" sz="2000" dirty="0" smtClean="0"/>
              <a:t>-BDP </a:t>
            </a:r>
            <a:r>
              <a:rPr lang="en-AU" sz="2000" dirty="0" err="1" smtClean="0"/>
              <a:t>Awal</a:t>
            </a:r>
            <a:r>
              <a:rPr lang="en-AU" sz="2000" dirty="0" smtClean="0"/>
              <a:t>) + (PDP </a:t>
            </a:r>
            <a:r>
              <a:rPr lang="en-AU" sz="2000" dirty="0" err="1" smtClean="0"/>
              <a:t>Akhir</a:t>
            </a:r>
            <a:r>
              <a:rPr lang="en-AU" sz="2000" dirty="0" smtClean="0"/>
              <a:t> x %     </a:t>
            </a:r>
            <a:r>
              <a:rPr lang="en-AU" sz="2000" dirty="0" err="1" smtClean="0"/>
              <a:t>penyelesaian</a:t>
            </a:r>
            <a:r>
              <a:rPr lang="en-AU" sz="2000" dirty="0" smtClean="0"/>
              <a:t>)</a:t>
            </a:r>
          </a:p>
        </p:txBody>
      </p:sp>
      <p:sp>
        <p:nvSpPr>
          <p:cNvPr id="11268"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1269"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AEAE294F-9604-4D59-BC59-68309230D18F}" type="slidenum">
              <a:rPr lang="en-US"/>
              <a:pPr>
                <a:defRPr/>
              </a:pPr>
              <a:t>156</a:t>
            </a:fld>
            <a:endParaRPr lang="en-US"/>
          </a:p>
        </p:txBody>
      </p:sp>
      <p:sp>
        <p:nvSpPr>
          <p:cNvPr id="11270"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0605790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Produk</a:t>
            </a:r>
            <a:r>
              <a:rPr lang="en-US" dirty="0" smtClean="0"/>
              <a:t> </a:t>
            </a:r>
            <a:r>
              <a:rPr lang="en-US" dirty="0" err="1" smtClean="0"/>
              <a:t>Diolah</a:t>
            </a:r>
            <a:r>
              <a:rPr lang="en-US" dirty="0" smtClean="0"/>
              <a:t> </a:t>
            </a:r>
            <a:r>
              <a:rPr lang="en-US" dirty="0" err="1" smtClean="0"/>
              <a:t>Melalui</a:t>
            </a:r>
            <a:r>
              <a:rPr lang="en-US" dirty="0" smtClean="0"/>
              <a:t> 2 </a:t>
            </a:r>
            <a:r>
              <a:rPr lang="en-US" dirty="0" err="1" smtClean="0"/>
              <a:t>Departemen</a:t>
            </a:r>
            <a:endParaRPr lang="en-US" dirty="0"/>
          </a:p>
        </p:txBody>
      </p:sp>
      <p:graphicFrame>
        <p:nvGraphicFramePr>
          <p:cNvPr id="7" name="Content Placeholder 6"/>
          <p:cNvGraphicFramePr>
            <a:graphicFrameLocks noGrp="1"/>
          </p:cNvGraphicFramePr>
          <p:nvPr>
            <p:ph idx="1"/>
          </p:nvPr>
        </p:nvGraphicFramePr>
        <p:xfrm>
          <a:off x="609600" y="1600200"/>
          <a:ext cx="10972800" cy="3775074"/>
        </p:xfrm>
        <a:graphic>
          <a:graphicData uri="http://schemas.openxmlformats.org/drawingml/2006/table">
            <a:tbl>
              <a:tblPr firstRow="1" bandRow="1">
                <a:tableStyleId>{5C22544A-7EE6-4342-B048-85BDC9FD1C3A}</a:tableStyleId>
              </a:tblPr>
              <a:tblGrid>
                <a:gridCol w="3657600"/>
                <a:gridCol w="3657600"/>
                <a:gridCol w="3657600"/>
              </a:tblGrid>
              <a:tr h="370902">
                <a:tc>
                  <a:txBody>
                    <a:bodyPr/>
                    <a:lstStyle/>
                    <a:p>
                      <a:endParaRPr lang="en-US" sz="1800" dirty="0"/>
                    </a:p>
                  </a:txBody>
                  <a:tcPr marL="121920" marR="121920" marT="45728" marB="45728"/>
                </a:tc>
                <a:tc>
                  <a:txBody>
                    <a:bodyPr/>
                    <a:lstStyle/>
                    <a:p>
                      <a:r>
                        <a:rPr lang="en-US" sz="1800" dirty="0" smtClean="0"/>
                        <a:t>Departemen-1</a:t>
                      </a:r>
                      <a:endParaRPr lang="en-US" sz="1800" dirty="0"/>
                    </a:p>
                  </a:txBody>
                  <a:tcPr marL="121920" marR="121920" marT="45728" marB="45728"/>
                </a:tc>
                <a:tc>
                  <a:txBody>
                    <a:bodyPr/>
                    <a:lstStyle/>
                    <a:p>
                      <a:r>
                        <a:rPr lang="en-US" sz="1800" dirty="0" smtClean="0"/>
                        <a:t>Departemen-2</a:t>
                      </a:r>
                      <a:endParaRPr lang="en-US" sz="1800" dirty="0"/>
                    </a:p>
                  </a:txBody>
                  <a:tcPr marL="121920" marR="121920" marT="45728" marB="45728"/>
                </a:tc>
              </a:tr>
              <a:tr h="370902">
                <a:tc>
                  <a:txBody>
                    <a:bodyPr/>
                    <a:lstStyle/>
                    <a:p>
                      <a:r>
                        <a:rPr lang="en-US" sz="1800" dirty="0" smtClean="0"/>
                        <a:t>Unit </a:t>
                      </a:r>
                      <a:r>
                        <a:rPr lang="en-US" sz="1800" dirty="0" err="1" smtClean="0"/>
                        <a:t>masuk</a:t>
                      </a:r>
                      <a:r>
                        <a:rPr lang="en-US" sz="1800" dirty="0" smtClean="0"/>
                        <a:t> </a:t>
                      </a:r>
                      <a:r>
                        <a:rPr lang="en-US" sz="1800" dirty="0" err="1" smtClean="0"/>
                        <a:t>proses</a:t>
                      </a:r>
                      <a:endParaRPr lang="en-US" sz="1800" dirty="0"/>
                    </a:p>
                  </a:txBody>
                  <a:tcPr marL="121920" marR="121920" marT="45728" marB="45728"/>
                </a:tc>
                <a:tc>
                  <a:txBody>
                    <a:bodyPr/>
                    <a:lstStyle/>
                    <a:p>
                      <a:r>
                        <a:rPr lang="en-US" sz="1800" dirty="0" smtClean="0"/>
                        <a:t>4.</a:t>
                      </a:r>
                      <a:r>
                        <a:rPr lang="id-ID" sz="1800" dirty="0" smtClean="0"/>
                        <a:t>8</a:t>
                      </a:r>
                      <a:r>
                        <a:rPr lang="en-US" sz="1800" dirty="0" smtClean="0"/>
                        <a:t>00</a:t>
                      </a:r>
                      <a:endParaRPr lang="en-US" sz="1800" dirty="0"/>
                    </a:p>
                  </a:txBody>
                  <a:tcPr marL="121920" marR="121920" marT="45728" marB="45728"/>
                </a:tc>
                <a:tc>
                  <a:txBody>
                    <a:bodyPr/>
                    <a:lstStyle/>
                    <a:p>
                      <a:r>
                        <a:rPr lang="id-ID" sz="1800" dirty="0" smtClean="0"/>
                        <a:t>4.320</a:t>
                      </a:r>
                      <a:endParaRPr lang="en-US" sz="1800" dirty="0"/>
                    </a:p>
                  </a:txBody>
                  <a:tcPr marL="121920" marR="121920" marT="45728" marB="45728"/>
                </a:tc>
              </a:tr>
              <a:tr h="640188">
                <a:tc>
                  <a:txBody>
                    <a:bodyPr/>
                    <a:lstStyle/>
                    <a:p>
                      <a:r>
                        <a:rPr lang="en-US" sz="1800" dirty="0" smtClean="0"/>
                        <a:t>Unit </a:t>
                      </a:r>
                      <a:r>
                        <a:rPr lang="en-US" sz="1800" dirty="0" err="1" smtClean="0"/>
                        <a:t>ditransfer</a:t>
                      </a:r>
                      <a:r>
                        <a:rPr lang="en-US" sz="1800" dirty="0" smtClean="0"/>
                        <a:t>/ </a:t>
                      </a:r>
                      <a:r>
                        <a:rPr lang="en-US" sz="1800" dirty="0" err="1" smtClean="0"/>
                        <a:t>produk</a:t>
                      </a:r>
                      <a:r>
                        <a:rPr lang="en-US" sz="1800" baseline="0" dirty="0" smtClean="0"/>
                        <a:t> </a:t>
                      </a:r>
                      <a:r>
                        <a:rPr lang="en-US" sz="1800" baseline="0" dirty="0" err="1" smtClean="0"/>
                        <a:t>jadi</a:t>
                      </a:r>
                      <a:endParaRPr lang="en-US" sz="1800" dirty="0"/>
                    </a:p>
                  </a:txBody>
                  <a:tcPr marL="121920" marR="121920" marT="45728" marB="45728"/>
                </a:tc>
                <a:tc>
                  <a:txBody>
                    <a:bodyPr/>
                    <a:lstStyle/>
                    <a:p>
                      <a:r>
                        <a:rPr lang="id-ID" sz="1800" dirty="0" smtClean="0"/>
                        <a:t>4320</a:t>
                      </a:r>
                      <a:endParaRPr lang="en-US" sz="1800" dirty="0"/>
                    </a:p>
                  </a:txBody>
                  <a:tcPr marL="121920" marR="121920" marT="45728" marB="45728"/>
                </a:tc>
                <a:tc>
                  <a:txBody>
                    <a:bodyPr/>
                    <a:lstStyle/>
                    <a:p>
                      <a:r>
                        <a:rPr lang="id-ID" sz="1800" dirty="0" smtClean="0"/>
                        <a:t>4.080</a:t>
                      </a:r>
                      <a:endParaRPr lang="en-US" sz="1800" dirty="0"/>
                    </a:p>
                  </a:txBody>
                  <a:tcPr marL="121920" marR="121920" marT="45728" marB="45728"/>
                </a:tc>
              </a:tr>
              <a:tr h="640188">
                <a:tc>
                  <a:txBody>
                    <a:bodyPr/>
                    <a:lstStyle/>
                    <a:p>
                      <a:r>
                        <a:rPr lang="en-US" sz="1800" dirty="0" smtClean="0"/>
                        <a:t>PDP </a:t>
                      </a:r>
                      <a:r>
                        <a:rPr lang="en-US" sz="1800" dirty="0" err="1" smtClean="0"/>
                        <a:t>akhir</a:t>
                      </a:r>
                      <a:endParaRPr lang="en-US" sz="1800" dirty="0"/>
                    </a:p>
                  </a:txBody>
                  <a:tcPr marL="121920" marR="121920" marT="45728" marB="45728"/>
                </a:tc>
                <a:tc>
                  <a:txBody>
                    <a:bodyPr/>
                    <a:lstStyle/>
                    <a:p>
                      <a:r>
                        <a:rPr lang="en-US" sz="1800" dirty="0" smtClean="0"/>
                        <a:t>4</a:t>
                      </a:r>
                      <a:r>
                        <a:rPr lang="id-ID" sz="1800" dirty="0" smtClean="0"/>
                        <a:t>80</a:t>
                      </a:r>
                      <a:r>
                        <a:rPr lang="en-US" sz="1800" dirty="0" smtClean="0"/>
                        <a:t> (100% BB &amp;50% BK)</a:t>
                      </a:r>
                      <a:endParaRPr lang="en-US" sz="1800" dirty="0"/>
                    </a:p>
                  </a:txBody>
                  <a:tcPr marL="121920" marR="121920" marT="45728" marB="45728"/>
                </a:tc>
                <a:tc>
                  <a:txBody>
                    <a:bodyPr/>
                    <a:lstStyle/>
                    <a:p>
                      <a:r>
                        <a:rPr lang="en-US" sz="1800" dirty="0" smtClean="0"/>
                        <a:t>2</a:t>
                      </a:r>
                      <a:r>
                        <a:rPr lang="id-ID" sz="1800" dirty="0" smtClean="0"/>
                        <a:t>4</a:t>
                      </a:r>
                      <a:r>
                        <a:rPr lang="en-US" sz="1800" dirty="0" smtClean="0"/>
                        <a:t>0 (100% BB </a:t>
                      </a:r>
                      <a:r>
                        <a:rPr lang="en-US" sz="1800" dirty="0" err="1" smtClean="0"/>
                        <a:t>dan</a:t>
                      </a:r>
                      <a:r>
                        <a:rPr lang="en-US" sz="1800" baseline="0" dirty="0" smtClean="0"/>
                        <a:t> 30% BK)</a:t>
                      </a:r>
                      <a:endParaRPr lang="en-US" sz="1800" dirty="0"/>
                    </a:p>
                  </a:txBody>
                  <a:tcPr marL="121920" marR="121920" marT="45728" marB="45728"/>
                </a:tc>
              </a:tr>
              <a:tr h="370902">
                <a:tc>
                  <a:txBody>
                    <a:bodyPr/>
                    <a:lstStyle/>
                    <a:p>
                      <a:r>
                        <a:rPr lang="en-US" sz="1800" dirty="0" err="1" smtClean="0"/>
                        <a:t>Biaya</a:t>
                      </a:r>
                      <a:r>
                        <a:rPr lang="en-US" sz="1800" dirty="0" smtClean="0"/>
                        <a:t> </a:t>
                      </a:r>
                      <a:r>
                        <a:rPr lang="en-US" sz="1800" dirty="0" err="1" smtClean="0"/>
                        <a:t>bahan</a:t>
                      </a:r>
                      <a:r>
                        <a:rPr lang="en-US" sz="1800" dirty="0" smtClean="0"/>
                        <a:t> </a:t>
                      </a:r>
                      <a:r>
                        <a:rPr lang="en-US" sz="1800" dirty="0" err="1" smtClean="0"/>
                        <a:t>baku</a:t>
                      </a:r>
                      <a:endParaRPr lang="en-US" sz="1800" dirty="0"/>
                    </a:p>
                  </a:txBody>
                  <a:tcPr marL="121920" marR="121920" marT="45728" marB="45728"/>
                </a:tc>
                <a:tc>
                  <a:txBody>
                    <a:bodyPr/>
                    <a:lstStyle/>
                    <a:p>
                      <a:r>
                        <a:rPr lang="id-ID" sz="1800" dirty="0" smtClean="0"/>
                        <a:t>240</a:t>
                      </a:r>
                      <a:r>
                        <a:rPr lang="en-US" sz="1800" dirty="0" smtClean="0"/>
                        <a:t>.000</a:t>
                      </a:r>
                      <a:endParaRPr lang="en-US" sz="1800" dirty="0"/>
                    </a:p>
                  </a:txBody>
                  <a:tcPr marL="121920" marR="121920" marT="45728" marB="45728"/>
                </a:tc>
                <a:tc>
                  <a:txBody>
                    <a:bodyPr/>
                    <a:lstStyle/>
                    <a:p>
                      <a:r>
                        <a:rPr lang="en-US" sz="1800" dirty="0" smtClean="0"/>
                        <a:t>-</a:t>
                      </a:r>
                      <a:endParaRPr lang="en-US" sz="1800" dirty="0"/>
                    </a:p>
                  </a:txBody>
                  <a:tcPr marL="121920" marR="121920" marT="45728" marB="45728"/>
                </a:tc>
              </a:tr>
              <a:tr h="640188">
                <a:tc>
                  <a:txBody>
                    <a:bodyPr/>
                    <a:lstStyle/>
                    <a:p>
                      <a:r>
                        <a:rPr lang="en-US" sz="1800" dirty="0" err="1" smtClean="0"/>
                        <a:t>Biaya</a:t>
                      </a:r>
                      <a:r>
                        <a:rPr lang="en-US" sz="1800" dirty="0" smtClean="0"/>
                        <a:t> </a:t>
                      </a:r>
                      <a:r>
                        <a:rPr lang="en-US" sz="1800" dirty="0" err="1" smtClean="0"/>
                        <a:t>tenaga</a:t>
                      </a:r>
                      <a:r>
                        <a:rPr lang="en-US" sz="1800" dirty="0" smtClean="0"/>
                        <a:t> </a:t>
                      </a:r>
                      <a:r>
                        <a:rPr lang="en-US" sz="1800" dirty="0" err="1" smtClean="0"/>
                        <a:t>kerja</a:t>
                      </a:r>
                      <a:r>
                        <a:rPr lang="en-US" sz="1800" dirty="0" smtClean="0"/>
                        <a:t> </a:t>
                      </a:r>
                      <a:r>
                        <a:rPr lang="en-US" sz="1800" dirty="0" err="1" smtClean="0"/>
                        <a:t>langsung</a:t>
                      </a:r>
                      <a:endParaRPr lang="en-US" sz="1800" dirty="0"/>
                    </a:p>
                  </a:txBody>
                  <a:tcPr marL="121920" marR="121920" marT="45728" marB="45728"/>
                </a:tc>
                <a:tc>
                  <a:txBody>
                    <a:bodyPr/>
                    <a:lstStyle/>
                    <a:p>
                      <a:r>
                        <a:rPr lang="id-ID" sz="1800" dirty="0" smtClean="0"/>
                        <a:t>364.800</a:t>
                      </a:r>
                      <a:endParaRPr lang="en-US" sz="1800" dirty="0"/>
                    </a:p>
                  </a:txBody>
                  <a:tcPr marL="121920" marR="121920" marT="45728" marB="45728"/>
                </a:tc>
                <a:tc>
                  <a:txBody>
                    <a:bodyPr/>
                    <a:lstStyle/>
                    <a:p>
                      <a:r>
                        <a:rPr lang="id-ID" sz="1800" dirty="0" smtClean="0"/>
                        <a:t>415.200</a:t>
                      </a:r>
                      <a:endParaRPr lang="en-US" sz="1800" dirty="0"/>
                    </a:p>
                  </a:txBody>
                  <a:tcPr marL="121920" marR="121920" marT="45728" marB="45728"/>
                </a:tc>
              </a:tr>
              <a:tr h="370902">
                <a:tc>
                  <a:txBody>
                    <a:bodyPr/>
                    <a:lstStyle/>
                    <a:p>
                      <a:r>
                        <a:rPr lang="en-US" sz="1800" dirty="0" smtClean="0"/>
                        <a:t>BOP yang </a:t>
                      </a:r>
                      <a:r>
                        <a:rPr lang="en-US" sz="1800" dirty="0" err="1" smtClean="0"/>
                        <a:t>dibebankan</a:t>
                      </a:r>
                      <a:r>
                        <a:rPr lang="en-US" sz="1800" dirty="0" smtClean="0"/>
                        <a:t> </a:t>
                      </a:r>
                      <a:endParaRPr lang="en-US" sz="1800" dirty="0"/>
                    </a:p>
                  </a:txBody>
                  <a:tcPr marL="121920" marR="121920" marT="45728" marB="45728"/>
                </a:tc>
                <a:tc>
                  <a:txBody>
                    <a:bodyPr/>
                    <a:lstStyle/>
                    <a:p>
                      <a:r>
                        <a:rPr lang="id-ID" sz="1800" dirty="0" smtClean="0"/>
                        <a:t>273.600</a:t>
                      </a:r>
                      <a:endParaRPr lang="en-US" sz="1800" dirty="0"/>
                    </a:p>
                  </a:txBody>
                  <a:tcPr marL="121920" marR="121920" marT="45728" marB="45728"/>
                </a:tc>
                <a:tc>
                  <a:txBody>
                    <a:bodyPr/>
                    <a:lstStyle/>
                    <a:p>
                      <a:r>
                        <a:rPr lang="id-ID" sz="1800" dirty="0" smtClean="0"/>
                        <a:t>498.240</a:t>
                      </a:r>
                      <a:endParaRPr lang="en-US" sz="1800" dirty="0"/>
                    </a:p>
                  </a:txBody>
                  <a:tcPr marL="121920" marR="121920" marT="45728" marB="45728"/>
                </a:tc>
              </a:tr>
              <a:tr h="370902">
                <a:tc>
                  <a:txBody>
                    <a:bodyPr/>
                    <a:lstStyle/>
                    <a:p>
                      <a:r>
                        <a:rPr lang="en-US" sz="1800" dirty="0" smtClean="0"/>
                        <a:t>BOP </a:t>
                      </a:r>
                      <a:r>
                        <a:rPr lang="en-US" sz="1800" dirty="0" err="1" smtClean="0"/>
                        <a:t>sesungguhnya</a:t>
                      </a:r>
                      <a:endParaRPr lang="en-US" sz="1800" dirty="0"/>
                    </a:p>
                  </a:txBody>
                  <a:tcPr marL="121920" marR="121920" marT="45728" marB="45728"/>
                </a:tc>
                <a:tc>
                  <a:txBody>
                    <a:bodyPr/>
                    <a:lstStyle/>
                    <a:p>
                      <a:r>
                        <a:rPr lang="id-ID" sz="1800" dirty="0" smtClean="0"/>
                        <a:t>3</a:t>
                      </a:r>
                      <a:r>
                        <a:rPr lang="en-US" sz="1800" dirty="0" smtClean="0"/>
                        <a:t>00.000</a:t>
                      </a:r>
                      <a:endParaRPr lang="en-US" sz="1800" dirty="0"/>
                    </a:p>
                  </a:txBody>
                  <a:tcPr marL="121920" marR="121920" marT="45728" marB="45728"/>
                </a:tc>
                <a:tc>
                  <a:txBody>
                    <a:bodyPr/>
                    <a:lstStyle/>
                    <a:p>
                      <a:r>
                        <a:rPr lang="id-ID" sz="1800" dirty="0" smtClean="0"/>
                        <a:t>48</a:t>
                      </a:r>
                      <a:r>
                        <a:rPr lang="en-US" sz="1800" dirty="0" smtClean="0"/>
                        <a:t>0.000</a:t>
                      </a:r>
                      <a:endParaRPr lang="en-US" sz="1800" dirty="0"/>
                    </a:p>
                  </a:txBody>
                  <a:tcPr marL="121920" marR="121920" marT="45728" marB="45728"/>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3C27CA7C-EB61-4DFB-878E-D83B76E01FAD}" type="slidenum">
              <a:rPr lang="en-US" smtClean="0"/>
              <a:pPr>
                <a:defRPr/>
              </a:pPr>
              <a:t>157</a:t>
            </a:fld>
            <a:endParaRPr lang="en-US"/>
          </a:p>
        </p:txBody>
      </p:sp>
    </p:spTree>
    <p:extLst>
      <p:ext uri="{BB962C8B-B14F-4D97-AF65-F5344CB8AC3E}">
        <p14:creationId xmlns:p14="http://schemas.microsoft.com/office/powerpoint/2010/main" val="18876331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PDP </a:t>
            </a:r>
            <a:r>
              <a:rPr lang="en-US" dirty="0" err="1" smtClean="0"/>
              <a:t>Awal</a:t>
            </a:r>
            <a:r>
              <a:rPr lang="en-US" dirty="0" smtClean="0"/>
              <a:t> – </a:t>
            </a:r>
            <a:r>
              <a:rPr lang="en-US" dirty="0" err="1" smtClean="0"/>
              <a:t>Metode</a:t>
            </a:r>
            <a:r>
              <a:rPr lang="en-US" dirty="0" smtClean="0"/>
              <a:t> Rata-Rata</a:t>
            </a:r>
            <a:endParaRPr lang="en-US" dirty="0"/>
          </a:p>
        </p:txBody>
      </p:sp>
      <p:graphicFrame>
        <p:nvGraphicFramePr>
          <p:cNvPr id="7" name="Content Placeholder 6"/>
          <p:cNvGraphicFramePr>
            <a:graphicFrameLocks noGrp="1"/>
          </p:cNvGraphicFramePr>
          <p:nvPr>
            <p:ph idx="1"/>
          </p:nvPr>
        </p:nvGraphicFramePr>
        <p:xfrm>
          <a:off x="304800" y="1143000"/>
          <a:ext cx="11277600" cy="6127750"/>
        </p:xfrm>
        <a:graphic>
          <a:graphicData uri="http://schemas.openxmlformats.org/drawingml/2006/table">
            <a:tbl>
              <a:tblPr firstRow="1" bandRow="1">
                <a:tableStyleId>{5C22544A-7EE6-4342-B048-85BDC9FD1C3A}</a:tableStyleId>
              </a:tblPr>
              <a:tblGrid>
                <a:gridCol w="3383280"/>
                <a:gridCol w="4135120"/>
                <a:gridCol w="3759200"/>
              </a:tblGrid>
              <a:tr h="441215">
                <a:tc>
                  <a:txBody>
                    <a:bodyPr/>
                    <a:lstStyle/>
                    <a:p>
                      <a:endParaRPr lang="en-US" sz="1600" dirty="0"/>
                    </a:p>
                  </a:txBody>
                  <a:tcPr marL="121920" marR="121920" marT="45723" marB="45723"/>
                </a:tc>
                <a:tc>
                  <a:txBody>
                    <a:bodyPr/>
                    <a:lstStyle/>
                    <a:p>
                      <a:r>
                        <a:rPr lang="en-US" sz="1600" dirty="0" smtClean="0"/>
                        <a:t>Departemen-1</a:t>
                      </a:r>
                      <a:endParaRPr lang="en-US" sz="1600" dirty="0"/>
                    </a:p>
                  </a:txBody>
                  <a:tcPr marL="121920" marR="121920" marT="45723" marB="45723"/>
                </a:tc>
                <a:tc>
                  <a:txBody>
                    <a:bodyPr/>
                    <a:lstStyle/>
                    <a:p>
                      <a:r>
                        <a:rPr lang="en-US" sz="1600" dirty="0" smtClean="0"/>
                        <a:t>Departemen-2</a:t>
                      </a:r>
                      <a:endParaRPr lang="en-US" sz="1600" dirty="0"/>
                    </a:p>
                  </a:txBody>
                  <a:tcPr marL="121920" marR="121920" marT="45723" marB="45723"/>
                </a:tc>
              </a:tr>
              <a:tr h="625860">
                <a:tc>
                  <a:txBody>
                    <a:bodyPr/>
                    <a:lstStyle/>
                    <a:p>
                      <a:r>
                        <a:rPr lang="en-US" sz="1600" dirty="0" smtClean="0"/>
                        <a:t>PDP </a:t>
                      </a:r>
                      <a:r>
                        <a:rPr lang="en-US" sz="1600" dirty="0" err="1" smtClean="0"/>
                        <a:t>awal</a:t>
                      </a:r>
                      <a:endParaRPr lang="en-US" sz="1600" dirty="0"/>
                    </a:p>
                  </a:txBody>
                  <a:tcPr marL="121920" marR="121920" marT="45723" marB="45723"/>
                </a:tc>
                <a:tc>
                  <a:txBody>
                    <a:bodyPr/>
                    <a:lstStyle/>
                    <a:p>
                      <a:pPr algn="r"/>
                      <a:r>
                        <a:rPr lang="en-US" sz="1600" dirty="0" smtClean="0"/>
                        <a:t>880 (100% BB&amp;40% BK)</a:t>
                      </a:r>
                      <a:endParaRPr lang="en-US" sz="1600" dirty="0"/>
                    </a:p>
                  </a:txBody>
                  <a:tcPr marL="121920" marR="121920" marT="45723" marB="45723"/>
                </a:tc>
                <a:tc>
                  <a:txBody>
                    <a:bodyPr/>
                    <a:lstStyle/>
                    <a:p>
                      <a:pPr algn="r"/>
                      <a:r>
                        <a:rPr lang="en-US" sz="1600" dirty="0" smtClean="0"/>
                        <a:t>1.320 (100% BB&amp;20% BK)</a:t>
                      </a:r>
                      <a:endParaRPr lang="en-US" sz="1600" dirty="0"/>
                    </a:p>
                  </a:txBody>
                  <a:tcPr marL="121920" marR="121920" marT="45723" marB="45723"/>
                </a:tc>
              </a:tr>
              <a:tr h="761549">
                <a:tc>
                  <a:txBody>
                    <a:bodyPr/>
                    <a:lstStyle/>
                    <a:p>
                      <a:r>
                        <a:rPr lang="en-US" sz="1600" dirty="0" smtClean="0"/>
                        <a:t>Unit </a:t>
                      </a:r>
                      <a:r>
                        <a:rPr lang="en-US" sz="1600" dirty="0" err="1" smtClean="0"/>
                        <a:t>masuk</a:t>
                      </a:r>
                      <a:r>
                        <a:rPr lang="en-US" sz="1600" dirty="0" smtClean="0"/>
                        <a:t> </a:t>
                      </a:r>
                      <a:r>
                        <a:rPr lang="en-US" sz="1600" dirty="0" err="1" smtClean="0"/>
                        <a:t>proses</a:t>
                      </a:r>
                      <a:endParaRPr lang="en-US" sz="1600" dirty="0"/>
                    </a:p>
                  </a:txBody>
                  <a:tcPr marL="121920" marR="121920" marT="45723" marB="45723"/>
                </a:tc>
                <a:tc>
                  <a:txBody>
                    <a:bodyPr/>
                    <a:lstStyle/>
                    <a:p>
                      <a:pPr algn="r"/>
                      <a:r>
                        <a:rPr lang="en-US" sz="1600" dirty="0" smtClean="0"/>
                        <a:t>8.800</a:t>
                      </a:r>
                      <a:endParaRPr lang="en-US" sz="1600" dirty="0"/>
                    </a:p>
                  </a:txBody>
                  <a:tcPr marL="121920" marR="121920" marT="45723" marB="45723"/>
                </a:tc>
                <a:tc>
                  <a:txBody>
                    <a:bodyPr/>
                    <a:lstStyle/>
                    <a:p>
                      <a:pPr algn="r"/>
                      <a:r>
                        <a:rPr lang="en-US" sz="1600" dirty="0" smtClean="0"/>
                        <a:t>7.700</a:t>
                      </a:r>
                      <a:endParaRPr lang="en-US" sz="1600" dirty="0"/>
                    </a:p>
                  </a:txBody>
                  <a:tcPr marL="121920" marR="121920" marT="45723" marB="45723"/>
                </a:tc>
              </a:tr>
              <a:tr h="441215">
                <a:tc>
                  <a:txBody>
                    <a:bodyPr/>
                    <a:lstStyle/>
                    <a:p>
                      <a:r>
                        <a:rPr lang="en-US" sz="1600" dirty="0" err="1" smtClean="0"/>
                        <a:t>Tambahaan</a:t>
                      </a:r>
                      <a:r>
                        <a:rPr lang="en-US" sz="1600" baseline="0" dirty="0" smtClean="0"/>
                        <a:t> unit</a:t>
                      </a:r>
                      <a:endParaRPr lang="en-US" sz="1600" dirty="0"/>
                    </a:p>
                  </a:txBody>
                  <a:tcPr marL="121920" marR="121920" marT="45723" marB="45723"/>
                </a:tc>
                <a:tc>
                  <a:txBody>
                    <a:bodyPr/>
                    <a:lstStyle/>
                    <a:p>
                      <a:pPr algn="r"/>
                      <a:endParaRPr lang="en-US" sz="1600" dirty="0"/>
                    </a:p>
                  </a:txBody>
                  <a:tcPr marL="121920" marR="121920" marT="45723" marB="45723"/>
                </a:tc>
                <a:tc>
                  <a:txBody>
                    <a:bodyPr/>
                    <a:lstStyle/>
                    <a:p>
                      <a:pPr algn="r"/>
                      <a:r>
                        <a:rPr lang="en-US" sz="1600" dirty="0" smtClean="0"/>
                        <a:t>1.100</a:t>
                      </a:r>
                      <a:endParaRPr lang="en-US" sz="1600" dirty="0"/>
                    </a:p>
                  </a:txBody>
                  <a:tcPr marL="121920" marR="121920" marT="45723" marB="45723"/>
                </a:tc>
              </a:tr>
              <a:tr h="761549">
                <a:tc>
                  <a:txBody>
                    <a:bodyPr/>
                    <a:lstStyle/>
                    <a:p>
                      <a:r>
                        <a:rPr lang="en-US" sz="1600" dirty="0" smtClean="0"/>
                        <a:t>PDP </a:t>
                      </a:r>
                      <a:r>
                        <a:rPr lang="en-US" sz="1600" dirty="0" err="1" smtClean="0"/>
                        <a:t>akhir</a:t>
                      </a:r>
                      <a:endParaRPr lang="en-US" sz="1600" dirty="0"/>
                    </a:p>
                  </a:txBody>
                  <a:tcPr marL="121920" marR="121920" marT="45723" marB="45723"/>
                </a:tc>
                <a:tc>
                  <a:txBody>
                    <a:bodyPr/>
                    <a:lstStyle/>
                    <a:p>
                      <a:pPr algn="r"/>
                      <a:r>
                        <a:rPr lang="en-US" sz="1600" dirty="0" smtClean="0"/>
                        <a:t>1.980 (100% BB&amp;60% BK)</a:t>
                      </a:r>
                      <a:endParaRPr lang="en-US" sz="1600" dirty="0"/>
                    </a:p>
                  </a:txBody>
                  <a:tcPr marL="121920" marR="121920" marT="45723" marB="45723"/>
                </a:tc>
                <a:tc>
                  <a:txBody>
                    <a:bodyPr/>
                    <a:lstStyle/>
                    <a:p>
                      <a:pPr algn="r"/>
                      <a:r>
                        <a:rPr lang="en-US" sz="1600" dirty="0" smtClean="0"/>
                        <a:t>440 (100% BB&amp;30% BK)</a:t>
                      </a:r>
                      <a:endParaRPr lang="en-US" sz="1600" dirty="0"/>
                    </a:p>
                  </a:txBody>
                  <a:tcPr marL="121920" marR="121920" marT="45723" marB="45723"/>
                </a:tc>
              </a:tr>
              <a:tr h="1679941">
                <a:tc>
                  <a:txBody>
                    <a:bodyPr/>
                    <a:lstStyle/>
                    <a:p>
                      <a:r>
                        <a:rPr lang="en-US" sz="1600" dirty="0" err="1" smtClean="0"/>
                        <a:t>Biaya</a:t>
                      </a:r>
                      <a:r>
                        <a:rPr lang="en-US" sz="1600" dirty="0" smtClean="0"/>
                        <a:t> </a:t>
                      </a:r>
                      <a:r>
                        <a:rPr lang="en-US" sz="1600" dirty="0" err="1" smtClean="0"/>
                        <a:t>pada</a:t>
                      </a:r>
                      <a:r>
                        <a:rPr lang="en-US" sz="1600" dirty="0" smtClean="0"/>
                        <a:t> PDP </a:t>
                      </a:r>
                      <a:r>
                        <a:rPr lang="en-US" sz="1600" dirty="0" err="1" smtClean="0"/>
                        <a:t>awal</a:t>
                      </a:r>
                      <a:endParaRPr lang="en-US" sz="1600" dirty="0" smtClean="0"/>
                    </a:p>
                    <a:p>
                      <a:r>
                        <a:rPr lang="en-US" sz="1600" dirty="0" smtClean="0"/>
                        <a:t>HP</a:t>
                      </a:r>
                      <a:r>
                        <a:rPr lang="en-US" sz="1600" baseline="0" dirty="0" smtClean="0"/>
                        <a:t> </a:t>
                      </a:r>
                      <a:r>
                        <a:rPr lang="en-US" sz="1600" baseline="0" dirty="0" err="1" smtClean="0"/>
                        <a:t>dari</a:t>
                      </a:r>
                      <a:r>
                        <a:rPr lang="en-US" sz="1600" baseline="0" dirty="0" smtClean="0"/>
                        <a:t> dept-1</a:t>
                      </a:r>
                    </a:p>
                    <a:p>
                      <a:r>
                        <a:rPr lang="en-US" sz="1600" baseline="0" dirty="0" err="1" smtClean="0"/>
                        <a:t>Biaya</a:t>
                      </a:r>
                      <a:r>
                        <a:rPr lang="en-US" sz="1600" baseline="0" dirty="0" smtClean="0"/>
                        <a:t> </a:t>
                      </a:r>
                      <a:r>
                        <a:rPr lang="en-US" sz="1600" baseline="0" dirty="0" err="1" smtClean="0"/>
                        <a:t>Bahan</a:t>
                      </a:r>
                      <a:r>
                        <a:rPr lang="en-US" sz="1600" baseline="0" dirty="0" smtClean="0"/>
                        <a:t> </a:t>
                      </a:r>
                      <a:r>
                        <a:rPr lang="en-US" sz="1600" baseline="0" dirty="0" err="1" smtClean="0"/>
                        <a:t>baku</a:t>
                      </a:r>
                      <a:endParaRPr lang="en-US" sz="1600" baseline="0" dirty="0" smtClean="0"/>
                    </a:p>
                    <a:p>
                      <a:r>
                        <a:rPr lang="en-US" sz="1600" baseline="0" dirty="0" err="1" smtClean="0"/>
                        <a:t>Biaya</a:t>
                      </a:r>
                      <a:r>
                        <a:rPr lang="en-US" sz="1600" baseline="0" dirty="0" smtClean="0"/>
                        <a:t> TKL</a:t>
                      </a:r>
                    </a:p>
                    <a:p>
                      <a:r>
                        <a:rPr lang="en-US" sz="1600" baseline="0" dirty="0" smtClean="0"/>
                        <a:t>BOP</a:t>
                      </a:r>
                    </a:p>
                    <a:p>
                      <a:r>
                        <a:rPr lang="en-US" sz="1600" baseline="0" dirty="0" err="1" smtClean="0"/>
                        <a:t>Jumlah</a:t>
                      </a:r>
                      <a:endParaRPr lang="en-US" sz="1600" dirty="0"/>
                    </a:p>
                  </a:txBody>
                  <a:tcPr marL="121920" marR="121920" marT="45723" marB="45723"/>
                </a:tc>
                <a:tc>
                  <a:txBody>
                    <a:bodyPr/>
                    <a:lstStyle/>
                    <a:p>
                      <a:pPr algn="r"/>
                      <a:endParaRPr lang="en-US" sz="1600" dirty="0" smtClean="0"/>
                    </a:p>
                    <a:p>
                      <a:pPr algn="r"/>
                      <a:r>
                        <a:rPr lang="en-US" sz="1600" dirty="0" smtClean="0"/>
                        <a:t>-</a:t>
                      </a:r>
                    </a:p>
                    <a:p>
                      <a:pPr algn="r"/>
                      <a:r>
                        <a:rPr lang="en-US" sz="1600" dirty="0" smtClean="0"/>
                        <a:t>3.080.000</a:t>
                      </a:r>
                    </a:p>
                    <a:p>
                      <a:pPr algn="r"/>
                      <a:r>
                        <a:rPr lang="en-US" sz="1600" dirty="0" smtClean="0"/>
                        <a:t>1.443.200</a:t>
                      </a:r>
                    </a:p>
                    <a:p>
                      <a:pPr algn="r"/>
                      <a:r>
                        <a:rPr lang="en-US" sz="1600" dirty="0" smtClean="0"/>
                        <a:t>2.420.000</a:t>
                      </a:r>
                    </a:p>
                    <a:p>
                      <a:pPr algn="r"/>
                      <a:r>
                        <a:rPr lang="en-US" sz="1600" dirty="0" smtClean="0"/>
                        <a:t>6.943.200</a:t>
                      </a:r>
                      <a:endParaRPr lang="en-US" sz="1600" dirty="0"/>
                    </a:p>
                  </a:txBody>
                  <a:tcPr marL="121920" marR="121920" marT="45723" marB="45723"/>
                </a:tc>
                <a:tc>
                  <a:txBody>
                    <a:bodyPr/>
                    <a:lstStyle/>
                    <a:p>
                      <a:pPr algn="r"/>
                      <a:endParaRPr lang="en-US" sz="1600" dirty="0" smtClean="0"/>
                    </a:p>
                    <a:p>
                      <a:pPr algn="r"/>
                      <a:r>
                        <a:rPr lang="en-US" sz="1600" dirty="0" smtClean="0"/>
                        <a:t>8.800.000</a:t>
                      </a:r>
                    </a:p>
                    <a:p>
                      <a:pPr algn="r"/>
                      <a:r>
                        <a:rPr lang="en-US" sz="1600" dirty="0" smtClean="0"/>
                        <a:t>2.640.000</a:t>
                      </a:r>
                    </a:p>
                    <a:p>
                      <a:pPr algn="r"/>
                      <a:r>
                        <a:rPr lang="en-US" sz="1600" dirty="0" smtClean="0"/>
                        <a:t>2.261.600</a:t>
                      </a:r>
                    </a:p>
                    <a:p>
                      <a:pPr algn="r"/>
                      <a:r>
                        <a:rPr lang="en-US" sz="1600" dirty="0" smtClean="0"/>
                        <a:t>1.012.000</a:t>
                      </a:r>
                    </a:p>
                    <a:p>
                      <a:pPr algn="r"/>
                      <a:r>
                        <a:rPr lang="en-US" sz="1600" dirty="0" smtClean="0"/>
                        <a:t>14.713.600</a:t>
                      </a:r>
                      <a:endParaRPr lang="en-US" sz="1600" dirty="0"/>
                    </a:p>
                  </a:txBody>
                  <a:tcPr marL="121920" marR="121920" marT="45723" marB="45723"/>
                </a:tc>
              </a:tr>
              <a:tr h="1416421">
                <a:tc>
                  <a:txBody>
                    <a:bodyPr/>
                    <a:lstStyle/>
                    <a:p>
                      <a:r>
                        <a:rPr lang="en-US" sz="1600" dirty="0" err="1" smtClean="0"/>
                        <a:t>Biaya</a:t>
                      </a:r>
                      <a:r>
                        <a:rPr lang="en-US" sz="1600" dirty="0" smtClean="0"/>
                        <a:t> </a:t>
                      </a:r>
                      <a:r>
                        <a:rPr lang="en-US" sz="1600" baseline="0" dirty="0" err="1" smtClean="0"/>
                        <a:t>Berjalan</a:t>
                      </a:r>
                      <a:r>
                        <a:rPr lang="en-US" sz="1600" baseline="0" dirty="0" smtClean="0"/>
                        <a:t>:</a:t>
                      </a:r>
                    </a:p>
                    <a:p>
                      <a:r>
                        <a:rPr lang="en-US" sz="1600" baseline="0" dirty="0" err="1" smtClean="0"/>
                        <a:t>Biaya</a:t>
                      </a:r>
                      <a:r>
                        <a:rPr lang="en-US" sz="1600" baseline="0" dirty="0" smtClean="0"/>
                        <a:t> </a:t>
                      </a:r>
                      <a:r>
                        <a:rPr lang="en-US" sz="1600" baseline="0" dirty="0" err="1" smtClean="0"/>
                        <a:t>bahan</a:t>
                      </a:r>
                      <a:r>
                        <a:rPr lang="en-US" sz="1600" baseline="0" dirty="0" smtClean="0"/>
                        <a:t> </a:t>
                      </a:r>
                      <a:r>
                        <a:rPr lang="en-US" sz="1600" baseline="0" dirty="0" err="1" smtClean="0"/>
                        <a:t>baku</a:t>
                      </a:r>
                      <a:endParaRPr lang="en-US" sz="1600" baseline="0" dirty="0" smtClean="0"/>
                    </a:p>
                    <a:p>
                      <a:r>
                        <a:rPr lang="en-US" sz="1600" baseline="0" dirty="0" err="1" smtClean="0"/>
                        <a:t>Biaya</a:t>
                      </a:r>
                      <a:r>
                        <a:rPr lang="en-US" sz="1600" baseline="0" dirty="0" smtClean="0"/>
                        <a:t> </a:t>
                      </a:r>
                      <a:r>
                        <a:rPr lang="en-US" sz="1600" baseline="0" dirty="0" err="1" smtClean="0"/>
                        <a:t>tenaga</a:t>
                      </a:r>
                      <a:r>
                        <a:rPr lang="en-US" sz="1600" baseline="0" dirty="0" smtClean="0"/>
                        <a:t> </a:t>
                      </a:r>
                      <a:r>
                        <a:rPr lang="en-US" sz="1600" baseline="0" dirty="0" err="1" smtClean="0"/>
                        <a:t>kerja</a:t>
                      </a:r>
                      <a:endParaRPr lang="en-US" sz="1600" baseline="0" dirty="0" smtClean="0"/>
                    </a:p>
                    <a:p>
                      <a:r>
                        <a:rPr lang="en-US" sz="1600" baseline="0" dirty="0" smtClean="0"/>
                        <a:t>BOP </a:t>
                      </a:r>
                    </a:p>
                    <a:p>
                      <a:r>
                        <a:rPr lang="en-US" sz="1600" baseline="0" dirty="0" err="1" smtClean="0"/>
                        <a:t>Jumlah</a:t>
                      </a:r>
                      <a:r>
                        <a:rPr lang="en-US" sz="1600" baseline="0" dirty="0" smtClean="0"/>
                        <a:t> </a:t>
                      </a:r>
                      <a:endParaRPr lang="en-US" sz="1600" dirty="0"/>
                    </a:p>
                  </a:txBody>
                  <a:tcPr marL="121920" marR="121920" marT="45723" marB="45723"/>
                </a:tc>
                <a:tc>
                  <a:txBody>
                    <a:bodyPr/>
                    <a:lstStyle/>
                    <a:p>
                      <a:pPr algn="r"/>
                      <a:endParaRPr lang="en-US" sz="1600" dirty="0" smtClean="0"/>
                    </a:p>
                    <a:p>
                      <a:pPr algn="r"/>
                      <a:r>
                        <a:rPr lang="en-US" sz="1600" dirty="0" smtClean="0"/>
                        <a:t>30.800.000</a:t>
                      </a:r>
                    </a:p>
                    <a:p>
                      <a:pPr algn="r"/>
                      <a:r>
                        <a:rPr lang="en-US" sz="1600" dirty="0" smtClean="0"/>
                        <a:t>11.000.000</a:t>
                      </a:r>
                    </a:p>
                    <a:p>
                      <a:pPr algn="r"/>
                      <a:r>
                        <a:rPr lang="en-US" sz="1600" dirty="0" smtClean="0"/>
                        <a:t>19.800.000</a:t>
                      </a:r>
                    </a:p>
                    <a:p>
                      <a:pPr algn="r"/>
                      <a:r>
                        <a:rPr lang="en-US" sz="1600" dirty="0" smtClean="0"/>
                        <a:t>61.600.000</a:t>
                      </a:r>
                      <a:endParaRPr lang="en-US" sz="1600" dirty="0"/>
                    </a:p>
                  </a:txBody>
                  <a:tcPr marL="121920" marR="121920" marT="45723" marB="45723"/>
                </a:tc>
                <a:tc>
                  <a:txBody>
                    <a:bodyPr/>
                    <a:lstStyle/>
                    <a:p>
                      <a:pPr algn="r"/>
                      <a:endParaRPr lang="en-US" sz="1600" dirty="0" smtClean="0"/>
                    </a:p>
                    <a:p>
                      <a:pPr algn="r"/>
                      <a:r>
                        <a:rPr lang="en-US" sz="1600" dirty="0" smtClean="0"/>
                        <a:t>17.600.000</a:t>
                      </a:r>
                    </a:p>
                    <a:p>
                      <a:pPr algn="r"/>
                      <a:r>
                        <a:rPr lang="en-US" sz="1600" dirty="0" smtClean="0"/>
                        <a:t>15.400.000</a:t>
                      </a:r>
                    </a:p>
                    <a:p>
                      <a:pPr algn="r"/>
                      <a:r>
                        <a:rPr lang="en-US" sz="1600" dirty="0" smtClean="0"/>
                        <a:t>8.800.000</a:t>
                      </a:r>
                    </a:p>
                    <a:p>
                      <a:pPr algn="r"/>
                      <a:r>
                        <a:rPr lang="en-US" sz="1600" dirty="0" smtClean="0"/>
                        <a:t>41.800.000</a:t>
                      </a:r>
                      <a:endParaRPr lang="en-US" sz="1600" dirty="0"/>
                    </a:p>
                  </a:txBody>
                  <a:tcPr marL="121920" marR="121920" marT="45723" marB="45723"/>
                </a:tc>
              </a:tr>
            </a:tbl>
          </a:graphicData>
        </a:graphic>
      </p:graphicFrame>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D219F47A-40DD-4439-85B7-E07D10ECEDA9}" type="slidenum">
              <a:rPr lang="en-US" smtClean="0"/>
              <a:pPr>
                <a:defRPr/>
              </a:pPr>
              <a:t>158</a:t>
            </a:fld>
            <a:endParaRPr lang="en-US"/>
          </a:p>
        </p:txBody>
      </p:sp>
    </p:spTree>
    <p:extLst>
      <p:ext uri="{BB962C8B-B14F-4D97-AF65-F5344CB8AC3E}">
        <p14:creationId xmlns:p14="http://schemas.microsoft.com/office/powerpoint/2010/main" val="88338227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PDP </a:t>
            </a:r>
            <a:r>
              <a:rPr lang="en-US" dirty="0" err="1" smtClean="0"/>
              <a:t>Awal</a:t>
            </a:r>
            <a:r>
              <a:rPr lang="en-US" dirty="0" smtClean="0"/>
              <a:t> – </a:t>
            </a:r>
            <a:r>
              <a:rPr lang="en-US" dirty="0" err="1" smtClean="0"/>
              <a:t>Metode</a:t>
            </a:r>
            <a:r>
              <a:rPr lang="en-US" dirty="0" smtClean="0"/>
              <a:t> FIFO</a:t>
            </a:r>
            <a:endParaRPr lang="en-US" dirty="0"/>
          </a:p>
        </p:txBody>
      </p:sp>
      <p:graphicFrame>
        <p:nvGraphicFramePr>
          <p:cNvPr id="7" name="Content Placeholder 6"/>
          <p:cNvGraphicFramePr>
            <a:graphicFrameLocks noGrp="1"/>
          </p:cNvGraphicFramePr>
          <p:nvPr>
            <p:ph idx="1"/>
          </p:nvPr>
        </p:nvGraphicFramePr>
        <p:xfrm>
          <a:off x="406400" y="1600200"/>
          <a:ext cx="11175999" cy="4524376"/>
        </p:xfrm>
        <a:graphic>
          <a:graphicData uri="http://schemas.openxmlformats.org/drawingml/2006/table">
            <a:tbl>
              <a:tblPr firstRow="1" bandRow="1">
                <a:tableStyleId>{5C22544A-7EE6-4342-B048-85BDC9FD1C3A}</a:tableStyleId>
              </a:tblPr>
              <a:tblGrid>
                <a:gridCol w="3725333"/>
                <a:gridCol w="3725333"/>
                <a:gridCol w="3725333"/>
              </a:tblGrid>
              <a:tr h="408307">
                <a:tc>
                  <a:txBody>
                    <a:bodyPr/>
                    <a:lstStyle/>
                    <a:p>
                      <a:endParaRPr lang="en-US" sz="1600" dirty="0"/>
                    </a:p>
                  </a:txBody>
                  <a:tcPr marL="121920" marR="121920" marT="45725" marB="45725"/>
                </a:tc>
                <a:tc>
                  <a:txBody>
                    <a:bodyPr/>
                    <a:lstStyle/>
                    <a:p>
                      <a:r>
                        <a:rPr lang="en-US" sz="1600" dirty="0" smtClean="0"/>
                        <a:t>Departemen-1</a:t>
                      </a:r>
                      <a:endParaRPr lang="en-US" sz="1600" dirty="0"/>
                    </a:p>
                  </a:txBody>
                  <a:tcPr marL="121920" marR="121920" marT="45725" marB="45725"/>
                </a:tc>
                <a:tc>
                  <a:txBody>
                    <a:bodyPr/>
                    <a:lstStyle/>
                    <a:p>
                      <a:r>
                        <a:rPr lang="en-US" sz="1600" dirty="0" smtClean="0"/>
                        <a:t>Departemen-2</a:t>
                      </a:r>
                      <a:endParaRPr lang="en-US" sz="1600" dirty="0"/>
                    </a:p>
                  </a:txBody>
                  <a:tcPr marL="121920" marR="121920" marT="45725" marB="45725"/>
                </a:tc>
              </a:tr>
              <a:tr h="579181">
                <a:tc>
                  <a:txBody>
                    <a:bodyPr/>
                    <a:lstStyle/>
                    <a:p>
                      <a:r>
                        <a:rPr lang="en-US" sz="1600" dirty="0" smtClean="0"/>
                        <a:t>PDP </a:t>
                      </a:r>
                      <a:r>
                        <a:rPr lang="en-US" sz="1600" dirty="0" err="1" smtClean="0"/>
                        <a:t>awal</a:t>
                      </a:r>
                      <a:endParaRPr lang="en-US" sz="1600" dirty="0"/>
                    </a:p>
                  </a:txBody>
                  <a:tcPr marL="121920" marR="121920" marT="45725" marB="45725"/>
                </a:tc>
                <a:tc>
                  <a:txBody>
                    <a:bodyPr/>
                    <a:lstStyle/>
                    <a:p>
                      <a:pPr algn="r"/>
                      <a:r>
                        <a:rPr lang="en-US" sz="1600" dirty="0" smtClean="0"/>
                        <a:t>27.500 (60% BB &amp;60% BK)</a:t>
                      </a:r>
                      <a:endParaRPr lang="en-US" sz="1600" dirty="0"/>
                    </a:p>
                  </a:txBody>
                  <a:tcPr marL="121920" marR="121920" marT="45725" marB="45725"/>
                </a:tc>
                <a:tc>
                  <a:txBody>
                    <a:bodyPr/>
                    <a:lstStyle/>
                    <a:p>
                      <a:pPr algn="r"/>
                      <a:r>
                        <a:rPr lang="en-US" sz="1600" dirty="0" smtClean="0"/>
                        <a:t>16.500 (2/3 BB &amp; 2/3 BK)</a:t>
                      </a:r>
                      <a:endParaRPr lang="en-US" sz="1600" dirty="0"/>
                    </a:p>
                  </a:txBody>
                  <a:tcPr marL="121920" marR="121920" marT="45725" marB="45725"/>
                </a:tc>
              </a:tr>
              <a:tr h="704749">
                <a:tc>
                  <a:txBody>
                    <a:bodyPr/>
                    <a:lstStyle/>
                    <a:p>
                      <a:r>
                        <a:rPr lang="en-US" sz="1600" dirty="0" smtClean="0"/>
                        <a:t>Unit </a:t>
                      </a:r>
                      <a:r>
                        <a:rPr lang="en-US" sz="1600" dirty="0" err="1" smtClean="0"/>
                        <a:t>masuk</a:t>
                      </a:r>
                      <a:r>
                        <a:rPr lang="en-US" sz="1600" dirty="0" smtClean="0"/>
                        <a:t> </a:t>
                      </a:r>
                      <a:r>
                        <a:rPr lang="en-US" sz="1600" dirty="0" err="1" smtClean="0"/>
                        <a:t>proses</a:t>
                      </a:r>
                      <a:endParaRPr lang="en-US" sz="1600" dirty="0"/>
                    </a:p>
                  </a:txBody>
                  <a:tcPr marL="121920" marR="121920" marT="45725" marB="45725"/>
                </a:tc>
                <a:tc>
                  <a:txBody>
                    <a:bodyPr/>
                    <a:lstStyle/>
                    <a:p>
                      <a:pPr algn="r"/>
                      <a:r>
                        <a:rPr lang="en-US" sz="1600" dirty="0" smtClean="0"/>
                        <a:t>137.500</a:t>
                      </a:r>
                      <a:endParaRPr lang="en-US" sz="1600" dirty="0"/>
                    </a:p>
                  </a:txBody>
                  <a:tcPr marL="121920" marR="121920" marT="45725" marB="45725"/>
                </a:tc>
                <a:tc>
                  <a:txBody>
                    <a:bodyPr/>
                    <a:lstStyle/>
                    <a:p>
                      <a:pPr algn="r"/>
                      <a:r>
                        <a:rPr lang="en-US" sz="1600" dirty="0" smtClean="0"/>
                        <a:t>143.000</a:t>
                      </a:r>
                      <a:endParaRPr lang="en-US" sz="1600" dirty="0"/>
                    </a:p>
                  </a:txBody>
                  <a:tcPr marL="121920" marR="121920" marT="45725" marB="45725"/>
                </a:tc>
              </a:tr>
              <a:tr h="408307">
                <a:tc>
                  <a:txBody>
                    <a:bodyPr/>
                    <a:lstStyle/>
                    <a:p>
                      <a:r>
                        <a:rPr lang="en-US" sz="1600" dirty="0" smtClean="0"/>
                        <a:t>Unit </a:t>
                      </a:r>
                      <a:r>
                        <a:rPr lang="en-US" sz="1600" dirty="0" err="1" smtClean="0"/>
                        <a:t>selesai</a:t>
                      </a:r>
                      <a:endParaRPr lang="en-US" sz="1600" dirty="0"/>
                    </a:p>
                  </a:txBody>
                  <a:tcPr marL="121920" marR="121920" marT="45725" marB="45725"/>
                </a:tc>
                <a:tc>
                  <a:txBody>
                    <a:bodyPr/>
                    <a:lstStyle/>
                    <a:p>
                      <a:pPr algn="r"/>
                      <a:r>
                        <a:rPr lang="en-US" sz="1600" dirty="0" smtClean="0"/>
                        <a:t>143.000</a:t>
                      </a:r>
                      <a:endParaRPr lang="en-US" sz="1600" dirty="0"/>
                    </a:p>
                  </a:txBody>
                  <a:tcPr marL="121920" marR="121920" marT="45725" marB="45725"/>
                </a:tc>
                <a:tc>
                  <a:txBody>
                    <a:bodyPr/>
                    <a:lstStyle/>
                    <a:p>
                      <a:pPr algn="r"/>
                      <a:r>
                        <a:rPr lang="en-US" sz="1600" dirty="0" smtClean="0"/>
                        <a:t>115.500</a:t>
                      </a:r>
                      <a:endParaRPr lang="en-US" sz="1600" dirty="0"/>
                    </a:p>
                  </a:txBody>
                  <a:tcPr marL="121920" marR="121920" marT="45725" marB="45725"/>
                </a:tc>
              </a:tr>
              <a:tr h="704749">
                <a:tc>
                  <a:txBody>
                    <a:bodyPr/>
                    <a:lstStyle/>
                    <a:p>
                      <a:r>
                        <a:rPr lang="en-US" sz="1600" dirty="0" smtClean="0"/>
                        <a:t>PDP </a:t>
                      </a:r>
                      <a:r>
                        <a:rPr lang="en-US" sz="1600" dirty="0" err="1" smtClean="0"/>
                        <a:t>akhir</a:t>
                      </a:r>
                      <a:endParaRPr lang="en-US" sz="1600" dirty="0"/>
                    </a:p>
                  </a:txBody>
                  <a:tcPr marL="121920" marR="121920" marT="45725" marB="45725"/>
                </a:tc>
                <a:tc>
                  <a:txBody>
                    <a:bodyPr/>
                    <a:lstStyle/>
                    <a:p>
                      <a:pPr algn="r"/>
                      <a:r>
                        <a:rPr lang="en-US" sz="1600" dirty="0" smtClean="0"/>
                        <a:t>22.000 (25% BB &amp; 25% BK)</a:t>
                      </a:r>
                      <a:endParaRPr lang="en-US" sz="1600" dirty="0"/>
                    </a:p>
                  </a:txBody>
                  <a:tcPr marL="121920" marR="121920" marT="45725" marB="45725"/>
                </a:tc>
                <a:tc>
                  <a:txBody>
                    <a:bodyPr/>
                    <a:lstStyle/>
                    <a:p>
                      <a:pPr algn="r"/>
                      <a:r>
                        <a:rPr lang="en-US" sz="1600" dirty="0" smtClean="0"/>
                        <a:t>44.000 (37,5% BB &amp; 37,5% BK)</a:t>
                      </a:r>
                      <a:endParaRPr lang="en-US" sz="1600" dirty="0"/>
                    </a:p>
                  </a:txBody>
                  <a:tcPr marL="121920" marR="121920" marT="45725" marB="45725"/>
                </a:tc>
              </a:tr>
              <a:tr h="408307">
                <a:tc>
                  <a:txBody>
                    <a:bodyPr/>
                    <a:lstStyle/>
                    <a:p>
                      <a:r>
                        <a:rPr lang="en-US" sz="1600" dirty="0" err="1" smtClean="0"/>
                        <a:t>Biaya</a:t>
                      </a:r>
                      <a:r>
                        <a:rPr lang="en-US" sz="1600" dirty="0" smtClean="0"/>
                        <a:t> </a:t>
                      </a:r>
                      <a:r>
                        <a:rPr lang="en-US" sz="1600" dirty="0" err="1" smtClean="0"/>
                        <a:t>pada</a:t>
                      </a:r>
                      <a:r>
                        <a:rPr lang="en-US" sz="1600" dirty="0" smtClean="0"/>
                        <a:t> PDP </a:t>
                      </a:r>
                      <a:r>
                        <a:rPr lang="en-US" sz="1600" dirty="0" err="1" smtClean="0"/>
                        <a:t>awal</a:t>
                      </a:r>
                      <a:endParaRPr lang="en-US" sz="1600" dirty="0"/>
                    </a:p>
                  </a:txBody>
                  <a:tcPr marL="121920" marR="121920" marT="45725" marB="45725"/>
                </a:tc>
                <a:tc>
                  <a:txBody>
                    <a:bodyPr/>
                    <a:lstStyle/>
                    <a:p>
                      <a:pPr algn="r"/>
                      <a:r>
                        <a:rPr lang="en-US" sz="1600" dirty="0" smtClean="0"/>
                        <a:t>136.675</a:t>
                      </a:r>
                      <a:endParaRPr lang="en-US" sz="1600" dirty="0"/>
                    </a:p>
                  </a:txBody>
                  <a:tcPr marL="121920" marR="121920" marT="45725" marB="45725"/>
                </a:tc>
                <a:tc>
                  <a:txBody>
                    <a:bodyPr/>
                    <a:lstStyle/>
                    <a:p>
                      <a:pPr algn="r"/>
                      <a:r>
                        <a:rPr lang="en-US" sz="1600" dirty="0" smtClean="0"/>
                        <a:t>243.100</a:t>
                      </a:r>
                      <a:endParaRPr lang="en-US" sz="1600" dirty="0"/>
                    </a:p>
                  </a:txBody>
                  <a:tcPr marL="121920" marR="121920" marT="45725" marB="45725"/>
                </a:tc>
              </a:tr>
              <a:tr h="1310776">
                <a:tc>
                  <a:txBody>
                    <a:bodyPr/>
                    <a:lstStyle/>
                    <a:p>
                      <a:r>
                        <a:rPr lang="en-US" sz="1600" dirty="0" err="1" smtClean="0"/>
                        <a:t>Biaya</a:t>
                      </a:r>
                      <a:r>
                        <a:rPr lang="en-US" sz="1600" dirty="0" smtClean="0"/>
                        <a:t> </a:t>
                      </a:r>
                      <a:r>
                        <a:rPr lang="en-US" sz="1600" dirty="0" err="1" smtClean="0"/>
                        <a:t>Periode</a:t>
                      </a:r>
                      <a:r>
                        <a:rPr lang="en-US" sz="1600" baseline="0" dirty="0" smtClean="0"/>
                        <a:t> </a:t>
                      </a:r>
                      <a:r>
                        <a:rPr lang="en-US" sz="1600" baseline="0" dirty="0" err="1" smtClean="0"/>
                        <a:t>Berjalan</a:t>
                      </a:r>
                      <a:r>
                        <a:rPr lang="en-US" sz="1600" baseline="0" dirty="0" smtClean="0"/>
                        <a:t>:</a:t>
                      </a:r>
                    </a:p>
                    <a:p>
                      <a:r>
                        <a:rPr lang="en-US" sz="1600" baseline="0" dirty="0" err="1" smtClean="0"/>
                        <a:t>Biaya</a:t>
                      </a:r>
                      <a:r>
                        <a:rPr lang="en-US" sz="1600" baseline="0" dirty="0" smtClean="0"/>
                        <a:t> </a:t>
                      </a:r>
                      <a:r>
                        <a:rPr lang="en-US" sz="1600" baseline="0" dirty="0" err="1" smtClean="0"/>
                        <a:t>bahan</a:t>
                      </a:r>
                      <a:r>
                        <a:rPr lang="en-US" sz="1600" baseline="0" dirty="0" smtClean="0"/>
                        <a:t> </a:t>
                      </a:r>
                      <a:r>
                        <a:rPr lang="en-US" sz="1600" baseline="0" dirty="0" err="1" smtClean="0"/>
                        <a:t>baku</a:t>
                      </a:r>
                      <a:endParaRPr lang="en-US" sz="1600" baseline="0" dirty="0" smtClean="0"/>
                    </a:p>
                    <a:p>
                      <a:r>
                        <a:rPr lang="en-US" sz="1600" baseline="0" dirty="0" err="1" smtClean="0"/>
                        <a:t>Biaya</a:t>
                      </a:r>
                      <a:r>
                        <a:rPr lang="en-US" sz="1600" baseline="0" dirty="0" smtClean="0"/>
                        <a:t> </a:t>
                      </a:r>
                      <a:r>
                        <a:rPr lang="en-US" sz="1600" baseline="0" dirty="0" err="1" smtClean="0"/>
                        <a:t>tenaga</a:t>
                      </a:r>
                      <a:r>
                        <a:rPr lang="en-US" sz="1600" baseline="0" dirty="0" smtClean="0"/>
                        <a:t> </a:t>
                      </a:r>
                      <a:r>
                        <a:rPr lang="en-US" sz="1600" baseline="0" dirty="0" err="1" smtClean="0"/>
                        <a:t>kerja</a:t>
                      </a:r>
                      <a:endParaRPr lang="en-US" sz="1600" baseline="0" dirty="0" smtClean="0"/>
                    </a:p>
                    <a:p>
                      <a:r>
                        <a:rPr lang="en-US" sz="1600" baseline="0" dirty="0" smtClean="0"/>
                        <a:t>BOP </a:t>
                      </a:r>
                    </a:p>
                    <a:p>
                      <a:r>
                        <a:rPr lang="en-US" sz="1600" baseline="0" dirty="0" smtClean="0"/>
                        <a:t>Unit yang </a:t>
                      </a:r>
                      <a:r>
                        <a:rPr lang="en-US" sz="1600" baseline="0" dirty="0" err="1" smtClean="0"/>
                        <a:t>dijual</a:t>
                      </a:r>
                      <a:endParaRPr lang="en-US" sz="1600" dirty="0"/>
                    </a:p>
                  </a:txBody>
                  <a:tcPr marL="121920" marR="121920" marT="45725" marB="45725"/>
                </a:tc>
                <a:tc>
                  <a:txBody>
                    <a:bodyPr/>
                    <a:lstStyle/>
                    <a:p>
                      <a:pPr algn="r"/>
                      <a:endParaRPr lang="en-US" sz="1600" dirty="0" smtClean="0"/>
                    </a:p>
                    <a:p>
                      <a:pPr algn="r"/>
                      <a:r>
                        <a:rPr lang="id-ID" sz="1600" dirty="0" smtClean="0"/>
                        <a:t>825</a:t>
                      </a:r>
                      <a:r>
                        <a:rPr lang="en-US" sz="1600" dirty="0" smtClean="0"/>
                        <a:t>.000</a:t>
                      </a:r>
                    </a:p>
                    <a:p>
                      <a:pPr algn="r"/>
                      <a:r>
                        <a:rPr lang="en-US" sz="1600" dirty="0" smtClean="0"/>
                        <a:t>264.000</a:t>
                      </a:r>
                    </a:p>
                    <a:p>
                      <a:pPr algn="r"/>
                      <a:r>
                        <a:rPr lang="id-ID" sz="1600" dirty="0" smtClean="0"/>
                        <a:t>290,4</a:t>
                      </a:r>
                      <a:r>
                        <a:rPr lang="en-US" sz="1600" dirty="0" smtClean="0"/>
                        <a:t>00</a:t>
                      </a:r>
                      <a:endParaRPr lang="en-US" sz="1600" dirty="0"/>
                    </a:p>
                  </a:txBody>
                  <a:tcPr marL="121920" marR="121920" marT="45725" marB="45725"/>
                </a:tc>
                <a:tc>
                  <a:txBody>
                    <a:bodyPr/>
                    <a:lstStyle/>
                    <a:p>
                      <a:pPr algn="r"/>
                      <a:endParaRPr lang="en-US" sz="1600" dirty="0" smtClean="0"/>
                    </a:p>
                    <a:p>
                      <a:pPr algn="r"/>
                      <a:r>
                        <a:rPr lang="id-ID" sz="1600" dirty="0" smtClean="0"/>
                        <a:t>133</a:t>
                      </a:r>
                      <a:r>
                        <a:rPr lang="en-US" sz="1600" dirty="0" smtClean="0"/>
                        <a:t>.000</a:t>
                      </a:r>
                    </a:p>
                    <a:p>
                      <a:pPr algn="r"/>
                      <a:r>
                        <a:rPr lang="en-US" sz="1600" dirty="0" smtClean="0"/>
                        <a:t>4</a:t>
                      </a:r>
                      <a:r>
                        <a:rPr lang="id-ID" sz="1600" dirty="0" smtClean="0"/>
                        <a:t>23</a:t>
                      </a:r>
                      <a:r>
                        <a:rPr lang="en-US" sz="1600" dirty="0" smtClean="0"/>
                        <a:t>.</a:t>
                      </a:r>
                      <a:r>
                        <a:rPr lang="id-ID" sz="1600" dirty="0" smtClean="0"/>
                        <a:t>5</a:t>
                      </a:r>
                      <a:r>
                        <a:rPr lang="en-US" sz="1600" dirty="0" smtClean="0"/>
                        <a:t>00</a:t>
                      </a:r>
                    </a:p>
                    <a:p>
                      <a:pPr algn="r"/>
                      <a:r>
                        <a:rPr lang="en-US" sz="1600" dirty="0" smtClean="0"/>
                        <a:t>3</a:t>
                      </a:r>
                      <a:r>
                        <a:rPr lang="id-ID" sz="1600" dirty="0" smtClean="0"/>
                        <a:t>26.7</a:t>
                      </a:r>
                      <a:r>
                        <a:rPr lang="en-US" sz="1600" dirty="0" smtClean="0"/>
                        <a:t>00</a:t>
                      </a:r>
                    </a:p>
                    <a:p>
                      <a:pPr algn="r"/>
                      <a:r>
                        <a:rPr lang="en-US" sz="1600" dirty="0" smtClean="0"/>
                        <a:t>110.000</a:t>
                      </a:r>
                      <a:r>
                        <a:rPr lang="id-ID" sz="1600" dirty="0" smtClean="0"/>
                        <a:t> unit</a:t>
                      </a:r>
                      <a:endParaRPr lang="en-US" sz="1600" dirty="0"/>
                    </a:p>
                  </a:txBody>
                  <a:tcPr marL="121920" marR="121920" marT="45725" marB="45725"/>
                </a:tc>
              </a:tr>
            </a:tbl>
          </a:graphicData>
        </a:graphic>
      </p:graphicFrame>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D55CC062-4008-471B-95CE-C32405DF467B}" type="slidenum">
              <a:rPr lang="en-US" smtClean="0"/>
              <a:pPr>
                <a:defRPr/>
              </a:pPr>
              <a:t>159</a:t>
            </a:fld>
            <a:endParaRPr lang="en-US"/>
          </a:p>
        </p:txBody>
      </p:sp>
    </p:spTree>
    <p:extLst>
      <p:ext uri="{BB962C8B-B14F-4D97-AF65-F5344CB8AC3E}">
        <p14:creationId xmlns:p14="http://schemas.microsoft.com/office/powerpoint/2010/main" val="407896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04800" y="228600"/>
            <a:ext cx="11887200" cy="990600"/>
          </a:xfrm>
        </p:spPr>
        <p:txBody>
          <a:bodyPr anchorCtr="0"/>
          <a:lstStyle/>
          <a:p>
            <a:pPr eaLnBrk="1" hangingPunct="1">
              <a:defRPr/>
            </a:pPr>
            <a:r>
              <a:rPr lang="en-US" sz="2800" dirty="0" smtClean="0">
                <a:solidFill>
                  <a:srgbClr val="FF0000"/>
                </a:solidFill>
              </a:rPr>
              <a:t>PENGENDALIAN BIAYA MELALUI AKUNTANSI PERTANGGUNGJAWABAN</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524000"/>
            <a:ext cx="11277600" cy="4572000"/>
          </a:xfrm>
          <a:prstGeom prst="rect">
            <a:avLst/>
          </a:prstGeom>
          <a:solidFill>
            <a:srgbClr val="FFFEFF"/>
          </a:solidFill>
          <a:ln w="76200">
            <a:solidFill>
              <a:srgbClr val="FF0E16"/>
            </a:solidFill>
            <a:miter lim="800000"/>
            <a:headEnd/>
            <a:tailEnd/>
          </a:ln>
        </p:spPr>
      </p:pic>
      <p:sp>
        <p:nvSpPr>
          <p:cNvPr id="18436"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B1DD2A77-11F7-41C5-8BC6-F48FD5BD1621}" type="slidenum">
              <a:rPr lang="en-US" smtClean="0"/>
              <a:pPr>
                <a:defRPr/>
              </a:pPr>
              <a:t>16</a:t>
            </a:fld>
            <a:endParaRPr lang="en-US"/>
          </a:p>
        </p:txBody>
      </p:sp>
    </p:spTree>
    <p:extLst>
      <p:ext uri="{BB962C8B-B14F-4D97-AF65-F5344CB8AC3E}">
        <p14:creationId xmlns:p14="http://schemas.microsoft.com/office/powerpoint/2010/main" val="349510957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1598356"/>
            <a:ext cx="9927599" cy="2253615"/>
          </a:xfrm>
        </p:spPr>
        <p:txBody>
          <a:bodyPr>
            <a:normAutofit fontScale="90000"/>
          </a:bodyPr>
          <a:lstStyle/>
          <a:p>
            <a:r>
              <a:rPr lang="id-ID" b="1" u="sng" dirty="0" smtClean="0"/>
              <a:t>Penentuan Kos Produksi </a:t>
            </a:r>
            <a:r>
              <a:rPr lang="id-ID" b="1" i="1" u="sng" dirty="0" smtClean="0"/>
              <a:t>Variable Costing &amp; Full Costing</a:t>
            </a:r>
            <a:endParaRPr lang="en-US" i="1" u="sng" dirty="0">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Biaya_Genap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0" y="164892"/>
            <a:ext cx="2029238" cy="459564"/>
          </a:xfrm>
          <a:prstGeom prst="rect">
            <a:avLst/>
          </a:prstGeom>
          <a:effectLst/>
        </p:spPr>
        <p:txBody>
          <a:bodyPr vert="horz" lIns="91440" tIns="45720" rIns="91440" bIns="45720" rtlCol="0" anchor="b">
            <a:normAutofit fontScale="85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smtClean="0"/>
              <a:t>11</a:t>
            </a:r>
            <a:endParaRPr lang="en-US" sz="2400" dirty="0"/>
          </a:p>
        </p:txBody>
      </p:sp>
    </p:spTree>
    <p:extLst>
      <p:ext uri="{BB962C8B-B14F-4D97-AF65-F5344CB8AC3E}">
        <p14:creationId xmlns:p14="http://schemas.microsoft.com/office/powerpoint/2010/main" val="306335526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KOS PRODUKSI VARIABEL</a:t>
            </a:r>
            <a:endParaRPr lang="id-ID" b="1" dirty="0"/>
          </a:p>
        </p:txBody>
      </p:sp>
      <p:sp>
        <p:nvSpPr>
          <p:cNvPr id="3" name="Content Placeholder 2"/>
          <p:cNvSpPr>
            <a:spLocks noGrp="1"/>
          </p:cNvSpPr>
          <p:nvPr>
            <p:ph idx="1"/>
          </p:nvPr>
        </p:nvSpPr>
        <p:spPr/>
        <p:txBody>
          <a:bodyPr>
            <a:normAutofit fontScale="85000" lnSpcReduction="20000"/>
          </a:bodyPr>
          <a:lstStyle/>
          <a:p>
            <a:pPr>
              <a:buNone/>
            </a:pPr>
            <a:r>
              <a:rPr lang="id-ID" dirty="0" smtClean="0"/>
              <a:t>Adalah suatu metode penentuan produksi yang hanya kos produksi variabelnya saja yang dibebankan sebagai kos produksi.</a:t>
            </a:r>
          </a:p>
          <a:p>
            <a:pPr>
              <a:buNone/>
            </a:pPr>
            <a:endParaRPr lang="id-ID" dirty="0" smtClean="0"/>
          </a:p>
          <a:p>
            <a:pPr>
              <a:buNone/>
            </a:pPr>
            <a:r>
              <a:rPr lang="id-ID" dirty="0" smtClean="0"/>
              <a:t>Elemen kos produksi variabel:</a:t>
            </a:r>
          </a:p>
          <a:p>
            <a:pPr>
              <a:buNone/>
            </a:pPr>
            <a:r>
              <a:rPr lang="id-ID" dirty="0" smtClean="0"/>
              <a:t>Kos bahan baku (variabel)			Rp. xxx</a:t>
            </a:r>
          </a:p>
          <a:p>
            <a:pPr>
              <a:buNone/>
            </a:pPr>
            <a:r>
              <a:rPr lang="id-ID" dirty="0" smtClean="0"/>
              <a:t>Kos tenaga kerja (variabel)			       xxx</a:t>
            </a:r>
          </a:p>
          <a:p>
            <a:pPr>
              <a:buNone/>
            </a:pPr>
            <a:r>
              <a:rPr lang="id-ID" dirty="0" smtClean="0"/>
              <a:t>Kos overhead (variabel)				</a:t>
            </a:r>
            <a:r>
              <a:rPr lang="id-ID" u="sng" dirty="0" smtClean="0"/>
              <a:t>       xxx</a:t>
            </a:r>
          </a:p>
          <a:p>
            <a:pPr>
              <a:buNone/>
            </a:pPr>
            <a:r>
              <a:rPr lang="id-ID" dirty="0" smtClean="0"/>
              <a:t>Total kos produksi				Rp. xxx</a:t>
            </a:r>
          </a:p>
          <a:p>
            <a:pPr>
              <a:buNone/>
            </a:pPr>
            <a:endParaRPr lang="id-ID" dirty="0" smtClean="0"/>
          </a:p>
          <a:p>
            <a:pPr>
              <a:buNone/>
            </a:pPr>
            <a:r>
              <a:rPr lang="id-ID" dirty="0" smtClean="0"/>
              <a:t>	Di metode </a:t>
            </a:r>
            <a:r>
              <a:rPr lang="id-ID" i="1" dirty="0" smtClean="0"/>
              <a:t>variable </a:t>
            </a:r>
            <a:r>
              <a:rPr lang="id-ID" dirty="0" smtClean="0"/>
              <a:t>costing, Kos overhead pabrik tetap bukan merupakan elemen kos produksi, tapi diperlakukan sebagai kos perioda (</a:t>
            </a:r>
            <a:r>
              <a:rPr lang="id-ID" i="1" dirty="0" smtClean="0"/>
              <a:t>period cost</a:t>
            </a:r>
            <a:r>
              <a:rPr lang="id-ID" dirty="0" smtClean="0"/>
              <a:t>), karena kos overhead tetap ini tetap terjadi meskipun tidak ada kegiatan produksi.</a:t>
            </a:r>
            <a:endParaRPr lang="id-ID" dirty="0"/>
          </a:p>
        </p:txBody>
      </p:sp>
    </p:spTree>
    <p:extLst>
      <p:ext uri="{BB962C8B-B14F-4D97-AF65-F5344CB8AC3E}">
        <p14:creationId xmlns:p14="http://schemas.microsoft.com/office/powerpoint/2010/main" val="405942732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KOS PRODUKSI PENUH (</a:t>
            </a:r>
            <a:r>
              <a:rPr lang="id-ID" b="1" i="1" dirty="0" smtClean="0"/>
              <a:t>FULL COSTING</a:t>
            </a:r>
            <a:r>
              <a:rPr lang="id-ID" b="1" dirty="0" smtClean="0"/>
              <a:t>)</a:t>
            </a:r>
            <a:endParaRPr lang="id-ID" b="1" dirty="0"/>
          </a:p>
        </p:txBody>
      </p:sp>
      <p:sp>
        <p:nvSpPr>
          <p:cNvPr id="3" name="Content Placeholder 2"/>
          <p:cNvSpPr>
            <a:spLocks noGrp="1"/>
          </p:cNvSpPr>
          <p:nvPr>
            <p:ph idx="1"/>
          </p:nvPr>
        </p:nvSpPr>
        <p:spPr/>
        <p:txBody>
          <a:bodyPr>
            <a:normAutofit/>
          </a:bodyPr>
          <a:lstStyle/>
          <a:p>
            <a:pPr>
              <a:buNone/>
            </a:pPr>
            <a:r>
              <a:rPr lang="id-ID" dirty="0" smtClean="0"/>
              <a:t>Adalah suatu metode penentuan kos produksi yang seluruh kos produksi baik yang bersifat tetap maupun bersifat variabel dibebankan sebagai kos produksi.</a:t>
            </a:r>
          </a:p>
          <a:p>
            <a:pPr>
              <a:buNone/>
            </a:pPr>
            <a:r>
              <a:rPr lang="id-ID" dirty="0" smtClean="0"/>
              <a:t>Elemen kos produksi </a:t>
            </a:r>
            <a:r>
              <a:rPr lang="id-ID" i="1" dirty="0" smtClean="0"/>
              <a:t>full costing</a:t>
            </a:r>
            <a:r>
              <a:rPr lang="id-ID" dirty="0" smtClean="0"/>
              <a:t>:</a:t>
            </a:r>
          </a:p>
          <a:p>
            <a:pPr>
              <a:buNone/>
            </a:pPr>
            <a:r>
              <a:rPr lang="id-ID" dirty="0" smtClean="0"/>
              <a:t>Kos bahan baku (variabel)			Rp. xxx</a:t>
            </a:r>
          </a:p>
          <a:p>
            <a:pPr>
              <a:buNone/>
            </a:pPr>
            <a:r>
              <a:rPr lang="id-ID" dirty="0" smtClean="0"/>
              <a:t>Kos tenaga kerja (variabel)			       xxx</a:t>
            </a:r>
          </a:p>
          <a:p>
            <a:pPr>
              <a:buNone/>
            </a:pPr>
            <a:r>
              <a:rPr lang="id-ID" dirty="0" smtClean="0"/>
              <a:t>Kos overhead (variabel dan tetap)		</a:t>
            </a:r>
            <a:r>
              <a:rPr lang="id-ID" u="sng" dirty="0" smtClean="0"/>
              <a:t>       xxx</a:t>
            </a:r>
          </a:p>
          <a:p>
            <a:pPr>
              <a:buNone/>
            </a:pPr>
            <a:r>
              <a:rPr lang="id-ID" dirty="0" smtClean="0"/>
              <a:t>Total kos produksi				Rp. xxx</a:t>
            </a:r>
          </a:p>
          <a:p>
            <a:pPr>
              <a:buNone/>
            </a:pPr>
            <a:endParaRPr lang="id-ID" dirty="0"/>
          </a:p>
        </p:txBody>
      </p:sp>
    </p:spTree>
    <p:extLst>
      <p:ext uri="{BB962C8B-B14F-4D97-AF65-F5344CB8AC3E}">
        <p14:creationId xmlns:p14="http://schemas.microsoft.com/office/powerpoint/2010/main" val="25682021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PERBEDAAN ANTARA </a:t>
            </a:r>
            <a:r>
              <a:rPr lang="id-ID" b="1" i="1" dirty="0" smtClean="0"/>
              <a:t>VARIABLE COSTING</a:t>
            </a:r>
            <a:r>
              <a:rPr lang="id-ID" b="1" dirty="0" smtClean="0"/>
              <a:t> DAN </a:t>
            </a:r>
            <a:r>
              <a:rPr lang="id-ID" b="1" i="1" dirty="0" smtClean="0"/>
              <a:t>FULL COSTING</a:t>
            </a:r>
            <a:endParaRPr lang="id-ID" b="1" i="1" dirty="0"/>
          </a:p>
        </p:txBody>
      </p:sp>
      <p:sp>
        <p:nvSpPr>
          <p:cNvPr id="3" name="Content Placeholder 2"/>
          <p:cNvSpPr>
            <a:spLocks noGrp="1"/>
          </p:cNvSpPr>
          <p:nvPr>
            <p:ph idx="1"/>
          </p:nvPr>
        </p:nvSpPr>
        <p:spPr/>
        <p:txBody>
          <a:bodyPr>
            <a:normAutofit fontScale="62500" lnSpcReduction="20000"/>
          </a:bodyPr>
          <a:lstStyle/>
          <a:p>
            <a:pPr marL="514350" indent="-514350">
              <a:buNone/>
            </a:pPr>
            <a:r>
              <a:rPr lang="id-ID" dirty="0" smtClean="0"/>
              <a:t>Contoh Ilustrasi:</a:t>
            </a:r>
          </a:p>
          <a:p>
            <a:pPr marL="514350" indent="-514350">
              <a:buNone/>
            </a:pPr>
            <a:r>
              <a:rPr lang="id-ID" dirty="0" smtClean="0"/>
              <a:t>PT. Navara mempunyai data operasi tahun 2016 sebagai berikut:</a:t>
            </a:r>
          </a:p>
          <a:p>
            <a:pPr marL="514350" indent="-514350">
              <a:buNone/>
            </a:pPr>
            <a:r>
              <a:rPr lang="id-ID" dirty="0" smtClean="0"/>
              <a:t>Persediaan produk jadi awal					2.500 unit</a:t>
            </a:r>
          </a:p>
          <a:p>
            <a:pPr marL="514350" indent="-514350">
              <a:buNone/>
            </a:pPr>
            <a:r>
              <a:rPr lang="id-ID" dirty="0" smtClean="0"/>
              <a:t>Produksi								10.000 unit</a:t>
            </a:r>
          </a:p>
          <a:p>
            <a:pPr marL="514350" indent="-514350">
              <a:buNone/>
            </a:pPr>
            <a:r>
              <a:rPr lang="id-ID" dirty="0" smtClean="0"/>
              <a:t>Penjualan							9.000 unit</a:t>
            </a:r>
          </a:p>
          <a:p>
            <a:pPr marL="514350" indent="-514350">
              <a:buNone/>
            </a:pPr>
            <a:r>
              <a:rPr lang="id-ID" dirty="0" smtClean="0"/>
              <a:t>Harga jual per unit						 Rp. 150</a:t>
            </a:r>
          </a:p>
          <a:p>
            <a:pPr marL="514350" indent="-514350">
              <a:buNone/>
            </a:pPr>
            <a:r>
              <a:rPr lang="id-ID" dirty="0" smtClean="0"/>
              <a:t>Kos bahan baku per unit 					 Rp. 15</a:t>
            </a:r>
          </a:p>
          <a:p>
            <a:pPr marL="514350" indent="-514350">
              <a:buNone/>
            </a:pPr>
            <a:r>
              <a:rPr lang="id-ID" dirty="0" smtClean="0"/>
              <a:t>Kos tenaga kerja langsung per unit 				 Rp. 10</a:t>
            </a:r>
          </a:p>
          <a:p>
            <a:pPr marL="514350" indent="-514350">
              <a:buNone/>
            </a:pPr>
            <a:r>
              <a:rPr lang="id-ID" dirty="0" smtClean="0"/>
              <a:t>Kos overhead pabrik variabel per unit				 Rp.10</a:t>
            </a:r>
          </a:p>
          <a:p>
            <a:pPr marL="514350" indent="-514350">
              <a:buNone/>
            </a:pPr>
            <a:r>
              <a:rPr lang="id-ID" dirty="0" smtClean="0"/>
              <a:t>Kos overhead pabrik tetap total				 	Rp.200.000</a:t>
            </a:r>
          </a:p>
          <a:p>
            <a:pPr marL="514350" indent="-514350">
              <a:buNone/>
            </a:pPr>
            <a:r>
              <a:rPr lang="id-ID" dirty="0" smtClean="0"/>
              <a:t>Kapasitas normal						 12.500 unit</a:t>
            </a:r>
          </a:p>
          <a:p>
            <a:pPr marL="514350" indent="-514350">
              <a:buNone/>
            </a:pPr>
            <a:r>
              <a:rPr lang="id-ID" dirty="0" smtClean="0"/>
              <a:t>Kapasitas sesungguhnya				</a:t>
            </a:r>
            <a:r>
              <a:rPr lang="id-ID" smtClean="0"/>
              <a:t>		 </a:t>
            </a:r>
            <a:r>
              <a:rPr lang="id-ID" dirty="0" smtClean="0"/>
              <a:t>10.000 unit</a:t>
            </a:r>
          </a:p>
          <a:p>
            <a:pPr marL="514350" indent="-514350">
              <a:buNone/>
            </a:pPr>
            <a:r>
              <a:rPr lang="id-ID" dirty="0" smtClean="0"/>
              <a:t>	Perusahaan menetapkan anggaran kos overhead pebrik variabel Rp. 120.000 dan anggaran kos overhead pabrik tetap Rp. 200.000. berdasarkan data diatas tentukan total kos produksi dan total kos produksi per unit!</a:t>
            </a:r>
            <a:endParaRPr lang="id-ID" dirty="0"/>
          </a:p>
        </p:txBody>
      </p:sp>
    </p:spTree>
    <p:extLst>
      <p:ext uri="{BB962C8B-B14F-4D97-AF65-F5344CB8AC3E}">
        <p14:creationId xmlns:p14="http://schemas.microsoft.com/office/powerpoint/2010/main" val="352109930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514350" indent="-514350">
              <a:buFont typeface="+mj-lt"/>
              <a:buAutoNum type="arabicPeriod"/>
            </a:pPr>
            <a:r>
              <a:rPr lang="id-ID" dirty="0" smtClean="0"/>
              <a:t>Kos produksi per unit dan kos produksi total</a:t>
            </a:r>
          </a:p>
          <a:p>
            <a:pPr marL="514350" indent="-514350">
              <a:buFont typeface="+mj-lt"/>
              <a:buAutoNum type="arabicPeriod"/>
            </a:pPr>
            <a:r>
              <a:rPr lang="id-ID" dirty="0" smtClean="0"/>
              <a:t>Kos </a:t>
            </a:r>
            <a:r>
              <a:rPr lang="id-ID" smtClean="0"/>
              <a:t>overhead pabrik </a:t>
            </a:r>
            <a:r>
              <a:rPr lang="id-ID" dirty="0" smtClean="0"/>
              <a:t>lebih (kurang) dibebankan</a:t>
            </a:r>
          </a:p>
          <a:p>
            <a:pPr marL="514350" indent="-514350">
              <a:buFont typeface="+mj-lt"/>
              <a:buAutoNum type="arabicPeriod"/>
            </a:pPr>
            <a:r>
              <a:rPr lang="id-ID" dirty="0" smtClean="0"/>
              <a:t>Penyajian di laporan rugi laba</a:t>
            </a:r>
          </a:p>
          <a:p>
            <a:pPr marL="514350" indent="-514350">
              <a:buFont typeface="+mj-lt"/>
              <a:buAutoNum type="arabicPeriod"/>
            </a:pPr>
            <a:r>
              <a:rPr lang="id-ID" dirty="0" smtClean="0"/>
              <a:t>Perbedaan laba bersih</a:t>
            </a:r>
            <a:endParaRPr lang="id-ID" dirty="0"/>
          </a:p>
        </p:txBody>
      </p:sp>
    </p:spTree>
    <p:extLst>
      <p:ext uri="{BB962C8B-B14F-4D97-AF65-F5344CB8AC3E}">
        <p14:creationId xmlns:p14="http://schemas.microsoft.com/office/powerpoint/2010/main" val="12167290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buNone/>
            </a:pPr>
            <a:r>
              <a:rPr lang="id-ID" b="1" dirty="0" smtClean="0"/>
              <a:t>Perbedaan rugi laba antara metode variable costing dan full costing:</a:t>
            </a:r>
          </a:p>
          <a:p>
            <a:pPr marL="514350" indent="-514350"/>
            <a:r>
              <a:rPr lang="id-ID" dirty="0" smtClean="0"/>
              <a:t>Persediaan awal &lt; persediaan akhir , maka</a:t>
            </a:r>
          </a:p>
          <a:p>
            <a:pPr marL="514350" indent="-514350">
              <a:buNone/>
            </a:pPr>
            <a:r>
              <a:rPr lang="id-ID" dirty="0" smtClean="0"/>
              <a:t>	laba metode </a:t>
            </a:r>
            <a:r>
              <a:rPr lang="id-ID" i="1" dirty="0" smtClean="0"/>
              <a:t>variable costing </a:t>
            </a:r>
            <a:r>
              <a:rPr lang="id-ID" dirty="0" smtClean="0"/>
              <a:t>&lt; laba metode </a:t>
            </a:r>
            <a:r>
              <a:rPr lang="id-ID" i="1" dirty="0" smtClean="0"/>
              <a:t>full costing</a:t>
            </a:r>
          </a:p>
          <a:p>
            <a:pPr marL="514350" indent="-514350"/>
            <a:r>
              <a:rPr lang="id-ID" dirty="0" smtClean="0"/>
              <a:t>Persediaan awal &gt; persediaan akhir , maka</a:t>
            </a:r>
          </a:p>
          <a:p>
            <a:pPr marL="514350" indent="-514350">
              <a:buNone/>
            </a:pPr>
            <a:r>
              <a:rPr lang="id-ID" dirty="0" smtClean="0"/>
              <a:t>	laba metode </a:t>
            </a:r>
            <a:r>
              <a:rPr lang="id-ID" i="1" dirty="0" smtClean="0"/>
              <a:t>variable costing </a:t>
            </a:r>
            <a:r>
              <a:rPr lang="id-ID" dirty="0" smtClean="0"/>
              <a:t>&gt; laba metode </a:t>
            </a:r>
            <a:r>
              <a:rPr lang="id-ID" i="1" dirty="0" smtClean="0"/>
              <a:t>full costing</a:t>
            </a:r>
          </a:p>
          <a:p>
            <a:pPr marL="514350" indent="-514350"/>
            <a:r>
              <a:rPr lang="id-ID" dirty="0" smtClean="0"/>
              <a:t>Persediaan awal = persediaan akhir ,atau </a:t>
            </a:r>
          </a:p>
          <a:p>
            <a:pPr marL="514350" indent="-514350">
              <a:buNone/>
            </a:pPr>
            <a:r>
              <a:rPr lang="id-ID" dirty="0" smtClean="0"/>
              <a:t>	produksi = penjualan, maka </a:t>
            </a:r>
          </a:p>
          <a:p>
            <a:pPr marL="514350" indent="-514350">
              <a:buNone/>
            </a:pPr>
            <a:r>
              <a:rPr lang="id-ID" dirty="0" smtClean="0"/>
              <a:t>	laba metode </a:t>
            </a:r>
            <a:r>
              <a:rPr lang="id-ID" i="1" dirty="0" smtClean="0"/>
              <a:t>variable costing </a:t>
            </a:r>
            <a:r>
              <a:rPr lang="id-ID" dirty="0" smtClean="0"/>
              <a:t>= laba metode </a:t>
            </a:r>
            <a:r>
              <a:rPr lang="id-ID" i="1" dirty="0" smtClean="0"/>
              <a:t>full costing</a:t>
            </a:r>
          </a:p>
          <a:p>
            <a:pPr marL="514350" indent="-514350">
              <a:buNone/>
            </a:pPr>
            <a:endParaRPr lang="id-ID" dirty="0"/>
          </a:p>
        </p:txBody>
      </p:sp>
    </p:spTree>
    <p:extLst>
      <p:ext uri="{BB962C8B-B14F-4D97-AF65-F5344CB8AC3E}">
        <p14:creationId xmlns:p14="http://schemas.microsoft.com/office/powerpoint/2010/main" val="30359586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MANFAAT </a:t>
            </a:r>
            <a:r>
              <a:rPr lang="id-ID" b="1" i="1" dirty="0" smtClean="0"/>
              <a:t>VARIABLE COSTING</a:t>
            </a:r>
            <a:endParaRPr lang="id-ID"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dirty="0" smtClean="0"/>
              <a:t>Sebagai alat bantu perencanaan laba yang bersifat jangka pendek. Dengan terpisahnya unsur kos menjadi kos tetap dan kos variabel, perusahaan dapat merencanakan berapa laba yang akan diperoleh.</a:t>
            </a:r>
          </a:p>
          <a:p>
            <a:pPr marL="514350" indent="-514350">
              <a:buFont typeface="+mj-lt"/>
              <a:buAutoNum type="arabicPeriod"/>
            </a:pPr>
            <a:r>
              <a:rPr lang="id-ID" dirty="0" smtClean="0"/>
              <a:t>Sebagai petunjuk penentuan harga jual. Informasi </a:t>
            </a:r>
            <a:r>
              <a:rPr lang="id-ID" i="1" dirty="0" smtClean="0"/>
              <a:t>contribution margin </a:t>
            </a:r>
            <a:r>
              <a:rPr lang="id-ID" dirty="0" smtClean="0"/>
              <a:t>dan </a:t>
            </a:r>
            <a:r>
              <a:rPr lang="id-ID" i="1" dirty="0" smtClean="0"/>
              <a:t>variable costing </a:t>
            </a:r>
            <a:r>
              <a:rPr lang="id-ID" dirty="0" smtClean="0"/>
              <a:t>sangat membantu dalam menentukan harga jual yang kompetitif seperti pesanan khusus.</a:t>
            </a:r>
          </a:p>
          <a:p>
            <a:pPr marL="514350" indent="-514350">
              <a:buFont typeface="+mj-lt"/>
              <a:buAutoNum type="arabicPeriod"/>
            </a:pPr>
            <a:r>
              <a:rPr lang="id-ID" dirty="0" smtClean="0"/>
              <a:t>Sebagai dasar pembuatan keputusan manajemen, seperti keputusan menjual atau memproses lebih lanjut suatu produk.</a:t>
            </a:r>
            <a:endParaRPr lang="id-ID" dirty="0"/>
          </a:p>
        </p:txBody>
      </p:sp>
    </p:spTree>
    <p:extLst>
      <p:ext uri="{BB962C8B-B14F-4D97-AF65-F5344CB8AC3E}">
        <p14:creationId xmlns:p14="http://schemas.microsoft.com/office/powerpoint/2010/main" val="30821883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KETERBATASAN </a:t>
            </a:r>
            <a:r>
              <a:rPr lang="id-ID" b="1" i="1" dirty="0" smtClean="0"/>
              <a:t>VARIABLE COSTING</a:t>
            </a:r>
            <a:endParaRPr lang="id-ID"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dirty="0" smtClean="0"/>
              <a:t>Pemisahan pola perilaku kos dalam praktik sangat sulit dan hasilnya merupakan taksiran.</a:t>
            </a:r>
          </a:p>
          <a:p>
            <a:pPr marL="514350" indent="-514350">
              <a:buFont typeface="+mj-lt"/>
              <a:buAutoNum type="arabicPeriod"/>
            </a:pPr>
            <a:r>
              <a:rPr lang="id-ID" dirty="0" smtClean="0"/>
              <a:t>Tidak dapat digunakan untuk pelaporan eksternal.</a:t>
            </a:r>
          </a:p>
          <a:p>
            <a:pPr marL="514350" indent="-514350">
              <a:buFont typeface="+mj-lt"/>
              <a:buAutoNum type="arabicPeriod"/>
            </a:pPr>
            <a:r>
              <a:rPr lang="id-ID" dirty="0" smtClean="0"/>
              <a:t>Terkadang memberikan kesan menyesatkan, seperti hanya kos variabel untuk penentuan harga jual, padahal dalam jangka panjanguntuk penentuan harga jual adalah kos penuh.</a:t>
            </a:r>
          </a:p>
          <a:p>
            <a:pPr marL="514350" indent="-514350">
              <a:buFont typeface="+mj-lt"/>
              <a:buAutoNum type="arabicPeriod"/>
            </a:pPr>
            <a:r>
              <a:rPr lang="id-ID" dirty="0" smtClean="0"/>
              <a:t>Persediaan di neraca dengan </a:t>
            </a:r>
            <a:r>
              <a:rPr lang="id-ID" i="1" dirty="0" smtClean="0"/>
              <a:t>variable costing </a:t>
            </a:r>
            <a:r>
              <a:rPr lang="id-ID" dirty="0" smtClean="0"/>
              <a:t>dinilai terlalu rendah.</a:t>
            </a:r>
            <a:endParaRPr lang="id-ID" dirty="0"/>
          </a:p>
        </p:txBody>
      </p:sp>
    </p:spTree>
    <p:extLst>
      <p:ext uri="{BB962C8B-B14F-4D97-AF65-F5344CB8AC3E}">
        <p14:creationId xmlns:p14="http://schemas.microsoft.com/office/powerpoint/2010/main" val="262491131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7030A0"/>
                </a:solidFill>
              </a:rPr>
              <a:t>Joint Products And By Products Costing</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85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smtClean="0"/>
              <a:t>12</a:t>
            </a:r>
            <a:endParaRPr lang="en-US" sz="2400" dirty="0"/>
          </a:p>
        </p:txBody>
      </p:sp>
    </p:spTree>
    <p:extLst>
      <p:ext uri="{BB962C8B-B14F-4D97-AF65-F5344CB8AC3E}">
        <p14:creationId xmlns:p14="http://schemas.microsoft.com/office/powerpoint/2010/main" val="378654256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DEFINISI</a:t>
            </a:r>
          </a:p>
        </p:txBody>
      </p:sp>
      <p:sp>
        <p:nvSpPr>
          <p:cNvPr id="3075" name="Rectangle 3"/>
          <p:cNvSpPr>
            <a:spLocks noGrp="1" noChangeArrowheads="1"/>
          </p:cNvSpPr>
          <p:nvPr>
            <p:ph type="body" idx="1"/>
          </p:nvPr>
        </p:nvSpPr>
        <p:spPr/>
        <p:txBody>
          <a:bodyPr/>
          <a:lstStyle/>
          <a:p>
            <a:pPr eaLnBrk="1" hangingPunct="1">
              <a:lnSpc>
                <a:spcPct val="90000"/>
              </a:lnSpc>
              <a:defRPr/>
            </a:pPr>
            <a:r>
              <a:rPr lang="en-US" sz="2400" dirty="0" err="1" smtClean="0">
                <a:solidFill>
                  <a:srgbClr val="FF0000"/>
                </a:solidFill>
              </a:rPr>
              <a:t>Produk</a:t>
            </a:r>
            <a:r>
              <a:rPr lang="en-US" sz="2400" dirty="0" smtClean="0">
                <a:solidFill>
                  <a:srgbClr val="FF0000"/>
                </a:solidFill>
              </a:rPr>
              <a:t> </a:t>
            </a:r>
            <a:r>
              <a:rPr lang="en-US" sz="2400" dirty="0" err="1" smtClean="0">
                <a:solidFill>
                  <a:srgbClr val="FF0000"/>
                </a:solidFill>
              </a:rPr>
              <a:t>sampingan</a:t>
            </a:r>
            <a:r>
              <a:rPr lang="en-US" sz="2400" dirty="0" smtClean="0"/>
              <a:t>: </a:t>
            </a:r>
            <a:r>
              <a:rPr lang="en-US" sz="2400" dirty="0" err="1" smtClean="0"/>
              <a:t>adalah</a:t>
            </a:r>
            <a:r>
              <a:rPr lang="en-US" sz="2400" dirty="0" smtClean="0"/>
              <a:t> </a:t>
            </a:r>
            <a:r>
              <a:rPr lang="en-US" sz="2400" dirty="0" err="1" smtClean="0"/>
              <a:t>produk</a:t>
            </a:r>
            <a:r>
              <a:rPr lang="en-US" sz="2400" dirty="0" smtClean="0"/>
              <a:t> yang </a:t>
            </a:r>
            <a:r>
              <a:rPr lang="en-US" sz="2400" dirty="0" err="1" smtClean="0"/>
              <a:t>mempunyai</a:t>
            </a:r>
            <a:r>
              <a:rPr lang="en-US" sz="2400" dirty="0" smtClean="0"/>
              <a:t> total </a:t>
            </a:r>
            <a:r>
              <a:rPr lang="en-US" sz="2400" dirty="0" err="1" smtClean="0"/>
              <a:t>nilai</a:t>
            </a:r>
            <a:r>
              <a:rPr lang="en-US" sz="2400" dirty="0" smtClean="0"/>
              <a:t> </a:t>
            </a:r>
            <a:r>
              <a:rPr lang="en-US" sz="2400" dirty="0" err="1" smtClean="0"/>
              <a:t>relatif</a:t>
            </a:r>
            <a:r>
              <a:rPr lang="en-US" sz="2400" dirty="0" smtClean="0"/>
              <a:t> </a:t>
            </a:r>
            <a:r>
              <a:rPr lang="en-US" sz="2400" dirty="0" err="1" smtClean="0"/>
              <a:t>kecil</a:t>
            </a:r>
            <a:r>
              <a:rPr lang="en-US" sz="2400" dirty="0" smtClean="0"/>
              <a:t> </a:t>
            </a:r>
            <a:r>
              <a:rPr lang="en-US" sz="2400" dirty="0" err="1" smtClean="0"/>
              <a:t>dan</a:t>
            </a:r>
            <a:r>
              <a:rPr lang="en-US" sz="2400" dirty="0" smtClean="0"/>
              <a:t> </a:t>
            </a:r>
            <a:r>
              <a:rPr lang="en-US" sz="2400" dirty="0" err="1" smtClean="0"/>
              <a:t>dihasilkan</a:t>
            </a:r>
            <a:r>
              <a:rPr lang="en-US" sz="2400" dirty="0" smtClean="0"/>
              <a:t> </a:t>
            </a:r>
            <a:r>
              <a:rPr lang="en-US" sz="2400" dirty="0" err="1" smtClean="0"/>
              <a:t>secara</a:t>
            </a:r>
            <a:r>
              <a:rPr lang="en-US" sz="2400" dirty="0" smtClean="0"/>
              <a:t> </a:t>
            </a:r>
            <a:r>
              <a:rPr lang="en-US" sz="2400" dirty="0" err="1" smtClean="0"/>
              <a:t>simultan</a:t>
            </a:r>
            <a:r>
              <a:rPr lang="en-US" sz="2400" dirty="0" smtClean="0"/>
              <a:t> </a:t>
            </a:r>
            <a:r>
              <a:rPr lang="en-US" sz="2400" dirty="0" err="1" smtClean="0"/>
              <a:t>dengan</a:t>
            </a:r>
            <a:r>
              <a:rPr lang="en-US" sz="2400" dirty="0" smtClean="0"/>
              <a:t> </a:t>
            </a:r>
            <a:r>
              <a:rPr lang="en-US" sz="2400" dirty="0" err="1" smtClean="0"/>
              <a:t>produk</a:t>
            </a:r>
            <a:r>
              <a:rPr lang="en-US" sz="2400" dirty="0" smtClean="0"/>
              <a:t> lain yang total </a:t>
            </a:r>
            <a:r>
              <a:rPr lang="en-US" sz="2400" dirty="0" err="1" smtClean="0"/>
              <a:t>nilainya</a:t>
            </a:r>
            <a:r>
              <a:rPr lang="en-US" sz="2400" dirty="0" smtClean="0"/>
              <a:t> </a:t>
            </a:r>
            <a:r>
              <a:rPr lang="en-US" sz="2400" dirty="0" err="1" smtClean="0"/>
              <a:t>lebih</a:t>
            </a:r>
            <a:r>
              <a:rPr lang="en-US" sz="2400" dirty="0" smtClean="0"/>
              <a:t> </a:t>
            </a:r>
            <a:r>
              <a:rPr lang="en-US" sz="2400" dirty="0" err="1" smtClean="0"/>
              <a:t>besar</a:t>
            </a:r>
            <a:r>
              <a:rPr lang="en-US" sz="2400" dirty="0" smtClean="0"/>
              <a:t> (</a:t>
            </a:r>
            <a:r>
              <a:rPr lang="en-US" sz="2400" dirty="0" err="1" smtClean="0"/>
              <a:t>produk</a:t>
            </a:r>
            <a:r>
              <a:rPr lang="en-US" sz="2400" dirty="0" smtClean="0"/>
              <a:t> </a:t>
            </a:r>
            <a:r>
              <a:rPr lang="en-US" sz="2400" dirty="0" err="1" smtClean="0"/>
              <a:t>utama</a:t>
            </a:r>
            <a:r>
              <a:rPr lang="en-US" sz="2400" dirty="0" smtClean="0"/>
              <a:t>).</a:t>
            </a:r>
          </a:p>
          <a:p>
            <a:pPr eaLnBrk="1" hangingPunct="1">
              <a:lnSpc>
                <a:spcPct val="90000"/>
              </a:lnSpc>
              <a:defRPr/>
            </a:pPr>
            <a:r>
              <a:rPr lang="en-US" sz="2400" dirty="0" smtClean="0">
                <a:solidFill>
                  <a:srgbClr val="FF0000"/>
                </a:solidFill>
              </a:rPr>
              <a:t>Joint product </a:t>
            </a:r>
            <a:r>
              <a:rPr lang="en-US" sz="2400" dirty="0" err="1" smtClean="0"/>
              <a:t>diproduksi</a:t>
            </a:r>
            <a:r>
              <a:rPr lang="en-US" sz="2400" dirty="0" smtClean="0"/>
              <a:t> </a:t>
            </a:r>
            <a:r>
              <a:rPr lang="en-US" sz="2400" dirty="0" err="1" smtClean="0"/>
              <a:t>secara</a:t>
            </a:r>
            <a:r>
              <a:rPr lang="en-US" sz="2400" dirty="0" smtClean="0"/>
              <a:t> </a:t>
            </a:r>
            <a:r>
              <a:rPr lang="en-US" sz="2400" dirty="0" err="1" smtClean="0"/>
              <a:t>bersamaan</a:t>
            </a:r>
            <a:r>
              <a:rPr lang="en-US" sz="2400" dirty="0" smtClean="0"/>
              <a:t> </a:t>
            </a:r>
            <a:r>
              <a:rPr lang="en-US" sz="2400" dirty="0" err="1" smtClean="0"/>
              <a:t>melalui</a:t>
            </a:r>
            <a:r>
              <a:rPr lang="en-US" sz="2400" dirty="0" smtClean="0"/>
              <a:t> </a:t>
            </a:r>
            <a:r>
              <a:rPr lang="en-US" sz="2400" dirty="0" err="1" smtClean="0"/>
              <a:t>suatu</a:t>
            </a:r>
            <a:r>
              <a:rPr lang="en-US" sz="2400" dirty="0" smtClean="0"/>
              <a:t> </a:t>
            </a:r>
            <a:r>
              <a:rPr lang="en-US" sz="2400" dirty="0" err="1" smtClean="0"/>
              <a:t>proses</a:t>
            </a:r>
            <a:r>
              <a:rPr lang="en-US" sz="2400" dirty="0" smtClean="0"/>
              <a:t> </a:t>
            </a:r>
            <a:r>
              <a:rPr lang="en-US" sz="2400" dirty="0" err="1" smtClean="0"/>
              <a:t>atau</a:t>
            </a:r>
            <a:r>
              <a:rPr lang="en-US" sz="2400" dirty="0" smtClean="0"/>
              <a:t> </a:t>
            </a:r>
            <a:r>
              <a:rPr lang="en-US" sz="2400" dirty="0" err="1" smtClean="0"/>
              <a:t>serangkaian</a:t>
            </a:r>
            <a:r>
              <a:rPr lang="en-US" sz="2400" dirty="0" smtClean="0"/>
              <a:t> </a:t>
            </a:r>
            <a:r>
              <a:rPr lang="en-US" sz="2400" dirty="0" err="1" smtClean="0"/>
              <a:t>proses</a:t>
            </a:r>
            <a:r>
              <a:rPr lang="en-US" sz="2400" dirty="0" smtClean="0"/>
              <a:t> </a:t>
            </a:r>
            <a:r>
              <a:rPr lang="en-US" sz="2400" dirty="0" err="1" smtClean="0"/>
              <a:t>umum</a:t>
            </a:r>
            <a:r>
              <a:rPr lang="en-US" sz="2400" dirty="0" smtClean="0"/>
              <a:t> </a:t>
            </a:r>
            <a:r>
              <a:rPr lang="en-US" sz="2400" dirty="0" err="1" smtClean="0"/>
              <a:t>dengan</a:t>
            </a:r>
            <a:r>
              <a:rPr lang="en-US" sz="2400" dirty="0" smtClean="0"/>
              <a:t> </a:t>
            </a:r>
            <a:r>
              <a:rPr lang="en-US" sz="2400" dirty="0" err="1" smtClean="0"/>
              <a:t>setiap</a:t>
            </a:r>
            <a:r>
              <a:rPr lang="en-US" sz="2400" dirty="0" smtClean="0"/>
              <a:t> </a:t>
            </a:r>
            <a:r>
              <a:rPr lang="en-US" sz="2400" dirty="0" err="1" smtClean="0"/>
              <a:t>produk</a:t>
            </a:r>
            <a:r>
              <a:rPr lang="en-US" sz="2400" dirty="0" smtClean="0"/>
              <a:t> </a:t>
            </a:r>
            <a:r>
              <a:rPr lang="en-US" sz="2400" dirty="0" err="1" smtClean="0"/>
              <a:t>menghasilkan</a:t>
            </a:r>
            <a:r>
              <a:rPr lang="en-US" sz="2400" dirty="0" smtClean="0"/>
              <a:t> </a:t>
            </a:r>
            <a:r>
              <a:rPr lang="en-US" sz="2400" dirty="0" err="1" smtClean="0"/>
              <a:t>lebih</a:t>
            </a:r>
            <a:r>
              <a:rPr lang="en-US" sz="2400" dirty="0" smtClean="0"/>
              <a:t> </a:t>
            </a:r>
            <a:r>
              <a:rPr lang="en-US" sz="2400" dirty="0" err="1" smtClean="0"/>
              <a:t>dari</a:t>
            </a:r>
            <a:r>
              <a:rPr lang="en-US" sz="2400" dirty="0" smtClean="0"/>
              <a:t> </a:t>
            </a:r>
            <a:r>
              <a:rPr lang="en-US" sz="2400" dirty="0" err="1" smtClean="0"/>
              <a:t>nilai</a:t>
            </a:r>
            <a:r>
              <a:rPr lang="en-US" sz="2400" dirty="0" smtClean="0"/>
              <a:t> nominal </a:t>
            </a:r>
            <a:r>
              <a:rPr lang="en-US" sz="2400" dirty="0" err="1" smtClean="0"/>
              <a:t>dalam</a:t>
            </a:r>
            <a:r>
              <a:rPr lang="en-US" sz="2400" dirty="0" smtClean="0"/>
              <a:t> </a:t>
            </a:r>
            <a:r>
              <a:rPr lang="en-US" sz="2400" dirty="0" err="1" smtClean="0"/>
              <a:t>bentuk</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pemrosesannya</a:t>
            </a:r>
            <a:endParaRPr lang="en-US" sz="2400" dirty="0" smtClean="0"/>
          </a:p>
          <a:p>
            <a:pPr eaLnBrk="1" hangingPunct="1">
              <a:lnSpc>
                <a:spcPct val="90000"/>
              </a:lnSpc>
              <a:defRPr/>
            </a:pPr>
            <a:r>
              <a:rPr lang="en-US" sz="2400" dirty="0" err="1" smtClean="0">
                <a:solidFill>
                  <a:srgbClr val="FF0000"/>
                </a:solidFill>
              </a:rPr>
              <a:t>Titik</a:t>
            </a:r>
            <a:r>
              <a:rPr lang="en-US" sz="2400" dirty="0" smtClean="0">
                <a:solidFill>
                  <a:srgbClr val="FF0000"/>
                </a:solidFill>
              </a:rPr>
              <a:t> </a:t>
            </a:r>
            <a:r>
              <a:rPr lang="en-US" sz="2400" dirty="0" err="1" smtClean="0">
                <a:solidFill>
                  <a:srgbClr val="FF0000"/>
                </a:solidFill>
              </a:rPr>
              <a:t>pisah</a:t>
            </a:r>
            <a:r>
              <a:rPr lang="en-US" sz="2400" dirty="0" smtClean="0">
                <a:solidFill>
                  <a:srgbClr val="FF0000"/>
                </a:solidFill>
              </a:rPr>
              <a:t> </a:t>
            </a:r>
            <a:r>
              <a:rPr lang="en-US" sz="2400" dirty="0" err="1" smtClean="0">
                <a:solidFill>
                  <a:srgbClr val="FF0000"/>
                </a:solidFill>
              </a:rPr>
              <a:t>batas</a:t>
            </a:r>
            <a:r>
              <a:rPr lang="en-US" sz="2400" dirty="0" smtClean="0">
                <a:solidFill>
                  <a:srgbClr val="FF0000"/>
                </a:solidFill>
              </a:rPr>
              <a:t> </a:t>
            </a:r>
            <a:r>
              <a:rPr lang="en-US" sz="2400" dirty="0" err="1" smtClean="0"/>
              <a:t>adalah</a:t>
            </a:r>
            <a:r>
              <a:rPr lang="en-US" sz="2400" dirty="0" smtClean="0"/>
              <a:t> </a:t>
            </a:r>
            <a:r>
              <a:rPr lang="en-US" sz="2400" dirty="0" err="1" smtClean="0"/>
              <a:t>titik</a:t>
            </a:r>
            <a:r>
              <a:rPr lang="en-US" sz="2400" dirty="0" smtClean="0"/>
              <a:t> yang </a:t>
            </a:r>
            <a:r>
              <a:rPr lang="en-US" sz="2400" dirty="0" err="1" smtClean="0"/>
              <a:t>menunjukkan</a:t>
            </a:r>
            <a:r>
              <a:rPr lang="en-US" sz="2400" dirty="0" smtClean="0"/>
              <a:t> </a:t>
            </a:r>
            <a:r>
              <a:rPr lang="en-US" sz="2400" dirty="0" err="1" smtClean="0"/>
              <a:t>produk-produk</a:t>
            </a:r>
            <a:r>
              <a:rPr lang="en-US" sz="2400" dirty="0" smtClean="0"/>
              <a:t> yang </a:t>
            </a:r>
            <a:r>
              <a:rPr lang="en-US" sz="2400" dirty="0" err="1" smtClean="0"/>
              <a:t>dihasilkan</a:t>
            </a:r>
            <a:r>
              <a:rPr lang="en-US" sz="2400" dirty="0" smtClean="0"/>
              <a:t> </a:t>
            </a:r>
            <a:r>
              <a:rPr lang="en-US" sz="2400" dirty="0" err="1" smtClean="0"/>
              <a:t>secara</a:t>
            </a:r>
            <a:r>
              <a:rPr lang="en-US" sz="2400" dirty="0" smtClean="0"/>
              <a:t> </a:t>
            </a:r>
            <a:r>
              <a:rPr lang="en-US" sz="2400" dirty="0" err="1" smtClean="0"/>
              <a:t>simultan</a:t>
            </a:r>
            <a:r>
              <a:rPr lang="en-US" sz="2400" dirty="0" smtClean="0"/>
              <a:t> </a:t>
            </a:r>
            <a:r>
              <a:rPr lang="en-US" sz="2400" dirty="0" err="1" smtClean="0"/>
              <a:t>tersebut</a:t>
            </a:r>
            <a:r>
              <a:rPr lang="en-US" sz="2400" dirty="0" smtClean="0"/>
              <a:t> </a:t>
            </a:r>
            <a:r>
              <a:rPr lang="en-US" sz="2400" dirty="0" err="1" smtClean="0"/>
              <a:t>dapat</a:t>
            </a:r>
            <a:r>
              <a:rPr lang="en-US" sz="2400" dirty="0" smtClean="0"/>
              <a:t> </a:t>
            </a:r>
            <a:r>
              <a:rPr lang="en-US" sz="2400" dirty="0" err="1" smtClean="0"/>
              <a:t>dipisahkan</a:t>
            </a:r>
            <a:r>
              <a:rPr lang="en-US" sz="2400" dirty="0" smtClean="0"/>
              <a:t> </a:t>
            </a:r>
            <a:r>
              <a:rPr lang="en-US" sz="2400" dirty="0" err="1" smtClean="0"/>
              <a:t>sebagai</a:t>
            </a:r>
            <a:r>
              <a:rPr lang="en-US" sz="2400" dirty="0" smtClean="0"/>
              <a:t> unit-unit individual.</a:t>
            </a:r>
          </a:p>
        </p:txBody>
      </p:sp>
      <p:sp>
        <p:nvSpPr>
          <p:cNvPr id="307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307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86221B05-78F8-4A86-A36E-B68B2A73421A}" type="slidenum">
              <a:rPr lang="en-US"/>
              <a:pPr>
                <a:defRPr/>
              </a:pPr>
              <a:t>169</a:t>
            </a:fld>
            <a:endParaRPr lang="en-US"/>
          </a:p>
        </p:txBody>
      </p:sp>
      <p:sp>
        <p:nvSpPr>
          <p:cNvPr id="3078"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604075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PENGENDALIAN BIAYA MELALUI </a:t>
            </a:r>
            <a:r>
              <a:rPr lang="en-US" sz="4000" i="1" dirty="0" smtClean="0">
                <a:solidFill>
                  <a:srgbClr val="FF0000"/>
                </a:solidFill>
              </a:rPr>
              <a:t>ABC SYSTEM</a:t>
            </a:r>
            <a:endParaRPr lang="en-US" sz="4000" dirty="0" smtClean="0">
              <a:solidFill>
                <a:srgbClr val="FF0000"/>
              </a:solidFill>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9685867" cy="4318000"/>
          </a:xfrm>
          <a:prstGeom prst="rect">
            <a:avLst/>
          </a:prstGeom>
          <a:solidFill>
            <a:srgbClr val="FFFEFF"/>
          </a:solidFill>
          <a:ln w="76200">
            <a:solidFill>
              <a:srgbClr val="FF0E16"/>
            </a:solidFill>
            <a:miter lim="800000"/>
            <a:headEnd/>
            <a:tailEnd/>
          </a:ln>
        </p:spPr>
      </p:pic>
      <p:sp>
        <p:nvSpPr>
          <p:cNvPr id="1946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B7461E52-E8D8-4A97-9C5A-009594F549EA}" type="slidenum">
              <a:rPr lang="en-US" smtClean="0"/>
              <a:pPr>
                <a:defRPr/>
              </a:pPr>
              <a:t>17</a:t>
            </a:fld>
            <a:endParaRPr lang="en-US"/>
          </a:p>
        </p:txBody>
      </p:sp>
    </p:spTree>
    <p:extLst>
      <p:ext uri="{BB962C8B-B14F-4D97-AF65-F5344CB8AC3E}">
        <p14:creationId xmlns:p14="http://schemas.microsoft.com/office/powerpoint/2010/main" val="184060543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dirty="0" smtClean="0"/>
              <a:t>Joint cost - separable product cost</a:t>
            </a:r>
          </a:p>
        </p:txBody>
      </p:sp>
      <p:sp>
        <p:nvSpPr>
          <p:cNvPr id="4099" name="Rectangle 3"/>
          <p:cNvSpPr>
            <a:spLocks noGrp="1" noChangeArrowheads="1"/>
          </p:cNvSpPr>
          <p:nvPr>
            <p:ph type="body" idx="1"/>
          </p:nvPr>
        </p:nvSpPr>
        <p:spPr/>
        <p:txBody>
          <a:bodyPr/>
          <a:lstStyle/>
          <a:p>
            <a:pPr eaLnBrk="1" hangingPunct="1">
              <a:defRPr/>
            </a:pPr>
            <a:r>
              <a:rPr lang="en-US" i="1" smtClean="0">
                <a:solidFill>
                  <a:srgbClr val="FF0000"/>
                </a:solidFill>
              </a:rPr>
              <a:t>Joint cost:  </a:t>
            </a:r>
          </a:p>
          <a:p>
            <a:pPr eaLnBrk="1" hangingPunct="1">
              <a:buFontTx/>
              <a:buNone/>
              <a:defRPr/>
            </a:pPr>
            <a:r>
              <a:rPr lang="en-US" smtClean="0"/>
              <a:t>	adalah biaya yang muncul dari produksi secara simultan atas berbagai produk dalam proses yang sama.</a:t>
            </a:r>
          </a:p>
          <a:p>
            <a:pPr eaLnBrk="1" hangingPunct="1">
              <a:defRPr/>
            </a:pPr>
            <a:r>
              <a:rPr lang="en-US" i="1" smtClean="0">
                <a:solidFill>
                  <a:srgbClr val="FF0000"/>
                </a:solidFill>
              </a:rPr>
              <a:t>Separable product cost: </a:t>
            </a:r>
          </a:p>
          <a:p>
            <a:pPr eaLnBrk="1" hangingPunct="1">
              <a:buFontTx/>
              <a:buNone/>
              <a:defRPr/>
            </a:pPr>
            <a:r>
              <a:rPr lang="en-US" smtClean="0"/>
              <a:t>	adalah biaya yang dapat diidentifikaikan dengan produk individual</a:t>
            </a:r>
          </a:p>
        </p:txBody>
      </p:sp>
      <p:sp>
        <p:nvSpPr>
          <p:cNvPr id="4100"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4101"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86350E2D-9351-4E6A-BEE0-0CE29EDF4AE8}" type="slidenum">
              <a:rPr lang="en-US"/>
              <a:pPr>
                <a:defRPr/>
              </a:pPr>
              <a:t>170</a:t>
            </a:fld>
            <a:endParaRPr lang="en-US"/>
          </a:p>
        </p:txBody>
      </p:sp>
      <p:sp>
        <p:nvSpPr>
          <p:cNvPr id="4102"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6268605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smtClean="0"/>
              <a:t>METHODS OF COSTING BY-PRODUCTS</a:t>
            </a:r>
          </a:p>
        </p:txBody>
      </p:sp>
      <p:sp>
        <p:nvSpPr>
          <p:cNvPr id="5123" name="Rectangle 3"/>
          <p:cNvSpPr>
            <a:spLocks noGrp="1" noChangeArrowheads="1"/>
          </p:cNvSpPr>
          <p:nvPr>
            <p:ph type="body" idx="1"/>
          </p:nvPr>
        </p:nvSpPr>
        <p:spPr/>
        <p:txBody>
          <a:bodyPr/>
          <a:lstStyle/>
          <a:p>
            <a:pPr marL="609600" indent="-609600" eaLnBrk="1" hangingPunct="1">
              <a:lnSpc>
                <a:spcPct val="80000"/>
              </a:lnSpc>
              <a:buFontTx/>
              <a:buNone/>
              <a:defRPr/>
            </a:pPr>
            <a:r>
              <a:rPr lang="en-US" sz="2000" dirty="0" err="1" smtClean="0">
                <a:solidFill>
                  <a:srgbClr val="FF0000"/>
                </a:solidFill>
              </a:rPr>
              <a:t>Kategori</a:t>
            </a:r>
            <a:r>
              <a:rPr lang="en-US" sz="2000" dirty="0" smtClean="0">
                <a:solidFill>
                  <a:srgbClr val="FF0000"/>
                </a:solidFill>
              </a:rPr>
              <a:t> 1: </a:t>
            </a:r>
            <a:r>
              <a:rPr lang="en-US" sz="2000" dirty="0" err="1" smtClean="0">
                <a:solidFill>
                  <a:srgbClr val="FF0000"/>
                </a:solidFill>
              </a:rPr>
              <a:t>Biaya</a:t>
            </a:r>
            <a:r>
              <a:rPr lang="en-US" sz="2000" dirty="0" smtClean="0">
                <a:solidFill>
                  <a:srgbClr val="FF0000"/>
                </a:solidFill>
              </a:rPr>
              <a:t> </a:t>
            </a:r>
            <a:r>
              <a:rPr lang="en-US" sz="2000" dirty="0" err="1" smtClean="0">
                <a:solidFill>
                  <a:srgbClr val="FF0000"/>
                </a:solidFill>
              </a:rPr>
              <a:t>produksi</a:t>
            </a:r>
            <a:r>
              <a:rPr lang="en-US" sz="2000" dirty="0" smtClean="0">
                <a:solidFill>
                  <a:srgbClr val="FF0000"/>
                </a:solidFill>
              </a:rPr>
              <a:t> </a:t>
            </a:r>
            <a:r>
              <a:rPr lang="en-US" sz="2000" dirty="0" err="1" smtClean="0">
                <a:solidFill>
                  <a:srgbClr val="FF0000"/>
                </a:solidFill>
              </a:rPr>
              <a:t>gabungan</a:t>
            </a:r>
            <a:r>
              <a:rPr lang="en-US" sz="2000" dirty="0" smtClean="0">
                <a:solidFill>
                  <a:srgbClr val="FF0000"/>
                </a:solidFill>
              </a:rPr>
              <a:t> </a:t>
            </a:r>
            <a:r>
              <a:rPr lang="en-US" sz="2000" dirty="0" err="1" smtClean="0">
                <a:solidFill>
                  <a:srgbClr val="FF0000"/>
                </a:solidFill>
              </a:rPr>
              <a:t>tidak</a:t>
            </a:r>
            <a:r>
              <a:rPr lang="en-US" sz="2000" dirty="0" smtClean="0">
                <a:solidFill>
                  <a:srgbClr val="FF0000"/>
                </a:solidFill>
              </a:rPr>
              <a:t> </a:t>
            </a:r>
            <a:r>
              <a:rPr lang="en-US" sz="2000" dirty="0" err="1" smtClean="0">
                <a:solidFill>
                  <a:srgbClr val="FF0000"/>
                </a:solidFill>
              </a:rPr>
              <a:t>dialosikan</a:t>
            </a:r>
            <a:r>
              <a:rPr lang="en-US" sz="2000" dirty="0" smtClean="0">
                <a:solidFill>
                  <a:srgbClr val="FF0000"/>
                </a:solidFill>
              </a:rPr>
              <a:t> </a:t>
            </a:r>
            <a:r>
              <a:rPr lang="en-US" sz="2000" dirty="0" err="1" smtClean="0">
                <a:solidFill>
                  <a:srgbClr val="FF0000"/>
                </a:solidFill>
              </a:rPr>
              <a:t>ke</a:t>
            </a:r>
            <a:r>
              <a:rPr lang="en-US" sz="2000" dirty="0" smtClean="0">
                <a:solidFill>
                  <a:srgbClr val="FF0000"/>
                </a:solidFill>
              </a:rPr>
              <a:t> </a:t>
            </a:r>
            <a:r>
              <a:rPr lang="en-US" sz="2000" dirty="0" err="1" smtClean="0">
                <a:solidFill>
                  <a:srgbClr val="FF0000"/>
                </a:solidFill>
              </a:rPr>
              <a:t>produk</a:t>
            </a:r>
            <a:r>
              <a:rPr lang="en-US" sz="2000" dirty="0" smtClean="0">
                <a:solidFill>
                  <a:srgbClr val="FF0000"/>
                </a:solidFill>
              </a:rPr>
              <a:t> </a:t>
            </a:r>
            <a:r>
              <a:rPr lang="en-US" sz="2000" dirty="0" err="1" smtClean="0">
                <a:solidFill>
                  <a:srgbClr val="FF0000"/>
                </a:solidFill>
              </a:rPr>
              <a:t>sampingan</a:t>
            </a:r>
            <a:r>
              <a:rPr lang="en-US" sz="2000" dirty="0" smtClean="0">
                <a:solidFill>
                  <a:srgbClr val="FF0000"/>
                </a:solidFill>
              </a:rPr>
              <a:t>: </a:t>
            </a:r>
            <a:r>
              <a:rPr lang="en-US" sz="2000" dirty="0" err="1" smtClean="0">
                <a:solidFill>
                  <a:srgbClr val="FF0000"/>
                </a:solidFill>
              </a:rPr>
              <a:t>ada</a:t>
            </a:r>
            <a:r>
              <a:rPr lang="en-US" sz="2000" dirty="0" smtClean="0">
                <a:solidFill>
                  <a:srgbClr val="FF0000"/>
                </a:solidFill>
              </a:rPr>
              <a:t> 2 </a:t>
            </a:r>
            <a:r>
              <a:rPr lang="en-US" sz="2000" dirty="0" err="1" smtClean="0">
                <a:solidFill>
                  <a:srgbClr val="FF0000"/>
                </a:solidFill>
              </a:rPr>
              <a:t>metode</a:t>
            </a:r>
            <a:r>
              <a:rPr lang="en-US" sz="2000" dirty="0" smtClean="0">
                <a:solidFill>
                  <a:srgbClr val="FF0000"/>
                </a:solidFill>
              </a:rPr>
              <a:t>, </a:t>
            </a:r>
            <a:r>
              <a:rPr lang="en-US" sz="2000" dirty="0" err="1" smtClean="0">
                <a:solidFill>
                  <a:srgbClr val="FF0000"/>
                </a:solidFill>
              </a:rPr>
              <a:t>yaitu</a:t>
            </a:r>
            <a:r>
              <a:rPr lang="en-US" sz="2000" dirty="0" smtClean="0">
                <a:solidFill>
                  <a:srgbClr val="FF0000"/>
                </a:solidFill>
              </a:rPr>
              <a:t> </a:t>
            </a:r>
            <a:r>
              <a:rPr lang="en-US" sz="2000" dirty="0" err="1" smtClean="0">
                <a:solidFill>
                  <a:srgbClr val="FF0000"/>
                </a:solidFill>
              </a:rPr>
              <a:t>metode</a:t>
            </a:r>
            <a:r>
              <a:rPr lang="en-US" sz="2000" dirty="0" smtClean="0">
                <a:solidFill>
                  <a:srgbClr val="FF0000"/>
                </a:solidFill>
              </a:rPr>
              <a:t> 1 </a:t>
            </a:r>
            <a:r>
              <a:rPr lang="en-US" sz="2000" dirty="0" err="1" smtClean="0">
                <a:solidFill>
                  <a:srgbClr val="FF0000"/>
                </a:solidFill>
              </a:rPr>
              <a:t>dan</a:t>
            </a:r>
            <a:r>
              <a:rPr lang="en-US" sz="2000" dirty="0" smtClean="0">
                <a:solidFill>
                  <a:srgbClr val="FF0000"/>
                </a:solidFill>
              </a:rPr>
              <a:t> 2</a:t>
            </a:r>
          </a:p>
          <a:p>
            <a:pPr marL="609600" indent="-609600" eaLnBrk="1" hangingPunct="1">
              <a:lnSpc>
                <a:spcPct val="80000"/>
              </a:lnSpc>
              <a:buFontTx/>
              <a:buNone/>
              <a:defRPr/>
            </a:pPr>
            <a:r>
              <a:rPr lang="en-US" sz="2000" dirty="0" err="1" smtClean="0">
                <a:solidFill>
                  <a:srgbClr val="00B050"/>
                </a:solidFill>
              </a:rPr>
              <a:t>Metode</a:t>
            </a:r>
            <a:r>
              <a:rPr lang="en-US" sz="2000" dirty="0" smtClean="0">
                <a:solidFill>
                  <a:srgbClr val="00B050"/>
                </a:solidFill>
              </a:rPr>
              <a:t> 1</a:t>
            </a:r>
            <a:r>
              <a:rPr lang="en-US" sz="2000" dirty="0" smtClean="0"/>
              <a:t>: </a:t>
            </a:r>
            <a:r>
              <a:rPr lang="en-US" sz="2000" dirty="0" err="1" smtClean="0"/>
              <a:t>pendapatan</a:t>
            </a:r>
            <a:r>
              <a:rPr lang="en-US" sz="2000" dirty="0" smtClean="0"/>
              <a:t> </a:t>
            </a:r>
            <a:r>
              <a:rPr lang="en-US" sz="2000" dirty="0" err="1" smtClean="0"/>
              <a:t>kotor</a:t>
            </a:r>
            <a:r>
              <a:rPr lang="en-US" sz="2000" dirty="0" smtClean="0"/>
              <a:t> </a:t>
            </a:r>
            <a:r>
              <a:rPr lang="en-US" sz="2000" dirty="0" err="1" smtClean="0"/>
              <a:t>dari</a:t>
            </a:r>
            <a:r>
              <a:rPr lang="en-US" sz="2000" dirty="0" smtClean="0"/>
              <a:t> </a:t>
            </a:r>
            <a:r>
              <a:rPr lang="en-US" sz="2000" dirty="0" err="1" smtClean="0"/>
              <a:t>penjualan</a:t>
            </a:r>
            <a:r>
              <a:rPr lang="en-US" sz="2000" dirty="0" smtClean="0"/>
              <a:t> </a:t>
            </a:r>
            <a:r>
              <a:rPr lang="en-US" sz="2000" dirty="0" err="1" smtClean="0"/>
              <a:t>Produk</a:t>
            </a:r>
            <a:r>
              <a:rPr lang="en-US" sz="2000" dirty="0" smtClean="0"/>
              <a:t> </a:t>
            </a:r>
            <a:r>
              <a:rPr lang="en-US" sz="2000" dirty="0" err="1" smtClean="0"/>
              <a:t>sampingan</a:t>
            </a:r>
            <a:r>
              <a:rPr lang="en-US" sz="2000" dirty="0" smtClean="0"/>
              <a:t> (PS) </a:t>
            </a:r>
            <a:r>
              <a:rPr lang="en-US" sz="2000" dirty="0" err="1" smtClean="0"/>
              <a:t>ditampilkan</a:t>
            </a:r>
            <a:r>
              <a:rPr lang="en-US" sz="2000" dirty="0" smtClean="0"/>
              <a:t> </a:t>
            </a:r>
            <a:r>
              <a:rPr lang="en-US" sz="2000" dirty="0" err="1" smtClean="0"/>
              <a:t>dalam</a:t>
            </a:r>
            <a:r>
              <a:rPr lang="en-US" sz="2000" dirty="0" smtClean="0"/>
              <a:t> Lap L/R </a:t>
            </a:r>
            <a:r>
              <a:rPr lang="en-US" sz="2000" dirty="0" err="1" smtClean="0"/>
              <a:t>sebagai</a:t>
            </a:r>
            <a:r>
              <a:rPr lang="en-US" sz="2000" dirty="0" smtClean="0"/>
              <a:t> </a:t>
            </a:r>
            <a:r>
              <a:rPr lang="en-US" sz="2000" dirty="0" err="1" smtClean="0"/>
              <a:t>salah</a:t>
            </a:r>
            <a:r>
              <a:rPr lang="en-US" sz="2000" dirty="0" smtClean="0"/>
              <a:t> </a:t>
            </a:r>
            <a:r>
              <a:rPr lang="en-US" sz="2000" dirty="0" err="1" smtClean="0"/>
              <a:t>satu</a:t>
            </a:r>
            <a:r>
              <a:rPr lang="en-US" sz="2000" dirty="0" smtClean="0"/>
              <a:t> </a:t>
            </a:r>
            <a:r>
              <a:rPr lang="en-US" sz="2000" dirty="0" err="1" smtClean="0"/>
              <a:t>dari</a:t>
            </a:r>
            <a:r>
              <a:rPr lang="en-US" sz="2000" dirty="0" smtClean="0"/>
              <a:t>:</a:t>
            </a:r>
          </a:p>
          <a:p>
            <a:pPr marL="609600" indent="-609600" eaLnBrk="1" hangingPunct="1">
              <a:lnSpc>
                <a:spcPct val="80000"/>
              </a:lnSpc>
              <a:buFontTx/>
              <a:buAutoNum type="alphaLcPeriod"/>
              <a:defRPr/>
            </a:pPr>
            <a:r>
              <a:rPr lang="en-US" sz="2000" dirty="0" err="1" smtClean="0"/>
              <a:t>Pendapatan</a:t>
            </a:r>
            <a:r>
              <a:rPr lang="en-US" sz="2000" dirty="0" smtClean="0"/>
              <a:t> lain-lain</a:t>
            </a:r>
          </a:p>
          <a:p>
            <a:pPr marL="609600" indent="-609600" eaLnBrk="1" hangingPunct="1">
              <a:lnSpc>
                <a:spcPct val="80000"/>
              </a:lnSpc>
              <a:buFontTx/>
              <a:buAutoNum type="alphaLcPeriod"/>
              <a:defRPr/>
            </a:pPr>
            <a:r>
              <a:rPr lang="en-US" sz="2000" dirty="0" err="1" smtClean="0"/>
              <a:t>Tambahan</a:t>
            </a:r>
            <a:r>
              <a:rPr lang="en-US" sz="2000" dirty="0" smtClean="0"/>
              <a:t> </a:t>
            </a:r>
            <a:r>
              <a:rPr lang="en-US" sz="2000" dirty="0" err="1" smtClean="0"/>
              <a:t>pendapatan</a:t>
            </a:r>
            <a:r>
              <a:rPr lang="en-US" sz="2000" dirty="0" smtClean="0"/>
              <a:t> </a:t>
            </a:r>
            <a:r>
              <a:rPr lang="en-US" sz="2000" dirty="0" err="1" smtClean="0"/>
              <a:t>penjualan</a:t>
            </a:r>
            <a:r>
              <a:rPr lang="en-US" sz="2000" dirty="0" smtClean="0"/>
              <a:t> </a:t>
            </a:r>
            <a:r>
              <a:rPr lang="en-US" sz="2000" dirty="0" err="1" smtClean="0"/>
              <a:t>produk</a:t>
            </a:r>
            <a:r>
              <a:rPr lang="en-US" sz="2000" dirty="0" smtClean="0"/>
              <a:t> </a:t>
            </a:r>
            <a:r>
              <a:rPr lang="en-US" sz="2000" dirty="0" err="1" smtClean="0"/>
              <a:t>utama</a:t>
            </a:r>
            <a:endParaRPr lang="en-US" sz="2000" dirty="0" smtClean="0"/>
          </a:p>
          <a:p>
            <a:pPr marL="609600" indent="-609600" eaLnBrk="1" hangingPunct="1">
              <a:lnSpc>
                <a:spcPct val="80000"/>
              </a:lnSpc>
              <a:buFontTx/>
              <a:buAutoNum type="alphaLcPeriod"/>
              <a:defRPr/>
            </a:pPr>
            <a:r>
              <a:rPr lang="en-US" sz="2000" dirty="0" err="1" smtClean="0"/>
              <a:t>Pengurang</a:t>
            </a:r>
            <a:r>
              <a:rPr lang="en-US" sz="2000" dirty="0" smtClean="0"/>
              <a:t> HPP </a:t>
            </a:r>
            <a:r>
              <a:rPr lang="en-US" sz="2000" dirty="0" err="1" smtClean="0"/>
              <a:t>dari</a:t>
            </a:r>
            <a:r>
              <a:rPr lang="en-US" sz="2000" dirty="0" smtClean="0"/>
              <a:t> </a:t>
            </a:r>
            <a:r>
              <a:rPr lang="en-US" sz="2000" dirty="0" err="1" smtClean="0"/>
              <a:t>Produk</a:t>
            </a:r>
            <a:r>
              <a:rPr lang="en-US" sz="2000" dirty="0" smtClean="0"/>
              <a:t> </a:t>
            </a:r>
            <a:r>
              <a:rPr lang="en-US" sz="2000" dirty="0" err="1" smtClean="0"/>
              <a:t>Utama</a:t>
            </a:r>
            <a:r>
              <a:rPr lang="en-US" sz="2000" dirty="0" smtClean="0"/>
              <a:t> (PU)</a:t>
            </a:r>
          </a:p>
          <a:p>
            <a:pPr marL="609600" indent="-609600" eaLnBrk="1" hangingPunct="1">
              <a:lnSpc>
                <a:spcPct val="80000"/>
              </a:lnSpc>
              <a:buFontTx/>
              <a:buAutoNum type="alphaLcPeriod"/>
              <a:defRPr/>
            </a:pPr>
            <a:r>
              <a:rPr lang="en-US" sz="2000" dirty="0" err="1" smtClean="0"/>
              <a:t>Pengurang</a:t>
            </a:r>
            <a:r>
              <a:rPr lang="en-US" sz="2000" dirty="0" smtClean="0"/>
              <a:t> </a:t>
            </a:r>
            <a:r>
              <a:rPr lang="en-US" sz="2000" dirty="0" err="1" smtClean="0"/>
              <a:t>biaya</a:t>
            </a:r>
            <a:r>
              <a:rPr lang="en-US" sz="2000" dirty="0" smtClean="0"/>
              <a:t> </a:t>
            </a:r>
            <a:r>
              <a:rPr lang="en-US" sz="2000" dirty="0" err="1" smtClean="0"/>
              <a:t>produksi</a:t>
            </a:r>
            <a:r>
              <a:rPr lang="en-US" sz="2000" dirty="0" smtClean="0"/>
              <a:t> PU</a:t>
            </a:r>
          </a:p>
          <a:p>
            <a:pPr marL="609600" indent="-609600" eaLnBrk="1" hangingPunct="1">
              <a:lnSpc>
                <a:spcPct val="80000"/>
              </a:lnSpc>
              <a:buFontTx/>
              <a:buNone/>
              <a:defRPr/>
            </a:pPr>
            <a:endParaRPr lang="en-US" sz="2000" dirty="0" smtClean="0"/>
          </a:p>
          <a:p>
            <a:pPr marL="609600" indent="-609600" eaLnBrk="1" hangingPunct="1">
              <a:lnSpc>
                <a:spcPct val="80000"/>
              </a:lnSpc>
              <a:buFontTx/>
              <a:buNone/>
              <a:defRPr/>
            </a:pPr>
            <a:r>
              <a:rPr lang="en-US" sz="2000" dirty="0" err="1" smtClean="0">
                <a:solidFill>
                  <a:srgbClr val="00B050"/>
                </a:solidFill>
              </a:rPr>
              <a:t>Metode</a:t>
            </a:r>
            <a:r>
              <a:rPr lang="en-US" sz="2000" dirty="0" smtClean="0">
                <a:solidFill>
                  <a:srgbClr val="00B050"/>
                </a:solidFill>
              </a:rPr>
              <a:t> 2</a:t>
            </a:r>
            <a:r>
              <a:rPr lang="en-US" sz="2000" dirty="0" smtClean="0"/>
              <a:t>: </a:t>
            </a:r>
            <a:r>
              <a:rPr lang="en-US" sz="2000" dirty="0" err="1" smtClean="0"/>
              <a:t>pendapatan</a:t>
            </a:r>
            <a:r>
              <a:rPr lang="en-US" sz="2000" dirty="0" smtClean="0"/>
              <a:t> </a:t>
            </a:r>
            <a:r>
              <a:rPr lang="en-US" sz="2000" dirty="0" err="1" smtClean="0"/>
              <a:t>bersih</a:t>
            </a:r>
            <a:r>
              <a:rPr lang="en-US" sz="2000" dirty="0" smtClean="0"/>
              <a:t> </a:t>
            </a:r>
            <a:r>
              <a:rPr lang="en-US" sz="2000" dirty="0" err="1" smtClean="0"/>
              <a:t>dari</a:t>
            </a:r>
            <a:r>
              <a:rPr lang="en-US" sz="2000" dirty="0" smtClean="0"/>
              <a:t> </a:t>
            </a:r>
            <a:r>
              <a:rPr lang="en-US" sz="2000" dirty="0" err="1" smtClean="0"/>
              <a:t>penjualan</a:t>
            </a:r>
            <a:r>
              <a:rPr lang="en-US" sz="2000" dirty="0" smtClean="0"/>
              <a:t> PS (</a:t>
            </a:r>
            <a:r>
              <a:rPr lang="en-US" sz="2000" dirty="0" err="1" smtClean="0"/>
              <a:t>pendapatan</a:t>
            </a:r>
            <a:r>
              <a:rPr lang="en-US" sz="2000" dirty="0" smtClean="0"/>
              <a:t> </a:t>
            </a:r>
            <a:r>
              <a:rPr lang="en-US" sz="2000" dirty="0" err="1" smtClean="0"/>
              <a:t>dari</a:t>
            </a:r>
            <a:r>
              <a:rPr lang="en-US" sz="2000" dirty="0" smtClean="0"/>
              <a:t> </a:t>
            </a:r>
            <a:r>
              <a:rPr lang="en-US" sz="2000" dirty="0" err="1" smtClean="0"/>
              <a:t>penjualan</a:t>
            </a:r>
            <a:r>
              <a:rPr lang="en-US" sz="2000" dirty="0" smtClean="0"/>
              <a:t> PS </a:t>
            </a:r>
            <a:r>
              <a:rPr lang="en-US" sz="2000" dirty="0" err="1" smtClean="0"/>
              <a:t>dikurangi</a:t>
            </a:r>
            <a:r>
              <a:rPr lang="en-US" sz="2000" dirty="0" smtClean="0"/>
              <a:t> </a:t>
            </a:r>
            <a:r>
              <a:rPr lang="en-US" sz="2000" dirty="0" err="1" smtClean="0"/>
              <a:t>dengan</a:t>
            </a:r>
            <a:r>
              <a:rPr lang="en-US" sz="2000" dirty="0" smtClean="0"/>
              <a:t> </a:t>
            </a:r>
            <a:r>
              <a:rPr lang="en-US" sz="2000" dirty="0" err="1" smtClean="0"/>
              <a:t>biaya</a:t>
            </a:r>
            <a:r>
              <a:rPr lang="en-US" sz="2000" dirty="0" smtClean="0"/>
              <a:t> </a:t>
            </a:r>
            <a:r>
              <a:rPr lang="en-US" sz="2000" dirty="0" err="1" smtClean="0"/>
              <a:t>administratif</a:t>
            </a:r>
            <a:r>
              <a:rPr lang="en-US" sz="2000" dirty="0" smtClean="0"/>
              <a:t> </a:t>
            </a:r>
            <a:r>
              <a:rPr lang="en-US" sz="2000" dirty="0" err="1" smtClean="0"/>
              <a:t>dan</a:t>
            </a:r>
            <a:r>
              <a:rPr lang="en-US" sz="2000" dirty="0" smtClean="0"/>
              <a:t> </a:t>
            </a:r>
            <a:r>
              <a:rPr lang="en-US" sz="2000" dirty="0" err="1" smtClean="0"/>
              <a:t>pemasaran</a:t>
            </a:r>
            <a:r>
              <a:rPr lang="en-US" sz="2000" dirty="0" smtClean="0"/>
              <a:t> </a:t>
            </a:r>
            <a:r>
              <a:rPr lang="en-US" sz="2000" dirty="0" err="1" smtClean="0"/>
              <a:t>untuk</a:t>
            </a:r>
            <a:r>
              <a:rPr lang="en-US" sz="2000" dirty="0" smtClean="0"/>
              <a:t> </a:t>
            </a:r>
            <a:r>
              <a:rPr lang="en-US" sz="2000" dirty="0" err="1" smtClean="0"/>
              <a:t>memasarkan</a:t>
            </a:r>
            <a:r>
              <a:rPr lang="en-US" sz="2000" dirty="0" smtClean="0"/>
              <a:t> PS, </a:t>
            </a:r>
            <a:r>
              <a:rPr lang="en-US" sz="2000" dirty="0" err="1" smtClean="0"/>
              <a:t>kemudian</a:t>
            </a:r>
            <a:r>
              <a:rPr lang="en-US" sz="2000" dirty="0" smtClean="0"/>
              <a:t> </a:t>
            </a:r>
            <a:r>
              <a:rPr lang="en-US" sz="2000" dirty="0" err="1" smtClean="0"/>
              <a:t>dikurangi</a:t>
            </a:r>
            <a:r>
              <a:rPr lang="en-US" sz="2000" dirty="0" smtClean="0"/>
              <a:t> </a:t>
            </a:r>
            <a:r>
              <a:rPr lang="en-US" sz="2000" dirty="0" err="1" smtClean="0"/>
              <a:t>dengan</a:t>
            </a:r>
            <a:r>
              <a:rPr lang="en-US" sz="2000" dirty="0" smtClean="0"/>
              <a:t> </a:t>
            </a:r>
            <a:r>
              <a:rPr lang="en-US" sz="2000" dirty="0" err="1" smtClean="0"/>
              <a:t>biaya</a:t>
            </a:r>
            <a:r>
              <a:rPr lang="en-US" sz="2000" dirty="0" smtClean="0"/>
              <a:t> </a:t>
            </a:r>
            <a:r>
              <a:rPr lang="en-US" sz="2000" dirty="0" err="1" smtClean="0"/>
              <a:t>pemrosesan</a:t>
            </a:r>
            <a:r>
              <a:rPr lang="en-US" sz="2000" dirty="0" smtClean="0"/>
              <a:t> </a:t>
            </a:r>
            <a:r>
              <a:rPr lang="en-US" sz="2000" dirty="0" err="1" smtClean="0"/>
              <a:t>lebih</a:t>
            </a:r>
            <a:r>
              <a:rPr lang="en-US" sz="2000" dirty="0" smtClean="0"/>
              <a:t> </a:t>
            </a:r>
            <a:r>
              <a:rPr lang="en-US" sz="2000" dirty="0" err="1" smtClean="0"/>
              <a:t>lanjut</a:t>
            </a:r>
            <a:r>
              <a:rPr lang="en-US" sz="2000" dirty="0" smtClean="0"/>
              <a:t> </a:t>
            </a:r>
            <a:r>
              <a:rPr lang="en-US" sz="2000" dirty="0" err="1" smtClean="0"/>
              <a:t>setelah</a:t>
            </a:r>
            <a:r>
              <a:rPr lang="en-US" sz="2000" dirty="0" smtClean="0"/>
              <a:t> </a:t>
            </a:r>
            <a:r>
              <a:rPr lang="en-US" sz="2000" dirty="0" err="1" smtClean="0"/>
              <a:t>titik</a:t>
            </a:r>
            <a:r>
              <a:rPr lang="en-US" sz="2000" dirty="0" smtClean="0"/>
              <a:t> </a:t>
            </a:r>
            <a:r>
              <a:rPr lang="en-US" sz="2000" dirty="0" err="1" smtClean="0"/>
              <a:t>pisah</a:t>
            </a:r>
            <a:r>
              <a:rPr lang="en-US" sz="2000" dirty="0" smtClean="0"/>
              <a:t> </a:t>
            </a:r>
            <a:r>
              <a:rPr lang="en-US" sz="2000" dirty="0" err="1" smtClean="0"/>
              <a:t>batas</a:t>
            </a:r>
            <a:r>
              <a:rPr lang="en-US" sz="2000" dirty="0" smtClean="0"/>
              <a:t>) </a:t>
            </a:r>
            <a:r>
              <a:rPr lang="en-US" sz="2000" dirty="0" err="1" smtClean="0"/>
              <a:t>ditampilkan</a:t>
            </a:r>
            <a:r>
              <a:rPr lang="en-US" sz="2000" dirty="0" smtClean="0"/>
              <a:t> </a:t>
            </a:r>
            <a:r>
              <a:rPr lang="en-US" sz="2000" dirty="0" err="1" smtClean="0"/>
              <a:t>dalam</a:t>
            </a:r>
            <a:r>
              <a:rPr lang="en-US" sz="2000" dirty="0" smtClean="0"/>
              <a:t> Lap L/R </a:t>
            </a:r>
            <a:r>
              <a:rPr lang="en-US" sz="2000" dirty="0" err="1" smtClean="0"/>
              <a:t>sebagai</a:t>
            </a:r>
            <a:r>
              <a:rPr lang="en-US" sz="2000" dirty="0" smtClean="0"/>
              <a:t> </a:t>
            </a:r>
            <a:r>
              <a:rPr lang="en-US" sz="2000" dirty="0" err="1" smtClean="0"/>
              <a:t>salah</a:t>
            </a:r>
            <a:r>
              <a:rPr lang="en-US" sz="2000" dirty="0" smtClean="0"/>
              <a:t> </a:t>
            </a:r>
            <a:r>
              <a:rPr lang="en-US" sz="2000" dirty="0" err="1" smtClean="0"/>
              <a:t>satu</a:t>
            </a:r>
            <a:r>
              <a:rPr lang="en-US" sz="2000" dirty="0" smtClean="0"/>
              <a:t> </a:t>
            </a:r>
            <a:r>
              <a:rPr lang="en-US" sz="2000" dirty="0" err="1" smtClean="0"/>
              <a:t>dari</a:t>
            </a:r>
            <a:r>
              <a:rPr lang="en-US" sz="2000" dirty="0" smtClean="0"/>
              <a:t> ke-4 </a:t>
            </a:r>
            <a:r>
              <a:rPr lang="en-US" sz="2000" dirty="0" err="1" smtClean="0"/>
              <a:t>metode</a:t>
            </a:r>
            <a:r>
              <a:rPr lang="en-US" sz="2000" dirty="0" smtClean="0"/>
              <a:t> 1 </a:t>
            </a:r>
          </a:p>
          <a:p>
            <a:pPr marL="609600" indent="-609600" eaLnBrk="1" hangingPunct="1">
              <a:lnSpc>
                <a:spcPct val="80000"/>
              </a:lnSpc>
              <a:buFontTx/>
              <a:buNone/>
              <a:defRPr/>
            </a:pPr>
            <a:endParaRPr lang="en-US" sz="2000" dirty="0" smtClean="0"/>
          </a:p>
          <a:p>
            <a:pPr marL="609600" indent="-609600" eaLnBrk="1" hangingPunct="1">
              <a:lnSpc>
                <a:spcPct val="80000"/>
              </a:lnSpc>
              <a:buFontTx/>
              <a:buNone/>
              <a:defRPr/>
            </a:pPr>
            <a:endParaRPr lang="en-US" sz="2000" dirty="0" smtClean="0"/>
          </a:p>
        </p:txBody>
      </p:sp>
      <p:sp>
        <p:nvSpPr>
          <p:cNvPr id="5124"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125"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18E5EDC6-FB8A-4DCD-A05D-E5E1527F2861}" type="slidenum">
              <a:rPr lang="en-US"/>
              <a:pPr>
                <a:defRPr/>
              </a:pPr>
              <a:t>171</a:t>
            </a:fld>
            <a:endParaRPr lang="en-US"/>
          </a:p>
        </p:txBody>
      </p:sp>
      <p:sp>
        <p:nvSpPr>
          <p:cNvPr id="5126"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6925627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sz="4000" smtClean="0"/>
              <a:t>METHODS OF COSTING BY-PRODUCTS-Lanjutan</a:t>
            </a:r>
          </a:p>
        </p:txBody>
      </p:sp>
      <p:sp>
        <p:nvSpPr>
          <p:cNvPr id="6147" name="Rectangle 3"/>
          <p:cNvSpPr>
            <a:spLocks noGrp="1" noChangeArrowheads="1"/>
          </p:cNvSpPr>
          <p:nvPr>
            <p:ph type="body" idx="1"/>
          </p:nvPr>
        </p:nvSpPr>
        <p:spPr>
          <a:xfrm>
            <a:off x="508000" y="1600200"/>
            <a:ext cx="11074400" cy="4953000"/>
          </a:xfrm>
        </p:spPr>
        <p:txBody>
          <a:bodyPr/>
          <a:lstStyle/>
          <a:p>
            <a:pPr eaLnBrk="1" hangingPunct="1">
              <a:buFontTx/>
              <a:buNone/>
              <a:defRPr/>
            </a:pPr>
            <a:r>
              <a:rPr lang="en-US" dirty="0" err="1" smtClean="0"/>
              <a:t>Kategrori</a:t>
            </a:r>
            <a:r>
              <a:rPr lang="en-US" dirty="0" smtClean="0"/>
              <a:t> 2: </a:t>
            </a:r>
            <a:r>
              <a:rPr lang="en-US" dirty="0" err="1" smtClean="0"/>
              <a:t>untuk</a:t>
            </a:r>
            <a:r>
              <a:rPr lang="en-US" dirty="0" smtClean="0"/>
              <a:t> </a:t>
            </a:r>
            <a:r>
              <a:rPr lang="en-US" dirty="0" err="1" smtClean="0"/>
              <a:t>menghitung</a:t>
            </a:r>
            <a:r>
              <a:rPr lang="en-US" dirty="0" smtClean="0"/>
              <a:t> </a:t>
            </a:r>
            <a:r>
              <a:rPr lang="en-US" dirty="0" err="1" smtClean="0"/>
              <a:t>biaya</a:t>
            </a:r>
            <a:r>
              <a:rPr lang="en-US" dirty="0" smtClean="0"/>
              <a:t> PS, </a:t>
            </a:r>
            <a:r>
              <a:rPr lang="en-US" dirty="0" err="1" smtClean="0"/>
              <a:t>sebagian</a:t>
            </a:r>
            <a:r>
              <a:rPr lang="en-US" dirty="0" smtClean="0"/>
              <a:t> </a:t>
            </a:r>
            <a:r>
              <a:rPr lang="en-US" dirty="0" err="1" smtClean="0"/>
              <a:t>biaya</a:t>
            </a:r>
            <a:r>
              <a:rPr lang="en-US" dirty="0" smtClean="0"/>
              <a:t> </a:t>
            </a:r>
            <a:r>
              <a:rPr lang="en-US" dirty="0" err="1" smtClean="0"/>
              <a:t>gabungan</a:t>
            </a:r>
            <a:r>
              <a:rPr lang="en-US" dirty="0" smtClean="0"/>
              <a:t> </a:t>
            </a:r>
            <a:r>
              <a:rPr lang="en-US" dirty="0" err="1" smtClean="0"/>
              <a:t>dialokasikan</a:t>
            </a:r>
            <a:r>
              <a:rPr lang="en-US" dirty="0" smtClean="0"/>
              <a:t> </a:t>
            </a:r>
            <a:r>
              <a:rPr lang="en-US" dirty="0" err="1" smtClean="0"/>
              <a:t>ke</a:t>
            </a:r>
            <a:r>
              <a:rPr lang="en-US" dirty="0" smtClean="0"/>
              <a:t> </a:t>
            </a:r>
            <a:r>
              <a:rPr lang="en-US" dirty="0" err="1" smtClean="0"/>
              <a:t>produk</a:t>
            </a:r>
            <a:r>
              <a:rPr lang="en-US" dirty="0" smtClean="0"/>
              <a:t> </a:t>
            </a:r>
            <a:r>
              <a:rPr lang="en-US" dirty="0" err="1" smtClean="0"/>
              <a:t>sampingan</a:t>
            </a:r>
            <a:r>
              <a:rPr lang="en-US" dirty="0" smtClean="0"/>
              <a:t> </a:t>
            </a:r>
            <a:r>
              <a:rPr lang="en-US" dirty="0" err="1" smtClean="0"/>
              <a:t>tsb</a:t>
            </a:r>
            <a:r>
              <a:rPr lang="en-US" dirty="0" smtClean="0"/>
              <a:t>. </a:t>
            </a:r>
            <a:r>
              <a:rPr lang="en-US" dirty="0" err="1" smtClean="0"/>
              <a:t>Ada</a:t>
            </a:r>
            <a:r>
              <a:rPr lang="en-US" dirty="0" smtClean="0"/>
              <a:t> 2 </a:t>
            </a:r>
            <a:r>
              <a:rPr lang="en-US" dirty="0" err="1" smtClean="0"/>
              <a:t>metode</a:t>
            </a:r>
            <a:r>
              <a:rPr lang="en-US" dirty="0" smtClean="0"/>
              <a:t>:  </a:t>
            </a:r>
            <a:r>
              <a:rPr lang="en-US" dirty="0" err="1" smtClean="0"/>
              <a:t>metode</a:t>
            </a:r>
            <a:r>
              <a:rPr lang="en-US" dirty="0" smtClean="0"/>
              <a:t> 3 </a:t>
            </a:r>
            <a:r>
              <a:rPr lang="en-US" dirty="0" err="1" smtClean="0"/>
              <a:t>dan</a:t>
            </a:r>
            <a:r>
              <a:rPr lang="en-US" dirty="0" smtClean="0"/>
              <a:t> 4</a:t>
            </a:r>
          </a:p>
          <a:p>
            <a:pPr eaLnBrk="1" hangingPunct="1">
              <a:defRPr/>
            </a:pPr>
            <a:r>
              <a:rPr lang="en-US" dirty="0" err="1" smtClean="0"/>
              <a:t>Metode</a:t>
            </a:r>
            <a:r>
              <a:rPr lang="en-US" dirty="0" smtClean="0"/>
              <a:t> 3: </a:t>
            </a:r>
            <a:r>
              <a:rPr lang="en-US" dirty="0" err="1" smtClean="0"/>
              <a:t>Metode</a:t>
            </a:r>
            <a:r>
              <a:rPr lang="en-US" dirty="0" smtClean="0"/>
              <a:t> replacement cost</a:t>
            </a:r>
          </a:p>
          <a:p>
            <a:pPr eaLnBrk="1" hangingPunct="1">
              <a:defRPr/>
            </a:pPr>
            <a:r>
              <a:rPr lang="en-US" dirty="0" err="1" smtClean="0"/>
              <a:t>Metode</a:t>
            </a:r>
            <a:r>
              <a:rPr lang="en-US" dirty="0" smtClean="0"/>
              <a:t> 4: </a:t>
            </a:r>
            <a:r>
              <a:rPr lang="en-US" dirty="0" err="1" smtClean="0"/>
              <a:t>metode</a:t>
            </a:r>
            <a:r>
              <a:rPr lang="en-US" dirty="0" smtClean="0"/>
              <a:t> </a:t>
            </a:r>
            <a:r>
              <a:rPr lang="en-US" dirty="0" err="1" smtClean="0"/>
              <a:t>nilai</a:t>
            </a:r>
            <a:r>
              <a:rPr lang="en-US" dirty="0" smtClean="0"/>
              <a:t> </a:t>
            </a:r>
            <a:r>
              <a:rPr lang="en-US" dirty="0" err="1" smtClean="0"/>
              <a:t>pasar</a:t>
            </a:r>
            <a:r>
              <a:rPr lang="en-US" dirty="0" smtClean="0"/>
              <a:t> </a:t>
            </a:r>
            <a:r>
              <a:rPr lang="en-US" dirty="0" err="1" smtClean="0"/>
              <a:t>atau</a:t>
            </a:r>
            <a:r>
              <a:rPr lang="en-US" dirty="0" smtClean="0"/>
              <a:t> </a:t>
            </a:r>
            <a:r>
              <a:rPr lang="en-US" dirty="0" err="1" smtClean="0"/>
              <a:t>disebut</a:t>
            </a:r>
            <a:r>
              <a:rPr lang="en-US" dirty="0" smtClean="0"/>
              <a:t> </a:t>
            </a:r>
            <a:r>
              <a:rPr lang="en-US" dirty="0" err="1" smtClean="0"/>
              <a:t>metode</a:t>
            </a:r>
            <a:r>
              <a:rPr lang="en-US" dirty="0" smtClean="0"/>
              <a:t> </a:t>
            </a:r>
            <a:r>
              <a:rPr lang="en-US" dirty="0" err="1" smtClean="0"/>
              <a:t>pembatalan</a:t>
            </a:r>
            <a:r>
              <a:rPr lang="en-US" dirty="0" smtClean="0"/>
              <a:t> (reversal cost method)</a:t>
            </a:r>
          </a:p>
        </p:txBody>
      </p:sp>
      <p:sp>
        <p:nvSpPr>
          <p:cNvPr id="6148"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149"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7304AB62-F4F3-4A7E-A1B5-7A7D24B441C5}" type="slidenum">
              <a:rPr lang="en-US"/>
              <a:pPr>
                <a:defRPr/>
              </a:pPr>
              <a:t>172</a:t>
            </a:fld>
            <a:endParaRPr lang="en-US"/>
          </a:p>
        </p:txBody>
      </p:sp>
      <p:sp>
        <p:nvSpPr>
          <p:cNvPr id="6150"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39290469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smtClean="0"/>
              <a:t>Metode 1: Pendapatan PS sebagai Pendapatan lain-lain</a:t>
            </a:r>
          </a:p>
        </p:txBody>
      </p:sp>
      <p:sp>
        <p:nvSpPr>
          <p:cNvPr id="7171" name="Rectangle 3"/>
          <p:cNvSpPr>
            <a:spLocks noGrp="1" noChangeArrowheads="1"/>
          </p:cNvSpPr>
          <p:nvPr>
            <p:ph type="body" idx="1"/>
          </p:nvPr>
        </p:nvSpPr>
        <p:spPr/>
        <p:txBody>
          <a:bodyPr>
            <a:normAutofit lnSpcReduction="10000"/>
          </a:bodyPr>
          <a:lstStyle/>
          <a:p>
            <a:pPr eaLnBrk="1" hangingPunct="1">
              <a:lnSpc>
                <a:spcPct val="90000"/>
              </a:lnSpc>
              <a:defRPr/>
            </a:pPr>
            <a:r>
              <a:rPr lang="en-US" sz="2800" dirty="0" err="1" smtClean="0"/>
              <a:t>Asumsi</a:t>
            </a:r>
            <a:r>
              <a:rPr lang="en-US" sz="2800" dirty="0" smtClean="0"/>
              <a:t>: </a:t>
            </a:r>
            <a:r>
              <a:rPr lang="en-US" sz="2800" dirty="0" err="1" smtClean="0"/>
              <a:t>pendapatan</a:t>
            </a:r>
            <a:r>
              <a:rPr lang="en-US" sz="2800" dirty="0" smtClean="0"/>
              <a:t> </a:t>
            </a:r>
            <a:r>
              <a:rPr lang="en-US" sz="2800" dirty="0" err="1" smtClean="0"/>
              <a:t>kotor</a:t>
            </a:r>
            <a:r>
              <a:rPr lang="en-US" sz="2800" dirty="0" smtClean="0"/>
              <a:t> </a:t>
            </a:r>
            <a:r>
              <a:rPr lang="en-US" sz="2800" dirty="0" err="1" smtClean="0"/>
              <a:t>dari</a:t>
            </a:r>
            <a:r>
              <a:rPr lang="en-US" sz="2800" dirty="0" smtClean="0"/>
              <a:t> </a:t>
            </a:r>
            <a:r>
              <a:rPr lang="en-US" sz="2800" dirty="0" err="1" smtClean="0"/>
              <a:t>penjualan</a:t>
            </a:r>
            <a:r>
              <a:rPr lang="en-US" sz="2800" dirty="0" smtClean="0"/>
              <a:t> PS </a:t>
            </a:r>
            <a:r>
              <a:rPr lang="en-US" sz="2800" dirty="0" err="1" smtClean="0"/>
              <a:t>adalah</a:t>
            </a:r>
            <a:r>
              <a:rPr lang="en-US" sz="2800" dirty="0" smtClean="0"/>
              <a:t> </a:t>
            </a:r>
            <a:r>
              <a:rPr lang="en-US" sz="2800" dirty="0" err="1" smtClean="0"/>
              <a:t>sebesar</a:t>
            </a:r>
            <a:r>
              <a:rPr lang="en-US" sz="2800" dirty="0" smtClean="0"/>
              <a:t> $ 1.500</a:t>
            </a:r>
          </a:p>
          <a:p>
            <a:pPr eaLnBrk="1" hangingPunct="1">
              <a:lnSpc>
                <a:spcPct val="90000"/>
              </a:lnSpc>
              <a:buFontTx/>
              <a:buNone/>
              <a:defRPr/>
            </a:pPr>
            <a:r>
              <a:rPr lang="en-US" sz="1800" dirty="0" err="1" smtClean="0"/>
              <a:t>Penjualan</a:t>
            </a:r>
            <a:r>
              <a:rPr lang="en-US" sz="1800" dirty="0" smtClean="0"/>
              <a:t> ( PU 10.000 unit @$2) 			20.000</a:t>
            </a:r>
          </a:p>
          <a:p>
            <a:pPr eaLnBrk="1" hangingPunct="1">
              <a:lnSpc>
                <a:spcPct val="90000"/>
              </a:lnSpc>
              <a:buFontTx/>
              <a:buNone/>
              <a:defRPr/>
            </a:pPr>
            <a:r>
              <a:rPr lang="en-US" sz="1800" dirty="0" smtClean="0"/>
              <a:t>HPP:</a:t>
            </a:r>
          </a:p>
          <a:p>
            <a:pPr eaLnBrk="1" hangingPunct="1">
              <a:lnSpc>
                <a:spcPct val="90000"/>
              </a:lnSpc>
              <a:buFontTx/>
              <a:buNone/>
              <a:defRPr/>
            </a:pPr>
            <a:r>
              <a:rPr lang="en-US" sz="1800" dirty="0" err="1" smtClean="0"/>
              <a:t>Persediaan</a:t>
            </a:r>
            <a:r>
              <a:rPr lang="en-US" sz="1800" dirty="0" smtClean="0"/>
              <a:t> </a:t>
            </a:r>
            <a:r>
              <a:rPr lang="en-US" sz="1800" dirty="0" err="1" smtClean="0"/>
              <a:t>awal</a:t>
            </a:r>
            <a:r>
              <a:rPr lang="en-US" sz="1800" dirty="0" smtClean="0"/>
              <a:t> (1.000 unit @$1,50)	       1.500</a:t>
            </a:r>
          </a:p>
          <a:p>
            <a:pPr eaLnBrk="1" hangingPunct="1">
              <a:lnSpc>
                <a:spcPct val="90000"/>
              </a:lnSpc>
              <a:buFontTx/>
              <a:buNone/>
              <a:defRPr/>
            </a:pPr>
            <a:r>
              <a:rPr lang="en-US" sz="1800" dirty="0" smtClean="0"/>
              <a:t>Total </a:t>
            </a:r>
            <a:r>
              <a:rPr lang="en-US" sz="1800" dirty="0" err="1" smtClean="0"/>
              <a:t>Biaya</a:t>
            </a:r>
            <a:r>
              <a:rPr lang="en-US" sz="1800" dirty="0" smtClean="0"/>
              <a:t> </a:t>
            </a:r>
            <a:r>
              <a:rPr lang="en-US" sz="1800" dirty="0" err="1" smtClean="0"/>
              <a:t>produksi</a:t>
            </a:r>
            <a:r>
              <a:rPr lang="en-US" sz="1800" dirty="0" smtClean="0"/>
              <a:t>: (11.000 unit@$1,50) </a:t>
            </a:r>
            <a:r>
              <a:rPr lang="en-US" sz="1800" u="sng" dirty="0" smtClean="0"/>
              <a:t>16.500 (+)</a:t>
            </a:r>
          </a:p>
          <a:p>
            <a:pPr eaLnBrk="1" hangingPunct="1">
              <a:lnSpc>
                <a:spcPct val="90000"/>
              </a:lnSpc>
              <a:buFontTx/>
              <a:buNone/>
              <a:defRPr/>
            </a:pPr>
            <a:r>
              <a:rPr lang="en-US" sz="1800" dirty="0" err="1" smtClean="0"/>
              <a:t>Tersedia</a:t>
            </a:r>
            <a:r>
              <a:rPr lang="en-US" sz="1800" dirty="0" smtClean="0"/>
              <a:t> </a:t>
            </a:r>
            <a:r>
              <a:rPr lang="en-US" sz="1800" dirty="0" err="1" smtClean="0"/>
              <a:t>untuk</a:t>
            </a:r>
            <a:r>
              <a:rPr lang="en-US" sz="1800" dirty="0" smtClean="0"/>
              <a:t> </a:t>
            </a:r>
            <a:r>
              <a:rPr lang="en-US" sz="1800" dirty="0" err="1" smtClean="0"/>
              <a:t>dijual</a:t>
            </a:r>
            <a:r>
              <a:rPr lang="en-US" sz="1800" dirty="0" smtClean="0"/>
              <a:t>			      18.000</a:t>
            </a:r>
          </a:p>
          <a:p>
            <a:pPr eaLnBrk="1" hangingPunct="1">
              <a:lnSpc>
                <a:spcPct val="90000"/>
              </a:lnSpc>
              <a:buFontTx/>
              <a:buNone/>
              <a:defRPr/>
            </a:pPr>
            <a:r>
              <a:rPr lang="en-US" sz="1800" dirty="0" err="1" smtClean="0"/>
              <a:t>Persediaan</a:t>
            </a:r>
            <a:r>
              <a:rPr lang="en-US" sz="1800" dirty="0" smtClean="0"/>
              <a:t> </a:t>
            </a:r>
            <a:r>
              <a:rPr lang="en-US" sz="1800" dirty="0" err="1" smtClean="0"/>
              <a:t>akhir</a:t>
            </a:r>
            <a:r>
              <a:rPr lang="en-US" sz="1800" dirty="0" smtClean="0"/>
              <a:t>  (2.000 unit@$1,50) 	        3.000 (-)	</a:t>
            </a:r>
            <a:r>
              <a:rPr lang="en-US" sz="1800" u="sng" dirty="0" smtClean="0"/>
              <a:t>15.000</a:t>
            </a:r>
          </a:p>
          <a:p>
            <a:pPr eaLnBrk="1" hangingPunct="1">
              <a:lnSpc>
                <a:spcPct val="90000"/>
              </a:lnSpc>
              <a:buFontTx/>
              <a:buNone/>
              <a:defRPr/>
            </a:pPr>
            <a:r>
              <a:rPr lang="en-US" sz="1800" dirty="0" err="1" smtClean="0"/>
              <a:t>Laba</a:t>
            </a:r>
            <a:r>
              <a:rPr lang="en-US" sz="1800" dirty="0" smtClean="0"/>
              <a:t> </a:t>
            </a:r>
            <a:r>
              <a:rPr lang="en-US" sz="1800" dirty="0" err="1" smtClean="0"/>
              <a:t>Kotor</a:t>
            </a:r>
            <a:r>
              <a:rPr lang="en-US" sz="1800" dirty="0" smtClean="0"/>
              <a:t>					             5.000</a:t>
            </a:r>
          </a:p>
          <a:p>
            <a:pPr eaLnBrk="1" hangingPunct="1">
              <a:lnSpc>
                <a:spcPct val="90000"/>
              </a:lnSpc>
              <a:buFontTx/>
              <a:buNone/>
              <a:defRPr/>
            </a:pPr>
            <a:r>
              <a:rPr lang="en-US" sz="1800" dirty="0" err="1" smtClean="0"/>
              <a:t>Biaya</a:t>
            </a:r>
            <a:r>
              <a:rPr lang="en-US" sz="1800" dirty="0" smtClean="0"/>
              <a:t> </a:t>
            </a:r>
            <a:r>
              <a:rPr lang="en-US" sz="1800" dirty="0" err="1" smtClean="0"/>
              <a:t>pemasaran</a:t>
            </a:r>
            <a:r>
              <a:rPr lang="en-US" sz="1800" dirty="0" smtClean="0"/>
              <a:t> </a:t>
            </a:r>
            <a:r>
              <a:rPr lang="en-US" sz="1800" dirty="0" err="1" smtClean="0"/>
              <a:t>dan</a:t>
            </a:r>
            <a:r>
              <a:rPr lang="en-US" sz="1800" dirty="0" smtClean="0"/>
              <a:t> </a:t>
            </a:r>
            <a:r>
              <a:rPr lang="en-US" sz="1800" dirty="0" err="1" smtClean="0"/>
              <a:t>adm</a:t>
            </a:r>
            <a:r>
              <a:rPr lang="en-US" sz="1800" dirty="0" smtClean="0"/>
              <a:t>	.			 </a:t>
            </a:r>
            <a:r>
              <a:rPr lang="en-US" sz="1800" u="sng" dirty="0" smtClean="0"/>
              <a:t>2.000 </a:t>
            </a:r>
          </a:p>
          <a:p>
            <a:pPr eaLnBrk="1" hangingPunct="1">
              <a:lnSpc>
                <a:spcPct val="90000"/>
              </a:lnSpc>
              <a:buFontTx/>
              <a:buNone/>
              <a:defRPr/>
            </a:pPr>
            <a:r>
              <a:rPr lang="en-US" sz="1800" dirty="0" err="1" smtClean="0"/>
              <a:t>Laba</a:t>
            </a:r>
            <a:r>
              <a:rPr lang="en-US" sz="1800" dirty="0" smtClean="0"/>
              <a:t> </a:t>
            </a:r>
            <a:r>
              <a:rPr lang="en-US" sz="1800" dirty="0" err="1" smtClean="0"/>
              <a:t>Operasi</a:t>
            </a:r>
            <a:r>
              <a:rPr lang="en-US" sz="1800" dirty="0" smtClean="0"/>
              <a:t>						 3.000</a:t>
            </a:r>
          </a:p>
          <a:p>
            <a:pPr eaLnBrk="1" hangingPunct="1">
              <a:lnSpc>
                <a:spcPct val="90000"/>
              </a:lnSpc>
              <a:buFontTx/>
              <a:buNone/>
              <a:defRPr/>
            </a:pPr>
            <a:r>
              <a:rPr lang="en-US" sz="1800" dirty="0" err="1" smtClean="0"/>
              <a:t>Pendapatan</a:t>
            </a:r>
            <a:r>
              <a:rPr lang="en-US" sz="1800" dirty="0" smtClean="0"/>
              <a:t> lain-lain: </a:t>
            </a:r>
            <a:r>
              <a:rPr lang="en-US" sz="1800" dirty="0" err="1" smtClean="0"/>
              <a:t>pendapatan</a:t>
            </a:r>
            <a:r>
              <a:rPr lang="en-US" sz="1800" dirty="0" smtClean="0"/>
              <a:t> </a:t>
            </a:r>
            <a:r>
              <a:rPr lang="en-US" sz="1800" dirty="0" err="1" smtClean="0"/>
              <a:t>penjln</a:t>
            </a:r>
            <a:r>
              <a:rPr lang="en-US" sz="1800" dirty="0" smtClean="0"/>
              <a:t>. PS		 </a:t>
            </a:r>
            <a:r>
              <a:rPr lang="en-US" sz="1800" u="sng" dirty="0" smtClean="0"/>
              <a:t>1.500</a:t>
            </a:r>
          </a:p>
          <a:p>
            <a:pPr eaLnBrk="1" hangingPunct="1">
              <a:lnSpc>
                <a:spcPct val="90000"/>
              </a:lnSpc>
              <a:buFontTx/>
              <a:buNone/>
              <a:defRPr/>
            </a:pPr>
            <a:r>
              <a:rPr lang="en-US" sz="1800" dirty="0" err="1" smtClean="0"/>
              <a:t>Laba</a:t>
            </a:r>
            <a:r>
              <a:rPr lang="en-US" sz="1800" dirty="0" smtClean="0"/>
              <a:t> </a:t>
            </a:r>
            <a:r>
              <a:rPr lang="en-US" sz="1800" dirty="0" err="1" smtClean="0"/>
              <a:t>sebelum</a:t>
            </a:r>
            <a:r>
              <a:rPr lang="en-US" sz="1800" dirty="0" smtClean="0"/>
              <a:t> </a:t>
            </a:r>
            <a:r>
              <a:rPr lang="en-US" sz="1800" dirty="0" err="1" smtClean="0"/>
              <a:t>pajak</a:t>
            </a:r>
            <a:r>
              <a:rPr lang="en-US" sz="1800" dirty="0" smtClean="0"/>
              <a:t>					 4.500	</a:t>
            </a:r>
          </a:p>
        </p:txBody>
      </p:sp>
      <p:sp>
        <p:nvSpPr>
          <p:cNvPr id="7172"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173"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C9FCC3BC-2168-40F0-BC53-B5707DFD46BC}" type="slidenum">
              <a:rPr lang="en-US"/>
              <a:pPr>
                <a:defRPr/>
              </a:pPr>
              <a:t>173</a:t>
            </a:fld>
            <a:endParaRPr lang="en-US"/>
          </a:p>
        </p:txBody>
      </p:sp>
      <p:sp>
        <p:nvSpPr>
          <p:cNvPr id="7174"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9752934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3200" smtClean="0"/>
              <a:t>METODE ALOKASI BIAYA PRODUK BERSAMA KE PRODUK BERSAMA</a:t>
            </a:r>
          </a:p>
        </p:txBody>
      </p:sp>
      <p:sp>
        <p:nvSpPr>
          <p:cNvPr id="8195" name="Rectangle 3"/>
          <p:cNvSpPr>
            <a:spLocks noGrp="1" noChangeArrowheads="1"/>
          </p:cNvSpPr>
          <p:nvPr>
            <p:ph type="body" idx="1"/>
          </p:nvPr>
        </p:nvSpPr>
        <p:spPr>
          <a:xfrm>
            <a:off x="609600" y="1447800"/>
            <a:ext cx="10972800" cy="4678363"/>
          </a:xfrm>
        </p:spPr>
        <p:txBody>
          <a:bodyPr/>
          <a:lstStyle/>
          <a:p>
            <a:pPr eaLnBrk="1" hangingPunct="1">
              <a:lnSpc>
                <a:spcPct val="90000"/>
              </a:lnSpc>
              <a:defRPr/>
            </a:pPr>
            <a:r>
              <a:rPr lang="en-US" sz="2800" dirty="0" err="1" smtClean="0"/>
              <a:t>Biaya</a:t>
            </a:r>
            <a:r>
              <a:rPr lang="en-US" sz="2800" dirty="0" smtClean="0"/>
              <a:t> </a:t>
            </a:r>
            <a:r>
              <a:rPr lang="en-US" sz="2800" dirty="0" err="1" smtClean="0"/>
              <a:t>produk</a:t>
            </a:r>
            <a:r>
              <a:rPr lang="en-US" sz="2800" dirty="0" smtClean="0"/>
              <a:t> </a:t>
            </a:r>
            <a:r>
              <a:rPr lang="en-US" sz="2800" dirty="0" err="1" smtClean="0"/>
              <a:t>bersama</a:t>
            </a:r>
            <a:r>
              <a:rPr lang="en-US" sz="2800" dirty="0" smtClean="0"/>
              <a:t> (yang </a:t>
            </a:r>
            <a:r>
              <a:rPr lang="en-US" sz="2800" dirty="0" err="1" smtClean="0"/>
              <a:t>terjadi</a:t>
            </a:r>
            <a:r>
              <a:rPr lang="en-US" sz="2800" dirty="0" smtClean="0"/>
              <a:t> </a:t>
            </a:r>
            <a:r>
              <a:rPr lang="en-US" sz="2800" dirty="0" err="1" smtClean="0"/>
              <a:t>sebelum</a:t>
            </a:r>
            <a:r>
              <a:rPr lang="en-US" sz="2800" dirty="0" smtClean="0"/>
              <a:t> </a:t>
            </a:r>
            <a:r>
              <a:rPr lang="en-US" sz="2800" dirty="0" err="1" smtClean="0"/>
              <a:t>titik</a:t>
            </a:r>
            <a:r>
              <a:rPr lang="en-US" sz="2800" dirty="0" smtClean="0"/>
              <a:t> </a:t>
            </a:r>
            <a:r>
              <a:rPr lang="en-US" sz="2800" dirty="0" err="1" smtClean="0"/>
              <a:t>pisah</a:t>
            </a:r>
            <a:r>
              <a:rPr lang="en-US" sz="2800" dirty="0" smtClean="0"/>
              <a:t> </a:t>
            </a:r>
            <a:r>
              <a:rPr lang="en-US" sz="2800" dirty="0" err="1" smtClean="0"/>
              <a:t>batas</a:t>
            </a:r>
            <a:r>
              <a:rPr lang="en-US" sz="2800" dirty="0" smtClean="0"/>
              <a:t>) </a:t>
            </a:r>
            <a:r>
              <a:rPr lang="en-US" sz="2800" dirty="0" err="1" smtClean="0"/>
              <a:t>dapat</a:t>
            </a:r>
            <a:r>
              <a:rPr lang="en-US" sz="2800" dirty="0" smtClean="0"/>
              <a:t> </a:t>
            </a:r>
            <a:r>
              <a:rPr lang="en-US" sz="2800" dirty="0" err="1" smtClean="0"/>
              <a:t>dialokasikan</a:t>
            </a:r>
            <a:r>
              <a:rPr lang="en-US" sz="2800" dirty="0" smtClean="0"/>
              <a:t> </a:t>
            </a:r>
            <a:r>
              <a:rPr lang="en-US" sz="2800" dirty="0" err="1" smtClean="0"/>
              <a:t>ke</a:t>
            </a:r>
            <a:r>
              <a:rPr lang="en-US" sz="2800" dirty="0" smtClean="0"/>
              <a:t> </a:t>
            </a:r>
            <a:r>
              <a:rPr lang="en-US" sz="2800" dirty="0" err="1" smtClean="0"/>
              <a:t>produk</a:t>
            </a:r>
            <a:r>
              <a:rPr lang="en-US" sz="2800" dirty="0" smtClean="0"/>
              <a:t> </a:t>
            </a:r>
            <a:r>
              <a:rPr lang="en-US" sz="2800" dirty="0" err="1" smtClean="0"/>
              <a:t>bersama</a:t>
            </a:r>
            <a:r>
              <a:rPr lang="en-US" sz="2800" dirty="0" smtClean="0"/>
              <a:t> </a:t>
            </a:r>
            <a:r>
              <a:rPr lang="en-US" sz="2800" dirty="0" err="1" smtClean="0"/>
              <a:t>dengan</a:t>
            </a:r>
            <a:r>
              <a:rPr lang="en-US" sz="2800" dirty="0" smtClean="0"/>
              <a:t> </a:t>
            </a:r>
            <a:r>
              <a:rPr lang="en-US" sz="2800" dirty="0" err="1" smtClean="0"/>
              <a:t>menggunakan</a:t>
            </a:r>
            <a:r>
              <a:rPr lang="en-US" sz="2800" dirty="0" smtClean="0"/>
              <a:t> </a:t>
            </a:r>
            <a:r>
              <a:rPr lang="en-US" sz="2800" dirty="0" err="1" smtClean="0"/>
              <a:t>salah</a:t>
            </a:r>
            <a:r>
              <a:rPr lang="en-US" sz="2800" dirty="0" smtClean="0"/>
              <a:t> </a:t>
            </a:r>
            <a:r>
              <a:rPr lang="en-US" sz="2800" dirty="0" err="1" smtClean="0"/>
              <a:t>satu</a:t>
            </a:r>
            <a:r>
              <a:rPr lang="en-US" sz="2800" dirty="0" smtClean="0"/>
              <a:t> </a:t>
            </a:r>
            <a:r>
              <a:rPr lang="en-US" sz="2800" dirty="0" err="1" smtClean="0"/>
              <a:t>metode</a:t>
            </a:r>
            <a:r>
              <a:rPr lang="en-US" sz="2800" dirty="0" smtClean="0"/>
              <a:t> </a:t>
            </a:r>
            <a:r>
              <a:rPr lang="en-US" sz="2800" dirty="0" err="1" smtClean="0"/>
              <a:t>berikut</a:t>
            </a:r>
            <a:r>
              <a:rPr lang="en-US" sz="2800" dirty="0" smtClean="0"/>
              <a:t>:</a:t>
            </a:r>
          </a:p>
          <a:p>
            <a:pPr eaLnBrk="1" hangingPunct="1">
              <a:lnSpc>
                <a:spcPct val="90000"/>
              </a:lnSpc>
              <a:buFontTx/>
              <a:buNone/>
              <a:defRPr/>
            </a:pPr>
            <a:r>
              <a:rPr lang="en-US" sz="2800" dirty="0" smtClean="0"/>
              <a:t>	1. </a:t>
            </a:r>
            <a:r>
              <a:rPr lang="en-US" sz="2800" dirty="0" err="1" smtClean="0"/>
              <a:t>Metode</a:t>
            </a:r>
            <a:r>
              <a:rPr lang="en-US" sz="2800" dirty="0" smtClean="0"/>
              <a:t> </a:t>
            </a:r>
            <a:r>
              <a:rPr lang="en-US" sz="2800" dirty="0" err="1" smtClean="0"/>
              <a:t>harga</a:t>
            </a:r>
            <a:r>
              <a:rPr lang="en-US" sz="2800" dirty="0" smtClean="0"/>
              <a:t> </a:t>
            </a:r>
            <a:r>
              <a:rPr lang="en-US" sz="2800" dirty="0" err="1" smtClean="0"/>
              <a:t>pasar</a:t>
            </a:r>
            <a:endParaRPr lang="en-US" sz="2800" dirty="0" smtClean="0"/>
          </a:p>
          <a:p>
            <a:pPr eaLnBrk="1" hangingPunct="1">
              <a:lnSpc>
                <a:spcPct val="90000"/>
              </a:lnSpc>
              <a:buFontTx/>
              <a:buNone/>
              <a:defRPr/>
            </a:pPr>
            <a:r>
              <a:rPr lang="en-US" sz="2800" dirty="0" smtClean="0"/>
              <a:t>	2. </a:t>
            </a:r>
            <a:r>
              <a:rPr lang="en-US" sz="2800" dirty="0" err="1" smtClean="0"/>
              <a:t>Metode</a:t>
            </a:r>
            <a:r>
              <a:rPr lang="en-US" sz="2800" dirty="0" smtClean="0"/>
              <a:t> </a:t>
            </a:r>
            <a:r>
              <a:rPr lang="en-US" sz="2800" dirty="0" err="1" smtClean="0"/>
              <a:t>biaya</a:t>
            </a:r>
            <a:r>
              <a:rPr lang="en-US" sz="2800" dirty="0" smtClean="0"/>
              <a:t> rata-rata per unit</a:t>
            </a:r>
          </a:p>
          <a:p>
            <a:pPr eaLnBrk="1" hangingPunct="1">
              <a:lnSpc>
                <a:spcPct val="90000"/>
              </a:lnSpc>
              <a:buFontTx/>
              <a:buNone/>
              <a:defRPr/>
            </a:pPr>
            <a:r>
              <a:rPr lang="en-US" sz="2800" dirty="0" smtClean="0"/>
              <a:t>	3. </a:t>
            </a:r>
            <a:r>
              <a:rPr lang="en-US" sz="2800" dirty="0" err="1" smtClean="0"/>
              <a:t>Metode</a:t>
            </a:r>
            <a:r>
              <a:rPr lang="en-US" sz="2800" dirty="0" smtClean="0"/>
              <a:t> rata-rata </a:t>
            </a:r>
            <a:r>
              <a:rPr lang="en-US" sz="2800" dirty="0" err="1" smtClean="0"/>
              <a:t>tertimbang</a:t>
            </a:r>
            <a:r>
              <a:rPr lang="en-US" sz="2800" dirty="0" smtClean="0"/>
              <a:t> (</a:t>
            </a:r>
            <a:r>
              <a:rPr lang="en-US" sz="2800" dirty="0" err="1" smtClean="0"/>
              <a:t>berdasar</a:t>
            </a:r>
            <a:r>
              <a:rPr lang="en-US" sz="2800" dirty="0" smtClean="0"/>
              <a:t>  </a:t>
            </a:r>
          </a:p>
          <a:p>
            <a:pPr eaLnBrk="1" hangingPunct="1">
              <a:lnSpc>
                <a:spcPct val="90000"/>
              </a:lnSpc>
              <a:buFontTx/>
              <a:buNone/>
              <a:defRPr/>
            </a:pPr>
            <a:r>
              <a:rPr lang="en-US" sz="2800" dirty="0" smtClean="0"/>
              <a:t>       </a:t>
            </a:r>
            <a:r>
              <a:rPr lang="en-US" sz="2800" dirty="0" err="1" smtClean="0"/>
              <a:t>faktor</a:t>
            </a:r>
            <a:r>
              <a:rPr lang="en-US" sz="2800" dirty="0" smtClean="0"/>
              <a:t>    </a:t>
            </a:r>
            <a:r>
              <a:rPr lang="en-US" sz="2800" dirty="0" err="1" smtClean="0"/>
              <a:t>penimbang</a:t>
            </a:r>
            <a:r>
              <a:rPr lang="en-US" sz="2800" dirty="0" smtClean="0"/>
              <a:t>)</a:t>
            </a:r>
          </a:p>
          <a:p>
            <a:pPr eaLnBrk="1" hangingPunct="1">
              <a:lnSpc>
                <a:spcPct val="90000"/>
              </a:lnSpc>
              <a:buFontTx/>
              <a:buNone/>
              <a:defRPr/>
            </a:pPr>
            <a:r>
              <a:rPr lang="en-US" sz="2800" dirty="0" smtClean="0"/>
              <a:t>	4. </a:t>
            </a:r>
            <a:r>
              <a:rPr lang="en-US" sz="2800" dirty="0" err="1" smtClean="0"/>
              <a:t>Metode</a:t>
            </a:r>
            <a:r>
              <a:rPr lang="en-US" sz="2800" dirty="0" smtClean="0"/>
              <a:t> unit </a:t>
            </a:r>
            <a:r>
              <a:rPr lang="en-US" sz="2800" dirty="0" err="1" smtClean="0"/>
              <a:t>kuantitatif</a:t>
            </a:r>
            <a:r>
              <a:rPr lang="en-US" sz="2800" dirty="0" smtClean="0"/>
              <a:t> (</a:t>
            </a:r>
            <a:r>
              <a:rPr lang="en-US" sz="2800" dirty="0" err="1" smtClean="0"/>
              <a:t>misal</a:t>
            </a:r>
            <a:r>
              <a:rPr lang="en-US" sz="2800" dirty="0" smtClean="0"/>
              <a:t> </a:t>
            </a:r>
            <a:r>
              <a:rPr lang="en-US" sz="2800" dirty="0" err="1" smtClean="0"/>
              <a:t>ukuran</a:t>
            </a:r>
            <a:r>
              <a:rPr lang="en-US" sz="2800" dirty="0" smtClean="0"/>
              <a:t> </a:t>
            </a:r>
          </a:p>
          <a:p>
            <a:pPr eaLnBrk="1" hangingPunct="1">
              <a:lnSpc>
                <a:spcPct val="90000"/>
              </a:lnSpc>
              <a:buFontTx/>
              <a:buNone/>
              <a:defRPr/>
            </a:pPr>
            <a:r>
              <a:rPr lang="en-US" sz="2800" dirty="0" smtClean="0"/>
              <a:t>       </a:t>
            </a:r>
            <a:r>
              <a:rPr lang="en-US" sz="2800" dirty="0" err="1" smtClean="0"/>
              <a:t>berat</a:t>
            </a:r>
            <a:r>
              <a:rPr lang="en-US" sz="2800" dirty="0" smtClean="0"/>
              <a:t>, volume)</a:t>
            </a:r>
          </a:p>
          <a:p>
            <a:pPr eaLnBrk="1" hangingPunct="1">
              <a:lnSpc>
                <a:spcPct val="90000"/>
              </a:lnSpc>
              <a:buFontTx/>
              <a:buNone/>
              <a:defRPr/>
            </a:pPr>
            <a:endParaRPr lang="en-US" sz="2800" dirty="0" smtClean="0"/>
          </a:p>
        </p:txBody>
      </p:sp>
      <p:sp>
        <p:nvSpPr>
          <p:cNvPr id="819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819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8E671E54-A63D-485A-8E4D-D4599211D38A}" type="slidenum">
              <a:rPr lang="en-US"/>
              <a:pPr>
                <a:defRPr/>
              </a:pPr>
              <a:t>174</a:t>
            </a:fld>
            <a:endParaRPr lang="en-US"/>
          </a:p>
        </p:txBody>
      </p:sp>
      <p:sp>
        <p:nvSpPr>
          <p:cNvPr id="8198"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84340741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METODE HARGA PASAR</a:t>
            </a:r>
          </a:p>
        </p:txBody>
      </p:sp>
      <p:sp>
        <p:nvSpPr>
          <p:cNvPr id="9219" name="Rectangle 3"/>
          <p:cNvSpPr>
            <a:spLocks noGrp="1" noChangeArrowheads="1"/>
          </p:cNvSpPr>
          <p:nvPr>
            <p:ph type="body" idx="1"/>
          </p:nvPr>
        </p:nvSpPr>
        <p:spPr/>
        <p:txBody>
          <a:bodyPr/>
          <a:lstStyle/>
          <a:p>
            <a:pPr eaLnBrk="1" hangingPunct="1">
              <a:buFontTx/>
              <a:buNone/>
              <a:defRPr/>
            </a:pPr>
            <a:r>
              <a:rPr lang="en-US" sz="4000" dirty="0" err="1" smtClean="0"/>
              <a:t>Ada</a:t>
            </a:r>
            <a:r>
              <a:rPr lang="en-US" sz="4000" dirty="0" smtClean="0"/>
              <a:t> 2 </a:t>
            </a:r>
            <a:r>
              <a:rPr lang="en-US" sz="4000" dirty="0" err="1" smtClean="0"/>
              <a:t>alternatif</a:t>
            </a:r>
            <a:r>
              <a:rPr lang="en-US" sz="4000" dirty="0" smtClean="0"/>
              <a:t>:</a:t>
            </a:r>
          </a:p>
          <a:p>
            <a:pPr marL="514350" indent="-514350" eaLnBrk="1" hangingPunct="1">
              <a:buFontTx/>
              <a:buAutoNum type="arabicPeriod"/>
              <a:defRPr/>
            </a:pPr>
            <a:r>
              <a:rPr lang="en-US" sz="4000" dirty="0" err="1" smtClean="0"/>
              <a:t>Produk</a:t>
            </a:r>
            <a:r>
              <a:rPr lang="en-US" sz="4000" dirty="0" smtClean="0"/>
              <a:t> </a:t>
            </a:r>
            <a:r>
              <a:rPr lang="en-US" sz="4000" dirty="0" err="1" smtClean="0"/>
              <a:t>gabungan</a:t>
            </a:r>
            <a:r>
              <a:rPr lang="en-US" sz="4000" dirty="0" smtClean="0"/>
              <a:t> </a:t>
            </a:r>
            <a:r>
              <a:rPr lang="en-US" sz="4000" dirty="0" err="1" smtClean="0"/>
              <a:t>dapat</a:t>
            </a:r>
            <a:r>
              <a:rPr lang="en-US" sz="4000" dirty="0" smtClean="0"/>
              <a:t> </a:t>
            </a:r>
            <a:r>
              <a:rPr lang="en-US" sz="4000" dirty="0" err="1" smtClean="0"/>
              <a:t>dijual</a:t>
            </a:r>
            <a:r>
              <a:rPr lang="en-US" sz="4000" dirty="0" smtClean="0"/>
              <a:t> </a:t>
            </a:r>
            <a:r>
              <a:rPr lang="en-US" sz="4000" dirty="0" err="1" smtClean="0"/>
              <a:t>pada</a:t>
            </a:r>
            <a:r>
              <a:rPr lang="en-US" sz="4000" dirty="0" smtClean="0"/>
              <a:t> </a:t>
            </a:r>
            <a:r>
              <a:rPr lang="en-US" sz="4000" dirty="0" err="1" smtClean="0"/>
              <a:t>titik</a:t>
            </a:r>
            <a:r>
              <a:rPr lang="en-US" sz="4000" dirty="0" smtClean="0"/>
              <a:t> </a:t>
            </a:r>
            <a:r>
              <a:rPr lang="en-US" sz="4000" dirty="0" err="1" smtClean="0"/>
              <a:t>pisah</a:t>
            </a:r>
            <a:r>
              <a:rPr lang="en-US" sz="4000" dirty="0" smtClean="0"/>
              <a:t> </a:t>
            </a:r>
            <a:r>
              <a:rPr lang="en-US" sz="4000" dirty="0" err="1" smtClean="0"/>
              <a:t>batas</a:t>
            </a:r>
            <a:endParaRPr lang="en-US" sz="4000" dirty="0" smtClean="0"/>
          </a:p>
          <a:p>
            <a:pPr marL="514350" indent="-514350" eaLnBrk="1" hangingPunct="1">
              <a:buFontTx/>
              <a:buAutoNum type="arabicPeriod"/>
              <a:defRPr/>
            </a:pPr>
            <a:r>
              <a:rPr lang="en-US" sz="4000" dirty="0" err="1" smtClean="0"/>
              <a:t>Produk</a:t>
            </a:r>
            <a:r>
              <a:rPr lang="en-US" sz="4000" dirty="0" smtClean="0"/>
              <a:t> </a:t>
            </a:r>
            <a:r>
              <a:rPr lang="en-US" sz="4000" dirty="0" err="1" smtClean="0"/>
              <a:t>gabungan</a:t>
            </a:r>
            <a:r>
              <a:rPr lang="en-US" sz="4000" dirty="0" smtClean="0"/>
              <a:t>  </a:t>
            </a:r>
            <a:r>
              <a:rPr lang="en-US" sz="4000" dirty="0" err="1" smtClean="0"/>
              <a:t>tidak</a:t>
            </a:r>
            <a:r>
              <a:rPr lang="en-US" sz="4000" dirty="0" smtClean="0"/>
              <a:t> </a:t>
            </a:r>
            <a:r>
              <a:rPr lang="en-US" sz="4000" dirty="0" err="1" smtClean="0"/>
              <a:t>dapat</a:t>
            </a:r>
            <a:r>
              <a:rPr lang="en-US" sz="4000" dirty="0" smtClean="0"/>
              <a:t> </a:t>
            </a:r>
            <a:r>
              <a:rPr lang="en-US" sz="4000" dirty="0" err="1" smtClean="0"/>
              <a:t>dijual</a:t>
            </a:r>
            <a:r>
              <a:rPr lang="en-US" sz="4000" dirty="0" smtClean="0"/>
              <a:t> </a:t>
            </a:r>
            <a:r>
              <a:rPr lang="en-US" sz="4000" dirty="0" err="1" smtClean="0"/>
              <a:t>pada</a:t>
            </a:r>
            <a:r>
              <a:rPr lang="en-US" sz="4000" dirty="0" smtClean="0"/>
              <a:t> </a:t>
            </a:r>
            <a:r>
              <a:rPr lang="en-US" sz="4000" dirty="0" err="1" smtClean="0"/>
              <a:t>titik</a:t>
            </a:r>
            <a:r>
              <a:rPr lang="en-US" sz="4000" dirty="0" smtClean="0"/>
              <a:t> </a:t>
            </a:r>
            <a:r>
              <a:rPr lang="en-US" sz="4000" dirty="0" err="1" smtClean="0"/>
              <a:t>pisah</a:t>
            </a:r>
            <a:r>
              <a:rPr lang="en-US" sz="4000" dirty="0" smtClean="0"/>
              <a:t> </a:t>
            </a:r>
            <a:r>
              <a:rPr lang="en-US" sz="4000" dirty="0" err="1" smtClean="0"/>
              <a:t>batas</a:t>
            </a:r>
            <a:endParaRPr lang="en-US" sz="4000" dirty="0" smtClean="0"/>
          </a:p>
          <a:p>
            <a:pPr eaLnBrk="1" hangingPunct="1">
              <a:buFontTx/>
              <a:buNone/>
              <a:defRPr/>
            </a:pPr>
            <a:r>
              <a:rPr lang="en-US" dirty="0" smtClean="0"/>
              <a:t> </a:t>
            </a:r>
          </a:p>
          <a:p>
            <a:pPr eaLnBrk="1" hangingPunct="1">
              <a:buFontTx/>
              <a:buNone/>
              <a:defRPr/>
            </a:pPr>
            <a:endParaRPr lang="en-US" dirty="0" smtClean="0"/>
          </a:p>
        </p:txBody>
      </p:sp>
      <p:sp>
        <p:nvSpPr>
          <p:cNvPr id="9220"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9221"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C634CA09-EC26-4925-82D9-B7FEEEABE269}" type="slidenum">
              <a:rPr lang="en-US"/>
              <a:pPr>
                <a:defRPr/>
              </a:pPr>
              <a:t>175</a:t>
            </a:fld>
            <a:endParaRPr lang="en-US"/>
          </a:p>
        </p:txBody>
      </p:sp>
      <p:sp>
        <p:nvSpPr>
          <p:cNvPr id="9222"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41694125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id-ID" sz="3200" dirty="0" smtClean="0"/>
              <a:t>1. </a:t>
            </a:r>
            <a:r>
              <a:rPr lang="en-US" sz="3200" dirty="0" err="1" smtClean="0"/>
              <a:t>Produk</a:t>
            </a:r>
            <a:r>
              <a:rPr lang="en-US" sz="3200" dirty="0" smtClean="0"/>
              <a:t> </a:t>
            </a:r>
            <a:r>
              <a:rPr lang="en-US" sz="3200" dirty="0" err="1" smtClean="0"/>
              <a:t>gabungan</a:t>
            </a:r>
            <a:r>
              <a:rPr lang="en-US" sz="3200" dirty="0" smtClean="0"/>
              <a:t> yang </a:t>
            </a:r>
            <a:r>
              <a:rPr lang="en-US" sz="3200" dirty="0" err="1" smtClean="0"/>
              <a:t>dapat</a:t>
            </a:r>
            <a:r>
              <a:rPr lang="en-US" sz="3200" dirty="0" smtClean="0"/>
              <a:t> </a:t>
            </a:r>
            <a:r>
              <a:rPr lang="en-US" sz="3200" dirty="0" err="1" smtClean="0"/>
              <a:t>dijual</a:t>
            </a:r>
            <a:r>
              <a:rPr lang="en-US" sz="3200" dirty="0" smtClean="0"/>
              <a:t> </a:t>
            </a:r>
            <a:r>
              <a:rPr lang="en-US" sz="3200" dirty="0" err="1" smtClean="0"/>
              <a:t>pada</a:t>
            </a:r>
            <a:r>
              <a:rPr lang="en-US" sz="3200" dirty="0" smtClean="0"/>
              <a:t> </a:t>
            </a:r>
            <a:r>
              <a:rPr lang="en-US" sz="3200" dirty="0" err="1" smtClean="0"/>
              <a:t>titik</a:t>
            </a:r>
            <a:r>
              <a:rPr lang="en-US" sz="3200" dirty="0" smtClean="0"/>
              <a:t> </a:t>
            </a:r>
            <a:r>
              <a:rPr lang="en-US" sz="3200" dirty="0" err="1" smtClean="0"/>
              <a:t>pisah</a:t>
            </a:r>
            <a:r>
              <a:rPr lang="en-US" sz="3200" dirty="0" smtClean="0"/>
              <a:t> </a:t>
            </a:r>
            <a:r>
              <a:rPr lang="en-US" sz="3200" dirty="0" err="1" smtClean="0"/>
              <a:t>batas</a:t>
            </a:r>
            <a:endParaRPr lang="en-US" sz="3200" dirty="0" smtClean="0"/>
          </a:p>
        </p:txBody>
      </p:sp>
      <p:sp>
        <p:nvSpPr>
          <p:cNvPr id="10243" name="Rectangle 3"/>
          <p:cNvSpPr>
            <a:spLocks noGrp="1" noChangeArrowheads="1"/>
          </p:cNvSpPr>
          <p:nvPr>
            <p:ph type="body" idx="1"/>
          </p:nvPr>
        </p:nvSpPr>
        <p:spPr/>
        <p:txBody>
          <a:bodyPr/>
          <a:lstStyle/>
          <a:p>
            <a:pPr eaLnBrk="1" hangingPunct="1">
              <a:buFontTx/>
              <a:buNone/>
              <a:defRPr/>
            </a:pPr>
            <a:r>
              <a:rPr lang="en-US" dirty="0" err="1" smtClean="0"/>
              <a:t>Contoh</a:t>
            </a:r>
            <a:r>
              <a:rPr lang="en-US" dirty="0" smtClean="0"/>
              <a:t>: </a:t>
            </a:r>
            <a:r>
              <a:rPr lang="en-US" dirty="0" err="1" smtClean="0"/>
              <a:t>Biaya</a:t>
            </a:r>
            <a:r>
              <a:rPr lang="en-US" dirty="0" smtClean="0"/>
              <a:t> </a:t>
            </a:r>
            <a:r>
              <a:rPr lang="en-US" dirty="0" err="1" smtClean="0"/>
              <a:t>bersama</a:t>
            </a:r>
            <a:r>
              <a:rPr lang="en-US" dirty="0" smtClean="0"/>
              <a:t> $120.000</a:t>
            </a:r>
          </a:p>
          <a:p>
            <a:pPr eaLnBrk="1" hangingPunct="1">
              <a:buFontTx/>
              <a:buNone/>
              <a:defRPr/>
            </a:pPr>
            <a:r>
              <a:rPr lang="en-US" dirty="0" smtClean="0"/>
              <a:t>	</a:t>
            </a:r>
            <a:r>
              <a:rPr lang="en-US" sz="2400" u="sng" dirty="0" err="1" smtClean="0"/>
              <a:t>Produk</a:t>
            </a:r>
            <a:r>
              <a:rPr lang="en-US" sz="2400" dirty="0" smtClean="0"/>
              <a:t>	</a:t>
            </a:r>
            <a:r>
              <a:rPr lang="en-US" sz="2400" u="sng" dirty="0" smtClean="0"/>
              <a:t>Unit </a:t>
            </a:r>
            <a:r>
              <a:rPr lang="en-US" sz="2400" u="sng" dirty="0" err="1" smtClean="0"/>
              <a:t>diproduksi</a:t>
            </a:r>
            <a:r>
              <a:rPr lang="en-US" sz="2400" u="sng" dirty="0" smtClean="0"/>
              <a:t>	</a:t>
            </a:r>
            <a:r>
              <a:rPr lang="en-US" sz="2400" dirty="0" smtClean="0"/>
              <a:t>Hg </a:t>
            </a:r>
            <a:r>
              <a:rPr lang="en-US" sz="2400" dirty="0" err="1" smtClean="0"/>
              <a:t>Psr</a:t>
            </a:r>
            <a:r>
              <a:rPr lang="en-US" sz="2400" dirty="0" smtClean="0"/>
              <a:t>	</a:t>
            </a:r>
            <a:r>
              <a:rPr lang="en-US" sz="2400" u="sng" dirty="0" smtClean="0"/>
              <a:t>Total HP </a:t>
            </a:r>
            <a:r>
              <a:rPr lang="en-US" sz="2400" dirty="0" smtClean="0"/>
              <a:t>						</a:t>
            </a:r>
            <a:r>
              <a:rPr lang="en-US" sz="2400" u="sng" dirty="0" smtClean="0"/>
              <a:t>pd </a:t>
            </a:r>
            <a:r>
              <a:rPr lang="en-US" sz="2400" u="sng" dirty="0" err="1" smtClean="0"/>
              <a:t>ttk</a:t>
            </a:r>
            <a:r>
              <a:rPr lang="en-US" sz="2400" u="sng" dirty="0" smtClean="0"/>
              <a:t> </a:t>
            </a:r>
            <a:r>
              <a:rPr lang="en-US" sz="2400" u="sng" dirty="0" err="1" smtClean="0"/>
              <a:t>psh</a:t>
            </a:r>
            <a:r>
              <a:rPr lang="en-US" sz="2400" u="sng" dirty="0" smtClean="0"/>
              <a:t> </a:t>
            </a:r>
            <a:r>
              <a:rPr lang="en-US" sz="2400" u="sng" dirty="0" err="1" smtClean="0"/>
              <a:t>bts</a:t>
            </a:r>
            <a:endParaRPr lang="en-US" sz="2400" u="sng" dirty="0" smtClean="0"/>
          </a:p>
          <a:p>
            <a:pPr eaLnBrk="1" hangingPunct="1">
              <a:buFontTx/>
              <a:buNone/>
              <a:defRPr/>
            </a:pPr>
            <a:r>
              <a:rPr lang="en-US" sz="2400" dirty="0" smtClean="0"/>
              <a:t>	A		20.000		$0,25	        	 $5.000</a:t>
            </a:r>
          </a:p>
          <a:p>
            <a:pPr eaLnBrk="1" hangingPunct="1">
              <a:buFontTx/>
              <a:buNone/>
              <a:defRPr/>
            </a:pPr>
            <a:r>
              <a:rPr lang="en-US" sz="2400" dirty="0" smtClean="0"/>
              <a:t>	B		15.000		$3,00		$45.000</a:t>
            </a:r>
          </a:p>
          <a:p>
            <a:pPr eaLnBrk="1" hangingPunct="1">
              <a:buFontTx/>
              <a:buNone/>
              <a:defRPr/>
            </a:pPr>
            <a:r>
              <a:rPr lang="en-US" sz="2400" dirty="0" smtClean="0"/>
              <a:t>	C		10.000		$3,50		$35.000</a:t>
            </a:r>
          </a:p>
          <a:p>
            <a:pPr eaLnBrk="1" hangingPunct="1">
              <a:buFontTx/>
              <a:buNone/>
              <a:defRPr/>
            </a:pPr>
            <a:r>
              <a:rPr lang="en-US" sz="2400" dirty="0" smtClean="0"/>
              <a:t>	D		15.000		$5,00		$</a:t>
            </a:r>
            <a:r>
              <a:rPr lang="en-US" sz="2400" u="sng" dirty="0" smtClean="0"/>
              <a:t>75.000</a:t>
            </a:r>
          </a:p>
          <a:p>
            <a:pPr eaLnBrk="1" hangingPunct="1">
              <a:buFontTx/>
              <a:buNone/>
              <a:defRPr/>
            </a:pPr>
            <a:r>
              <a:rPr lang="en-US" sz="2400" dirty="0" smtClean="0"/>
              <a:t>							       $160.000</a:t>
            </a:r>
          </a:p>
        </p:txBody>
      </p:sp>
      <p:sp>
        <p:nvSpPr>
          <p:cNvPr id="10244"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0245"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46D88A59-DA3D-4018-90E3-62AF93618BAB}" type="slidenum">
              <a:rPr lang="en-US"/>
              <a:pPr>
                <a:defRPr/>
              </a:pPr>
              <a:t>176</a:t>
            </a:fld>
            <a:endParaRPr lang="en-US"/>
          </a:p>
        </p:txBody>
      </p:sp>
      <p:sp>
        <p:nvSpPr>
          <p:cNvPr id="10246"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8791318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11200" y="381001"/>
            <a:ext cx="10871200" cy="5745163"/>
          </a:xfrm>
        </p:spPr>
        <p:txBody>
          <a:bodyPr/>
          <a:lstStyle/>
          <a:p>
            <a:pPr eaLnBrk="1" hangingPunct="1">
              <a:buFontTx/>
              <a:buNone/>
              <a:defRPr/>
            </a:pPr>
            <a:r>
              <a:rPr lang="en-US" dirty="0" err="1" smtClean="0">
                <a:solidFill>
                  <a:srgbClr val="FF0000"/>
                </a:solidFill>
              </a:rPr>
              <a:t>Rasio</a:t>
            </a:r>
            <a:r>
              <a:rPr lang="en-US" dirty="0" smtClean="0">
                <a:solidFill>
                  <a:srgbClr val="FF0000"/>
                </a:solidFill>
              </a:rPr>
              <a:t> </a:t>
            </a:r>
            <a:r>
              <a:rPr lang="en-US" dirty="0" err="1" smtClean="0">
                <a:solidFill>
                  <a:srgbClr val="FF0000"/>
                </a:solidFill>
              </a:rPr>
              <a:t>Nilai</a:t>
            </a:r>
            <a:r>
              <a:rPr lang="en-US" dirty="0" smtClean="0">
                <a:solidFill>
                  <a:srgbClr val="FF0000"/>
                </a:solidFill>
              </a:rPr>
              <a:t> </a:t>
            </a:r>
            <a:r>
              <a:rPr lang="en-US" dirty="0" err="1" smtClean="0">
                <a:solidFill>
                  <a:srgbClr val="FF0000"/>
                </a:solidFill>
              </a:rPr>
              <a:t>Produk</a:t>
            </a:r>
            <a:r>
              <a:rPr lang="en-US" dirty="0" smtClean="0">
                <a:solidFill>
                  <a:srgbClr val="FF0000"/>
                </a:solidFill>
              </a:rPr>
              <a:t> </a:t>
            </a:r>
            <a:r>
              <a:rPr lang="en-US" dirty="0" err="1" smtClean="0">
                <a:solidFill>
                  <a:srgbClr val="FF0000"/>
                </a:solidFill>
              </a:rPr>
              <a:t>thd</a:t>
            </a:r>
            <a:r>
              <a:rPr lang="en-US" dirty="0" smtClean="0">
                <a:solidFill>
                  <a:srgbClr val="FF0000"/>
                </a:solidFill>
              </a:rPr>
              <a:t> Total </a:t>
            </a:r>
            <a:r>
              <a:rPr lang="en-US" dirty="0" err="1" smtClean="0">
                <a:solidFill>
                  <a:srgbClr val="FF0000"/>
                </a:solidFill>
              </a:rPr>
              <a:t>Harga</a:t>
            </a:r>
            <a:r>
              <a:rPr lang="en-US" dirty="0" smtClean="0">
                <a:solidFill>
                  <a:srgbClr val="FF0000"/>
                </a:solidFill>
              </a:rPr>
              <a:t> </a:t>
            </a:r>
            <a:r>
              <a:rPr lang="en-US" dirty="0" err="1" smtClean="0">
                <a:solidFill>
                  <a:srgbClr val="FF0000"/>
                </a:solidFill>
              </a:rPr>
              <a:t>Pasar</a:t>
            </a:r>
            <a:r>
              <a:rPr lang="en-US" dirty="0" smtClean="0">
                <a:solidFill>
                  <a:srgbClr val="FF0000"/>
                </a:solidFill>
              </a:rPr>
              <a:t>:</a:t>
            </a:r>
          </a:p>
          <a:p>
            <a:pPr eaLnBrk="1" hangingPunct="1">
              <a:defRPr/>
            </a:pPr>
            <a:r>
              <a:rPr lang="en-US" sz="2800" dirty="0" err="1" smtClean="0"/>
              <a:t>Produk</a:t>
            </a:r>
            <a:r>
              <a:rPr lang="en-US" sz="2800" dirty="0" smtClean="0"/>
              <a:t> A =  5.000/160.000=   3,125%</a:t>
            </a:r>
          </a:p>
          <a:p>
            <a:pPr eaLnBrk="1" hangingPunct="1">
              <a:defRPr/>
            </a:pPr>
            <a:r>
              <a:rPr lang="en-US" sz="2800" dirty="0" err="1" smtClean="0"/>
              <a:t>Produk</a:t>
            </a:r>
            <a:r>
              <a:rPr lang="en-US" sz="2800" dirty="0" smtClean="0"/>
              <a:t> B =45.000/160.000= 28,125%</a:t>
            </a:r>
          </a:p>
          <a:p>
            <a:pPr eaLnBrk="1" hangingPunct="1">
              <a:defRPr/>
            </a:pPr>
            <a:r>
              <a:rPr lang="en-US" sz="2800" dirty="0" err="1" smtClean="0"/>
              <a:t>Produk</a:t>
            </a:r>
            <a:r>
              <a:rPr lang="en-US" sz="2800" dirty="0" smtClean="0"/>
              <a:t> C =35.000/160.000= 21,875%</a:t>
            </a:r>
          </a:p>
          <a:p>
            <a:pPr eaLnBrk="1" hangingPunct="1">
              <a:defRPr/>
            </a:pPr>
            <a:r>
              <a:rPr lang="en-US" sz="2800" dirty="0" err="1" smtClean="0"/>
              <a:t>Produk</a:t>
            </a:r>
            <a:r>
              <a:rPr lang="en-US" sz="2800" dirty="0" smtClean="0"/>
              <a:t> D =75.000/160.000= 46,875%</a:t>
            </a:r>
          </a:p>
          <a:p>
            <a:pPr eaLnBrk="1" hangingPunct="1">
              <a:buFontTx/>
              <a:buNone/>
              <a:defRPr/>
            </a:pPr>
            <a:r>
              <a:rPr lang="en-US" sz="2800" dirty="0" err="1" smtClean="0">
                <a:solidFill>
                  <a:srgbClr val="FF0000"/>
                </a:solidFill>
              </a:rPr>
              <a:t>Pembagian</a:t>
            </a:r>
            <a:r>
              <a:rPr lang="en-US" sz="2800" dirty="0" smtClean="0">
                <a:solidFill>
                  <a:srgbClr val="FF0000"/>
                </a:solidFill>
              </a:rPr>
              <a:t> </a:t>
            </a:r>
            <a:r>
              <a:rPr lang="en-US" sz="2800" dirty="0" err="1" smtClean="0">
                <a:solidFill>
                  <a:srgbClr val="FF0000"/>
                </a:solidFill>
              </a:rPr>
              <a:t>Biaya</a:t>
            </a:r>
            <a:r>
              <a:rPr lang="en-US" sz="2800" dirty="0" smtClean="0">
                <a:solidFill>
                  <a:srgbClr val="FF0000"/>
                </a:solidFill>
              </a:rPr>
              <a:t> </a:t>
            </a:r>
            <a:r>
              <a:rPr lang="en-US" sz="2800" dirty="0" err="1" smtClean="0">
                <a:solidFill>
                  <a:srgbClr val="FF0000"/>
                </a:solidFill>
              </a:rPr>
              <a:t>Produksi</a:t>
            </a:r>
            <a:r>
              <a:rPr lang="en-US" sz="2800" dirty="0" smtClean="0">
                <a:solidFill>
                  <a:srgbClr val="FF0000"/>
                </a:solidFill>
              </a:rPr>
              <a:t> </a:t>
            </a:r>
            <a:r>
              <a:rPr lang="en-US" sz="2800" dirty="0" err="1" smtClean="0">
                <a:solidFill>
                  <a:srgbClr val="FF0000"/>
                </a:solidFill>
              </a:rPr>
              <a:t>Gabungan</a:t>
            </a:r>
            <a:r>
              <a:rPr lang="en-US" sz="2800" dirty="0" smtClean="0">
                <a:solidFill>
                  <a:srgbClr val="FF0000"/>
                </a:solidFill>
              </a:rPr>
              <a:t>:</a:t>
            </a:r>
          </a:p>
          <a:p>
            <a:pPr eaLnBrk="1" hangingPunct="1">
              <a:defRPr/>
            </a:pPr>
            <a:r>
              <a:rPr lang="en-US" sz="2800" dirty="0" err="1" smtClean="0"/>
              <a:t>Produk</a:t>
            </a:r>
            <a:r>
              <a:rPr lang="en-US" sz="2800" dirty="0" smtClean="0"/>
              <a:t> A =$  3.750</a:t>
            </a:r>
          </a:p>
          <a:p>
            <a:pPr eaLnBrk="1" hangingPunct="1">
              <a:defRPr/>
            </a:pPr>
            <a:r>
              <a:rPr lang="en-US" sz="2800" dirty="0" err="1" smtClean="0"/>
              <a:t>Produk</a:t>
            </a:r>
            <a:r>
              <a:rPr lang="en-US" sz="2800" dirty="0" smtClean="0"/>
              <a:t> B =$33.750</a:t>
            </a:r>
          </a:p>
          <a:p>
            <a:pPr eaLnBrk="1" hangingPunct="1">
              <a:defRPr/>
            </a:pPr>
            <a:r>
              <a:rPr lang="en-US" sz="2800" dirty="0" err="1" smtClean="0"/>
              <a:t>Produk</a:t>
            </a:r>
            <a:r>
              <a:rPr lang="en-US" sz="2800" dirty="0" smtClean="0"/>
              <a:t> C =$26.250</a:t>
            </a:r>
          </a:p>
          <a:p>
            <a:pPr eaLnBrk="1" hangingPunct="1">
              <a:defRPr/>
            </a:pPr>
            <a:r>
              <a:rPr lang="en-US" sz="2800" dirty="0" err="1" smtClean="0"/>
              <a:t>Produk</a:t>
            </a:r>
            <a:r>
              <a:rPr lang="en-US" sz="2800" dirty="0" smtClean="0"/>
              <a:t> D =$56.250</a:t>
            </a:r>
          </a:p>
          <a:p>
            <a:pPr eaLnBrk="1" hangingPunct="1">
              <a:defRPr/>
            </a:pPr>
            <a:endParaRPr lang="en-US" sz="2800" dirty="0" smtClean="0"/>
          </a:p>
        </p:txBody>
      </p:sp>
      <p:sp>
        <p:nvSpPr>
          <p:cNvPr id="11267"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dirty="0"/>
          </a:p>
        </p:txBody>
      </p:sp>
      <p:sp>
        <p:nvSpPr>
          <p:cNvPr id="11268"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11269"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68C43EC-4D67-42BE-9B0D-9CADE763F545}" type="slidenum">
              <a:rPr lang="en-US"/>
              <a:pPr>
                <a:defRPr/>
              </a:pPr>
              <a:t>177</a:t>
            </a:fld>
            <a:endParaRPr lang="en-US"/>
          </a:p>
        </p:txBody>
      </p:sp>
    </p:spTree>
    <p:extLst>
      <p:ext uri="{BB962C8B-B14F-4D97-AF65-F5344CB8AC3E}">
        <p14:creationId xmlns:p14="http://schemas.microsoft.com/office/powerpoint/2010/main" val="217266733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id-ID" sz="4000" dirty="0" smtClean="0"/>
              <a:t>2. </a:t>
            </a:r>
            <a:r>
              <a:rPr lang="en-US" sz="4000" dirty="0" err="1" smtClean="0"/>
              <a:t>Produk</a:t>
            </a:r>
            <a:r>
              <a:rPr lang="en-US" sz="4000" dirty="0" smtClean="0"/>
              <a:t> </a:t>
            </a:r>
            <a:r>
              <a:rPr lang="en-US" sz="4000" dirty="0" err="1" smtClean="0"/>
              <a:t>gabungan</a:t>
            </a:r>
            <a:r>
              <a:rPr lang="en-US" sz="4000" dirty="0" smtClean="0"/>
              <a:t> </a:t>
            </a:r>
            <a:r>
              <a:rPr lang="en-US" sz="4000" dirty="0" err="1" smtClean="0"/>
              <a:t>tidak</a:t>
            </a:r>
            <a:r>
              <a:rPr lang="en-US" sz="4000" dirty="0" smtClean="0"/>
              <a:t> </a:t>
            </a:r>
            <a:r>
              <a:rPr lang="en-US" sz="4000" dirty="0" err="1" smtClean="0"/>
              <a:t>dapat</a:t>
            </a:r>
            <a:r>
              <a:rPr lang="en-US" sz="4000" dirty="0" smtClean="0"/>
              <a:t> </a:t>
            </a:r>
            <a:r>
              <a:rPr lang="en-US" sz="4000" dirty="0" err="1" smtClean="0"/>
              <a:t>dijual</a:t>
            </a:r>
            <a:r>
              <a:rPr lang="en-US" sz="4000" dirty="0" smtClean="0"/>
              <a:t> </a:t>
            </a:r>
            <a:r>
              <a:rPr lang="en-US" sz="4000" dirty="0" err="1" smtClean="0"/>
              <a:t>pada</a:t>
            </a:r>
            <a:r>
              <a:rPr lang="en-US" sz="4000" dirty="0" smtClean="0"/>
              <a:t> </a:t>
            </a:r>
            <a:r>
              <a:rPr lang="en-US" sz="4000" dirty="0" err="1" smtClean="0"/>
              <a:t>titik</a:t>
            </a:r>
            <a:r>
              <a:rPr lang="en-US" sz="4000" dirty="0" smtClean="0"/>
              <a:t> </a:t>
            </a:r>
            <a:r>
              <a:rPr lang="en-US" sz="4000" dirty="0" err="1" smtClean="0"/>
              <a:t>pisah</a:t>
            </a:r>
            <a:r>
              <a:rPr lang="en-US" sz="4000" dirty="0" smtClean="0"/>
              <a:t> </a:t>
            </a:r>
            <a:r>
              <a:rPr lang="en-US" sz="4000" dirty="0" err="1" smtClean="0"/>
              <a:t>batas</a:t>
            </a:r>
            <a:endParaRPr lang="en-US" sz="4000" dirty="0" smtClean="0"/>
          </a:p>
        </p:txBody>
      </p:sp>
      <p:sp>
        <p:nvSpPr>
          <p:cNvPr id="12291" name="Rectangle 3"/>
          <p:cNvSpPr>
            <a:spLocks noGrp="1" noChangeArrowheads="1"/>
          </p:cNvSpPr>
          <p:nvPr>
            <p:ph type="body" idx="1"/>
          </p:nvPr>
        </p:nvSpPr>
        <p:spPr/>
        <p:txBody>
          <a:bodyPr/>
          <a:lstStyle/>
          <a:p>
            <a:pPr eaLnBrk="1" hangingPunct="1">
              <a:buFontTx/>
              <a:buNone/>
              <a:defRPr/>
            </a:pPr>
            <a:r>
              <a:rPr lang="en-US" dirty="0" err="1" smtClean="0"/>
              <a:t>Contoh</a:t>
            </a:r>
            <a:r>
              <a:rPr lang="en-US" dirty="0" smtClean="0"/>
              <a:t>:</a:t>
            </a:r>
          </a:p>
          <a:p>
            <a:pPr eaLnBrk="1" hangingPunct="1">
              <a:buFontTx/>
              <a:buNone/>
              <a:defRPr/>
            </a:pPr>
            <a:r>
              <a:rPr lang="en-US" dirty="0" smtClean="0"/>
              <a:t>	</a:t>
            </a:r>
            <a:r>
              <a:rPr lang="en-US" sz="2000" u="sng" dirty="0" err="1" smtClean="0"/>
              <a:t>Produk</a:t>
            </a:r>
            <a:r>
              <a:rPr lang="en-US" sz="2000" dirty="0" smtClean="0"/>
              <a:t>	</a:t>
            </a:r>
            <a:r>
              <a:rPr lang="en-US" sz="2000" u="sng" dirty="0" smtClean="0"/>
              <a:t>Unit </a:t>
            </a:r>
            <a:r>
              <a:rPr lang="en-US" sz="2000" u="sng" dirty="0" err="1" smtClean="0"/>
              <a:t>diproduksi</a:t>
            </a:r>
            <a:r>
              <a:rPr lang="en-US" sz="2000" u="sng" dirty="0" smtClean="0"/>
              <a:t>     </a:t>
            </a:r>
            <a:r>
              <a:rPr lang="en-US" sz="2000" dirty="0" err="1" smtClean="0"/>
              <a:t>Hrg</a:t>
            </a:r>
            <a:r>
              <a:rPr lang="en-US" sz="2000" dirty="0" smtClean="0"/>
              <a:t> </a:t>
            </a:r>
            <a:r>
              <a:rPr lang="en-US" sz="2000" dirty="0" err="1" smtClean="0"/>
              <a:t>Psr</a:t>
            </a:r>
            <a:r>
              <a:rPr lang="en-US" sz="2000" dirty="0" smtClean="0"/>
              <a:t>     </a:t>
            </a:r>
            <a:r>
              <a:rPr lang="en-US" sz="2000" u="sng" dirty="0" err="1" smtClean="0"/>
              <a:t>Pemrosesan</a:t>
            </a:r>
            <a:r>
              <a:rPr lang="en-US" sz="2000" u="sng" dirty="0" smtClean="0"/>
              <a:t> </a:t>
            </a:r>
            <a:r>
              <a:rPr lang="en-US" sz="2000" u="sng" dirty="0" err="1" smtClean="0"/>
              <a:t>lbh</a:t>
            </a:r>
            <a:r>
              <a:rPr lang="en-US" sz="2000" u="sng" dirty="0" smtClean="0"/>
              <a:t> </a:t>
            </a:r>
            <a:r>
              <a:rPr lang="en-US" sz="2000" u="sng" dirty="0" err="1" smtClean="0"/>
              <a:t>ljt</a:t>
            </a:r>
            <a:endParaRPr lang="en-US" sz="2000" u="sng" dirty="0" smtClean="0"/>
          </a:p>
          <a:p>
            <a:pPr eaLnBrk="1" hangingPunct="1">
              <a:buFontTx/>
              <a:buNone/>
              <a:defRPr/>
            </a:pPr>
            <a:r>
              <a:rPr lang="en-US" sz="2000" dirty="0" smtClean="0"/>
              <a:t>	A		20.000			$0,50	  	$  2.000</a:t>
            </a:r>
          </a:p>
          <a:p>
            <a:pPr eaLnBrk="1" hangingPunct="1">
              <a:buFontTx/>
              <a:buNone/>
              <a:defRPr/>
            </a:pPr>
            <a:r>
              <a:rPr lang="en-US" sz="2000" dirty="0" smtClean="0"/>
              <a:t>	B		15.000			$5,00		$10.000</a:t>
            </a:r>
          </a:p>
          <a:p>
            <a:pPr eaLnBrk="1" hangingPunct="1">
              <a:buFontTx/>
              <a:buNone/>
              <a:defRPr/>
            </a:pPr>
            <a:r>
              <a:rPr lang="en-US" sz="2000" dirty="0" smtClean="0"/>
              <a:t>	C		10.000			$4,50		$10.000</a:t>
            </a:r>
          </a:p>
          <a:p>
            <a:pPr eaLnBrk="1" hangingPunct="1">
              <a:buFontTx/>
              <a:buNone/>
              <a:defRPr/>
            </a:pPr>
            <a:r>
              <a:rPr lang="en-US" sz="2000" dirty="0" smtClean="0"/>
              <a:t>	D		15.000			$8,00		$28.000</a:t>
            </a:r>
          </a:p>
          <a:p>
            <a:pPr eaLnBrk="1" hangingPunct="1">
              <a:buFontTx/>
              <a:buNone/>
              <a:defRPr/>
            </a:pPr>
            <a:endParaRPr lang="en-US" sz="2000" dirty="0" smtClean="0"/>
          </a:p>
          <a:p>
            <a:pPr eaLnBrk="1" hangingPunct="1">
              <a:buFontTx/>
              <a:buNone/>
              <a:defRPr/>
            </a:pPr>
            <a:r>
              <a:rPr lang="en-US" sz="2000" dirty="0" smtClean="0"/>
              <a:t>    </a:t>
            </a:r>
            <a:r>
              <a:rPr lang="en-US" sz="2000" dirty="0" err="1" smtClean="0"/>
              <a:t>Untuk</a:t>
            </a:r>
            <a:r>
              <a:rPr lang="en-US" sz="2000" dirty="0" smtClean="0"/>
              <a:t> </a:t>
            </a:r>
            <a:r>
              <a:rPr lang="en-US" sz="2000" dirty="0" err="1" smtClean="0"/>
              <a:t>memperoleh</a:t>
            </a:r>
            <a:r>
              <a:rPr lang="en-US" sz="2000" dirty="0" smtClean="0"/>
              <a:t> </a:t>
            </a:r>
            <a:r>
              <a:rPr lang="en-US" sz="2000" dirty="0" err="1" smtClean="0"/>
              <a:t>dasar</a:t>
            </a:r>
            <a:r>
              <a:rPr lang="en-US" sz="2000" dirty="0" smtClean="0"/>
              <a:t> </a:t>
            </a:r>
            <a:r>
              <a:rPr lang="en-US" sz="2000" dirty="0" err="1" smtClean="0"/>
              <a:t>alokasi</a:t>
            </a:r>
            <a:r>
              <a:rPr lang="en-US" sz="2000" dirty="0" smtClean="0"/>
              <a:t>, total </a:t>
            </a:r>
            <a:r>
              <a:rPr lang="en-US" sz="2000" dirty="0" err="1" smtClean="0"/>
              <a:t>harga</a:t>
            </a:r>
            <a:r>
              <a:rPr lang="en-US" sz="2000" dirty="0" smtClean="0"/>
              <a:t> </a:t>
            </a:r>
            <a:r>
              <a:rPr lang="en-US" sz="2000" dirty="0" err="1" smtClean="0"/>
              <a:t>pasar</a:t>
            </a:r>
            <a:r>
              <a:rPr lang="en-US" sz="2000" dirty="0" smtClean="0"/>
              <a:t> final </a:t>
            </a:r>
            <a:r>
              <a:rPr lang="en-US" sz="2000" dirty="0" err="1" smtClean="0"/>
              <a:t>dikurangi</a:t>
            </a:r>
            <a:r>
              <a:rPr lang="en-US" sz="2000" dirty="0" smtClean="0"/>
              <a:t> </a:t>
            </a:r>
            <a:r>
              <a:rPr lang="en-US" sz="2000" dirty="0" err="1" smtClean="0"/>
              <a:t>biaya</a:t>
            </a:r>
            <a:r>
              <a:rPr lang="en-US" sz="2000" dirty="0" smtClean="0"/>
              <a:t> </a:t>
            </a:r>
            <a:r>
              <a:rPr lang="en-US" sz="2000" dirty="0" err="1" smtClean="0"/>
              <a:t>pemrosesan</a:t>
            </a:r>
            <a:r>
              <a:rPr lang="en-US" sz="2000" dirty="0" smtClean="0"/>
              <a:t> </a:t>
            </a:r>
            <a:r>
              <a:rPr lang="en-US" sz="2000" dirty="0" err="1" smtClean="0"/>
              <a:t>lebih</a:t>
            </a:r>
            <a:r>
              <a:rPr lang="en-US" sz="2000" dirty="0" smtClean="0"/>
              <a:t> </a:t>
            </a:r>
            <a:r>
              <a:rPr lang="en-US" sz="2000" dirty="0" err="1" smtClean="0"/>
              <a:t>lanjut</a:t>
            </a:r>
            <a:r>
              <a:rPr lang="en-US" sz="2000" dirty="0" smtClean="0"/>
              <a:t> </a:t>
            </a:r>
            <a:r>
              <a:rPr lang="en-US" sz="2000" dirty="0" err="1" smtClean="0"/>
              <a:t>untuk</a:t>
            </a:r>
            <a:r>
              <a:rPr lang="en-US" sz="2000" dirty="0" smtClean="0"/>
              <a:t> </a:t>
            </a:r>
            <a:r>
              <a:rPr lang="en-US" sz="2000" dirty="0" err="1" smtClean="0"/>
              <a:t>mendapatkan</a:t>
            </a:r>
            <a:r>
              <a:rPr lang="en-US" sz="2000" dirty="0" smtClean="0"/>
              <a:t> </a:t>
            </a:r>
            <a:r>
              <a:rPr lang="en-US" sz="2000" i="1" dirty="0" err="1" smtClean="0">
                <a:solidFill>
                  <a:srgbClr val="FF0000"/>
                </a:solidFill>
              </a:rPr>
              <a:t>harga</a:t>
            </a:r>
            <a:r>
              <a:rPr lang="en-US" sz="2000" i="1" dirty="0" smtClean="0">
                <a:solidFill>
                  <a:srgbClr val="FF0000"/>
                </a:solidFill>
              </a:rPr>
              <a:t> </a:t>
            </a:r>
            <a:r>
              <a:rPr lang="en-US" sz="2000" i="1" dirty="0" err="1" smtClean="0">
                <a:solidFill>
                  <a:srgbClr val="FF0000"/>
                </a:solidFill>
              </a:rPr>
              <a:t>pasar</a:t>
            </a:r>
            <a:r>
              <a:rPr lang="en-US" sz="2000" i="1" dirty="0" smtClean="0">
                <a:solidFill>
                  <a:srgbClr val="FF0000"/>
                </a:solidFill>
              </a:rPr>
              <a:t> </a:t>
            </a:r>
            <a:r>
              <a:rPr lang="en-US" sz="2000" i="1" dirty="0" err="1" smtClean="0">
                <a:solidFill>
                  <a:srgbClr val="FF0000"/>
                </a:solidFill>
              </a:rPr>
              <a:t>hipotetis</a:t>
            </a:r>
            <a:r>
              <a:rPr lang="en-US" sz="2000" i="1" dirty="0" smtClean="0">
                <a:solidFill>
                  <a:srgbClr val="FF0000"/>
                </a:solidFill>
              </a:rPr>
              <a:t>.</a:t>
            </a:r>
          </a:p>
          <a:p>
            <a:pPr eaLnBrk="1" hangingPunct="1">
              <a:buFontTx/>
              <a:buNone/>
              <a:defRPr/>
            </a:pPr>
            <a:r>
              <a:rPr lang="en-US" sz="2000" i="1" dirty="0" smtClean="0">
                <a:solidFill>
                  <a:srgbClr val="FF0000"/>
                </a:solidFill>
              </a:rPr>
              <a:t>							</a:t>
            </a:r>
            <a:r>
              <a:rPr lang="en-US" sz="2000" dirty="0" smtClean="0"/>
              <a:t>	</a:t>
            </a:r>
          </a:p>
        </p:txBody>
      </p:sp>
      <p:sp>
        <p:nvSpPr>
          <p:cNvPr id="12292"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2293"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BE9A29B9-D03E-4F59-B6D5-CDF63EB9D972}" type="slidenum">
              <a:rPr lang="en-US"/>
              <a:pPr>
                <a:defRPr/>
              </a:pPr>
              <a:t>178</a:t>
            </a:fld>
            <a:endParaRPr lang="en-US"/>
          </a:p>
        </p:txBody>
      </p:sp>
      <p:sp>
        <p:nvSpPr>
          <p:cNvPr id="12294"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2563568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09600" y="381001"/>
            <a:ext cx="10972800" cy="5745163"/>
          </a:xfrm>
        </p:spPr>
        <p:txBody>
          <a:bodyPr>
            <a:normAutofit lnSpcReduction="10000"/>
          </a:bodyPr>
          <a:lstStyle/>
          <a:p>
            <a:pPr eaLnBrk="1" hangingPunct="1">
              <a:buFontTx/>
              <a:buNone/>
              <a:defRPr/>
            </a:pPr>
            <a:r>
              <a:rPr lang="id-ID" sz="2800" dirty="0" smtClean="0"/>
              <a:t>Jawab</a:t>
            </a:r>
            <a:r>
              <a:rPr lang="en-US" sz="2800" dirty="0" smtClean="0"/>
              <a:t>:</a:t>
            </a:r>
          </a:p>
          <a:p>
            <a:pPr eaLnBrk="1" hangingPunct="1">
              <a:buFontTx/>
              <a:buNone/>
              <a:defRPr/>
            </a:pPr>
            <a:r>
              <a:rPr lang="en-US" dirty="0" smtClean="0"/>
              <a:t>	</a:t>
            </a:r>
            <a:r>
              <a:rPr lang="en-US" sz="2000" u="sng" dirty="0" err="1" smtClean="0"/>
              <a:t>Produk</a:t>
            </a:r>
            <a:r>
              <a:rPr lang="en-US" sz="2000" dirty="0" smtClean="0"/>
              <a:t>	</a:t>
            </a:r>
            <a:r>
              <a:rPr lang="en-US" sz="2000" u="sng" dirty="0" smtClean="0"/>
              <a:t>Unit </a:t>
            </a:r>
            <a:r>
              <a:rPr lang="en-US" sz="2000" u="sng" dirty="0" err="1" smtClean="0"/>
              <a:t>diproduksi</a:t>
            </a:r>
            <a:r>
              <a:rPr lang="en-US" sz="2000" u="sng" dirty="0" smtClean="0"/>
              <a:t>    </a:t>
            </a:r>
            <a:r>
              <a:rPr lang="en-US" sz="2000" dirty="0" err="1" smtClean="0"/>
              <a:t>Hrg</a:t>
            </a:r>
            <a:r>
              <a:rPr lang="en-US" sz="2000" dirty="0" smtClean="0"/>
              <a:t> </a:t>
            </a:r>
            <a:r>
              <a:rPr lang="en-US" sz="2000" dirty="0" err="1" smtClean="0"/>
              <a:t>Psr</a:t>
            </a:r>
            <a:r>
              <a:rPr lang="en-US" sz="2000" dirty="0" smtClean="0"/>
              <a:t>	  Total HP Final</a:t>
            </a:r>
          </a:p>
          <a:p>
            <a:pPr eaLnBrk="1" hangingPunct="1">
              <a:buFontTx/>
              <a:buNone/>
              <a:defRPr/>
            </a:pPr>
            <a:r>
              <a:rPr lang="en-US" sz="2000" dirty="0" smtClean="0"/>
              <a:t>	 A		20.000			$0,50	  	$ 10.000</a:t>
            </a:r>
          </a:p>
          <a:p>
            <a:pPr eaLnBrk="1" hangingPunct="1">
              <a:buFontTx/>
              <a:buNone/>
              <a:defRPr/>
            </a:pPr>
            <a:r>
              <a:rPr lang="en-US" sz="2000" dirty="0" smtClean="0"/>
              <a:t>	B		15.000			$5,00		$ 75.000</a:t>
            </a:r>
          </a:p>
          <a:p>
            <a:pPr eaLnBrk="1" hangingPunct="1">
              <a:buFontTx/>
              <a:buNone/>
              <a:defRPr/>
            </a:pPr>
            <a:r>
              <a:rPr lang="en-US" sz="2000" dirty="0" smtClean="0"/>
              <a:t>	C		10.000			$4,50		$ 45.000</a:t>
            </a:r>
          </a:p>
          <a:p>
            <a:pPr eaLnBrk="1" hangingPunct="1">
              <a:buFontTx/>
              <a:buNone/>
              <a:defRPr/>
            </a:pPr>
            <a:r>
              <a:rPr lang="en-US" sz="2000" dirty="0" smtClean="0"/>
              <a:t>	D		15.000			$8,00		$120.000</a:t>
            </a:r>
          </a:p>
          <a:p>
            <a:pPr eaLnBrk="1" hangingPunct="1">
              <a:buFontTx/>
              <a:buNone/>
              <a:defRPr/>
            </a:pPr>
            <a:r>
              <a:rPr lang="en-US" sz="2000" dirty="0" smtClean="0"/>
              <a:t>    </a:t>
            </a:r>
            <a:r>
              <a:rPr lang="en-US" sz="2000" dirty="0" err="1" smtClean="0"/>
              <a:t>Untuk</a:t>
            </a:r>
            <a:r>
              <a:rPr lang="en-US" sz="2000" dirty="0" smtClean="0"/>
              <a:t> </a:t>
            </a:r>
            <a:r>
              <a:rPr lang="en-US" sz="2000" dirty="0" err="1" smtClean="0"/>
              <a:t>memperoleh</a:t>
            </a:r>
            <a:r>
              <a:rPr lang="en-US" sz="2000" dirty="0" smtClean="0"/>
              <a:t> </a:t>
            </a:r>
            <a:r>
              <a:rPr lang="en-US" sz="2000" dirty="0" err="1" smtClean="0"/>
              <a:t>dasar</a:t>
            </a:r>
            <a:r>
              <a:rPr lang="en-US" sz="2000" dirty="0" smtClean="0"/>
              <a:t> </a:t>
            </a:r>
            <a:r>
              <a:rPr lang="en-US" sz="2000" dirty="0" err="1" smtClean="0"/>
              <a:t>alokasi</a:t>
            </a:r>
            <a:r>
              <a:rPr lang="en-US" sz="2000" dirty="0" smtClean="0"/>
              <a:t>, total </a:t>
            </a:r>
            <a:r>
              <a:rPr lang="en-US" sz="2000" dirty="0" err="1" smtClean="0"/>
              <a:t>harga</a:t>
            </a:r>
            <a:r>
              <a:rPr lang="en-US" sz="2000" dirty="0" smtClean="0"/>
              <a:t> </a:t>
            </a:r>
            <a:r>
              <a:rPr lang="en-US" sz="2000" dirty="0" err="1" smtClean="0"/>
              <a:t>pasar</a:t>
            </a:r>
            <a:r>
              <a:rPr lang="en-US" sz="2000" dirty="0" smtClean="0"/>
              <a:t> final </a:t>
            </a:r>
            <a:r>
              <a:rPr lang="en-US" sz="2000" dirty="0" err="1" smtClean="0"/>
              <a:t>dikurangi</a:t>
            </a:r>
            <a:r>
              <a:rPr lang="en-US" sz="2000" dirty="0" smtClean="0"/>
              <a:t> </a:t>
            </a:r>
            <a:r>
              <a:rPr lang="en-US" sz="2000" dirty="0" err="1" smtClean="0"/>
              <a:t>biaya</a:t>
            </a:r>
            <a:r>
              <a:rPr lang="en-US" sz="2000" dirty="0" smtClean="0"/>
              <a:t> </a:t>
            </a:r>
            <a:r>
              <a:rPr lang="en-US" sz="2000" dirty="0" err="1" smtClean="0"/>
              <a:t>pemrosesan</a:t>
            </a:r>
            <a:r>
              <a:rPr lang="en-US" sz="2000" dirty="0" smtClean="0"/>
              <a:t> </a:t>
            </a:r>
            <a:r>
              <a:rPr lang="en-US" sz="2000" dirty="0" err="1" smtClean="0"/>
              <a:t>lebih</a:t>
            </a:r>
            <a:r>
              <a:rPr lang="en-US" sz="2000" dirty="0" smtClean="0"/>
              <a:t> </a:t>
            </a:r>
            <a:r>
              <a:rPr lang="en-US" sz="2000" dirty="0" err="1" smtClean="0"/>
              <a:t>lanjut</a:t>
            </a:r>
            <a:r>
              <a:rPr lang="en-US" sz="2000" dirty="0" smtClean="0"/>
              <a:t> </a:t>
            </a:r>
            <a:r>
              <a:rPr lang="en-US" sz="2000" dirty="0" err="1" smtClean="0"/>
              <a:t>untuk</a:t>
            </a:r>
            <a:r>
              <a:rPr lang="en-US" sz="2000" dirty="0" smtClean="0"/>
              <a:t> </a:t>
            </a:r>
            <a:r>
              <a:rPr lang="en-US" sz="2000" dirty="0" err="1" smtClean="0"/>
              <a:t>mendapatkan</a:t>
            </a:r>
            <a:r>
              <a:rPr lang="en-US" sz="2000" dirty="0" smtClean="0"/>
              <a:t> </a:t>
            </a:r>
            <a:r>
              <a:rPr lang="en-US" sz="2000" dirty="0" err="1" smtClean="0">
                <a:solidFill>
                  <a:srgbClr val="FF0000"/>
                </a:solidFill>
              </a:rPr>
              <a:t>harga</a:t>
            </a:r>
            <a:r>
              <a:rPr lang="en-US" sz="2000" dirty="0" smtClean="0">
                <a:solidFill>
                  <a:srgbClr val="FF0000"/>
                </a:solidFill>
              </a:rPr>
              <a:t> </a:t>
            </a:r>
            <a:r>
              <a:rPr lang="en-US" sz="2000" dirty="0" err="1" smtClean="0">
                <a:solidFill>
                  <a:srgbClr val="FF0000"/>
                </a:solidFill>
              </a:rPr>
              <a:t>pasar</a:t>
            </a:r>
            <a:r>
              <a:rPr lang="en-US" sz="2000" dirty="0" smtClean="0">
                <a:solidFill>
                  <a:srgbClr val="FF0000"/>
                </a:solidFill>
              </a:rPr>
              <a:t> </a:t>
            </a:r>
            <a:r>
              <a:rPr lang="en-US" sz="2000" dirty="0" err="1" smtClean="0">
                <a:solidFill>
                  <a:srgbClr val="FF0000"/>
                </a:solidFill>
              </a:rPr>
              <a:t>hipotetis</a:t>
            </a:r>
            <a:r>
              <a:rPr lang="en-US" sz="2000" dirty="0" smtClean="0">
                <a:solidFill>
                  <a:srgbClr val="FF0000"/>
                </a:solidFill>
              </a:rPr>
              <a:t>. </a:t>
            </a:r>
            <a:r>
              <a:rPr lang="en-US" sz="2000" dirty="0" err="1" smtClean="0">
                <a:solidFill>
                  <a:srgbClr val="FF0000"/>
                </a:solidFill>
              </a:rPr>
              <a:t>Perhitungan</a:t>
            </a:r>
            <a:r>
              <a:rPr lang="en-US" sz="2000" dirty="0" smtClean="0">
                <a:solidFill>
                  <a:srgbClr val="FF0000"/>
                </a:solidFill>
              </a:rPr>
              <a:t> </a:t>
            </a:r>
            <a:r>
              <a:rPr lang="en-US" sz="2000" dirty="0" err="1" smtClean="0">
                <a:solidFill>
                  <a:srgbClr val="FF0000"/>
                </a:solidFill>
              </a:rPr>
              <a:t>harga</a:t>
            </a:r>
            <a:r>
              <a:rPr lang="en-US" sz="2000" dirty="0" smtClean="0">
                <a:solidFill>
                  <a:srgbClr val="FF0000"/>
                </a:solidFill>
              </a:rPr>
              <a:t> </a:t>
            </a:r>
            <a:r>
              <a:rPr lang="en-US" sz="2000" dirty="0" err="1" smtClean="0">
                <a:solidFill>
                  <a:srgbClr val="FF0000"/>
                </a:solidFill>
              </a:rPr>
              <a:t>pasar</a:t>
            </a:r>
            <a:r>
              <a:rPr lang="en-US" sz="2000" dirty="0" smtClean="0">
                <a:solidFill>
                  <a:srgbClr val="FF0000"/>
                </a:solidFill>
              </a:rPr>
              <a:t> </a:t>
            </a:r>
            <a:r>
              <a:rPr lang="en-US" sz="2000" dirty="0" err="1" smtClean="0">
                <a:solidFill>
                  <a:srgbClr val="FF0000"/>
                </a:solidFill>
              </a:rPr>
              <a:t>hipotetis</a:t>
            </a:r>
            <a:r>
              <a:rPr lang="en-US" sz="2000" dirty="0" smtClean="0">
                <a:solidFill>
                  <a:srgbClr val="FF0000"/>
                </a:solidFill>
              </a:rPr>
              <a:t> </a:t>
            </a:r>
            <a:r>
              <a:rPr lang="en-US" sz="2000" dirty="0" err="1" smtClean="0">
                <a:solidFill>
                  <a:srgbClr val="FF0000"/>
                </a:solidFill>
              </a:rPr>
              <a:t>sbb</a:t>
            </a:r>
            <a:r>
              <a:rPr lang="en-US" sz="2000" dirty="0" smtClean="0">
                <a:solidFill>
                  <a:srgbClr val="FF0000"/>
                </a:solidFill>
              </a:rPr>
              <a:t>:</a:t>
            </a:r>
          </a:p>
          <a:p>
            <a:pPr eaLnBrk="1" hangingPunct="1">
              <a:buFontTx/>
              <a:buNone/>
              <a:defRPr/>
            </a:pPr>
            <a:r>
              <a:rPr lang="en-US" sz="2000" dirty="0" smtClean="0">
                <a:solidFill>
                  <a:srgbClr val="FF0000"/>
                </a:solidFill>
              </a:rPr>
              <a:t>     </a:t>
            </a:r>
            <a:r>
              <a:rPr lang="en-US" sz="2000" dirty="0" err="1" smtClean="0"/>
              <a:t>Produk</a:t>
            </a:r>
            <a:r>
              <a:rPr lang="en-US" sz="2000" dirty="0" smtClean="0"/>
              <a:t>  A: $ 10.000 - $  2.000=  $ 8.000</a:t>
            </a:r>
          </a:p>
          <a:p>
            <a:pPr eaLnBrk="1" hangingPunct="1">
              <a:buFontTx/>
              <a:buNone/>
              <a:defRPr/>
            </a:pPr>
            <a:r>
              <a:rPr lang="en-US" sz="2000" dirty="0" smtClean="0">
                <a:solidFill>
                  <a:srgbClr val="FF0000"/>
                </a:solidFill>
              </a:rPr>
              <a:t>     </a:t>
            </a:r>
            <a:r>
              <a:rPr lang="en-US" sz="2000" dirty="0" err="1" smtClean="0"/>
              <a:t>Produk</a:t>
            </a:r>
            <a:r>
              <a:rPr lang="en-US" sz="2000" dirty="0" smtClean="0"/>
              <a:t>  B: $ 75.000 - $10.000=  $65.000</a:t>
            </a:r>
          </a:p>
          <a:p>
            <a:pPr eaLnBrk="1" hangingPunct="1">
              <a:buFontTx/>
              <a:buNone/>
              <a:defRPr/>
            </a:pPr>
            <a:r>
              <a:rPr lang="en-US" sz="2000" dirty="0" smtClean="0"/>
              <a:t>     </a:t>
            </a:r>
            <a:r>
              <a:rPr lang="en-US" sz="2000" dirty="0" err="1" smtClean="0"/>
              <a:t>Produk</a:t>
            </a:r>
            <a:r>
              <a:rPr lang="en-US" sz="2000" dirty="0" smtClean="0"/>
              <a:t>  C: $ 45.000 - $10.000=  $35.000</a:t>
            </a:r>
          </a:p>
          <a:p>
            <a:pPr eaLnBrk="1" hangingPunct="1">
              <a:buFontTx/>
              <a:buNone/>
              <a:defRPr/>
            </a:pPr>
            <a:r>
              <a:rPr lang="en-US" sz="2000" dirty="0" smtClean="0"/>
              <a:t>     </a:t>
            </a:r>
            <a:r>
              <a:rPr lang="en-US" sz="2000" dirty="0" err="1" smtClean="0"/>
              <a:t>Produk</a:t>
            </a:r>
            <a:r>
              <a:rPr lang="en-US" sz="2000" dirty="0" smtClean="0"/>
              <a:t>  D: $120.000 -$28.000=  </a:t>
            </a:r>
            <a:r>
              <a:rPr lang="en-US" sz="2000" u="sng" dirty="0" smtClean="0"/>
              <a:t>$92.000 +</a:t>
            </a:r>
          </a:p>
          <a:p>
            <a:pPr eaLnBrk="1" hangingPunct="1">
              <a:buFontTx/>
              <a:buNone/>
              <a:defRPr/>
            </a:pPr>
            <a:r>
              <a:rPr lang="en-US" sz="2000" dirty="0" smtClean="0"/>
              <a:t>            Total </a:t>
            </a:r>
            <a:r>
              <a:rPr lang="en-US" sz="2000" dirty="0" err="1" smtClean="0"/>
              <a:t>harga</a:t>
            </a:r>
            <a:r>
              <a:rPr lang="en-US" sz="2000" dirty="0" smtClean="0"/>
              <a:t> </a:t>
            </a:r>
            <a:r>
              <a:rPr lang="en-US" sz="2000" dirty="0" err="1" smtClean="0"/>
              <a:t>pasar</a:t>
            </a:r>
            <a:r>
              <a:rPr lang="en-US" sz="2000" dirty="0" smtClean="0"/>
              <a:t> </a:t>
            </a:r>
            <a:r>
              <a:rPr lang="en-US" sz="2000" dirty="0" err="1" smtClean="0"/>
              <a:t>hipotetis</a:t>
            </a:r>
            <a:r>
              <a:rPr lang="en-US" sz="2000" dirty="0" smtClean="0"/>
              <a:t>=$200.000</a:t>
            </a:r>
            <a:endParaRPr lang="en-US" sz="2000" u="sng" dirty="0" smtClean="0"/>
          </a:p>
          <a:p>
            <a:pPr eaLnBrk="1" hangingPunct="1">
              <a:buFontTx/>
              <a:buNone/>
              <a:defRPr/>
            </a:pPr>
            <a:r>
              <a:rPr lang="en-US" sz="2000" dirty="0" smtClean="0">
                <a:solidFill>
                  <a:srgbClr val="FF0000"/>
                </a:solidFill>
              </a:rPr>
              <a:t>							</a:t>
            </a:r>
            <a:r>
              <a:rPr lang="en-US" sz="2000" dirty="0" smtClean="0"/>
              <a:t>	</a:t>
            </a:r>
          </a:p>
        </p:txBody>
      </p:sp>
      <p:sp>
        <p:nvSpPr>
          <p:cNvPr id="13315"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3316"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FF375811-D233-489D-A2DB-88757B964C96}" type="slidenum">
              <a:rPr lang="en-US"/>
              <a:pPr>
                <a:defRPr/>
              </a:pPr>
              <a:t>179</a:t>
            </a:fld>
            <a:endParaRPr lang="en-US"/>
          </a:p>
        </p:txBody>
      </p:sp>
      <p:sp>
        <p:nvSpPr>
          <p:cNvPr id="13317"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45089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idx="4294967295"/>
          </p:nvPr>
        </p:nvSpPr>
        <p:spPr>
          <a:xfrm>
            <a:off x="304800" y="152400"/>
            <a:ext cx="11582400" cy="723900"/>
          </a:xfrm>
        </p:spPr>
        <p:txBody>
          <a:bodyPr anchorCtr="0">
            <a:normAutofit fontScale="90000"/>
          </a:bodyPr>
          <a:lstStyle/>
          <a:p>
            <a:pPr eaLnBrk="1" hangingPunct="1">
              <a:defRPr/>
            </a:pPr>
            <a:r>
              <a:rPr lang="en-US" sz="2900" dirty="0" smtClean="0">
                <a:solidFill>
                  <a:srgbClr val="FF0000"/>
                </a:solidFill>
              </a:rPr>
              <a:t>ARUS BIAYA DALAM PERUSAHAAN MANUFAKTUR, JASA DAN DAGANG</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155700"/>
            <a:ext cx="8686800" cy="5473700"/>
          </a:xfrm>
          <a:prstGeom prst="rect">
            <a:avLst/>
          </a:prstGeom>
          <a:solidFill>
            <a:srgbClr val="FFFEFF"/>
          </a:solidFill>
          <a:ln w="76200">
            <a:solidFill>
              <a:srgbClr val="FF0E16"/>
            </a:solidFill>
            <a:miter lim="800000"/>
            <a:headEnd/>
            <a:tailEnd/>
          </a:ln>
        </p:spPr>
      </p:pic>
      <p:sp>
        <p:nvSpPr>
          <p:cNvPr id="20484"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CCA8D5D0-C2A9-402B-8060-73223601A87B}" type="slidenum">
              <a:rPr lang="en-US" smtClean="0"/>
              <a:pPr>
                <a:defRPr/>
              </a:pPr>
              <a:t>18</a:t>
            </a:fld>
            <a:endParaRPr lang="en-US"/>
          </a:p>
        </p:txBody>
      </p:sp>
    </p:spTree>
    <p:extLst>
      <p:ext uri="{BB962C8B-B14F-4D97-AF65-F5344CB8AC3E}">
        <p14:creationId xmlns:p14="http://schemas.microsoft.com/office/powerpoint/2010/main" val="3805533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09600" y="228601"/>
            <a:ext cx="10972800" cy="5897563"/>
          </a:xfrm>
        </p:spPr>
        <p:txBody>
          <a:bodyPr/>
          <a:lstStyle/>
          <a:p>
            <a:pPr eaLnBrk="1" hangingPunct="1">
              <a:buFontTx/>
              <a:buNone/>
              <a:defRPr/>
            </a:pPr>
            <a:r>
              <a:rPr lang="en-US" sz="2800" dirty="0" smtClean="0">
                <a:solidFill>
                  <a:srgbClr val="FF0000"/>
                </a:solidFill>
              </a:rPr>
              <a:t>Total </a:t>
            </a:r>
            <a:r>
              <a:rPr lang="en-US" sz="2800" dirty="0" err="1" smtClean="0">
                <a:solidFill>
                  <a:srgbClr val="FF0000"/>
                </a:solidFill>
              </a:rPr>
              <a:t>Biaya</a:t>
            </a:r>
            <a:r>
              <a:rPr lang="en-US" sz="2800" dirty="0" smtClean="0">
                <a:solidFill>
                  <a:srgbClr val="FF0000"/>
                </a:solidFill>
              </a:rPr>
              <a:t> </a:t>
            </a:r>
            <a:r>
              <a:rPr lang="en-US" sz="2800" dirty="0" err="1" smtClean="0">
                <a:solidFill>
                  <a:srgbClr val="FF0000"/>
                </a:solidFill>
              </a:rPr>
              <a:t>Produksi</a:t>
            </a:r>
            <a:r>
              <a:rPr lang="en-US" sz="2800" dirty="0" smtClean="0">
                <a:solidFill>
                  <a:srgbClr val="FF0000"/>
                </a:solidFill>
              </a:rPr>
              <a:t> </a:t>
            </a:r>
            <a:r>
              <a:rPr lang="en-US" sz="2800" dirty="0" err="1" smtClean="0">
                <a:solidFill>
                  <a:srgbClr val="FF0000"/>
                </a:solidFill>
              </a:rPr>
              <a:t>Gabungan</a:t>
            </a:r>
            <a:r>
              <a:rPr lang="en-US" sz="2800" dirty="0" smtClean="0">
                <a:solidFill>
                  <a:srgbClr val="FF0000"/>
                </a:solidFill>
              </a:rPr>
              <a:t>/Total </a:t>
            </a:r>
            <a:r>
              <a:rPr lang="en-US" sz="2800" dirty="0" err="1" smtClean="0">
                <a:solidFill>
                  <a:srgbClr val="FF0000"/>
                </a:solidFill>
              </a:rPr>
              <a:t>harga</a:t>
            </a:r>
            <a:r>
              <a:rPr lang="en-US" sz="2800" dirty="0" smtClean="0">
                <a:solidFill>
                  <a:srgbClr val="FF0000"/>
                </a:solidFill>
              </a:rPr>
              <a:t> </a:t>
            </a:r>
            <a:r>
              <a:rPr lang="en-US" sz="2800" dirty="0" err="1" smtClean="0">
                <a:solidFill>
                  <a:srgbClr val="FF0000"/>
                </a:solidFill>
              </a:rPr>
              <a:t>Pasar</a:t>
            </a:r>
            <a:r>
              <a:rPr lang="en-US" sz="2800" dirty="0" smtClean="0">
                <a:solidFill>
                  <a:srgbClr val="FF0000"/>
                </a:solidFill>
              </a:rPr>
              <a:t> </a:t>
            </a:r>
            <a:r>
              <a:rPr lang="en-US" sz="2800" dirty="0" err="1" smtClean="0">
                <a:solidFill>
                  <a:srgbClr val="FF0000"/>
                </a:solidFill>
              </a:rPr>
              <a:t>Hipotetis</a:t>
            </a:r>
            <a:r>
              <a:rPr lang="en-US" sz="2800" dirty="0" smtClean="0">
                <a:solidFill>
                  <a:srgbClr val="FF0000"/>
                </a:solidFill>
              </a:rPr>
              <a:t>= $120.000/$200.000x 100% = 60%</a:t>
            </a:r>
          </a:p>
          <a:p>
            <a:pPr eaLnBrk="1" hangingPunct="1">
              <a:defRPr/>
            </a:pPr>
            <a:r>
              <a:rPr lang="en-US" sz="2800" dirty="0" err="1" smtClean="0"/>
              <a:t>Produk</a:t>
            </a:r>
            <a:r>
              <a:rPr lang="en-US" sz="2800" dirty="0" smtClean="0"/>
              <a:t> A = 60% x $  8.000=$ 4.800  </a:t>
            </a:r>
          </a:p>
          <a:p>
            <a:pPr eaLnBrk="1" hangingPunct="1">
              <a:defRPr/>
            </a:pPr>
            <a:r>
              <a:rPr lang="en-US" sz="2800" dirty="0" err="1" smtClean="0"/>
              <a:t>Produk</a:t>
            </a:r>
            <a:r>
              <a:rPr lang="en-US" sz="2800" dirty="0" smtClean="0"/>
              <a:t> B = 60% x $65.000=$39.000</a:t>
            </a:r>
          </a:p>
          <a:p>
            <a:pPr eaLnBrk="1" hangingPunct="1">
              <a:defRPr/>
            </a:pPr>
            <a:r>
              <a:rPr lang="en-US" sz="2800" dirty="0" err="1" smtClean="0"/>
              <a:t>Produk</a:t>
            </a:r>
            <a:r>
              <a:rPr lang="en-US" sz="2800" dirty="0" smtClean="0"/>
              <a:t> C =60%  x $35.000=$21.000</a:t>
            </a:r>
          </a:p>
          <a:p>
            <a:pPr eaLnBrk="1" hangingPunct="1">
              <a:defRPr/>
            </a:pPr>
            <a:r>
              <a:rPr lang="en-US" sz="2800" dirty="0" err="1" smtClean="0"/>
              <a:t>Produk</a:t>
            </a:r>
            <a:r>
              <a:rPr lang="en-US" sz="2800" dirty="0" smtClean="0"/>
              <a:t> D =60%  x $92.000</a:t>
            </a:r>
            <a:r>
              <a:rPr lang="en-US" sz="2800" u="sng" dirty="0" smtClean="0"/>
              <a:t>=$55.200+</a:t>
            </a:r>
          </a:p>
          <a:p>
            <a:pPr eaLnBrk="1" hangingPunct="1">
              <a:buFontTx/>
              <a:buNone/>
              <a:defRPr/>
            </a:pPr>
            <a:r>
              <a:rPr lang="en-US" sz="2800" dirty="0" smtClean="0"/>
              <a:t>          Total </a:t>
            </a:r>
            <a:r>
              <a:rPr lang="en-US" sz="2800" dirty="0" err="1" smtClean="0"/>
              <a:t>Biaya</a:t>
            </a:r>
            <a:r>
              <a:rPr lang="en-US" sz="2800" dirty="0" smtClean="0"/>
              <a:t> </a:t>
            </a:r>
            <a:r>
              <a:rPr lang="en-US" sz="2800" dirty="0" err="1" smtClean="0"/>
              <a:t>Gabungan</a:t>
            </a:r>
            <a:r>
              <a:rPr lang="en-US" sz="2800" dirty="0" smtClean="0"/>
              <a:t>=$120.000</a:t>
            </a:r>
          </a:p>
          <a:p>
            <a:pPr eaLnBrk="1" hangingPunct="1">
              <a:defRPr/>
            </a:pPr>
            <a:endParaRPr lang="en-US" dirty="0" smtClean="0"/>
          </a:p>
        </p:txBody>
      </p:sp>
      <p:sp>
        <p:nvSpPr>
          <p:cNvPr id="14339"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4340"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14341"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DDD0128-1197-4566-A2F9-FC5264CA5773}" type="slidenum">
              <a:rPr lang="en-US"/>
              <a:pPr>
                <a:defRPr/>
              </a:pPr>
              <a:t>180</a:t>
            </a:fld>
            <a:endParaRPr lang="en-US"/>
          </a:p>
        </p:txBody>
      </p:sp>
    </p:spTree>
    <p:extLst>
      <p:ext uri="{BB962C8B-B14F-4D97-AF65-F5344CB8AC3E}">
        <p14:creationId xmlns:p14="http://schemas.microsoft.com/office/powerpoint/2010/main" val="28512304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l" eaLnBrk="1" hangingPunct="1">
              <a:defRPr/>
            </a:pPr>
            <a:r>
              <a:rPr lang="en-US" sz="3600" smtClean="0"/>
              <a:t>Langkah selanjutnya, menghitung </a:t>
            </a:r>
            <a:r>
              <a:rPr lang="en-US" sz="3600" i="1" smtClean="0">
                <a:solidFill>
                  <a:srgbClr val="FF0000"/>
                </a:solidFill>
              </a:rPr>
              <a:t>total biaya produksi setiap produk sbb:</a:t>
            </a:r>
          </a:p>
        </p:txBody>
      </p:sp>
      <p:sp>
        <p:nvSpPr>
          <p:cNvPr id="15363" name="Content Placeholder 2"/>
          <p:cNvSpPr>
            <a:spLocks noGrp="1"/>
          </p:cNvSpPr>
          <p:nvPr>
            <p:ph idx="1"/>
          </p:nvPr>
        </p:nvSpPr>
        <p:spPr>
          <a:xfrm>
            <a:off x="1016000" y="1905000"/>
            <a:ext cx="10566400" cy="4221163"/>
          </a:xfrm>
        </p:spPr>
        <p:txBody>
          <a:bodyPr/>
          <a:lstStyle/>
          <a:p>
            <a:pPr eaLnBrk="1" hangingPunct="1">
              <a:defRPr/>
            </a:pPr>
            <a:r>
              <a:rPr lang="en-US" dirty="0" err="1" smtClean="0"/>
              <a:t>Produk</a:t>
            </a:r>
            <a:r>
              <a:rPr lang="en-US" dirty="0" smtClean="0"/>
              <a:t> A=$ 2.000  +$ 4.800 = $6.800</a:t>
            </a:r>
          </a:p>
          <a:p>
            <a:pPr eaLnBrk="1" hangingPunct="1">
              <a:defRPr/>
            </a:pPr>
            <a:r>
              <a:rPr lang="en-US" dirty="0" err="1" smtClean="0"/>
              <a:t>Produk</a:t>
            </a:r>
            <a:r>
              <a:rPr lang="en-US" dirty="0" smtClean="0"/>
              <a:t> B=$10.000 +$39.000= $49.000</a:t>
            </a:r>
          </a:p>
          <a:p>
            <a:pPr eaLnBrk="1" hangingPunct="1">
              <a:defRPr/>
            </a:pPr>
            <a:r>
              <a:rPr lang="en-US" dirty="0" err="1" smtClean="0"/>
              <a:t>Produk</a:t>
            </a:r>
            <a:r>
              <a:rPr lang="en-US" dirty="0" smtClean="0"/>
              <a:t> C=$10.000 +$21.000 = $31.000</a:t>
            </a:r>
          </a:p>
          <a:p>
            <a:pPr eaLnBrk="1" hangingPunct="1">
              <a:defRPr/>
            </a:pPr>
            <a:r>
              <a:rPr lang="en-US" dirty="0" err="1" smtClean="0"/>
              <a:t>Produk</a:t>
            </a:r>
            <a:r>
              <a:rPr lang="en-US" dirty="0" smtClean="0"/>
              <a:t> D=$28.000 +$55.200 = $83.000</a:t>
            </a:r>
          </a:p>
        </p:txBody>
      </p:sp>
      <p:sp>
        <p:nvSpPr>
          <p:cNvPr id="1536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536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1536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934880E3-0EAB-4F65-9332-9DD799C9D1B6}" type="slidenum">
              <a:rPr lang="en-US"/>
              <a:pPr>
                <a:defRPr/>
              </a:pPr>
              <a:t>181</a:t>
            </a:fld>
            <a:endParaRPr lang="en-US"/>
          </a:p>
        </p:txBody>
      </p:sp>
    </p:spTree>
    <p:extLst>
      <p:ext uri="{BB962C8B-B14F-4D97-AF65-F5344CB8AC3E}">
        <p14:creationId xmlns:p14="http://schemas.microsoft.com/office/powerpoint/2010/main" val="60539207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smtClean="0"/>
              <a:t>Metode Biaya Rata-rata per unit</a:t>
            </a:r>
          </a:p>
        </p:txBody>
      </p:sp>
      <p:sp>
        <p:nvSpPr>
          <p:cNvPr id="16387" name="Content Placeholder 2"/>
          <p:cNvSpPr>
            <a:spLocks noGrp="1"/>
          </p:cNvSpPr>
          <p:nvPr>
            <p:ph idx="1"/>
          </p:nvPr>
        </p:nvSpPr>
        <p:spPr>
          <a:xfrm>
            <a:off x="609600" y="1600200"/>
            <a:ext cx="10972800" cy="5029200"/>
          </a:xfrm>
        </p:spPr>
        <p:txBody>
          <a:bodyPr/>
          <a:lstStyle/>
          <a:p>
            <a:pPr eaLnBrk="1" hangingPunct="1">
              <a:defRPr/>
            </a:pPr>
            <a:r>
              <a:rPr lang="en-US" dirty="0" err="1" smtClean="0"/>
              <a:t>Metode</a:t>
            </a:r>
            <a:r>
              <a:rPr lang="en-US" dirty="0" smtClean="0"/>
              <a:t> </a:t>
            </a:r>
            <a:r>
              <a:rPr lang="en-US" dirty="0" err="1" smtClean="0"/>
              <a:t>ini</a:t>
            </a:r>
            <a:r>
              <a:rPr lang="en-US" dirty="0" smtClean="0"/>
              <a:t> </a:t>
            </a:r>
            <a:r>
              <a:rPr lang="en-US" dirty="0" err="1" smtClean="0"/>
              <a:t>berusaha</a:t>
            </a:r>
            <a:r>
              <a:rPr lang="en-US" dirty="0" smtClean="0"/>
              <a:t> </a:t>
            </a:r>
            <a:r>
              <a:rPr lang="en-US" dirty="0" err="1" smtClean="0"/>
              <a:t>untuk</a:t>
            </a:r>
            <a:r>
              <a:rPr lang="en-US" dirty="0" smtClean="0"/>
              <a:t> </a:t>
            </a:r>
            <a:r>
              <a:rPr lang="en-US" dirty="0" err="1" smtClean="0"/>
              <a:t>mengalokasikan</a:t>
            </a:r>
            <a:r>
              <a:rPr lang="en-US" dirty="0" smtClean="0"/>
              <a:t> </a:t>
            </a:r>
            <a:r>
              <a:rPr lang="en-US" dirty="0" err="1" smtClean="0"/>
              <a:t>biaya</a:t>
            </a:r>
            <a:r>
              <a:rPr lang="en-US" dirty="0" smtClean="0"/>
              <a:t> </a:t>
            </a:r>
            <a:r>
              <a:rPr lang="en-US" dirty="0" err="1" smtClean="0"/>
              <a:t>gabungan</a:t>
            </a:r>
            <a:r>
              <a:rPr lang="en-US" dirty="0" smtClean="0"/>
              <a:t> </a:t>
            </a:r>
            <a:r>
              <a:rPr lang="en-US" dirty="0" err="1" smtClean="0"/>
              <a:t>ke</a:t>
            </a:r>
            <a:r>
              <a:rPr lang="en-US" dirty="0" smtClean="0"/>
              <a:t> </a:t>
            </a:r>
            <a:r>
              <a:rPr lang="en-US" dirty="0" err="1" smtClean="0"/>
              <a:t>produk</a:t>
            </a:r>
            <a:r>
              <a:rPr lang="en-US" dirty="0" smtClean="0"/>
              <a:t> </a:t>
            </a:r>
            <a:r>
              <a:rPr lang="en-US" dirty="0" err="1" smtClean="0"/>
              <a:t>gabungan</a:t>
            </a:r>
            <a:r>
              <a:rPr lang="en-US" dirty="0" smtClean="0"/>
              <a:t> </a:t>
            </a:r>
            <a:r>
              <a:rPr lang="en-US" dirty="0" err="1" smtClean="0"/>
              <a:t>sehingga</a:t>
            </a:r>
            <a:r>
              <a:rPr lang="en-US" dirty="0" smtClean="0"/>
              <a:t> </a:t>
            </a:r>
            <a:r>
              <a:rPr lang="en-US" dirty="0" err="1" smtClean="0"/>
              <a:t>setiap</a:t>
            </a:r>
            <a:r>
              <a:rPr lang="en-US" dirty="0" smtClean="0"/>
              <a:t> </a:t>
            </a:r>
            <a:r>
              <a:rPr lang="en-US" dirty="0" err="1" smtClean="0"/>
              <a:t>produk</a:t>
            </a:r>
            <a:r>
              <a:rPr lang="en-US" dirty="0" smtClean="0"/>
              <a:t> </a:t>
            </a:r>
            <a:r>
              <a:rPr lang="en-US" dirty="0" err="1" smtClean="0"/>
              <a:t>menerima</a:t>
            </a:r>
            <a:r>
              <a:rPr lang="en-US" dirty="0" smtClean="0"/>
              <a:t> </a:t>
            </a:r>
            <a:r>
              <a:rPr lang="en-US" dirty="0" err="1" smtClean="0"/>
              <a:t>alokasi</a:t>
            </a:r>
            <a:r>
              <a:rPr lang="en-US" dirty="0" smtClean="0"/>
              <a:t> </a:t>
            </a:r>
            <a:r>
              <a:rPr lang="en-US" dirty="0" err="1" smtClean="0"/>
              <a:t>biaya</a:t>
            </a:r>
            <a:r>
              <a:rPr lang="en-US" dirty="0" smtClean="0"/>
              <a:t> </a:t>
            </a:r>
            <a:r>
              <a:rPr lang="en-US" dirty="0" err="1" smtClean="0"/>
              <a:t>gabungan</a:t>
            </a:r>
            <a:r>
              <a:rPr lang="en-US" dirty="0" smtClean="0"/>
              <a:t> per unit </a:t>
            </a:r>
            <a:r>
              <a:rPr lang="en-US" dirty="0" err="1" smtClean="0"/>
              <a:t>dengan</a:t>
            </a:r>
            <a:r>
              <a:rPr lang="en-US" dirty="0" smtClean="0"/>
              <a:t> </a:t>
            </a:r>
            <a:r>
              <a:rPr lang="en-US" dirty="0" err="1" smtClean="0"/>
              <a:t>jumlah</a:t>
            </a:r>
            <a:r>
              <a:rPr lang="en-US" dirty="0" smtClean="0"/>
              <a:t> yang </a:t>
            </a:r>
            <a:r>
              <a:rPr lang="en-US" dirty="0" err="1" smtClean="0"/>
              <a:t>sama</a:t>
            </a:r>
            <a:r>
              <a:rPr lang="en-US" dirty="0" smtClean="0"/>
              <a:t>.</a:t>
            </a:r>
          </a:p>
          <a:p>
            <a:pPr eaLnBrk="1" hangingPunct="1">
              <a:defRPr/>
            </a:pPr>
            <a:r>
              <a:rPr lang="en-US" dirty="0" err="1" smtClean="0"/>
              <a:t>Biaya</a:t>
            </a:r>
            <a:r>
              <a:rPr lang="en-US" dirty="0" smtClean="0"/>
              <a:t> rata-rata per unit </a:t>
            </a:r>
            <a:r>
              <a:rPr lang="en-US" dirty="0" err="1" smtClean="0"/>
              <a:t>diperoleh</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membagi</a:t>
            </a:r>
            <a:r>
              <a:rPr lang="en-US" dirty="0" smtClean="0"/>
              <a:t> total </a:t>
            </a:r>
            <a:r>
              <a:rPr lang="en-US" dirty="0" err="1" smtClean="0"/>
              <a:t>biaya</a:t>
            </a:r>
            <a:r>
              <a:rPr lang="en-US" dirty="0" smtClean="0"/>
              <a:t> </a:t>
            </a:r>
            <a:r>
              <a:rPr lang="en-US" dirty="0" err="1" smtClean="0"/>
              <a:t>gabungan</a:t>
            </a:r>
            <a:r>
              <a:rPr lang="en-US" dirty="0" smtClean="0"/>
              <a:t> </a:t>
            </a:r>
            <a:r>
              <a:rPr lang="en-US" dirty="0" err="1" smtClean="0"/>
              <a:t>dengan</a:t>
            </a:r>
            <a:r>
              <a:rPr lang="en-US" dirty="0" smtClean="0"/>
              <a:t> total </a:t>
            </a:r>
            <a:r>
              <a:rPr lang="en-US" dirty="0" err="1" smtClean="0"/>
              <a:t>jumlah</a:t>
            </a:r>
            <a:r>
              <a:rPr lang="en-US" dirty="0" smtClean="0"/>
              <a:t> unit </a:t>
            </a:r>
            <a:r>
              <a:rPr lang="en-US" dirty="0" err="1" smtClean="0"/>
              <a:t>yg</a:t>
            </a:r>
            <a:r>
              <a:rPr lang="en-US" dirty="0" smtClean="0"/>
              <a:t> </a:t>
            </a:r>
            <a:r>
              <a:rPr lang="en-US" dirty="0" err="1" smtClean="0"/>
              <a:t>diproduksi</a:t>
            </a:r>
            <a:r>
              <a:rPr lang="en-US" dirty="0" smtClean="0"/>
              <a:t>.</a:t>
            </a:r>
          </a:p>
        </p:txBody>
      </p:sp>
      <p:sp>
        <p:nvSpPr>
          <p:cNvPr id="16388"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6389"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16390"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D91683B-CD67-4354-A795-6567826F17EC}" type="slidenum">
              <a:rPr lang="en-US"/>
              <a:pPr>
                <a:defRPr/>
              </a:pPr>
              <a:t>182</a:t>
            </a:fld>
            <a:endParaRPr lang="en-US"/>
          </a:p>
        </p:txBody>
      </p:sp>
    </p:spTree>
    <p:extLst>
      <p:ext uri="{BB962C8B-B14F-4D97-AF65-F5344CB8AC3E}">
        <p14:creationId xmlns:p14="http://schemas.microsoft.com/office/powerpoint/2010/main" val="12326438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09600" y="381001"/>
            <a:ext cx="10972800" cy="5745163"/>
          </a:xfrm>
        </p:spPr>
        <p:txBody>
          <a:bodyPr/>
          <a:lstStyle/>
          <a:p>
            <a:pPr eaLnBrk="1" hangingPunct="1">
              <a:buFontTx/>
              <a:buNone/>
              <a:defRPr/>
            </a:pPr>
            <a:r>
              <a:rPr lang="en-US" sz="2800" dirty="0" err="1" smtClean="0"/>
              <a:t>Berdasarkan</a:t>
            </a:r>
            <a:r>
              <a:rPr lang="en-US" sz="2800" dirty="0" smtClean="0"/>
              <a:t> </a:t>
            </a:r>
            <a:r>
              <a:rPr lang="en-US" sz="2800" dirty="0" err="1" smtClean="0"/>
              <a:t>contoh</a:t>
            </a:r>
            <a:r>
              <a:rPr lang="en-US" sz="2800" dirty="0" smtClean="0"/>
              <a:t> </a:t>
            </a:r>
            <a:r>
              <a:rPr lang="en-US" sz="2800" dirty="0" err="1" smtClean="0"/>
              <a:t>sebelumnya</a:t>
            </a:r>
            <a:r>
              <a:rPr lang="en-US" sz="2800" dirty="0" smtClean="0"/>
              <a:t>, </a:t>
            </a:r>
            <a:r>
              <a:rPr lang="en-US" sz="2800" dirty="0" err="1" smtClean="0"/>
              <a:t>biaya</a:t>
            </a:r>
            <a:r>
              <a:rPr lang="en-US" sz="2800" dirty="0" smtClean="0"/>
              <a:t> rata-rata</a:t>
            </a:r>
          </a:p>
          <a:p>
            <a:pPr eaLnBrk="1" hangingPunct="1">
              <a:buFontTx/>
              <a:buNone/>
              <a:defRPr/>
            </a:pPr>
            <a:r>
              <a:rPr lang="en-US" sz="2400" dirty="0" smtClean="0"/>
              <a:t>Total </a:t>
            </a:r>
            <a:r>
              <a:rPr lang="en-US" sz="2400" dirty="0" err="1" smtClean="0"/>
              <a:t>biaya</a:t>
            </a:r>
            <a:r>
              <a:rPr lang="en-US" sz="2400" dirty="0" smtClean="0"/>
              <a:t> </a:t>
            </a:r>
            <a:r>
              <a:rPr lang="en-US" sz="2400" dirty="0" err="1" smtClean="0"/>
              <a:t>produksi</a:t>
            </a:r>
            <a:r>
              <a:rPr lang="en-US" sz="2400" dirty="0" smtClean="0"/>
              <a:t> </a:t>
            </a:r>
            <a:r>
              <a:rPr lang="en-US" sz="2400" dirty="0" err="1" smtClean="0"/>
              <a:t>gabungan</a:t>
            </a:r>
            <a:r>
              <a:rPr lang="en-US" sz="2400" dirty="0" smtClean="0"/>
              <a:t> /</a:t>
            </a:r>
            <a:r>
              <a:rPr lang="en-US" sz="2400" dirty="0" err="1" smtClean="0"/>
              <a:t>Jumlah</a:t>
            </a:r>
            <a:r>
              <a:rPr lang="en-US" sz="2400" dirty="0" smtClean="0"/>
              <a:t> unit </a:t>
            </a:r>
            <a:r>
              <a:rPr lang="en-US" sz="2400" dirty="0" err="1" smtClean="0"/>
              <a:t>yg</a:t>
            </a:r>
            <a:r>
              <a:rPr lang="en-US" sz="2400" dirty="0" smtClean="0"/>
              <a:t> </a:t>
            </a:r>
            <a:r>
              <a:rPr lang="en-US" sz="2400" dirty="0" err="1" smtClean="0"/>
              <a:t>diproduksi</a:t>
            </a:r>
            <a:r>
              <a:rPr lang="en-US" dirty="0" smtClean="0"/>
              <a:t>	</a:t>
            </a:r>
            <a:r>
              <a:rPr lang="en-US" sz="2400" dirty="0" smtClean="0"/>
              <a:t>$120.000/60.000=$2 per unit</a:t>
            </a:r>
          </a:p>
          <a:p>
            <a:pPr eaLnBrk="1" hangingPunct="1">
              <a:buFontTx/>
              <a:buNone/>
              <a:defRPr/>
            </a:pPr>
            <a:endParaRPr lang="en-US" sz="2400" dirty="0" smtClean="0"/>
          </a:p>
          <a:p>
            <a:pPr eaLnBrk="1" hangingPunct="1">
              <a:buFontTx/>
              <a:buNone/>
              <a:defRPr/>
            </a:pPr>
            <a:r>
              <a:rPr lang="en-US" sz="2000" u="sng" dirty="0" err="1" smtClean="0"/>
              <a:t>Produk</a:t>
            </a:r>
            <a:r>
              <a:rPr lang="en-US" sz="2000" dirty="0" smtClean="0"/>
              <a:t>	     </a:t>
            </a:r>
            <a:r>
              <a:rPr lang="en-US" sz="2000" u="sng" dirty="0" smtClean="0"/>
              <a:t>Unit </a:t>
            </a:r>
            <a:r>
              <a:rPr lang="en-US" sz="2000" u="sng" dirty="0" err="1" smtClean="0"/>
              <a:t>diproduks</a:t>
            </a:r>
            <a:r>
              <a:rPr lang="en-US" sz="2000" dirty="0" err="1" smtClean="0"/>
              <a:t>i</a:t>
            </a:r>
            <a:r>
              <a:rPr lang="en-US" sz="2000" dirty="0" smtClean="0"/>
              <a:t>   </a:t>
            </a:r>
            <a:r>
              <a:rPr lang="en-US" sz="2000" u="sng" dirty="0" err="1" smtClean="0"/>
              <a:t>Pembagian</a:t>
            </a:r>
            <a:r>
              <a:rPr lang="en-US" sz="2000" u="sng" dirty="0" smtClean="0"/>
              <a:t> </a:t>
            </a:r>
            <a:r>
              <a:rPr lang="en-US" sz="2000" u="sng" dirty="0" err="1" smtClean="0"/>
              <a:t>Biaya</a:t>
            </a:r>
            <a:r>
              <a:rPr lang="en-US" sz="2000" u="sng" dirty="0" smtClean="0"/>
              <a:t> </a:t>
            </a:r>
            <a:r>
              <a:rPr lang="en-US" sz="2000" u="sng" dirty="0" err="1" smtClean="0"/>
              <a:t>Produksi</a:t>
            </a:r>
            <a:r>
              <a:rPr lang="en-US" sz="2000" u="sng" dirty="0" smtClean="0"/>
              <a:t> </a:t>
            </a:r>
          </a:p>
          <a:p>
            <a:pPr eaLnBrk="1" hangingPunct="1">
              <a:buFontTx/>
              <a:buNone/>
              <a:defRPr/>
            </a:pPr>
            <a:r>
              <a:rPr lang="en-US" sz="2000" dirty="0" smtClean="0"/>
              <a:t>	 A		20.000		$40.000</a:t>
            </a:r>
          </a:p>
          <a:p>
            <a:pPr eaLnBrk="1" hangingPunct="1">
              <a:buFontTx/>
              <a:buNone/>
              <a:defRPr/>
            </a:pPr>
            <a:r>
              <a:rPr lang="en-US" sz="2000" dirty="0" smtClean="0"/>
              <a:t>	B		15.000		$30.000</a:t>
            </a:r>
          </a:p>
          <a:p>
            <a:pPr eaLnBrk="1" hangingPunct="1">
              <a:buFontTx/>
              <a:buNone/>
              <a:defRPr/>
            </a:pPr>
            <a:r>
              <a:rPr lang="en-US" sz="2000" dirty="0" smtClean="0"/>
              <a:t>	C		10.000		$20.000</a:t>
            </a:r>
          </a:p>
          <a:p>
            <a:pPr eaLnBrk="1" hangingPunct="1">
              <a:buFontTx/>
              <a:buNone/>
              <a:defRPr/>
            </a:pPr>
            <a:r>
              <a:rPr lang="en-US" sz="2000" dirty="0" smtClean="0"/>
              <a:t>	D		15.000		</a:t>
            </a:r>
            <a:r>
              <a:rPr lang="en-US" sz="2000" u="sng" dirty="0" smtClean="0"/>
              <a:t>$30.000 +</a:t>
            </a:r>
          </a:p>
          <a:p>
            <a:pPr eaLnBrk="1" hangingPunct="1">
              <a:buFontTx/>
              <a:buNone/>
              <a:defRPr/>
            </a:pPr>
            <a:r>
              <a:rPr lang="en-US" sz="2000" dirty="0" smtClean="0"/>
              <a:t>     			           $120.000</a:t>
            </a:r>
            <a:endParaRPr lang="en-US" sz="2000" u="sng" dirty="0" smtClean="0"/>
          </a:p>
          <a:p>
            <a:pPr eaLnBrk="1" hangingPunct="1">
              <a:buFontTx/>
              <a:buNone/>
              <a:defRPr/>
            </a:pPr>
            <a:r>
              <a:rPr lang="en-US" sz="2000" dirty="0" smtClean="0">
                <a:solidFill>
                  <a:srgbClr val="FF0000"/>
                </a:solidFill>
              </a:rPr>
              <a:t>							</a:t>
            </a:r>
            <a:r>
              <a:rPr lang="en-US" sz="2000" dirty="0" smtClean="0"/>
              <a:t>	</a:t>
            </a:r>
          </a:p>
        </p:txBody>
      </p:sp>
      <p:sp>
        <p:nvSpPr>
          <p:cNvPr id="17411"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7412"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DAE6DF42-790B-4280-9D59-1A9563D5B662}" type="slidenum">
              <a:rPr lang="en-US"/>
              <a:pPr>
                <a:defRPr/>
              </a:pPr>
              <a:t>183</a:t>
            </a:fld>
            <a:endParaRPr lang="en-US"/>
          </a:p>
        </p:txBody>
      </p:sp>
      <p:sp>
        <p:nvSpPr>
          <p:cNvPr id="17413"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38829411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274638"/>
            <a:ext cx="10668000" cy="487362"/>
          </a:xfrm>
        </p:spPr>
        <p:txBody>
          <a:bodyPr>
            <a:normAutofit fontScale="90000"/>
          </a:bodyPr>
          <a:lstStyle/>
          <a:p>
            <a:pPr algn="l" eaLnBrk="1" hangingPunct="1">
              <a:defRPr/>
            </a:pPr>
            <a:r>
              <a:rPr lang="en-US" sz="3200" smtClean="0"/>
              <a:t>Metode Rata-rata Tertimbang</a:t>
            </a:r>
          </a:p>
        </p:txBody>
      </p:sp>
      <p:sp>
        <p:nvSpPr>
          <p:cNvPr id="18435" name="Content Placeholder 2"/>
          <p:cNvSpPr>
            <a:spLocks noGrp="1"/>
          </p:cNvSpPr>
          <p:nvPr>
            <p:ph idx="1"/>
          </p:nvPr>
        </p:nvSpPr>
        <p:spPr>
          <a:xfrm>
            <a:off x="711200" y="838201"/>
            <a:ext cx="10871200" cy="5287963"/>
          </a:xfrm>
        </p:spPr>
        <p:txBody>
          <a:bodyPr/>
          <a:lstStyle/>
          <a:p>
            <a:pPr eaLnBrk="1" hangingPunct="1">
              <a:defRPr/>
            </a:pPr>
            <a:r>
              <a:rPr lang="en-US" sz="2400" smtClean="0"/>
              <a:t>Dalam beberapa kasus,metode biaya rata-rata per unit tidak memberikan jawaban yang memuaskan atas masalah alokasi biaya gabungan, krn unit-unit individual dari berbagai produk gabungan berbeda secara signifikan. </a:t>
            </a:r>
          </a:p>
          <a:p>
            <a:pPr eaLnBrk="1" hangingPunct="1">
              <a:defRPr/>
            </a:pPr>
            <a:r>
              <a:rPr lang="en-US" sz="2400" smtClean="0"/>
              <a:t>Metode rata-rata tertimbang menggunakan faktor pembobotan yang didasarkan pada atribut-atribut seperti ukuran unit, tingkat kesulitannya, waktu yang diperlukan untuk memproduksi produksi unit tsb, perbedaan jenis tenaga kerja atau jumlah bahan baku yang digunakan.</a:t>
            </a:r>
          </a:p>
          <a:p>
            <a:pPr eaLnBrk="1" hangingPunct="1">
              <a:defRPr/>
            </a:pPr>
            <a:r>
              <a:rPr lang="en-US" sz="2400" smtClean="0"/>
              <a:t>Barang jadi semua produk yang dihasilkan dikalikan faktor pembobotan sebagai dasar untuk menghitung alokasi biaya gabungan.</a:t>
            </a:r>
          </a:p>
          <a:p>
            <a:pPr eaLnBrk="1" hangingPunct="1">
              <a:defRPr/>
            </a:pPr>
            <a:endParaRPr lang="en-US" sz="2800" smtClean="0"/>
          </a:p>
        </p:txBody>
      </p:sp>
      <p:sp>
        <p:nvSpPr>
          <p:cNvPr id="18436"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8437"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18438"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252F79A-0ABE-47D6-90BE-02FD59178A6F}" type="slidenum">
              <a:rPr lang="en-US"/>
              <a:pPr>
                <a:defRPr/>
              </a:pPr>
              <a:t>184</a:t>
            </a:fld>
            <a:endParaRPr lang="en-US"/>
          </a:p>
        </p:txBody>
      </p:sp>
    </p:spTree>
    <p:extLst>
      <p:ext uri="{BB962C8B-B14F-4D97-AF65-F5344CB8AC3E}">
        <p14:creationId xmlns:p14="http://schemas.microsoft.com/office/powerpoint/2010/main" val="145442941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09600" y="381001"/>
            <a:ext cx="10972800" cy="5745163"/>
          </a:xfrm>
        </p:spPr>
        <p:txBody>
          <a:bodyPr>
            <a:normAutofit fontScale="85000" lnSpcReduction="20000"/>
          </a:bodyPr>
          <a:lstStyle/>
          <a:p>
            <a:pPr eaLnBrk="1" hangingPunct="1">
              <a:buFontTx/>
              <a:buNone/>
              <a:defRPr/>
            </a:pPr>
            <a:r>
              <a:rPr lang="en-US" sz="2400" dirty="0" err="1" smtClean="0"/>
              <a:t>Contoh</a:t>
            </a:r>
            <a:r>
              <a:rPr lang="en-US" sz="2400" dirty="0" smtClean="0"/>
              <a:t>:</a:t>
            </a:r>
          </a:p>
          <a:p>
            <a:pPr eaLnBrk="1" hangingPunct="1">
              <a:buFontTx/>
              <a:buNone/>
              <a:defRPr/>
            </a:pPr>
            <a:r>
              <a:rPr lang="en-US" sz="2000" u="sng" dirty="0" err="1" smtClean="0"/>
              <a:t>Produk</a:t>
            </a:r>
            <a:r>
              <a:rPr lang="en-US" sz="2000" u="sng" dirty="0" smtClean="0"/>
              <a:t>  U </a:t>
            </a:r>
            <a:r>
              <a:rPr lang="en-US" sz="2000" u="sng" dirty="0" err="1" smtClean="0"/>
              <a:t>diproduksi</a:t>
            </a:r>
            <a:r>
              <a:rPr lang="en-US" sz="2000" u="sng" dirty="0" smtClean="0"/>
              <a:t>  </a:t>
            </a:r>
            <a:r>
              <a:rPr lang="en-US" sz="2000" u="sng" dirty="0" err="1" smtClean="0"/>
              <a:t>F.Pembobotan</a:t>
            </a:r>
            <a:r>
              <a:rPr lang="en-US" sz="2000" dirty="0" smtClean="0"/>
              <a:t>   </a:t>
            </a:r>
            <a:r>
              <a:rPr lang="en-US" sz="2000" u="sng" dirty="0" smtClean="0"/>
              <a:t>Rata-rata </a:t>
            </a:r>
            <a:r>
              <a:rPr lang="en-US" sz="2000" u="sng" dirty="0" err="1" smtClean="0"/>
              <a:t>Tertimbang</a:t>
            </a:r>
            <a:r>
              <a:rPr lang="en-US" sz="2000" u="sng" dirty="0" smtClean="0"/>
              <a:t> </a:t>
            </a:r>
          </a:p>
          <a:p>
            <a:pPr eaLnBrk="1" hangingPunct="1">
              <a:buFontTx/>
              <a:buNone/>
              <a:defRPr/>
            </a:pPr>
            <a:r>
              <a:rPr lang="en-US" sz="2000" dirty="0" smtClean="0"/>
              <a:t> A		   20.000		3	  	  60.000</a:t>
            </a:r>
          </a:p>
          <a:p>
            <a:pPr eaLnBrk="1" hangingPunct="1">
              <a:buFontTx/>
              <a:buNone/>
              <a:defRPr/>
            </a:pPr>
            <a:r>
              <a:rPr lang="en-US" sz="2000" dirty="0" smtClean="0"/>
              <a:t> B		   15.000		12		180.000</a:t>
            </a:r>
          </a:p>
          <a:p>
            <a:pPr eaLnBrk="1" hangingPunct="1">
              <a:buFontTx/>
              <a:buNone/>
              <a:defRPr/>
            </a:pPr>
            <a:r>
              <a:rPr lang="en-US" sz="2000" dirty="0" smtClean="0"/>
              <a:t> C		   10.000		13,5	           135.000</a:t>
            </a:r>
          </a:p>
          <a:p>
            <a:pPr eaLnBrk="1" hangingPunct="1">
              <a:buFontTx/>
              <a:buNone/>
              <a:defRPr/>
            </a:pPr>
            <a:r>
              <a:rPr lang="en-US" sz="2000" dirty="0" smtClean="0"/>
              <a:t> D		   15.000		15	           </a:t>
            </a:r>
            <a:r>
              <a:rPr lang="en-US" sz="2000" u="sng" dirty="0" smtClean="0"/>
              <a:t>225.000 +</a:t>
            </a:r>
          </a:p>
          <a:p>
            <a:pPr eaLnBrk="1" hangingPunct="1">
              <a:buFontTx/>
              <a:buNone/>
              <a:defRPr/>
            </a:pPr>
            <a:r>
              <a:rPr lang="en-US" sz="2000" dirty="0" smtClean="0"/>
              <a:t>          Total rata-rata </a:t>
            </a:r>
            <a:r>
              <a:rPr lang="en-US" sz="2000" dirty="0" err="1" smtClean="0"/>
              <a:t>tertimbang</a:t>
            </a:r>
            <a:r>
              <a:rPr lang="en-US" sz="2000" dirty="0" smtClean="0"/>
              <a:t>               600.000</a:t>
            </a:r>
          </a:p>
          <a:p>
            <a:pPr eaLnBrk="1" hangingPunct="1">
              <a:buFontTx/>
              <a:buNone/>
              <a:defRPr/>
            </a:pPr>
            <a:r>
              <a:rPr lang="en-US" sz="2000" dirty="0" smtClean="0"/>
              <a:t>     </a:t>
            </a:r>
            <a:r>
              <a:rPr lang="en-US" sz="2000" dirty="0" err="1" smtClean="0"/>
              <a:t>Untuk</a:t>
            </a:r>
            <a:r>
              <a:rPr lang="en-US" sz="2000" dirty="0" smtClean="0"/>
              <a:t> </a:t>
            </a:r>
            <a:r>
              <a:rPr lang="en-US" sz="2000" dirty="0" err="1" smtClean="0"/>
              <a:t>memperoleh</a:t>
            </a:r>
            <a:r>
              <a:rPr lang="en-US" sz="2000" dirty="0" smtClean="0"/>
              <a:t> </a:t>
            </a:r>
            <a:r>
              <a:rPr lang="en-US" sz="2000" dirty="0" err="1" smtClean="0"/>
              <a:t>dasar</a:t>
            </a:r>
            <a:r>
              <a:rPr lang="en-US" sz="2000" dirty="0" smtClean="0"/>
              <a:t> </a:t>
            </a:r>
            <a:r>
              <a:rPr lang="en-US" sz="2000" dirty="0" err="1" smtClean="0"/>
              <a:t>alokasi</a:t>
            </a:r>
            <a:r>
              <a:rPr lang="en-US" sz="2000" dirty="0" smtClean="0"/>
              <a:t> </a:t>
            </a:r>
            <a:r>
              <a:rPr lang="en-US" sz="2000" dirty="0" err="1" smtClean="0"/>
              <a:t>biaya</a:t>
            </a:r>
            <a:r>
              <a:rPr lang="en-US" sz="2000" dirty="0" smtClean="0"/>
              <a:t> </a:t>
            </a:r>
            <a:r>
              <a:rPr lang="en-US" sz="2000" dirty="0" err="1" smtClean="0"/>
              <a:t>produksi</a:t>
            </a:r>
            <a:r>
              <a:rPr lang="en-US" sz="2000" dirty="0" smtClean="0"/>
              <a:t> </a:t>
            </a:r>
            <a:r>
              <a:rPr lang="en-US" sz="2000" dirty="0" err="1" smtClean="0"/>
              <a:t>gabungan</a:t>
            </a:r>
            <a:r>
              <a:rPr lang="en-US" sz="2000" dirty="0" smtClean="0"/>
              <a:t>, </a:t>
            </a:r>
            <a:r>
              <a:rPr lang="en-US" sz="2000" dirty="0" err="1" smtClean="0"/>
              <a:t>masing-masing</a:t>
            </a:r>
            <a:r>
              <a:rPr lang="en-US" sz="2000" dirty="0" smtClean="0"/>
              <a:t> </a:t>
            </a:r>
            <a:r>
              <a:rPr lang="en-US" sz="2000" dirty="0" err="1" smtClean="0"/>
              <a:t>produk</a:t>
            </a:r>
            <a:r>
              <a:rPr lang="en-US" sz="2000" dirty="0" smtClean="0"/>
              <a:t> rata-rata </a:t>
            </a:r>
            <a:r>
              <a:rPr lang="en-US" sz="2000" dirty="0" err="1" smtClean="0"/>
              <a:t>tertimbang</a:t>
            </a:r>
            <a:r>
              <a:rPr lang="en-US" sz="2000" dirty="0" smtClean="0"/>
              <a:t> </a:t>
            </a:r>
            <a:r>
              <a:rPr lang="en-US" sz="2000" dirty="0" err="1" smtClean="0"/>
              <a:t>dikalikan</a:t>
            </a:r>
            <a:r>
              <a:rPr lang="en-US" sz="2000" dirty="0" smtClean="0"/>
              <a:t> </a:t>
            </a:r>
            <a:r>
              <a:rPr lang="en-US" sz="2000" dirty="0" err="1" smtClean="0"/>
              <a:t>dengan</a:t>
            </a:r>
            <a:r>
              <a:rPr lang="en-US" sz="2000" dirty="0" smtClean="0"/>
              <a:t> </a:t>
            </a:r>
            <a:r>
              <a:rPr lang="en-US" sz="2000" dirty="0" err="1" smtClean="0"/>
              <a:t>biaya</a:t>
            </a:r>
            <a:r>
              <a:rPr lang="en-US" sz="2000" dirty="0" smtClean="0"/>
              <a:t> per unit,</a:t>
            </a:r>
            <a:r>
              <a:rPr lang="en-US" sz="2000" dirty="0" smtClean="0">
                <a:solidFill>
                  <a:srgbClr val="FF0000"/>
                </a:solidFill>
              </a:rPr>
              <a:t> </a:t>
            </a:r>
          </a:p>
          <a:p>
            <a:pPr eaLnBrk="1" hangingPunct="1">
              <a:buFontTx/>
              <a:buNone/>
              <a:defRPr/>
            </a:pPr>
            <a:r>
              <a:rPr lang="en-US" sz="2000" dirty="0" smtClean="0">
                <a:solidFill>
                  <a:srgbClr val="FF0000"/>
                </a:solidFill>
              </a:rPr>
              <a:t>     </a:t>
            </a:r>
            <a:r>
              <a:rPr lang="en-US" sz="2000" dirty="0" err="1" smtClean="0"/>
              <a:t>Produk</a:t>
            </a:r>
            <a:r>
              <a:rPr lang="en-US" sz="2000" dirty="0" smtClean="0"/>
              <a:t>  A:   60.000 x $0,20</a:t>
            </a:r>
            <a:r>
              <a:rPr lang="en-US" sz="2000" dirty="0" smtClean="0">
                <a:solidFill>
                  <a:srgbClr val="FF0000"/>
                </a:solidFill>
              </a:rPr>
              <a:t>*</a:t>
            </a:r>
            <a:r>
              <a:rPr lang="en-US" sz="2000" dirty="0" smtClean="0"/>
              <a:t> = $ 12.000</a:t>
            </a:r>
          </a:p>
          <a:p>
            <a:pPr eaLnBrk="1" hangingPunct="1">
              <a:buFontTx/>
              <a:buNone/>
              <a:defRPr/>
            </a:pPr>
            <a:r>
              <a:rPr lang="en-US" sz="2000" dirty="0" smtClean="0">
                <a:solidFill>
                  <a:srgbClr val="FF0000"/>
                </a:solidFill>
              </a:rPr>
              <a:t>     </a:t>
            </a:r>
            <a:r>
              <a:rPr lang="en-US" sz="2000" dirty="0" err="1" smtClean="0"/>
              <a:t>Produk</a:t>
            </a:r>
            <a:r>
              <a:rPr lang="en-US" sz="2000" dirty="0" smtClean="0"/>
              <a:t>  B: 180.000 x $0,20  =  $  36.000</a:t>
            </a:r>
          </a:p>
          <a:p>
            <a:pPr eaLnBrk="1" hangingPunct="1">
              <a:buFontTx/>
              <a:buNone/>
              <a:defRPr/>
            </a:pPr>
            <a:r>
              <a:rPr lang="en-US" sz="2000" dirty="0" smtClean="0"/>
              <a:t>     </a:t>
            </a:r>
            <a:r>
              <a:rPr lang="en-US" sz="2000" dirty="0" err="1" smtClean="0"/>
              <a:t>Produk</a:t>
            </a:r>
            <a:r>
              <a:rPr lang="en-US" sz="2000" dirty="0" smtClean="0"/>
              <a:t>  C: 135.000 x $0,20  =  $  27.000</a:t>
            </a:r>
          </a:p>
          <a:p>
            <a:pPr eaLnBrk="1" hangingPunct="1">
              <a:buFontTx/>
              <a:buNone/>
              <a:defRPr/>
            </a:pPr>
            <a:r>
              <a:rPr lang="en-US" sz="2000" dirty="0" smtClean="0"/>
              <a:t>     </a:t>
            </a:r>
            <a:r>
              <a:rPr lang="en-US" sz="2000" dirty="0" err="1" smtClean="0"/>
              <a:t>Produk</a:t>
            </a:r>
            <a:r>
              <a:rPr lang="en-US" sz="2000" dirty="0" smtClean="0"/>
              <a:t>  D: 225.000 x $0,20  =  </a:t>
            </a:r>
            <a:r>
              <a:rPr lang="en-US" sz="2000" u="sng" dirty="0" smtClean="0"/>
              <a:t>$  45.000 +</a:t>
            </a:r>
          </a:p>
          <a:p>
            <a:pPr eaLnBrk="1" hangingPunct="1">
              <a:buFontTx/>
              <a:buNone/>
              <a:defRPr/>
            </a:pPr>
            <a:r>
              <a:rPr lang="en-US" sz="2000" dirty="0" smtClean="0"/>
              <a:t>            Total                                   $120.000</a:t>
            </a:r>
          </a:p>
          <a:p>
            <a:pPr eaLnBrk="1" hangingPunct="1">
              <a:buFontTx/>
              <a:buNone/>
              <a:defRPr/>
            </a:pPr>
            <a:r>
              <a:rPr lang="en-US" sz="2000" dirty="0" smtClean="0">
                <a:solidFill>
                  <a:srgbClr val="FF0000"/>
                </a:solidFill>
              </a:rPr>
              <a:t>* $120.000/600.000=$0,20 per unit.</a:t>
            </a:r>
          </a:p>
          <a:p>
            <a:pPr eaLnBrk="1" hangingPunct="1">
              <a:buFontTx/>
              <a:buNone/>
              <a:defRPr/>
            </a:pPr>
            <a:endParaRPr lang="en-US" sz="2000" dirty="0" smtClean="0"/>
          </a:p>
          <a:p>
            <a:pPr eaLnBrk="1" hangingPunct="1">
              <a:buFontTx/>
              <a:buNone/>
              <a:defRPr/>
            </a:pPr>
            <a:endParaRPr lang="en-US" sz="2000" u="sng" dirty="0" smtClean="0"/>
          </a:p>
          <a:p>
            <a:pPr eaLnBrk="1" hangingPunct="1">
              <a:buFontTx/>
              <a:buNone/>
              <a:defRPr/>
            </a:pPr>
            <a:r>
              <a:rPr lang="en-US" sz="2000" dirty="0" smtClean="0">
                <a:solidFill>
                  <a:srgbClr val="FF0000"/>
                </a:solidFill>
              </a:rPr>
              <a:t>							</a:t>
            </a:r>
            <a:r>
              <a:rPr lang="en-US" sz="2000" dirty="0" smtClean="0"/>
              <a:t>	</a:t>
            </a:r>
          </a:p>
        </p:txBody>
      </p:sp>
      <p:sp>
        <p:nvSpPr>
          <p:cNvPr id="19459"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9460"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86EA4BEC-6C1E-43AA-9E43-F7EEA7DA1EDC}" type="slidenum">
              <a:rPr lang="en-US"/>
              <a:pPr>
                <a:defRPr/>
              </a:pPr>
              <a:t>185</a:t>
            </a:fld>
            <a:endParaRPr lang="en-US"/>
          </a:p>
        </p:txBody>
      </p:sp>
      <p:sp>
        <p:nvSpPr>
          <p:cNvPr id="19461" name="Footer Placeholder 7"/>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69356551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11200" y="274638"/>
            <a:ext cx="10871200" cy="715962"/>
          </a:xfrm>
        </p:spPr>
        <p:txBody>
          <a:bodyPr/>
          <a:lstStyle/>
          <a:p>
            <a:pPr algn="l" eaLnBrk="1" hangingPunct="1">
              <a:defRPr/>
            </a:pPr>
            <a:r>
              <a:rPr lang="en-US" sz="3200" smtClean="0"/>
              <a:t>Metode Unit Kuantitatif</a:t>
            </a:r>
          </a:p>
        </p:txBody>
      </p:sp>
      <p:sp>
        <p:nvSpPr>
          <p:cNvPr id="20483" name="Content Placeholder 2"/>
          <p:cNvSpPr>
            <a:spLocks noGrp="1"/>
          </p:cNvSpPr>
          <p:nvPr>
            <p:ph idx="1"/>
          </p:nvPr>
        </p:nvSpPr>
        <p:spPr>
          <a:xfrm>
            <a:off x="812800" y="914401"/>
            <a:ext cx="10769600" cy="5211763"/>
          </a:xfrm>
        </p:spPr>
        <p:txBody>
          <a:bodyPr/>
          <a:lstStyle/>
          <a:p>
            <a:pPr eaLnBrk="1" hangingPunct="1">
              <a:defRPr/>
            </a:pPr>
            <a:r>
              <a:rPr lang="en-US" sz="2400" dirty="0" err="1" smtClean="0"/>
              <a:t>Mengalokasikan</a:t>
            </a:r>
            <a:r>
              <a:rPr lang="en-US" sz="2400" dirty="0" smtClean="0"/>
              <a:t> </a:t>
            </a:r>
            <a:r>
              <a:rPr lang="en-US" sz="2400" dirty="0" err="1" smtClean="0"/>
              <a:t>biaya</a:t>
            </a:r>
            <a:r>
              <a:rPr lang="en-US" sz="2400" dirty="0" smtClean="0"/>
              <a:t> </a:t>
            </a:r>
            <a:r>
              <a:rPr lang="en-US" sz="2400" dirty="0" err="1" smtClean="0"/>
              <a:t>gabungan</a:t>
            </a:r>
            <a:r>
              <a:rPr lang="en-US" sz="2400" dirty="0" smtClean="0"/>
              <a:t> </a:t>
            </a:r>
            <a:r>
              <a:rPr lang="en-US" sz="2400" dirty="0" err="1" smtClean="0"/>
              <a:t>berdasarkan</a:t>
            </a:r>
            <a:r>
              <a:rPr lang="en-US" sz="2400" dirty="0" smtClean="0"/>
              <a:t> </a:t>
            </a:r>
            <a:r>
              <a:rPr lang="en-US" sz="2400" dirty="0" err="1" smtClean="0"/>
              <a:t>satuan</a:t>
            </a:r>
            <a:r>
              <a:rPr lang="en-US" sz="2400" dirty="0" smtClean="0"/>
              <a:t> </a:t>
            </a:r>
            <a:r>
              <a:rPr lang="en-US" sz="2400" dirty="0" err="1" smtClean="0"/>
              <a:t>pengukuran</a:t>
            </a:r>
            <a:r>
              <a:rPr lang="en-US" sz="2400" dirty="0" smtClean="0"/>
              <a:t> yang </a:t>
            </a:r>
            <a:r>
              <a:rPr lang="en-US" sz="2400" dirty="0" err="1" smtClean="0"/>
              <a:t>sama</a:t>
            </a:r>
            <a:r>
              <a:rPr lang="en-US" sz="2400" dirty="0" smtClean="0"/>
              <a:t>. </a:t>
            </a:r>
          </a:p>
          <a:p>
            <a:pPr eaLnBrk="1" hangingPunct="1">
              <a:defRPr/>
            </a:pPr>
            <a:endParaRPr lang="en-US" dirty="0" smtClean="0"/>
          </a:p>
        </p:txBody>
      </p:sp>
      <p:sp>
        <p:nvSpPr>
          <p:cNvPr id="2048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2048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2048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C62499F-BD96-4FAC-B29E-FF65878B2D5C}" type="slidenum">
              <a:rPr lang="en-US"/>
              <a:pPr>
                <a:defRPr/>
              </a:pPr>
              <a:t>186</a:t>
            </a:fld>
            <a:endParaRPr lang="en-US"/>
          </a:p>
        </p:txBody>
      </p:sp>
      <p:graphicFrame>
        <p:nvGraphicFramePr>
          <p:cNvPr id="7" name="Table 6"/>
          <p:cNvGraphicFramePr>
            <a:graphicFrameLocks noGrp="1"/>
          </p:cNvGraphicFramePr>
          <p:nvPr/>
        </p:nvGraphicFramePr>
        <p:xfrm>
          <a:off x="1524000" y="1981201"/>
          <a:ext cx="8432800" cy="3798887"/>
        </p:xfrm>
        <a:graphic>
          <a:graphicData uri="http://schemas.openxmlformats.org/drawingml/2006/table">
            <a:tbl>
              <a:tblPr firstRow="1" bandRow="1">
                <a:tableStyleId>{ED083AE6-46FA-4A59-8FB0-9F97EB10719F}</a:tableStyleId>
              </a:tblPr>
              <a:tblGrid>
                <a:gridCol w="1605280"/>
                <a:gridCol w="1849120"/>
                <a:gridCol w="1727200"/>
                <a:gridCol w="3251200"/>
              </a:tblGrid>
              <a:tr h="914382">
                <a:tc>
                  <a:txBody>
                    <a:bodyPr/>
                    <a:lstStyle/>
                    <a:p>
                      <a:r>
                        <a:rPr lang="en-US" sz="1800" dirty="0" err="1" smtClean="0"/>
                        <a:t>Produk</a:t>
                      </a:r>
                      <a:endParaRPr lang="en-US" sz="1800" dirty="0"/>
                    </a:p>
                  </a:txBody>
                  <a:tcPr marL="121920" marR="121920" marT="45716" marB="45716"/>
                </a:tc>
                <a:tc>
                  <a:txBody>
                    <a:bodyPr/>
                    <a:lstStyle/>
                    <a:p>
                      <a:r>
                        <a:rPr lang="en-US" sz="1800" dirty="0" smtClean="0"/>
                        <a:t>Unit </a:t>
                      </a:r>
                      <a:r>
                        <a:rPr lang="en-US" sz="1800" dirty="0" err="1" smtClean="0"/>
                        <a:t>Produksi</a:t>
                      </a:r>
                      <a:endParaRPr lang="en-US" sz="1800" dirty="0"/>
                    </a:p>
                  </a:txBody>
                  <a:tcPr marL="121920" marR="121920" marT="45716" marB="45716"/>
                </a:tc>
                <a:tc>
                  <a:txBody>
                    <a:bodyPr/>
                    <a:lstStyle/>
                    <a:p>
                      <a:r>
                        <a:rPr lang="en-US" sz="1800" dirty="0" err="1" smtClean="0"/>
                        <a:t>Rasio</a:t>
                      </a:r>
                      <a:endParaRPr lang="en-US" sz="1800" dirty="0"/>
                    </a:p>
                  </a:txBody>
                  <a:tcPr marL="121920" marR="121920" marT="45716" marB="45716"/>
                </a:tc>
                <a:tc>
                  <a:txBody>
                    <a:bodyPr/>
                    <a:lstStyle/>
                    <a:p>
                      <a:r>
                        <a:rPr lang="en-US" sz="1800" dirty="0" err="1" smtClean="0"/>
                        <a:t>Pembagian</a:t>
                      </a:r>
                      <a:r>
                        <a:rPr lang="en-US" sz="1800" dirty="0" smtClean="0"/>
                        <a:t> </a:t>
                      </a:r>
                      <a:r>
                        <a:rPr lang="en-US" sz="1800" dirty="0" err="1" smtClean="0"/>
                        <a:t>Biaya</a:t>
                      </a:r>
                      <a:r>
                        <a:rPr lang="en-US" sz="1800" dirty="0" smtClean="0"/>
                        <a:t> </a:t>
                      </a:r>
                      <a:r>
                        <a:rPr lang="en-US" sz="1800" dirty="0" err="1" smtClean="0"/>
                        <a:t>Produksi</a:t>
                      </a:r>
                      <a:r>
                        <a:rPr lang="en-US" sz="1800" dirty="0" smtClean="0"/>
                        <a:t> </a:t>
                      </a:r>
                      <a:r>
                        <a:rPr lang="en-US" sz="1800" dirty="0" err="1" smtClean="0"/>
                        <a:t>Gabungan</a:t>
                      </a:r>
                      <a:endParaRPr lang="en-US" sz="1800" dirty="0"/>
                    </a:p>
                  </a:txBody>
                  <a:tcPr marL="121920" marR="121920" marT="45716" marB="45716"/>
                </a:tc>
              </a:tr>
              <a:tr h="576901">
                <a:tc>
                  <a:txBody>
                    <a:bodyPr/>
                    <a:lstStyle/>
                    <a:p>
                      <a:pPr algn="ctr"/>
                      <a:r>
                        <a:rPr lang="en-US" sz="1800" dirty="0" smtClean="0"/>
                        <a:t>A</a:t>
                      </a:r>
                      <a:endParaRPr lang="en-US" sz="1800" dirty="0"/>
                    </a:p>
                  </a:txBody>
                  <a:tcPr marL="121920" marR="121920" marT="45716" marB="45716"/>
                </a:tc>
                <a:tc>
                  <a:txBody>
                    <a:bodyPr/>
                    <a:lstStyle/>
                    <a:p>
                      <a:pPr algn="r"/>
                      <a:r>
                        <a:rPr lang="en-US" sz="1800" dirty="0" smtClean="0"/>
                        <a:t>20.000</a:t>
                      </a:r>
                      <a:endParaRPr lang="en-US" sz="1800" dirty="0"/>
                    </a:p>
                  </a:txBody>
                  <a:tcPr marL="121920" marR="121920" marT="45716" marB="45716"/>
                </a:tc>
                <a:tc>
                  <a:txBody>
                    <a:bodyPr/>
                    <a:lstStyle/>
                    <a:p>
                      <a:pPr algn="r"/>
                      <a:r>
                        <a:rPr lang="en-US" sz="1800" dirty="0" smtClean="0"/>
                        <a:t>0,333</a:t>
                      </a:r>
                      <a:endParaRPr lang="en-US" sz="1800" dirty="0"/>
                    </a:p>
                  </a:txBody>
                  <a:tcPr marL="121920" marR="121920" marT="45716" marB="45716"/>
                </a:tc>
                <a:tc>
                  <a:txBody>
                    <a:bodyPr/>
                    <a:lstStyle/>
                    <a:p>
                      <a:pPr algn="r"/>
                      <a:r>
                        <a:rPr lang="en-US" sz="1800" dirty="0" smtClean="0"/>
                        <a:t>$40.000</a:t>
                      </a:r>
                      <a:endParaRPr lang="en-US" sz="1800" dirty="0"/>
                    </a:p>
                  </a:txBody>
                  <a:tcPr marL="121920" marR="121920" marT="45716" marB="45716"/>
                </a:tc>
              </a:tr>
              <a:tr h="576901">
                <a:tc>
                  <a:txBody>
                    <a:bodyPr/>
                    <a:lstStyle/>
                    <a:p>
                      <a:pPr algn="ctr"/>
                      <a:r>
                        <a:rPr lang="en-US" sz="1800" dirty="0" smtClean="0"/>
                        <a:t>B</a:t>
                      </a:r>
                      <a:endParaRPr lang="en-US" sz="1800" dirty="0"/>
                    </a:p>
                  </a:txBody>
                  <a:tcPr marL="121920" marR="121920" marT="45716" marB="45716"/>
                </a:tc>
                <a:tc>
                  <a:txBody>
                    <a:bodyPr/>
                    <a:lstStyle/>
                    <a:p>
                      <a:pPr algn="r"/>
                      <a:r>
                        <a:rPr lang="en-US" sz="1800" dirty="0" smtClean="0"/>
                        <a:t>15.000</a:t>
                      </a:r>
                      <a:endParaRPr lang="en-US" sz="1800" dirty="0"/>
                    </a:p>
                  </a:txBody>
                  <a:tcPr marL="121920" marR="121920" marT="45716" marB="45716"/>
                </a:tc>
                <a:tc>
                  <a:txBody>
                    <a:bodyPr/>
                    <a:lstStyle/>
                    <a:p>
                      <a:pPr algn="r"/>
                      <a:r>
                        <a:rPr lang="en-US" sz="1800" dirty="0" smtClean="0"/>
                        <a:t>0,250</a:t>
                      </a:r>
                      <a:endParaRPr lang="en-US" sz="1800" dirty="0"/>
                    </a:p>
                  </a:txBody>
                  <a:tcPr marL="121920" marR="121920" marT="45716" marB="45716"/>
                </a:tc>
                <a:tc>
                  <a:txBody>
                    <a:bodyPr/>
                    <a:lstStyle/>
                    <a:p>
                      <a:pPr algn="r"/>
                      <a:r>
                        <a:rPr lang="en-US" sz="1800" dirty="0" smtClean="0"/>
                        <a:t>$30.000</a:t>
                      </a:r>
                      <a:endParaRPr lang="en-US" sz="1800" dirty="0"/>
                    </a:p>
                  </a:txBody>
                  <a:tcPr marL="121920" marR="121920" marT="45716" marB="45716"/>
                </a:tc>
              </a:tr>
              <a:tr h="576901">
                <a:tc>
                  <a:txBody>
                    <a:bodyPr/>
                    <a:lstStyle/>
                    <a:p>
                      <a:pPr algn="ctr"/>
                      <a:r>
                        <a:rPr lang="en-US" sz="1800" dirty="0" smtClean="0"/>
                        <a:t>C</a:t>
                      </a:r>
                      <a:endParaRPr lang="en-US" sz="1800" dirty="0"/>
                    </a:p>
                  </a:txBody>
                  <a:tcPr marL="121920" marR="121920" marT="45716" marB="45716"/>
                </a:tc>
                <a:tc>
                  <a:txBody>
                    <a:bodyPr/>
                    <a:lstStyle/>
                    <a:p>
                      <a:pPr algn="r"/>
                      <a:r>
                        <a:rPr lang="en-US" sz="1800" dirty="0" smtClean="0"/>
                        <a:t>10.000</a:t>
                      </a:r>
                      <a:endParaRPr lang="en-US" sz="1800" dirty="0"/>
                    </a:p>
                  </a:txBody>
                  <a:tcPr marL="121920" marR="121920" marT="45716" marB="45716"/>
                </a:tc>
                <a:tc>
                  <a:txBody>
                    <a:bodyPr/>
                    <a:lstStyle/>
                    <a:p>
                      <a:pPr algn="r"/>
                      <a:r>
                        <a:rPr lang="en-US" sz="1800" dirty="0" smtClean="0"/>
                        <a:t>0,167</a:t>
                      </a:r>
                      <a:endParaRPr lang="en-US" sz="1800" dirty="0"/>
                    </a:p>
                  </a:txBody>
                  <a:tcPr marL="121920" marR="121920" marT="45716" marB="45716"/>
                </a:tc>
                <a:tc>
                  <a:txBody>
                    <a:bodyPr/>
                    <a:lstStyle/>
                    <a:p>
                      <a:pPr algn="r"/>
                      <a:r>
                        <a:rPr lang="en-US" sz="1800" dirty="0" smtClean="0"/>
                        <a:t>$20.000</a:t>
                      </a:r>
                      <a:endParaRPr lang="en-US" sz="1800" dirty="0"/>
                    </a:p>
                  </a:txBody>
                  <a:tcPr marL="121920" marR="121920" marT="45716" marB="45716"/>
                </a:tc>
              </a:tr>
              <a:tr h="576901">
                <a:tc>
                  <a:txBody>
                    <a:bodyPr/>
                    <a:lstStyle/>
                    <a:p>
                      <a:pPr algn="ctr"/>
                      <a:r>
                        <a:rPr lang="en-US" sz="1800" dirty="0" smtClean="0"/>
                        <a:t>D</a:t>
                      </a:r>
                      <a:endParaRPr lang="en-US" sz="1800" dirty="0"/>
                    </a:p>
                  </a:txBody>
                  <a:tcPr marL="121920" marR="121920" marT="45716" marB="45716"/>
                </a:tc>
                <a:tc>
                  <a:txBody>
                    <a:bodyPr/>
                    <a:lstStyle/>
                    <a:p>
                      <a:pPr algn="r"/>
                      <a:r>
                        <a:rPr lang="en-US" sz="1800" dirty="0" smtClean="0"/>
                        <a:t>15.000</a:t>
                      </a:r>
                      <a:endParaRPr lang="en-US" sz="1800" dirty="0"/>
                    </a:p>
                  </a:txBody>
                  <a:tcPr marL="121920" marR="121920" marT="45716" marB="45716"/>
                </a:tc>
                <a:tc>
                  <a:txBody>
                    <a:bodyPr/>
                    <a:lstStyle/>
                    <a:p>
                      <a:pPr algn="r"/>
                      <a:r>
                        <a:rPr lang="en-US" sz="1800" dirty="0" smtClean="0"/>
                        <a:t>0,250</a:t>
                      </a:r>
                      <a:endParaRPr lang="en-US" sz="1800" dirty="0"/>
                    </a:p>
                  </a:txBody>
                  <a:tcPr marL="121920" marR="121920" marT="45716" marB="45716"/>
                </a:tc>
                <a:tc>
                  <a:txBody>
                    <a:bodyPr/>
                    <a:lstStyle/>
                    <a:p>
                      <a:pPr algn="r"/>
                      <a:r>
                        <a:rPr lang="en-US" sz="1800" dirty="0" smtClean="0"/>
                        <a:t>$30.000</a:t>
                      </a:r>
                      <a:endParaRPr lang="en-US" sz="1800" dirty="0"/>
                    </a:p>
                  </a:txBody>
                  <a:tcPr marL="121920" marR="121920" marT="45716" marB="45716"/>
                </a:tc>
              </a:tr>
              <a:tr h="576901">
                <a:tc>
                  <a:txBody>
                    <a:bodyPr/>
                    <a:lstStyle/>
                    <a:p>
                      <a:pPr algn="ctr"/>
                      <a:r>
                        <a:rPr lang="en-US" sz="1800" dirty="0" smtClean="0"/>
                        <a:t>Total</a:t>
                      </a:r>
                      <a:endParaRPr lang="en-US" sz="1800" dirty="0"/>
                    </a:p>
                  </a:txBody>
                  <a:tcPr marL="121920" marR="121920" marT="45716" marB="45716"/>
                </a:tc>
                <a:tc>
                  <a:txBody>
                    <a:bodyPr/>
                    <a:lstStyle/>
                    <a:p>
                      <a:pPr algn="r"/>
                      <a:r>
                        <a:rPr lang="en-US" sz="1800" dirty="0" smtClean="0"/>
                        <a:t>60.000</a:t>
                      </a:r>
                      <a:endParaRPr lang="en-US" sz="1800" dirty="0"/>
                    </a:p>
                  </a:txBody>
                  <a:tcPr marL="121920" marR="121920" marT="45716" marB="45716"/>
                </a:tc>
                <a:tc>
                  <a:txBody>
                    <a:bodyPr/>
                    <a:lstStyle/>
                    <a:p>
                      <a:pPr algn="r"/>
                      <a:endParaRPr lang="en-US" sz="1800" dirty="0"/>
                    </a:p>
                  </a:txBody>
                  <a:tcPr marL="121920" marR="121920" marT="45716" marB="45716"/>
                </a:tc>
                <a:tc>
                  <a:txBody>
                    <a:bodyPr/>
                    <a:lstStyle/>
                    <a:p>
                      <a:pPr algn="r"/>
                      <a:r>
                        <a:rPr lang="en-US" sz="1800" dirty="0" smtClean="0"/>
                        <a:t>$120.000</a:t>
                      </a:r>
                      <a:endParaRPr lang="en-US" sz="1800" dirty="0"/>
                    </a:p>
                  </a:txBody>
                  <a:tcPr marL="121920" marR="121920" marT="45716" marB="45716"/>
                </a:tc>
              </a:tr>
            </a:tbl>
          </a:graphicData>
        </a:graphic>
      </p:graphicFrame>
    </p:spTree>
    <p:extLst>
      <p:ext uri="{BB962C8B-B14F-4D97-AF65-F5344CB8AC3E}">
        <p14:creationId xmlns:p14="http://schemas.microsoft.com/office/powerpoint/2010/main" val="275314423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Soal</a:t>
            </a:r>
            <a:r>
              <a:rPr lang="id-ID" dirty="0"/>
              <a:t> </a:t>
            </a:r>
            <a:r>
              <a:rPr lang="id-ID" dirty="0" smtClean="0"/>
              <a:t>1</a:t>
            </a:r>
            <a:endParaRPr lang="en-US" dirty="0"/>
          </a:p>
        </p:txBody>
      </p:sp>
      <p:graphicFrame>
        <p:nvGraphicFramePr>
          <p:cNvPr id="7" name="Content Placeholder 6"/>
          <p:cNvGraphicFramePr>
            <a:graphicFrameLocks noGrp="1"/>
          </p:cNvGraphicFramePr>
          <p:nvPr>
            <p:ph idx="1"/>
          </p:nvPr>
        </p:nvGraphicFramePr>
        <p:xfrm>
          <a:off x="508000" y="1600201"/>
          <a:ext cx="11074400" cy="4419601"/>
        </p:xfrm>
        <a:graphic>
          <a:graphicData uri="http://schemas.openxmlformats.org/drawingml/2006/table">
            <a:tbl>
              <a:tblPr firstRow="1" bandRow="1">
                <a:tableStyleId>{5C22544A-7EE6-4342-B048-85BDC9FD1C3A}</a:tableStyleId>
              </a:tblPr>
              <a:tblGrid>
                <a:gridCol w="1625600"/>
                <a:gridCol w="2133600"/>
                <a:gridCol w="2438400"/>
                <a:gridCol w="2661920"/>
                <a:gridCol w="2214880"/>
              </a:tblGrid>
              <a:tr h="1163053">
                <a:tc>
                  <a:txBody>
                    <a:bodyPr/>
                    <a:lstStyle/>
                    <a:p>
                      <a:r>
                        <a:rPr lang="en-US" sz="1800" dirty="0" err="1" smtClean="0"/>
                        <a:t>Produk</a:t>
                      </a:r>
                      <a:endParaRPr lang="en-US" sz="1800" dirty="0"/>
                    </a:p>
                  </a:txBody>
                  <a:tcPr marL="121920" marR="121920"/>
                </a:tc>
                <a:tc>
                  <a:txBody>
                    <a:bodyPr/>
                    <a:lstStyle/>
                    <a:p>
                      <a:r>
                        <a:rPr lang="en-US" sz="1800" dirty="0" err="1" smtClean="0"/>
                        <a:t>Kuantitas</a:t>
                      </a:r>
                      <a:endParaRPr lang="en-US" sz="1800" dirty="0"/>
                    </a:p>
                  </a:txBody>
                  <a:tcPr marL="121920" marR="121920"/>
                </a:tc>
                <a:tc>
                  <a:txBody>
                    <a:bodyPr/>
                    <a:lstStyle/>
                    <a:p>
                      <a:r>
                        <a:rPr lang="en-US" sz="1800" dirty="0" err="1" smtClean="0"/>
                        <a:t>Biaya</a:t>
                      </a:r>
                      <a:r>
                        <a:rPr lang="en-US" sz="1800" baseline="0" dirty="0" smtClean="0"/>
                        <a:t> </a:t>
                      </a:r>
                      <a:r>
                        <a:rPr lang="en-US" sz="1800" baseline="0" dirty="0" err="1" smtClean="0"/>
                        <a:t>sesudah</a:t>
                      </a:r>
                      <a:r>
                        <a:rPr lang="en-US" sz="1800" baseline="0" dirty="0" smtClean="0"/>
                        <a:t> split-off</a:t>
                      </a:r>
                      <a:endParaRPr lang="en-US" sz="1800" dirty="0"/>
                    </a:p>
                  </a:txBody>
                  <a:tcPr marL="121920" marR="121920"/>
                </a:tc>
                <a:tc>
                  <a:txBody>
                    <a:bodyPr/>
                    <a:lstStyle/>
                    <a:p>
                      <a:r>
                        <a:rPr lang="en-US" sz="1800" dirty="0" smtClean="0"/>
                        <a:t>Total </a:t>
                      </a:r>
                      <a:r>
                        <a:rPr lang="en-US" sz="1800" dirty="0" err="1" smtClean="0"/>
                        <a:t>harga</a:t>
                      </a:r>
                      <a:r>
                        <a:rPr lang="en-US" sz="1800" dirty="0" smtClean="0"/>
                        <a:t> </a:t>
                      </a:r>
                      <a:r>
                        <a:rPr lang="en-US" sz="1800" dirty="0" err="1" smtClean="0"/>
                        <a:t>pasar</a:t>
                      </a:r>
                      <a:endParaRPr lang="en-US" sz="1800" dirty="0"/>
                    </a:p>
                  </a:txBody>
                  <a:tcPr marL="121920" marR="121920"/>
                </a:tc>
                <a:tc>
                  <a:txBody>
                    <a:bodyPr/>
                    <a:lstStyle/>
                    <a:p>
                      <a:r>
                        <a:rPr lang="en-US" sz="1800" dirty="0" err="1" smtClean="0"/>
                        <a:t>Harga</a:t>
                      </a:r>
                      <a:r>
                        <a:rPr lang="en-US" sz="1800" dirty="0" smtClean="0"/>
                        <a:t> </a:t>
                      </a:r>
                      <a:r>
                        <a:rPr lang="en-US" sz="1800" dirty="0" err="1" smtClean="0"/>
                        <a:t>pasar</a:t>
                      </a:r>
                      <a:r>
                        <a:rPr lang="en-US" sz="1800" dirty="0" smtClean="0"/>
                        <a:t>/</a:t>
                      </a:r>
                      <a:r>
                        <a:rPr lang="en-US" sz="1800" baseline="0" dirty="0" smtClean="0"/>
                        <a:t> unit</a:t>
                      </a:r>
                      <a:endParaRPr lang="en-US" sz="1800" dirty="0"/>
                    </a:p>
                  </a:txBody>
                  <a:tcPr marL="121920" marR="121920"/>
                </a:tc>
              </a:tr>
              <a:tr h="814137">
                <a:tc>
                  <a:txBody>
                    <a:bodyPr/>
                    <a:lstStyle/>
                    <a:p>
                      <a:r>
                        <a:rPr lang="en-US" sz="1800" dirty="0" smtClean="0"/>
                        <a:t>A</a:t>
                      </a:r>
                      <a:endParaRPr lang="en-US" sz="1800" dirty="0"/>
                    </a:p>
                  </a:txBody>
                  <a:tcPr marL="121920" marR="121920"/>
                </a:tc>
                <a:tc>
                  <a:txBody>
                    <a:bodyPr/>
                    <a:lstStyle/>
                    <a:p>
                      <a:pPr algn="r"/>
                      <a:r>
                        <a:rPr lang="en-US" sz="1800" dirty="0" smtClean="0"/>
                        <a:t>15.000</a:t>
                      </a:r>
                      <a:endParaRPr lang="en-US" sz="1800" dirty="0"/>
                    </a:p>
                  </a:txBody>
                  <a:tcPr marL="121920" marR="121920"/>
                </a:tc>
                <a:tc>
                  <a:txBody>
                    <a:bodyPr/>
                    <a:lstStyle/>
                    <a:p>
                      <a:pPr algn="r"/>
                      <a:r>
                        <a:rPr lang="en-US" sz="1800" dirty="0" smtClean="0"/>
                        <a:t>30.000.000</a:t>
                      </a:r>
                      <a:endParaRPr lang="en-US" sz="1800" dirty="0"/>
                    </a:p>
                  </a:txBody>
                  <a:tcPr marL="121920" marR="121920"/>
                </a:tc>
                <a:tc>
                  <a:txBody>
                    <a:bodyPr/>
                    <a:lstStyle/>
                    <a:p>
                      <a:pPr algn="r"/>
                      <a:r>
                        <a:rPr lang="en-US" sz="1800" dirty="0" smtClean="0"/>
                        <a:t>150.000.000</a:t>
                      </a:r>
                      <a:endParaRPr lang="en-US" sz="1800" dirty="0"/>
                    </a:p>
                  </a:txBody>
                  <a:tcPr marL="121920" marR="121920"/>
                </a:tc>
                <a:tc>
                  <a:txBody>
                    <a:bodyPr/>
                    <a:lstStyle/>
                    <a:p>
                      <a:pPr algn="r"/>
                      <a:r>
                        <a:rPr lang="en-US" sz="1800" dirty="0" smtClean="0"/>
                        <a:t>10.000</a:t>
                      </a:r>
                      <a:endParaRPr lang="en-US" sz="1800" dirty="0"/>
                    </a:p>
                  </a:txBody>
                  <a:tcPr marL="121920" marR="121920"/>
                </a:tc>
              </a:tr>
              <a:tr h="814137">
                <a:tc>
                  <a:txBody>
                    <a:bodyPr/>
                    <a:lstStyle/>
                    <a:p>
                      <a:r>
                        <a:rPr lang="en-US" sz="1800" dirty="0" smtClean="0"/>
                        <a:t>B</a:t>
                      </a:r>
                      <a:endParaRPr lang="en-US" sz="1800" dirty="0"/>
                    </a:p>
                  </a:txBody>
                  <a:tcPr marL="121920" marR="121920"/>
                </a:tc>
                <a:tc>
                  <a:txBody>
                    <a:bodyPr/>
                    <a:lstStyle/>
                    <a:p>
                      <a:pPr algn="r"/>
                      <a:r>
                        <a:rPr lang="en-US" sz="1800" dirty="0" smtClean="0"/>
                        <a:t>20.000</a:t>
                      </a:r>
                      <a:endParaRPr lang="en-US" sz="1800" dirty="0"/>
                    </a:p>
                  </a:txBody>
                  <a:tcPr marL="121920" marR="121920"/>
                </a:tc>
                <a:tc>
                  <a:txBody>
                    <a:bodyPr/>
                    <a:lstStyle/>
                    <a:p>
                      <a:pPr algn="r"/>
                      <a:r>
                        <a:rPr lang="en-US" sz="1800" dirty="0" smtClean="0"/>
                        <a:t>40.000.000</a:t>
                      </a:r>
                      <a:endParaRPr lang="en-US" sz="1800" dirty="0"/>
                    </a:p>
                  </a:txBody>
                  <a:tcPr marL="121920" marR="121920"/>
                </a:tc>
                <a:tc>
                  <a:txBody>
                    <a:bodyPr/>
                    <a:lstStyle/>
                    <a:p>
                      <a:pPr algn="r"/>
                      <a:r>
                        <a:rPr lang="en-US" sz="1800" dirty="0" smtClean="0"/>
                        <a:t>280.000.000</a:t>
                      </a:r>
                      <a:endParaRPr lang="en-US" sz="1800" dirty="0"/>
                    </a:p>
                  </a:txBody>
                  <a:tcPr marL="121920" marR="121920"/>
                </a:tc>
                <a:tc>
                  <a:txBody>
                    <a:bodyPr/>
                    <a:lstStyle/>
                    <a:p>
                      <a:pPr algn="r"/>
                      <a:r>
                        <a:rPr lang="en-US" sz="1800" dirty="0" smtClean="0"/>
                        <a:t>14.000</a:t>
                      </a:r>
                      <a:endParaRPr lang="en-US" sz="1800" dirty="0"/>
                    </a:p>
                  </a:txBody>
                  <a:tcPr marL="121920" marR="121920"/>
                </a:tc>
              </a:tr>
              <a:tr h="814137">
                <a:tc>
                  <a:txBody>
                    <a:bodyPr/>
                    <a:lstStyle/>
                    <a:p>
                      <a:r>
                        <a:rPr lang="en-US" sz="1800" dirty="0" smtClean="0"/>
                        <a:t>C</a:t>
                      </a:r>
                      <a:endParaRPr lang="en-US" sz="1800" dirty="0"/>
                    </a:p>
                  </a:txBody>
                  <a:tcPr marL="121920" marR="121920"/>
                </a:tc>
                <a:tc>
                  <a:txBody>
                    <a:bodyPr/>
                    <a:lstStyle/>
                    <a:p>
                      <a:pPr algn="r"/>
                      <a:r>
                        <a:rPr lang="en-US" sz="1800" dirty="0" smtClean="0"/>
                        <a:t>15.000</a:t>
                      </a:r>
                      <a:endParaRPr lang="en-US" sz="1800" dirty="0"/>
                    </a:p>
                  </a:txBody>
                  <a:tcPr marL="121920" marR="121920"/>
                </a:tc>
                <a:tc>
                  <a:txBody>
                    <a:bodyPr/>
                    <a:lstStyle/>
                    <a:p>
                      <a:pPr algn="r"/>
                      <a:r>
                        <a:rPr lang="en-US" sz="1800" dirty="0" smtClean="0"/>
                        <a:t>130.000.000</a:t>
                      </a:r>
                      <a:endParaRPr lang="en-US" sz="1800" dirty="0"/>
                    </a:p>
                  </a:txBody>
                  <a:tcPr marL="121920" marR="121920"/>
                </a:tc>
                <a:tc>
                  <a:txBody>
                    <a:bodyPr/>
                    <a:lstStyle/>
                    <a:p>
                      <a:pPr algn="r"/>
                      <a:r>
                        <a:rPr lang="en-US" sz="1800" dirty="0" smtClean="0"/>
                        <a:t>240.000.000</a:t>
                      </a:r>
                      <a:endParaRPr lang="en-US" sz="1800" dirty="0"/>
                    </a:p>
                  </a:txBody>
                  <a:tcPr marL="121920" marR="121920"/>
                </a:tc>
                <a:tc>
                  <a:txBody>
                    <a:bodyPr/>
                    <a:lstStyle/>
                    <a:p>
                      <a:pPr algn="r"/>
                      <a:r>
                        <a:rPr lang="en-US" sz="1800" dirty="0" smtClean="0"/>
                        <a:t>16.000</a:t>
                      </a:r>
                      <a:endParaRPr lang="en-US" sz="1800" dirty="0"/>
                    </a:p>
                  </a:txBody>
                  <a:tcPr marL="121920" marR="121920"/>
                </a:tc>
              </a:tr>
              <a:tr h="814137">
                <a:tc>
                  <a:txBody>
                    <a:bodyPr/>
                    <a:lstStyle/>
                    <a:p>
                      <a:endParaRPr lang="en-US" sz="1800"/>
                    </a:p>
                  </a:txBody>
                  <a:tcPr marL="121920" marR="121920"/>
                </a:tc>
                <a:tc>
                  <a:txBody>
                    <a:bodyPr/>
                    <a:lstStyle/>
                    <a:p>
                      <a:pPr algn="r"/>
                      <a:r>
                        <a:rPr lang="en-US" sz="1800" dirty="0" smtClean="0"/>
                        <a:t>50.000</a:t>
                      </a:r>
                      <a:endParaRPr lang="en-US" sz="1800" dirty="0"/>
                    </a:p>
                  </a:txBody>
                  <a:tcPr marL="121920" marR="121920"/>
                </a:tc>
                <a:tc>
                  <a:txBody>
                    <a:bodyPr/>
                    <a:lstStyle/>
                    <a:p>
                      <a:pPr algn="r"/>
                      <a:r>
                        <a:rPr lang="en-US" sz="1800" dirty="0" smtClean="0"/>
                        <a:t>200.000.000</a:t>
                      </a:r>
                      <a:endParaRPr lang="en-US" sz="1800" dirty="0"/>
                    </a:p>
                  </a:txBody>
                  <a:tcPr marL="121920" marR="121920"/>
                </a:tc>
                <a:tc>
                  <a:txBody>
                    <a:bodyPr/>
                    <a:lstStyle/>
                    <a:p>
                      <a:pPr algn="r"/>
                      <a:r>
                        <a:rPr lang="en-US" sz="1800" dirty="0" smtClean="0"/>
                        <a:t>670.000.000</a:t>
                      </a:r>
                      <a:endParaRPr lang="en-US" sz="1800" dirty="0"/>
                    </a:p>
                  </a:txBody>
                  <a:tcPr marL="121920" marR="121920"/>
                </a:tc>
                <a:tc>
                  <a:txBody>
                    <a:bodyPr/>
                    <a:lstStyle/>
                    <a:p>
                      <a:pPr algn="r"/>
                      <a:endParaRPr lang="en-US" sz="1800"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FDDA3EC-046C-408A-8275-36234BD6E93E}" type="slidenum">
              <a:rPr lang="en-US" smtClean="0"/>
              <a:pPr>
                <a:defRPr/>
              </a:pPr>
              <a:t>187</a:t>
            </a:fld>
            <a:endParaRPr lang="en-US"/>
          </a:p>
        </p:txBody>
      </p:sp>
    </p:spTree>
    <p:extLst>
      <p:ext uri="{BB962C8B-B14F-4D97-AF65-F5344CB8AC3E}">
        <p14:creationId xmlns:p14="http://schemas.microsoft.com/office/powerpoint/2010/main" val="251996307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Soal</a:t>
            </a:r>
            <a:r>
              <a:rPr lang="id-ID" dirty="0"/>
              <a:t> </a:t>
            </a:r>
            <a:r>
              <a:rPr lang="id-ID" dirty="0" smtClean="0"/>
              <a:t>1</a:t>
            </a:r>
            <a:r>
              <a:rPr lang="en-US" dirty="0" smtClean="0"/>
              <a:t> (</a:t>
            </a:r>
            <a:r>
              <a:rPr lang="en-US" dirty="0" err="1" smtClean="0"/>
              <a:t>lanjutan</a:t>
            </a:r>
            <a:r>
              <a:rPr lang="en-US" dirty="0" smtClean="0"/>
              <a:t>)</a:t>
            </a:r>
            <a:endParaRPr lang="en-US" dirty="0"/>
          </a:p>
        </p:txBody>
      </p:sp>
      <p:sp>
        <p:nvSpPr>
          <p:cNvPr id="3" name="Content Placeholder 2"/>
          <p:cNvSpPr>
            <a:spLocks noGrp="1"/>
          </p:cNvSpPr>
          <p:nvPr>
            <p:ph idx="1"/>
          </p:nvPr>
        </p:nvSpPr>
        <p:spPr/>
        <p:txBody>
          <a:bodyPr/>
          <a:lstStyle/>
          <a:p>
            <a:pPr>
              <a:defRPr/>
            </a:pPr>
            <a:r>
              <a:rPr lang="en-US" dirty="0" err="1" smtClean="0"/>
              <a:t>Biaya</a:t>
            </a:r>
            <a:r>
              <a:rPr lang="en-US" dirty="0" smtClean="0"/>
              <a:t> </a:t>
            </a:r>
            <a:r>
              <a:rPr lang="en-US" dirty="0" err="1" smtClean="0"/>
              <a:t>bersama</a:t>
            </a:r>
            <a:r>
              <a:rPr lang="en-US" dirty="0" smtClean="0"/>
              <a:t> </a:t>
            </a:r>
            <a:r>
              <a:rPr lang="en-US" dirty="0" err="1" smtClean="0"/>
              <a:t>untuk</a:t>
            </a:r>
            <a:r>
              <a:rPr lang="en-US" dirty="0" smtClean="0"/>
              <a:t> </a:t>
            </a:r>
            <a:r>
              <a:rPr lang="en-US" dirty="0" err="1" smtClean="0"/>
              <a:t>ketiga</a:t>
            </a:r>
            <a:r>
              <a:rPr lang="en-US" dirty="0" smtClean="0"/>
              <a:t> </a:t>
            </a:r>
            <a:r>
              <a:rPr lang="en-US" dirty="0" err="1" smtClean="0"/>
              <a:t>produk</a:t>
            </a:r>
            <a:r>
              <a:rPr lang="en-US" dirty="0" smtClean="0"/>
              <a:t> Rp300.000.000</a:t>
            </a:r>
          </a:p>
          <a:p>
            <a:pPr>
              <a:defRPr/>
            </a:pPr>
            <a:r>
              <a:rPr lang="en-US" dirty="0" err="1" smtClean="0"/>
              <a:t>Tentukan</a:t>
            </a:r>
            <a:r>
              <a:rPr lang="en-US" dirty="0" smtClean="0"/>
              <a:t> </a:t>
            </a:r>
            <a:r>
              <a:rPr lang="en-US" dirty="0" err="1" smtClean="0"/>
              <a:t>harga</a:t>
            </a:r>
            <a:r>
              <a:rPr lang="en-US" dirty="0" smtClean="0"/>
              <a:t> </a:t>
            </a:r>
            <a:r>
              <a:rPr lang="en-US" dirty="0" err="1" smtClean="0"/>
              <a:t>pokok</a:t>
            </a:r>
            <a:r>
              <a:rPr lang="en-US" dirty="0" smtClean="0"/>
              <a:t> </a:t>
            </a:r>
            <a:r>
              <a:rPr lang="en-US" dirty="0" err="1" smtClean="0"/>
              <a:t>masing-masing</a:t>
            </a:r>
            <a:r>
              <a:rPr lang="en-US" dirty="0" smtClean="0"/>
              <a:t> </a:t>
            </a:r>
            <a:r>
              <a:rPr lang="en-US" dirty="0" err="1" smtClean="0"/>
              <a:t>produk</a:t>
            </a:r>
            <a:r>
              <a:rPr lang="en-US" dirty="0" smtClean="0"/>
              <a:t>, </a:t>
            </a:r>
            <a:r>
              <a:rPr lang="en-US" dirty="0" err="1" smtClean="0"/>
              <a:t>gunakan</a:t>
            </a:r>
            <a:r>
              <a:rPr lang="en-US" dirty="0" smtClean="0"/>
              <a:t> </a:t>
            </a:r>
            <a:r>
              <a:rPr lang="en-US" dirty="0" err="1" smtClean="0"/>
              <a:t>metode</a:t>
            </a:r>
            <a:r>
              <a:rPr lang="en-US" dirty="0" smtClean="0"/>
              <a:t>:</a:t>
            </a:r>
          </a:p>
          <a:p>
            <a:pPr lvl="1">
              <a:defRPr/>
            </a:pPr>
            <a:r>
              <a:rPr lang="en-US" dirty="0" err="1" smtClean="0"/>
              <a:t>Harga</a:t>
            </a:r>
            <a:r>
              <a:rPr lang="en-US" dirty="0" smtClean="0"/>
              <a:t> </a:t>
            </a:r>
            <a:r>
              <a:rPr lang="en-US" dirty="0" err="1" smtClean="0"/>
              <a:t>pasar</a:t>
            </a:r>
            <a:r>
              <a:rPr lang="en-US" dirty="0" smtClean="0"/>
              <a:t> </a:t>
            </a:r>
            <a:r>
              <a:rPr lang="en-US" dirty="0" err="1" smtClean="0"/>
              <a:t>hipotesis</a:t>
            </a:r>
            <a:endParaRPr lang="en-US" dirty="0" smtClean="0"/>
          </a:p>
          <a:p>
            <a:pPr lvl="1">
              <a:defRPr/>
            </a:pPr>
            <a:r>
              <a:rPr lang="en-US" dirty="0" err="1" smtClean="0"/>
              <a:t>Metode</a:t>
            </a:r>
            <a:r>
              <a:rPr lang="en-US" dirty="0" smtClean="0"/>
              <a:t> </a:t>
            </a:r>
            <a:r>
              <a:rPr lang="en-US" dirty="0" err="1" smtClean="0"/>
              <a:t>satuan</a:t>
            </a:r>
            <a:r>
              <a:rPr lang="en-US" dirty="0" smtClean="0"/>
              <a:t> </a:t>
            </a:r>
            <a:r>
              <a:rPr lang="en-US" dirty="0" err="1" smtClean="0"/>
              <a:t>fisik</a:t>
            </a:r>
            <a:endParaRPr lang="en-US" dirty="0" smtClean="0"/>
          </a:p>
          <a:p>
            <a:pPr lvl="1">
              <a:defRPr/>
            </a:pPr>
            <a:r>
              <a:rPr lang="en-US" dirty="0" err="1" smtClean="0"/>
              <a:t>Metode</a:t>
            </a:r>
            <a:r>
              <a:rPr lang="en-US" dirty="0" smtClean="0"/>
              <a:t> </a:t>
            </a:r>
            <a:r>
              <a:rPr lang="en-US" dirty="0" err="1" smtClean="0"/>
              <a:t>kos</a:t>
            </a:r>
            <a:r>
              <a:rPr lang="en-US" dirty="0" smtClean="0"/>
              <a:t> per unit</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2ED31B26-9A9E-44BE-B76F-15F3505F1DEC}" type="slidenum">
              <a:rPr lang="en-US" smtClean="0"/>
              <a:pPr>
                <a:defRPr/>
              </a:pPr>
              <a:t>188</a:t>
            </a:fld>
            <a:endParaRPr lang="en-US"/>
          </a:p>
        </p:txBody>
      </p:sp>
    </p:spTree>
    <p:extLst>
      <p:ext uri="{BB962C8B-B14F-4D97-AF65-F5344CB8AC3E}">
        <p14:creationId xmlns:p14="http://schemas.microsoft.com/office/powerpoint/2010/main" val="99560046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err="1" smtClean="0"/>
              <a:t>Soal</a:t>
            </a:r>
            <a:r>
              <a:rPr lang="id-ID" dirty="0"/>
              <a:t> </a:t>
            </a:r>
            <a:r>
              <a:rPr lang="id-ID" dirty="0" smtClean="0"/>
              <a:t>2</a:t>
            </a:r>
            <a:endParaRPr lang="en-US" dirty="0" smtClean="0"/>
          </a:p>
        </p:txBody>
      </p:sp>
      <p:graphicFrame>
        <p:nvGraphicFramePr>
          <p:cNvPr id="35897" name="Group 57"/>
          <p:cNvGraphicFramePr>
            <a:graphicFrameLocks noGrp="1"/>
          </p:cNvGraphicFramePr>
          <p:nvPr>
            <p:ph idx="1"/>
          </p:nvPr>
        </p:nvGraphicFramePr>
        <p:xfrm>
          <a:off x="609600" y="1600200"/>
          <a:ext cx="10972800" cy="4960938"/>
        </p:xfrm>
        <a:graphic>
          <a:graphicData uri="http://schemas.openxmlformats.org/drawingml/2006/table">
            <a:tbl>
              <a:tblPr/>
              <a:tblGrid>
                <a:gridCol w="2194984"/>
                <a:gridCol w="2194983"/>
                <a:gridCol w="2010833"/>
                <a:gridCol w="2377017"/>
                <a:gridCol w="2194983"/>
              </a:tblGrid>
              <a:tr h="11887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Produk </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Q</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 unit (Rp)</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Kos sesudah Split off</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Bobot</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 </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6.250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8.000.000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 </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12.500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12.000.000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 </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18.750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14.000.000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 </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12.500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20.000.000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62.500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54.000.000</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4228B80C-8F8F-4324-9C4E-23EFEF335020}" type="slidenum">
              <a:rPr lang="en-US" smtClean="0"/>
              <a:pPr>
                <a:defRPr/>
              </a:pPr>
              <a:t>189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2388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08000" y="266700"/>
            <a:ext cx="11379200" cy="1143000"/>
          </a:xfrm>
        </p:spPr>
        <p:txBody>
          <a:bodyPr anchorCtr="0"/>
          <a:lstStyle/>
          <a:p>
            <a:pPr eaLnBrk="1" hangingPunct="1">
              <a:defRPr/>
            </a:pPr>
            <a:r>
              <a:rPr lang="en-US" dirty="0" smtClean="0">
                <a:solidFill>
                  <a:srgbClr val="FF0000"/>
                </a:solidFill>
              </a:rPr>
              <a:t>PARADIGMA BARU MANAJEMEN</a:t>
            </a:r>
          </a:p>
        </p:txBody>
      </p:sp>
      <p:sp>
        <p:nvSpPr>
          <p:cNvPr id="45059" name="Rectangle 3"/>
          <p:cNvSpPr>
            <a:spLocks noGrp="1" noChangeArrowheads="1"/>
          </p:cNvSpPr>
          <p:nvPr>
            <p:ph idx="4294967295"/>
          </p:nvPr>
        </p:nvSpPr>
        <p:spPr>
          <a:xfrm>
            <a:off x="508000" y="1752600"/>
            <a:ext cx="11176000" cy="4343400"/>
          </a:xfrm>
        </p:spPr>
        <p:txBody>
          <a:bodyPr/>
          <a:lstStyle/>
          <a:p>
            <a:pPr eaLnBrk="1" hangingPunct="1">
              <a:defRPr/>
            </a:pPr>
            <a:r>
              <a:rPr lang="en-US" sz="3600" dirty="0" err="1" smtClean="0"/>
              <a:t>Paradigma</a:t>
            </a:r>
            <a:r>
              <a:rPr lang="en-US" sz="3600" dirty="0" smtClean="0"/>
              <a:t> </a:t>
            </a:r>
            <a:r>
              <a:rPr lang="en-US" sz="3600" dirty="0" err="1" smtClean="0"/>
              <a:t>baru</a:t>
            </a:r>
            <a:r>
              <a:rPr lang="en-US" sz="3600" dirty="0" smtClean="0"/>
              <a:t> </a:t>
            </a:r>
            <a:r>
              <a:rPr lang="en-US" sz="3600" dirty="0" err="1" smtClean="0"/>
              <a:t>manajemen</a:t>
            </a:r>
            <a:r>
              <a:rPr lang="en-US" sz="3600" dirty="0" smtClean="0"/>
              <a:t> </a:t>
            </a:r>
            <a:r>
              <a:rPr lang="en-US" sz="3600" dirty="0" err="1" smtClean="0"/>
              <a:t>untuk</a:t>
            </a:r>
            <a:r>
              <a:rPr lang="en-US" sz="3600" dirty="0" smtClean="0"/>
              <a:t> </a:t>
            </a:r>
            <a:r>
              <a:rPr lang="en-US" sz="3600" dirty="0" err="1" smtClean="0"/>
              <a:t>menghadapi</a:t>
            </a:r>
            <a:r>
              <a:rPr lang="en-US" sz="3600" dirty="0" smtClean="0"/>
              <a:t> </a:t>
            </a:r>
            <a:r>
              <a:rPr lang="en-US" sz="3600" dirty="0" err="1" smtClean="0"/>
              <a:t>lingkungan</a:t>
            </a:r>
            <a:r>
              <a:rPr lang="en-US" sz="3600" dirty="0" smtClean="0"/>
              <a:t> </a:t>
            </a:r>
            <a:r>
              <a:rPr lang="en-US" sz="3600" dirty="0" err="1" smtClean="0"/>
              <a:t>bisnis</a:t>
            </a:r>
            <a:r>
              <a:rPr lang="en-US" sz="3600" dirty="0" smtClean="0"/>
              <a:t> global, </a:t>
            </a:r>
            <a:r>
              <a:rPr lang="en-US" sz="3600" dirty="0" err="1" smtClean="0"/>
              <a:t>kompetitif</a:t>
            </a:r>
            <a:r>
              <a:rPr lang="en-US" sz="3600" dirty="0" smtClean="0"/>
              <a:t>, </a:t>
            </a:r>
            <a:r>
              <a:rPr lang="en-US" sz="3600" dirty="0" err="1" smtClean="0"/>
              <a:t>dan</a:t>
            </a:r>
            <a:r>
              <a:rPr lang="en-US" sz="3600" dirty="0" smtClean="0"/>
              <a:t> </a:t>
            </a:r>
            <a:r>
              <a:rPr lang="en-US" sz="3600" dirty="0" err="1" smtClean="0"/>
              <a:t>turbulen</a:t>
            </a:r>
            <a:r>
              <a:rPr lang="en-US" sz="3600" dirty="0" smtClean="0"/>
              <a:t> </a:t>
            </a:r>
            <a:r>
              <a:rPr lang="en-US" sz="3600" dirty="0" err="1" smtClean="0"/>
              <a:t>adalah</a:t>
            </a:r>
            <a:r>
              <a:rPr lang="en-US" sz="3600" dirty="0" smtClean="0"/>
              <a:t>:</a:t>
            </a:r>
          </a:p>
          <a:p>
            <a:pPr lvl="1" eaLnBrk="1" hangingPunct="1">
              <a:defRPr/>
            </a:pPr>
            <a:r>
              <a:rPr lang="en-US" sz="3600" i="1" dirty="0" smtClean="0"/>
              <a:t>Customer value</a:t>
            </a:r>
          </a:p>
          <a:p>
            <a:pPr lvl="1" eaLnBrk="1" hangingPunct="1">
              <a:defRPr/>
            </a:pPr>
            <a:r>
              <a:rPr lang="en-US" sz="3600" i="1" dirty="0" smtClean="0"/>
              <a:t>Continuous improvement</a:t>
            </a:r>
          </a:p>
          <a:p>
            <a:pPr lvl="1" eaLnBrk="1" hangingPunct="1">
              <a:defRPr/>
            </a:pPr>
            <a:r>
              <a:rPr lang="en-US" sz="3600" i="1" dirty="0" smtClean="0"/>
              <a:t>Organizational system</a:t>
            </a:r>
          </a:p>
        </p:txBody>
      </p:sp>
      <p:sp>
        <p:nvSpPr>
          <p:cNvPr id="21508"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6D5785D-A6B4-496E-86F7-1788033CD601}" type="slidenum">
              <a:rPr lang="en-US" smtClean="0"/>
              <a:pPr>
                <a:defRPr/>
              </a:pPr>
              <a:t>19</a:t>
            </a:fld>
            <a:endParaRPr lang="en-US"/>
          </a:p>
        </p:txBody>
      </p:sp>
    </p:spTree>
    <p:extLst>
      <p:ext uri="{BB962C8B-B14F-4D97-AF65-F5344CB8AC3E}">
        <p14:creationId xmlns:p14="http://schemas.microsoft.com/office/powerpoint/2010/main" val="242998057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err="1" smtClean="0"/>
              <a:t>Soal</a:t>
            </a:r>
            <a:r>
              <a:rPr lang="en-US" dirty="0" smtClean="0"/>
              <a:t> -3 (</a:t>
            </a:r>
            <a:r>
              <a:rPr lang="en-US" dirty="0" err="1" smtClean="0"/>
              <a:t>lanjutan</a:t>
            </a:r>
            <a:r>
              <a:rPr lang="en-US" dirty="0" smtClean="0"/>
              <a:t>)</a:t>
            </a:r>
          </a:p>
        </p:txBody>
      </p:sp>
      <p:sp>
        <p:nvSpPr>
          <p:cNvPr id="37891" name="Rectangle 3"/>
          <p:cNvSpPr>
            <a:spLocks noGrp="1" noChangeArrowheads="1"/>
          </p:cNvSpPr>
          <p:nvPr>
            <p:ph type="body" idx="1"/>
          </p:nvPr>
        </p:nvSpPr>
        <p:spPr/>
        <p:txBody>
          <a:bodyPr/>
          <a:lstStyle/>
          <a:p>
            <a:pPr eaLnBrk="1" hangingPunct="1">
              <a:defRPr/>
            </a:pPr>
            <a:r>
              <a:rPr lang="en-US" smtClean="0"/>
              <a:t>Joint Cost Rp525.000.000,-</a:t>
            </a:r>
          </a:p>
          <a:p>
            <a:pPr eaLnBrk="1" hangingPunct="1">
              <a:defRPr/>
            </a:pPr>
            <a:r>
              <a:rPr lang="en-US" smtClean="0"/>
              <a:t>Tentukan kos produk masing- masing dengan metode:</a:t>
            </a:r>
          </a:p>
          <a:p>
            <a:pPr lvl="1" eaLnBrk="1" hangingPunct="1">
              <a:defRPr/>
            </a:pPr>
            <a:r>
              <a:rPr lang="en-US" smtClean="0"/>
              <a:t>Harga pasar (harga jual)</a:t>
            </a:r>
          </a:p>
          <a:p>
            <a:pPr lvl="1" eaLnBrk="1" hangingPunct="1">
              <a:defRPr/>
            </a:pPr>
            <a:r>
              <a:rPr lang="en-US" smtClean="0"/>
              <a:t>Satuan unit fisik</a:t>
            </a:r>
          </a:p>
          <a:p>
            <a:pPr lvl="1" eaLnBrk="1" hangingPunct="1">
              <a:defRPr/>
            </a:pPr>
            <a:r>
              <a:rPr lang="en-US" smtClean="0"/>
              <a:t>Kos per unit  rata-rata sederhana</a:t>
            </a:r>
          </a:p>
          <a:p>
            <a:pPr lvl="1" eaLnBrk="1" hangingPunct="1">
              <a:defRPr/>
            </a:pPr>
            <a:r>
              <a:rPr lang="en-US" smtClean="0"/>
              <a:t>Kos per unit rata-rata tertimbang</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7CF4DD74-9736-43EA-B149-790ECE381953}" type="slidenum">
              <a:rPr lang="en-US" smtClean="0"/>
              <a:pPr>
                <a:defRPr/>
              </a:pPr>
              <a:t>190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7206958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7030A0"/>
                </a:solidFill>
              </a:rPr>
              <a:t>STANDARD COSTING</a:t>
            </a:r>
            <a:br>
              <a:rPr lang="en-US" dirty="0">
                <a:solidFill>
                  <a:srgbClr val="7030A0"/>
                </a:solidFill>
              </a:rPr>
            </a:br>
            <a:r>
              <a:rPr lang="en-US" dirty="0">
                <a:solidFill>
                  <a:srgbClr val="7030A0"/>
                </a:solidFill>
              </a:rPr>
              <a:t> AND ANALYZING VARIANCES</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423591" cy="459564"/>
          </a:xfrm>
          <a:prstGeom prst="rect">
            <a:avLst/>
          </a:prstGeom>
          <a:effectLst/>
        </p:spPr>
        <p:txBody>
          <a:bodyPr vert="horz" lIns="91440" tIns="45720" rIns="91440" bIns="45720" rtlCol="0" anchor="b">
            <a:normAutofit fontScale="85000" lnSpcReduction="1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smtClean="0"/>
              <a:t>13-14</a:t>
            </a:r>
            <a:endParaRPr lang="en-US" sz="2400" dirty="0"/>
          </a:p>
        </p:txBody>
      </p:sp>
    </p:spTree>
    <p:extLst>
      <p:ext uri="{BB962C8B-B14F-4D97-AF65-F5344CB8AC3E}">
        <p14:creationId xmlns:p14="http://schemas.microsoft.com/office/powerpoint/2010/main" val="378302639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Definisi</a:t>
            </a:r>
          </a:p>
        </p:txBody>
      </p:sp>
      <p:sp>
        <p:nvSpPr>
          <p:cNvPr id="4099" name="Rectangle 3"/>
          <p:cNvSpPr>
            <a:spLocks noGrp="1" noChangeArrowheads="1"/>
          </p:cNvSpPr>
          <p:nvPr>
            <p:ph type="body" idx="1"/>
          </p:nvPr>
        </p:nvSpPr>
        <p:spPr/>
        <p:txBody>
          <a:bodyPr/>
          <a:lstStyle/>
          <a:p>
            <a:pPr eaLnBrk="1" hangingPunct="1">
              <a:lnSpc>
                <a:spcPct val="90000"/>
              </a:lnSpc>
              <a:defRPr/>
            </a:pPr>
            <a:r>
              <a:rPr lang="en-US" dirty="0" err="1" smtClean="0"/>
              <a:t>Biaya</a:t>
            </a:r>
            <a:r>
              <a:rPr lang="en-US" dirty="0" smtClean="0"/>
              <a:t> </a:t>
            </a:r>
            <a:r>
              <a:rPr lang="en-US" dirty="0" err="1" smtClean="0"/>
              <a:t>standar</a:t>
            </a:r>
            <a:r>
              <a:rPr lang="en-US" dirty="0" smtClean="0"/>
              <a:t>:</a:t>
            </a:r>
          </a:p>
          <a:p>
            <a:pPr eaLnBrk="1" hangingPunct="1">
              <a:lnSpc>
                <a:spcPct val="90000"/>
              </a:lnSpc>
              <a:buFont typeface="Wingdings" pitchFamily="2" charset="2"/>
              <a:buNone/>
              <a:defRPr/>
            </a:pPr>
            <a:r>
              <a:rPr lang="en-US" dirty="0" smtClean="0"/>
              <a:t>	</a:t>
            </a:r>
            <a:r>
              <a:rPr lang="en-US" dirty="0" err="1" smtClean="0"/>
              <a:t>adalah</a:t>
            </a:r>
            <a:r>
              <a:rPr lang="en-US" dirty="0" smtClean="0"/>
              <a:t> </a:t>
            </a:r>
            <a:r>
              <a:rPr lang="en-US" dirty="0" err="1" smtClean="0"/>
              <a:t>biaya</a:t>
            </a:r>
            <a:r>
              <a:rPr lang="en-US" dirty="0" smtClean="0"/>
              <a:t> yang </a:t>
            </a:r>
            <a:r>
              <a:rPr lang="en-US" dirty="0" err="1" smtClean="0"/>
              <a:t>telah</a:t>
            </a:r>
            <a:r>
              <a:rPr lang="en-US" dirty="0" smtClean="0"/>
              <a:t> </a:t>
            </a:r>
            <a:r>
              <a:rPr lang="en-US" dirty="0" err="1" smtClean="0"/>
              <a:t>ditentukan</a:t>
            </a:r>
            <a:r>
              <a:rPr lang="en-US" dirty="0" smtClean="0"/>
              <a:t> </a:t>
            </a:r>
            <a:r>
              <a:rPr lang="en-US" dirty="0" err="1" smtClean="0"/>
              <a:t>sebelumnya</a:t>
            </a:r>
            <a:r>
              <a:rPr lang="en-US" dirty="0" smtClean="0"/>
              <a:t> </a:t>
            </a:r>
            <a:r>
              <a:rPr lang="en-US" dirty="0" err="1" smtClean="0"/>
              <a:t>untuk</a:t>
            </a:r>
            <a:r>
              <a:rPr lang="en-US" dirty="0" smtClean="0"/>
              <a:t> </a:t>
            </a:r>
            <a:r>
              <a:rPr lang="en-US" dirty="0" err="1" smtClean="0"/>
              <a:t>memproduksi</a:t>
            </a:r>
            <a:r>
              <a:rPr lang="en-US" dirty="0" smtClean="0"/>
              <a:t> </a:t>
            </a:r>
            <a:r>
              <a:rPr lang="en-US" dirty="0" err="1" smtClean="0"/>
              <a:t>satu</a:t>
            </a:r>
            <a:r>
              <a:rPr lang="en-US" dirty="0" smtClean="0"/>
              <a:t> unit </a:t>
            </a:r>
            <a:r>
              <a:rPr lang="en-US" dirty="0" err="1" smtClean="0"/>
              <a:t>atau</a:t>
            </a:r>
            <a:r>
              <a:rPr lang="en-US" dirty="0" smtClean="0"/>
              <a:t> </a:t>
            </a:r>
            <a:r>
              <a:rPr lang="en-US" dirty="0" err="1" smtClean="0"/>
              <a:t>sejumlah</a:t>
            </a:r>
            <a:r>
              <a:rPr lang="en-US" dirty="0" smtClean="0"/>
              <a:t> </a:t>
            </a:r>
            <a:r>
              <a:rPr lang="en-US" dirty="0" err="1" smtClean="0"/>
              <a:t>tertentu</a:t>
            </a:r>
            <a:r>
              <a:rPr lang="en-US" dirty="0" smtClean="0"/>
              <a:t> </a:t>
            </a:r>
            <a:r>
              <a:rPr lang="en-US" dirty="0" err="1" smtClean="0"/>
              <a:t>produk</a:t>
            </a:r>
            <a:r>
              <a:rPr lang="en-US" dirty="0" smtClean="0"/>
              <a:t> </a:t>
            </a:r>
            <a:r>
              <a:rPr lang="en-US" dirty="0" err="1" smtClean="0"/>
              <a:t>selama</a:t>
            </a:r>
            <a:r>
              <a:rPr lang="en-US" dirty="0" smtClean="0"/>
              <a:t> </a:t>
            </a:r>
            <a:r>
              <a:rPr lang="en-US" dirty="0" err="1" smtClean="0"/>
              <a:t>periode</a:t>
            </a:r>
            <a:r>
              <a:rPr lang="en-US" dirty="0" smtClean="0"/>
              <a:t> </a:t>
            </a:r>
            <a:r>
              <a:rPr lang="en-US" dirty="0" err="1" smtClean="0"/>
              <a:t>tertentu</a:t>
            </a:r>
            <a:r>
              <a:rPr lang="en-US" dirty="0" smtClean="0"/>
              <a:t>.</a:t>
            </a:r>
          </a:p>
          <a:p>
            <a:pPr eaLnBrk="1" hangingPunct="1">
              <a:lnSpc>
                <a:spcPct val="90000"/>
              </a:lnSpc>
              <a:defRPr/>
            </a:pPr>
            <a:r>
              <a:rPr lang="en-US" dirty="0" smtClean="0"/>
              <a:t>2 </a:t>
            </a:r>
            <a:r>
              <a:rPr lang="en-US" dirty="0" err="1" smtClean="0"/>
              <a:t>komponen</a:t>
            </a:r>
            <a:r>
              <a:rPr lang="en-US" dirty="0" smtClean="0"/>
              <a:t> </a:t>
            </a:r>
            <a:r>
              <a:rPr lang="en-US" dirty="0" err="1" smtClean="0"/>
              <a:t>standar</a:t>
            </a:r>
            <a:r>
              <a:rPr lang="en-US" dirty="0" smtClean="0"/>
              <a:t>: </a:t>
            </a:r>
          </a:p>
          <a:p>
            <a:pPr eaLnBrk="1" hangingPunct="1">
              <a:lnSpc>
                <a:spcPct val="90000"/>
              </a:lnSpc>
              <a:buFont typeface="Wingdings" pitchFamily="2" charset="2"/>
              <a:buNone/>
              <a:defRPr/>
            </a:pPr>
            <a:r>
              <a:rPr lang="en-US" dirty="0" smtClean="0"/>
              <a:t>	(1) </a:t>
            </a:r>
            <a:r>
              <a:rPr lang="en-US" dirty="0" err="1" smtClean="0"/>
              <a:t>standar</a:t>
            </a:r>
            <a:r>
              <a:rPr lang="en-US" dirty="0" smtClean="0"/>
              <a:t> </a:t>
            </a:r>
            <a:r>
              <a:rPr lang="en-US" dirty="0" err="1" smtClean="0"/>
              <a:t>fisik</a:t>
            </a:r>
            <a:r>
              <a:rPr lang="en-US" dirty="0" smtClean="0"/>
              <a:t> (</a:t>
            </a:r>
            <a:r>
              <a:rPr lang="en-US" dirty="0" err="1" smtClean="0"/>
              <a:t>kuantitas</a:t>
            </a:r>
            <a:r>
              <a:rPr lang="en-US" dirty="0" smtClean="0"/>
              <a:t>)</a:t>
            </a:r>
          </a:p>
          <a:p>
            <a:pPr eaLnBrk="1" hangingPunct="1">
              <a:lnSpc>
                <a:spcPct val="90000"/>
              </a:lnSpc>
              <a:buFont typeface="Wingdings" pitchFamily="2" charset="2"/>
              <a:buNone/>
              <a:defRPr/>
            </a:pPr>
            <a:r>
              <a:rPr lang="en-US" dirty="0" smtClean="0"/>
              <a:t>	(2) </a:t>
            </a:r>
            <a:r>
              <a:rPr lang="en-US" dirty="0" err="1" smtClean="0"/>
              <a:t>standar</a:t>
            </a:r>
            <a:r>
              <a:rPr lang="en-US" dirty="0" smtClean="0"/>
              <a:t> </a:t>
            </a:r>
            <a:r>
              <a:rPr lang="en-US" dirty="0" err="1" smtClean="0"/>
              <a:t>harga</a:t>
            </a:r>
            <a:endParaRPr lang="en-US"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EDD72289-4951-4E67-880D-B327F4A4A680}" type="slidenum">
              <a:rPr lang="en-US" smtClean="0"/>
              <a:pPr>
                <a:defRPr/>
              </a:pPr>
              <a:t>192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22690438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Kegunaan Biaya Standar</a:t>
            </a:r>
          </a:p>
        </p:txBody>
      </p:sp>
      <p:sp>
        <p:nvSpPr>
          <p:cNvPr id="5123"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defRPr/>
            </a:pPr>
            <a:r>
              <a:rPr lang="en-US" sz="2800" smtClean="0"/>
              <a:t>Menetapkan anggaran</a:t>
            </a:r>
          </a:p>
          <a:p>
            <a:pPr marL="609600" indent="-609600" eaLnBrk="1" hangingPunct="1">
              <a:lnSpc>
                <a:spcPct val="90000"/>
              </a:lnSpc>
              <a:buFont typeface="Wingdings" pitchFamily="2" charset="2"/>
              <a:buAutoNum type="arabicPeriod"/>
              <a:defRPr/>
            </a:pPr>
            <a:r>
              <a:rPr lang="en-US" sz="2800" smtClean="0"/>
              <a:t>Mengendalikan biaya dengan cara memotivasi karyawan dan mengukur efisiensi operasi</a:t>
            </a:r>
          </a:p>
          <a:p>
            <a:pPr marL="609600" indent="-609600" eaLnBrk="1" hangingPunct="1">
              <a:lnSpc>
                <a:spcPct val="90000"/>
              </a:lnSpc>
              <a:buFont typeface="Wingdings" pitchFamily="2" charset="2"/>
              <a:buAutoNum type="arabicPeriod"/>
              <a:defRPr/>
            </a:pPr>
            <a:r>
              <a:rPr lang="en-US" sz="2800" smtClean="0"/>
              <a:t>Menyederhanakan prosedur perhitungan biaya dan memepercepat laporan biaya</a:t>
            </a:r>
          </a:p>
          <a:p>
            <a:pPr marL="609600" indent="-609600" eaLnBrk="1" hangingPunct="1">
              <a:lnSpc>
                <a:spcPct val="90000"/>
              </a:lnSpc>
              <a:buFont typeface="Wingdings" pitchFamily="2" charset="2"/>
              <a:buAutoNum type="arabicPeriod"/>
              <a:defRPr/>
            </a:pPr>
            <a:r>
              <a:rPr lang="en-US" sz="2800" smtClean="0"/>
              <a:t>Membebankan biaya ke persediaan bahan baku, barang dalam proses dan barang jadi</a:t>
            </a:r>
          </a:p>
          <a:p>
            <a:pPr marL="609600" indent="-609600" eaLnBrk="1" hangingPunct="1">
              <a:lnSpc>
                <a:spcPct val="90000"/>
              </a:lnSpc>
              <a:buFont typeface="Wingdings" pitchFamily="2" charset="2"/>
              <a:buAutoNum type="arabicPeriod"/>
              <a:defRPr/>
            </a:pPr>
            <a:r>
              <a:rPr lang="en-US" sz="2800" smtClean="0"/>
              <a:t>Menetapkan tawaran kontrak dan harga jual</a:t>
            </a:r>
          </a:p>
          <a:p>
            <a:pPr marL="609600" indent="-609600" eaLnBrk="1" hangingPunct="1">
              <a:lnSpc>
                <a:spcPct val="90000"/>
              </a:lnSpc>
              <a:buFont typeface="Wingdings" pitchFamily="2" charset="2"/>
              <a:buAutoNum type="arabicPeriod"/>
              <a:defRPr/>
            </a:pPr>
            <a:endParaRPr lang="en-US" sz="280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1BCB442-0312-4014-BC07-46F3BEE0C599}" type="slidenum">
              <a:rPr lang="en-US" smtClean="0"/>
              <a:pPr>
                <a:defRPr/>
              </a:pPr>
              <a:t>193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82546122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Menetapkan Standar</a:t>
            </a:r>
          </a:p>
        </p:txBody>
      </p:sp>
      <p:sp>
        <p:nvSpPr>
          <p:cNvPr id="6147" name="Rectangle 3"/>
          <p:cNvSpPr>
            <a:spLocks noGrp="1" noChangeArrowheads="1"/>
          </p:cNvSpPr>
          <p:nvPr>
            <p:ph type="body" idx="1"/>
          </p:nvPr>
        </p:nvSpPr>
        <p:spPr>
          <a:xfrm>
            <a:off x="508000" y="1600200"/>
            <a:ext cx="11074400" cy="4953000"/>
          </a:xfrm>
        </p:spPr>
        <p:txBody>
          <a:bodyPr/>
          <a:lstStyle/>
          <a:p>
            <a:pPr eaLnBrk="1" hangingPunct="1">
              <a:lnSpc>
                <a:spcPct val="80000"/>
              </a:lnSpc>
              <a:defRPr/>
            </a:pPr>
            <a:r>
              <a:rPr lang="en-US" sz="2400" dirty="0" err="1" smtClean="0"/>
              <a:t>Untuk</a:t>
            </a:r>
            <a:r>
              <a:rPr lang="en-US" sz="2400" dirty="0" smtClean="0"/>
              <a:t> </a:t>
            </a:r>
            <a:r>
              <a:rPr lang="en-US" sz="2400" dirty="0" err="1" smtClean="0"/>
              <a:t>menghitung</a:t>
            </a:r>
            <a:r>
              <a:rPr lang="en-US" sz="2400" dirty="0" smtClean="0"/>
              <a:t> </a:t>
            </a:r>
            <a:r>
              <a:rPr lang="en-US" sz="2400" dirty="0" err="1" smtClean="0"/>
              <a:t>biaya</a:t>
            </a:r>
            <a:r>
              <a:rPr lang="en-US" sz="2400" dirty="0" smtClean="0"/>
              <a:t> </a:t>
            </a:r>
            <a:r>
              <a:rPr lang="en-US" sz="2400" dirty="0" err="1" smtClean="0"/>
              <a:t>standar</a:t>
            </a:r>
            <a:r>
              <a:rPr lang="en-US" sz="2400" dirty="0" smtClean="0"/>
              <a:t> </a:t>
            </a:r>
            <a:r>
              <a:rPr lang="en-US" sz="2400" dirty="0" err="1" smtClean="0"/>
              <a:t>memerlukan</a:t>
            </a:r>
            <a:r>
              <a:rPr lang="en-US" sz="2400" dirty="0" smtClean="0"/>
              <a:t> </a:t>
            </a:r>
            <a:r>
              <a:rPr lang="en-US" sz="2400" dirty="0" err="1" smtClean="0"/>
              <a:t>standar</a:t>
            </a:r>
            <a:r>
              <a:rPr lang="en-US" sz="2400" dirty="0" smtClean="0"/>
              <a:t> </a:t>
            </a:r>
            <a:r>
              <a:rPr lang="en-US" sz="2400" dirty="0" err="1" smtClean="0"/>
              <a:t>fisik</a:t>
            </a:r>
            <a:r>
              <a:rPr lang="en-US" sz="2400" dirty="0" smtClean="0"/>
              <a:t>, 2 </a:t>
            </a:r>
            <a:r>
              <a:rPr lang="en-US" sz="2400" dirty="0" err="1" smtClean="0"/>
              <a:t>jenis</a:t>
            </a:r>
            <a:r>
              <a:rPr lang="en-US" sz="2400" dirty="0" smtClean="0"/>
              <a:t> </a:t>
            </a:r>
            <a:r>
              <a:rPr lang="en-US" sz="2400" dirty="0" err="1" smtClean="0"/>
              <a:t>standar</a:t>
            </a:r>
            <a:r>
              <a:rPr lang="en-US" sz="2400" dirty="0" smtClean="0"/>
              <a:t> </a:t>
            </a:r>
            <a:r>
              <a:rPr lang="en-US" sz="2400" dirty="0" err="1" smtClean="0"/>
              <a:t>fisik</a:t>
            </a:r>
            <a:r>
              <a:rPr lang="en-US" sz="2400" dirty="0" smtClean="0"/>
              <a:t>: </a:t>
            </a:r>
          </a:p>
          <a:p>
            <a:pPr marL="457200" indent="-457200" eaLnBrk="1" hangingPunct="1">
              <a:lnSpc>
                <a:spcPct val="80000"/>
              </a:lnSpc>
              <a:buFont typeface="+mj-lt"/>
              <a:buAutoNum type="arabicPeriod"/>
              <a:defRPr/>
            </a:pPr>
            <a:r>
              <a:rPr lang="en-US" sz="2400" dirty="0" smtClean="0"/>
              <a:t>	Basic standard:  </a:t>
            </a:r>
            <a:r>
              <a:rPr lang="en-US" sz="2400" dirty="0" err="1" smtClean="0"/>
              <a:t>tolok</a:t>
            </a:r>
            <a:r>
              <a:rPr lang="en-US" sz="2400" dirty="0" smtClean="0"/>
              <a:t> </a:t>
            </a:r>
            <a:r>
              <a:rPr lang="en-US" sz="2400" dirty="0" err="1" smtClean="0"/>
              <a:t>ukur</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membandingkan</a:t>
            </a:r>
            <a:r>
              <a:rPr lang="en-US" sz="2400" dirty="0" smtClean="0"/>
              <a:t> </a:t>
            </a:r>
            <a:r>
              <a:rPr lang="en-US" sz="2400" dirty="0" err="1" smtClean="0"/>
              <a:t>kinerja</a:t>
            </a:r>
            <a:r>
              <a:rPr lang="en-US" sz="2400" dirty="0" smtClean="0"/>
              <a:t> yang 	</a:t>
            </a:r>
            <a:r>
              <a:rPr lang="en-US" sz="2400" dirty="0" err="1" smtClean="0"/>
              <a:t>diperkirakan</a:t>
            </a:r>
            <a:r>
              <a:rPr lang="en-US" sz="2400" dirty="0" smtClean="0"/>
              <a:t> </a:t>
            </a:r>
            <a:r>
              <a:rPr lang="en-US" sz="2400" dirty="0" err="1" smtClean="0"/>
              <a:t>dengan</a:t>
            </a:r>
            <a:r>
              <a:rPr lang="en-US" sz="2400" dirty="0" smtClean="0"/>
              <a:t> </a:t>
            </a:r>
            <a:r>
              <a:rPr lang="en-US" sz="2400" dirty="0" err="1" smtClean="0"/>
              <a:t>kinerja</a:t>
            </a:r>
            <a:r>
              <a:rPr lang="en-US" sz="2400" dirty="0" smtClean="0"/>
              <a:t> </a:t>
            </a:r>
            <a:r>
              <a:rPr lang="en-US" sz="2400" dirty="0" err="1" smtClean="0"/>
              <a:t>aktual</a:t>
            </a:r>
            <a:r>
              <a:rPr lang="en-US" sz="2400" dirty="0" smtClean="0"/>
              <a:t>. </a:t>
            </a:r>
            <a:r>
              <a:rPr lang="en-US" sz="2400" dirty="0" err="1" smtClean="0"/>
              <a:t>Seperti</a:t>
            </a:r>
            <a:r>
              <a:rPr lang="en-US" sz="2400" dirty="0" smtClean="0"/>
              <a:t> 	</a:t>
            </a:r>
            <a:r>
              <a:rPr lang="en-US" sz="2400" dirty="0" err="1" smtClean="0"/>
              <a:t>angka</a:t>
            </a:r>
            <a:r>
              <a:rPr lang="en-US" sz="2400" dirty="0" smtClean="0"/>
              <a:t> </a:t>
            </a:r>
            <a:r>
              <a:rPr lang="en-US" sz="2400" dirty="0" err="1" smtClean="0"/>
              <a:t>indeks</a:t>
            </a:r>
            <a:endParaRPr lang="en-US" sz="2400" dirty="0" smtClean="0"/>
          </a:p>
          <a:p>
            <a:pPr marL="457200" indent="-457200" eaLnBrk="1" hangingPunct="1">
              <a:lnSpc>
                <a:spcPct val="80000"/>
              </a:lnSpc>
              <a:buFont typeface="+mj-lt"/>
              <a:buAutoNum type="arabicPeriod"/>
              <a:defRPr/>
            </a:pPr>
            <a:r>
              <a:rPr lang="en-US" sz="2400" dirty="0" smtClean="0"/>
              <a:t>	Current standard, </a:t>
            </a:r>
            <a:r>
              <a:rPr lang="en-US" sz="2400" dirty="0" err="1" smtClean="0"/>
              <a:t>ada</a:t>
            </a:r>
            <a:r>
              <a:rPr lang="en-US" sz="2400" dirty="0" smtClean="0"/>
              <a:t> 3 </a:t>
            </a:r>
            <a:r>
              <a:rPr lang="en-US" sz="2400" dirty="0" err="1" smtClean="0"/>
              <a:t>jenis</a:t>
            </a:r>
            <a:r>
              <a:rPr lang="en-US" sz="2400" dirty="0" smtClean="0"/>
              <a:t>: </a:t>
            </a:r>
          </a:p>
          <a:p>
            <a:pPr marL="857250" lvl="1" indent="-457200" eaLnBrk="1" hangingPunct="1">
              <a:lnSpc>
                <a:spcPct val="80000"/>
              </a:lnSpc>
              <a:buFontTx/>
              <a:buAutoNum type="alphaLcPeriod"/>
              <a:defRPr/>
            </a:pPr>
            <a:r>
              <a:rPr lang="en-US" sz="2400" dirty="0" err="1" smtClean="0"/>
              <a:t>Standar</a:t>
            </a:r>
            <a:r>
              <a:rPr lang="en-US" sz="2400" dirty="0" smtClean="0"/>
              <a:t>  </a:t>
            </a:r>
            <a:r>
              <a:rPr lang="en-US" sz="2400" dirty="0" err="1" smtClean="0"/>
              <a:t>aktual</a:t>
            </a:r>
            <a:r>
              <a:rPr lang="en-US" sz="2400" dirty="0" smtClean="0"/>
              <a:t> yang </a:t>
            </a:r>
            <a:r>
              <a:rPr lang="en-US" sz="2400" dirty="0" err="1" smtClean="0"/>
              <a:t>diperkirakan,merupakan</a:t>
            </a:r>
            <a:r>
              <a:rPr lang="en-US" sz="2400" dirty="0" smtClean="0"/>
              <a:t> </a:t>
            </a:r>
            <a:r>
              <a:rPr lang="en-US" sz="2400" dirty="0" err="1" smtClean="0"/>
              <a:t>estimasi</a:t>
            </a:r>
            <a:r>
              <a:rPr lang="en-US" sz="2400" dirty="0" smtClean="0"/>
              <a:t> yang paling </a:t>
            </a:r>
            <a:r>
              <a:rPr lang="en-US" sz="2400" dirty="0" err="1" smtClean="0"/>
              <a:t>dekat</a:t>
            </a:r>
            <a:r>
              <a:rPr lang="en-US" sz="2400" dirty="0" smtClean="0"/>
              <a:t> </a:t>
            </a:r>
            <a:r>
              <a:rPr lang="en-US" sz="2400" dirty="0" err="1" smtClean="0"/>
              <a:t>degan</a:t>
            </a:r>
            <a:r>
              <a:rPr lang="en-US" sz="2400" dirty="0" smtClean="0"/>
              <a:t> </a:t>
            </a:r>
            <a:r>
              <a:rPr lang="en-US" sz="2400" dirty="0" err="1" smtClean="0"/>
              <a:t>hasil</a:t>
            </a:r>
            <a:r>
              <a:rPr lang="en-US" sz="2400" dirty="0" smtClean="0"/>
              <a:t> </a:t>
            </a:r>
            <a:r>
              <a:rPr lang="en-US" sz="2400" dirty="0" err="1" smtClean="0"/>
              <a:t>aktual</a:t>
            </a:r>
            <a:r>
              <a:rPr lang="en-US" sz="2400" dirty="0" smtClean="0"/>
              <a:t>.</a:t>
            </a:r>
          </a:p>
          <a:p>
            <a:pPr marL="857250" lvl="1" indent="-457200" eaLnBrk="1" hangingPunct="1">
              <a:lnSpc>
                <a:spcPct val="80000"/>
              </a:lnSpc>
              <a:buFontTx/>
              <a:buNone/>
              <a:defRPr/>
            </a:pPr>
            <a:r>
              <a:rPr lang="en-US" sz="2400" dirty="0" smtClean="0"/>
              <a:t>b. </a:t>
            </a:r>
            <a:r>
              <a:rPr lang="en-US" sz="2400" dirty="0" err="1" smtClean="0"/>
              <a:t>Standar</a:t>
            </a:r>
            <a:r>
              <a:rPr lang="en-US" sz="2400" dirty="0" smtClean="0"/>
              <a:t> normal, </a:t>
            </a:r>
            <a:r>
              <a:rPr lang="en-US" sz="2400" dirty="0" err="1" smtClean="0"/>
              <a:t>mencerminkan</a:t>
            </a:r>
            <a:r>
              <a:rPr lang="en-US" sz="2400" dirty="0" smtClean="0"/>
              <a:t> </a:t>
            </a:r>
            <a:r>
              <a:rPr lang="en-US" sz="2400" dirty="0" err="1" smtClean="0"/>
              <a:t>hasil</a:t>
            </a:r>
            <a:r>
              <a:rPr lang="en-US" sz="2400" dirty="0" smtClean="0"/>
              <a:t> yang </a:t>
            </a:r>
            <a:r>
              <a:rPr lang="en-US" sz="2400" dirty="0" err="1" smtClean="0"/>
              <a:t>menantang</a:t>
            </a:r>
            <a:r>
              <a:rPr lang="en-US" sz="2400" dirty="0" smtClean="0"/>
              <a:t>, </a:t>
            </a:r>
            <a:r>
              <a:rPr lang="en-US" sz="2400" dirty="0" err="1" smtClean="0"/>
              <a:t>namun</a:t>
            </a:r>
            <a:r>
              <a:rPr lang="en-US" sz="2400" dirty="0" smtClean="0"/>
              <a:t> </a:t>
            </a:r>
            <a:r>
              <a:rPr lang="en-US" sz="2400" dirty="0" err="1" smtClean="0"/>
              <a:t>dapat</a:t>
            </a:r>
            <a:r>
              <a:rPr lang="en-US" sz="2400" dirty="0" smtClean="0"/>
              <a:t> </a:t>
            </a:r>
            <a:r>
              <a:rPr lang="en-US" sz="2400" dirty="0" err="1" smtClean="0"/>
              <a:t>dicapai</a:t>
            </a:r>
            <a:r>
              <a:rPr lang="en-US" sz="2400" dirty="0" smtClean="0"/>
              <a:t>. 	</a:t>
            </a:r>
          </a:p>
          <a:p>
            <a:pPr marL="857250" lvl="1" indent="-457200" eaLnBrk="1" hangingPunct="1">
              <a:lnSpc>
                <a:spcPct val="80000"/>
              </a:lnSpc>
              <a:buFontTx/>
              <a:buNone/>
              <a:defRPr/>
            </a:pPr>
            <a:r>
              <a:rPr lang="en-US" sz="2400" dirty="0" smtClean="0"/>
              <a:t>c.  </a:t>
            </a:r>
            <a:r>
              <a:rPr lang="en-US" sz="2400" dirty="0" err="1" smtClean="0"/>
              <a:t>Standar</a:t>
            </a:r>
            <a:r>
              <a:rPr lang="en-US" sz="2400" dirty="0" smtClean="0"/>
              <a:t> </a:t>
            </a:r>
            <a:r>
              <a:rPr lang="en-US" sz="2400" dirty="0" err="1" smtClean="0"/>
              <a:t>teoritis</a:t>
            </a:r>
            <a:r>
              <a:rPr lang="en-US" sz="2400" dirty="0" smtClean="0"/>
              <a:t>, </a:t>
            </a:r>
            <a:r>
              <a:rPr lang="en-US" sz="2400" dirty="0" err="1" smtClean="0"/>
              <a:t>mencerminkan</a:t>
            </a:r>
            <a:r>
              <a:rPr lang="en-US" sz="2400" dirty="0" smtClean="0"/>
              <a:t> </a:t>
            </a:r>
            <a:r>
              <a:rPr lang="en-US" sz="2400" dirty="0" err="1" smtClean="0"/>
              <a:t>tingkat</a:t>
            </a:r>
            <a:r>
              <a:rPr lang="en-US" sz="2400" dirty="0" smtClean="0"/>
              <a:t> </a:t>
            </a:r>
            <a:r>
              <a:rPr lang="en-US" sz="2400" dirty="0" err="1" smtClean="0"/>
              <a:t>aktivitas</a:t>
            </a:r>
            <a:r>
              <a:rPr lang="en-US" sz="2400" dirty="0" smtClean="0"/>
              <a:t> </a:t>
            </a:r>
            <a:r>
              <a:rPr lang="en-US" sz="2400" dirty="0" err="1" smtClean="0"/>
              <a:t>dan</a:t>
            </a:r>
            <a:r>
              <a:rPr lang="en-US" sz="2400" dirty="0" smtClean="0"/>
              <a:t>  </a:t>
            </a:r>
            <a:r>
              <a:rPr lang="en-US" sz="2400" dirty="0" err="1" smtClean="0"/>
              <a:t>efisiensi</a:t>
            </a:r>
            <a:r>
              <a:rPr lang="en-US" sz="2400" dirty="0" smtClean="0"/>
              <a:t> </a:t>
            </a:r>
            <a:r>
              <a:rPr lang="en-US" sz="2400" dirty="0" err="1" smtClean="0"/>
              <a:t>maksimum</a:t>
            </a:r>
            <a:r>
              <a:rPr lang="en-US" sz="2400" dirty="0" smtClean="0"/>
              <a:t>.</a:t>
            </a:r>
          </a:p>
          <a:p>
            <a:pPr eaLnBrk="1" hangingPunct="1">
              <a:lnSpc>
                <a:spcPct val="80000"/>
              </a:lnSpc>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4B13433A-E1D6-49A6-96DE-95DC6E29477D}" type="slidenum">
              <a:rPr lang="en-US" smtClean="0"/>
              <a:pPr>
                <a:defRPr/>
              </a:pPr>
              <a:t>194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9167767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a:t>
            </a:r>
            <a:r>
              <a:rPr lang="en-US" dirty="0" err="1" smtClean="0"/>
              <a:t>Bahan</a:t>
            </a:r>
            <a:r>
              <a:rPr lang="en-US" dirty="0" smtClean="0"/>
              <a:t> Baku </a:t>
            </a:r>
            <a:r>
              <a:rPr lang="en-US" dirty="0" err="1" smtClean="0"/>
              <a:t>Standar</a:t>
            </a:r>
            <a:endParaRPr lang="en-US" dirty="0"/>
          </a:p>
        </p:txBody>
      </p:sp>
      <p:sp>
        <p:nvSpPr>
          <p:cNvPr id="3" name="Content Placeholder 2"/>
          <p:cNvSpPr>
            <a:spLocks noGrp="1"/>
          </p:cNvSpPr>
          <p:nvPr>
            <p:ph idx="1"/>
          </p:nvPr>
        </p:nvSpPr>
        <p:spPr>
          <a:xfrm>
            <a:off x="508000" y="1600200"/>
            <a:ext cx="11074400" cy="5257800"/>
          </a:xfrm>
        </p:spPr>
        <p:txBody>
          <a:bodyPr/>
          <a:lstStyle/>
          <a:p>
            <a:pPr>
              <a:defRPr/>
            </a:pPr>
            <a:r>
              <a:rPr lang="en-US" dirty="0" err="1" smtClean="0"/>
              <a:t>Biaya</a:t>
            </a:r>
            <a:r>
              <a:rPr lang="en-US" dirty="0" smtClean="0"/>
              <a:t> </a:t>
            </a:r>
            <a:r>
              <a:rPr lang="en-US" dirty="0" err="1" smtClean="0"/>
              <a:t>bahan</a:t>
            </a:r>
            <a:r>
              <a:rPr lang="en-US" dirty="0" smtClean="0"/>
              <a:t> </a:t>
            </a:r>
            <a:r>
              <a:rPr lang="en-US" dirty="0" err="1" smtClean="0"/>
              <a:t>baku</a:t>
            </a:r>
            <a:r>
              <a:rPr lang="en-US" dirty="0" smtClean="0"/>
              <a:t> </a:t>
            </a:r>
            <a:r>
              <a:rPr lang="en-US" dirty="0" err="1" smtClean="0"/>
              <a:t>standar</a:t>
            </a:r>
            <a:r>
              <a:rPr lang="en-US" dirty="0" smtClean="0"/>
              <a:t> </a:t>
            </a:r>
            <a:r>
              <a:rPr lang="en-US" dirty="0" err="1" smtClean="0"/>
              <a:t>merupakan</a:t>
            </a:r>
            <a:r>
              <a:rPr lang="en-US" dirty="0" smtClean="0"/>
              <a:t> </a:t>
            </a:r>
            <a:r>
              <a:rPr lang="en-US" dirty="0" err="1" smtClean="0"/>
              <a:t>perkalian</a:t>
            </a:r>
            <a:r>
              <a:rPr lang="en-US" dirty="0" smtClean="0"/>
              <a:t> </a:t>
            </a:r>
            <a:r>
              <a:rPr lang="en-US" dirty="0" err="1" smtClean="0"/>
              <a:t>harga</a:t>
            </a:r>
            <a:r>
              <a:rPr lang="en-US" dirty="0" smtClean="0"/>
              <a:t> </a:t>
            </a:r>
            <a:r>
              <a:rPr lang="en-US" dirty="0" err="1" smtClean="0"/>
              <a:t>bahan</a:t>
            </a:r>
            <a:r>
              <a:rPr lang="en-US" dirty="0" smtClean="0"/>
              <a:t> </a:t>
            </a:r>
            <a:r>
              <a:rPr lang="en-US" dirty="0" err="1" smtClean="0"/>
              <a:t>baku</a:t>
            </a:r>
            <a:r>
              <a:rPr lang="en-US" dirty="0" smtClean="0"/>
              <a:t> </a:t>
            </a:r>
            <a:r>
              <a:rPr lang="en-US" dirty="0" err="1" smtClean="0"/>
              <a:t>standar</a:t>
            </a:r>
            <a:r>
              <a:rPr lang="en-US" dirty="0" smtClean="0"/>
              <a:t> </a:t>
            </a:r>
            <a:r>
              <a:rPr lang="en-US" dirty="0" err="1" smtClean="0"/>
              <a:t>dengan</a:t>
            </a:r>
            <a:r>
              <a:rPr lang="en-US" dirty="0" smtClean="0"/>
              <a:t> </a:t>
            </a:r>
            <a:r>
              <a:rPr lang="en-US" dirty="0" err="1" smtClean="0"/>
              <a:t>kuantitas</a:t>
            </a:r>
            <a:r>
              <a:rPr lang="en-US" dirty="0" smtClean="0"/>
              <a:t> </a:t>
            </a:r>
            <a:r>
              <a:rPr lang="en-US" dirty="0" err="1" smtClean="0"/>
              <a:t>bahan</a:t>
            </a:r>
            <a:r>
              <a:rPr lang="en-US" dirty="0" smtClean="0"/>
              <a:t> </a:t>
            </a:r>
            <a:r>
              <a:rPr lang="en-US" dirty="0" err="1" smtClean="0"/>
              <a:t>baku</a:t>
            </a:r>
            <a:r>
              <a:rPr lang="en-US" dirty="0" smtClean="0"/>
              <a:t> </a:t>
            </a:r>
            <a:r>
              <a:rPr lang="en-US" dirty="0" err="1" smtClean="0"/>
              <a:t>standar</a:t>
            </a:r>
            <a:endParaRPr lang="en-US" dirty="0" smtClean="0"/>
          </a:p>
          <a:p>
            <a:pPr>
              <a:defRPr/>
            </a:pPr>
            <a:r>
              <a:rPr lang="en-US" dirty="0" err="1" smtClean="0"/>
              <a:t>Harga</a:t>
            </a:r>
            <a:r>
              <a:rPr lang="en-US" dirty="0" smtClean="0"/>
              <a:t> </a:t>
            </a:r>
            <a:r>
              <a:rPr lang="en-US" dirty="0" err="1" smtClean="0"/>
              <a:t>bahan</a:t>
            </a:r>
            <a:r>
              <a:rPr lang="en-US" dirty="0" smtClean="0"/>
              <a:t> </a:t>
            </a:r>
            <a:r>
              <a:rPr lang="en-US" dirty="0" err="1" smtClean="0"/>
              <a:t>baku</a:t>
            </a:r>
            <a:r>
              <a:rPr lang="en-US" dirty="0" smtClean="0"/>
              <a:t> </a:t>
            </a:r>
            <a:r>
              <a:rPr lang="en-US" dirty="0" err="1" smtClean="0"/>
              <a:t>standar</a:t>
            </a:r>
            <a:r>
              <a:rPr lang="en-US" dirty="0" smtClean="0"/>
              <a:t> </a:t>
            </a:r>
            <a:r>
              <a:rPr lang="en-US" dirty="0" err="1" smtClean="0"/>
              <a:t>merupakan</a:t>
            </a:r>
            <a:r>
              <a:rPr lang="en-US" dirty="0" smtClean="0"/>
              <a:t> </a:t>
            </a:r>
            <a:r>
              <a:rPr lang="en-US" dirty="0" err="1" smtClean="0"/>
              <a:t>harga</a:t>
            </a:r>
            <a:r>
              <a:rPr lang="en-US" dirty="0" smtClean="0"/>
              <a:t> </a:t>
            </a:r>
            <a:r>
              <a:rPr lang="en-US" dirty="0" err="1" smtClean="0"/>
              <a:t>bahan</a:t>
            </a:r>
            <a:r>
              <a:rPr lang="en-US" dirty="0" smtClean="0"/>
              <a:t> yang </a:t>
            </a:r>
            <a:r>
              <a:rPr lang="en-US" dirty="0" err="1" smtClean="0"/>
              <a:t>seharusnya</a:t>
            </a:r>
            <a:r>
              <a:rPr lang="en-US" dirty="0" smtClean="0"/>
              <a:t> </a:t>
            </a:r>
            <a:r>
              <a:rPr lang="en-US" dirty="0" err="1" smtClean="0"/>
              <a:t>terjadi</a:t>
            </a:r>
            <a:endParaRPr lang="en-US" dirty="0" smtClean="0"/>
          </a:p>
          <a:p>
            <a:pPr>
              <a:defRPr/>
            </a:pPr>
            <a:r>
              <a:rPr lang="en-US" dirty="0" err="1" smtClean="0"/>
              <a:t>Kuantitas</a:t>
            </a:r>
            <a:r>
              <a:rPr lang="en-US" dirty="0" smtClean="0"/>
              <a:t> </a:t>
            </a:r>
            <a:r>
              <a:rPr lang="en-US" dirty="0" err="1" smtClean="0"/>
              <a:t>bahan</a:t>
            </a:r>
            <a:r>
              <a:rPr lang="en-US" dirty="0" smtClean="0"/>
              <a:t> </a:t>
            </a:r>
            <a:r>
              <a:rPr lang="en-US" dirty="0" err="1" smtClean="0"/>
              <a:t>baku</a:t>
            </a:r>
            <a:r>
              <a:rPr lang="en-US" dirty="0" smtClean="0"/>
              <a:t> </a:t>
            </a:r>
            <a:r>
              <a:rPr lang="en-US" dirty="0" err="1" smtClean="0"/>
              <a:t>standar</a:t>
            </a:r>
            <a:r>
              <a:rPr lang="en-US" dirty="0" smtClean="0"/>
              <a:t> </a:t>
            </a:r>
            <a:r>
              <a:rPr lang="en-US" dirty="0" err="1" smtClean="0"/>
              <a:t>merupakan</a:t>
            </a:r>
            <a:r>
              <a:rPr lang="en-US" dirty="0" smtClean="0"/>
              <a:t> </a:t>
            </a:r>
            <a:r>
              <a:rPr lang="en-US" dirty="0" err="1" smtClean="0"/>
              <a:t>kuantitas</a:t>
            </a:r>
            <a:r>
              <a:rPr lang="en-US" dirty="0" smtClean="0"/>
              <a:t> </a:t>
            </a:r>
            <a:r>
              <a:rPr lang="en-US" dirty="0" err="1" smtClean="0"/>
              <a:t>bahan</a:t>
            </a:r>
            <a:r>
              <a:rPr lang="en-US" dirty="0" smtClean="0"/>
              <a:t> </a:t>
            </a:r>
            <a:r>
              <a:rPr lang="en-US" dirty="0" err="1" smtClean="0"/>
              <a:t>baku</a:t>
            </a:r>
            <a:r>
              <a:rPr lang="en-US" dirty="0" smtClean="0"/>
              <a:t> yang </a:t>
            </a:r>
            <a:r>
              <a:rPr lang="en-US" dirty="0" err="1" smtClean="0"/>
              <a:t>seharusnya</a:t>
            </a:r>
            <a:r>
              <a:rPr lang="en-US" dirty="0" smtClean="0"/>
              <a:t> </a:t>
            </a:r>
            <a:r>
              <a:rPr lang="en-US" dirty="0" err="1" smtClean="0"/>
              <a:t>digunakan</a:t>
            </a:r>
            <a:endParaRPr lang="en-US" dirty="0" smtClean="0"/>
          </a:p>
          <a:p>
            <a:pPr>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C38C6178-3E51-4407-B2D8-F4604559F704}" type="slidenum">
              <a:rPr lang="en-US" smtClean="0"/>
              <a:pPr>
                <a:defRPr/>
              </a:pPr>
              <a:t>195</a:t>
            </a:fld>
            <a:endParaRPr lang="en-US"/>
          </a:p>
        </p:txBody>
      </p:sp>
    </p:spTree>
    <p:extLst>
      <p:ext uri="{BB962C8B-B14F-4D97-AF65-F5344CB8AC3E}">
        <p14:creationId xmlns:p14="http://schemas.microsoft.com/office/powerpoint/2010/main" val="33693775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Langsung</a:t>
            </a:r>
            <a:r>
              <a:rPr lang="en-US" dirty="0" smtClean="0"/>
              <a:t> </a:t>
            </a:r>
            <a:r>
              <a:rPr lang="en-US" dirty="0" err="1" smtClean="0"/>
              <a:t>Standar</a:t>
            </a:r>
            <a:endParaRPr lang="en-US" dirty="0"/>
          </a:p>
        </p:txBody>
      </p:sp>
      <p:sp>
        <p:nvSpPr>
          <p:cNvPr id="3" name="Content Placeholder 2"/>
          <p:cNvSpPr>
            <a:spLocks noGrp="1"/>
          </p:cNvSpPr>
          <p:nvPr>
            <p:ph idx="1"/>
          </p:nvPr>
        </p:nvSpPr>
        <p:spPr>
          <a:xfrm>
            <a:off x="609600" y="1600200"/>
            <a:ext cx="10972800" cy="4953000"/>
          </a:xfrm>
        </p:spPr>
        <p:txBody>
          <a:bodyPr/>
          <a:lstStyle/>
          <a:p>
            <a:pPr>
              <a:defRPr/>
            </a:pPr>
            <a:r>
              <a:rPr lang="en-US" dirty="0" smtClean="0"/>
              <a:t>BTKL </a:t>
            </a:r>
            <a:r>
              <a:rPr lang="en-US" dirty="0" err="1" smtClean="0"/>
              <a:t>standar</a:t>
            </a:r>
            <a:r>
              <a:rPr lang="en-US" dirty="0" smtClean="0"/>
              <a:t> </a:t>
            </a:r>
            <a:r>
              <a:rPr lang="en-US" dirty="0" err="1" smtClean="0"/>
              <a:t>merupakan</a:t>
            </a:r>
            <a:r>
              <a:rPr lang="en-US" dirty="0" smtClean="0"/>
              <a:t> </a:t>
            </a:r>
            <a:r>
              <a:rPr lang="en-US" dirty="0" err="1" smtClean="0"/>
              <a:t>perkalian</a:t>
            </a:r>
            <a:r>
              <a:rPr lang="en-US" dirty="0" smtClean="0"/>
              <a:t> </a:t>
            </a:r>
            <a:r>
              <a:rPr lang="en-US" dirty="0" err="1" smtClean="0"/>
              <a:t>antara</a:t>
            </a:r>
            <a:r>
              <a:rPr lang="en-US" dirty="0" smtClean="0"/>
              <a:t> </a:t>
            </a:r>
            <a:r>
              <a:rPr lang="en-US" dirty="0" err="1" smtClean="0"/>
              <a:t>tarif</a:t>
            </a:r>
            <a:r>
              <a:rPr lang="en-US" dirty="0" smtClean="0"/>
              <a:t> </a:t>
            </a:r>
            <a:r>
              <a:rPr lang="en-US" dirty="0" err="1" smtClean="0"/>
              <a:t>upah</a:t>
            </a:r>
            <a:r>
              <a:rPr lang="en-US" dirty="0" smtClean="0"/>
              <a:t> </a:t>
            </a:r>
            <a:r>
              <a:rPr lang="en-US" dirty="0" err="1" smtClean="0"/>
              <a:t>langsung</a:t>
            </a:r>
            <a:r>
              <a:rPr lang="en-US" dirty="0" smtClean="0"/>
              <a:t> </a:t>
            </a:r>
            <a:r>
              <a:rPr lang="en-US" dirty="0" err="1" smtClean="0"/>
              <a:t>standar</a:t>
            </a:r>
            <a:r>
              <a:rPr lang="en-US" dirty="0" smtClean="0"/>
              <a:t> </a:t>
            </a:r>
            <a:r>
              <a:rPr lang="en-US" dirty="0" err="1" smtClean="0"/>
              <a:t>dengan</a:t>
            </a:r>
            <a:r>
              <a:rPr lang="en-US" dirty="0" smtClean="0"/>
              <a:t> jam </a:t>
            </a:r>
            <a:r>
              <a:rPr lang="en-US" dirty="0" err="1" smtClean="0"/>
              <a:t>kerja</a:t>
            </a:r>
            <a:r>
              <a:rPr lang="en-US" dirty="0" smtClean="0"/>
              <a:t> </a:t>
            </a:r>
            <a:r>
              <a:rPr lang="en-US" dirty="0" err="1" smtClean="0"/>
              <a:t>langsung</a:t>
            </a:r>
            <a:r>
              <a:rPr lang="en-US" dirty="0" smtClean="0"/>
              <a:t> </a:t>
            </a:r>
            <a:r>
              <a:rPr lang="en-US" dirty="0" err="1" smtClean="0"/>
              <a:t>standar</a:t>
            </a:r>
            <a:endParaRPr lang="en-US" dirty="0" smtClean="0"/>
          </a:p>
          <a:p>
            <a:pPr>
              <a:defRPr/>
            </a:pPr>
            <a:r>
              <a:rPr lang="en-US" dirty="0" err="1" smtClean="0"/>
              <a:t>Tarif</a:t>
            </a:r>
            <a:r>
              <a:rPr lang="en-US" dirty="0" smtClean="0"/>
              <a:t> </a:t>
            </a:r>
            <a:r>
              <a:rPr lang="en-US" dirty="0" err="1" smtClean="0"/>
              <a:t>upah</a:t>
            </a:r>
            <a:r>
              <a:rPr lang="en-US" dirty="0" smtClean="0"/>
              <a:t> </a:t>
            </a:r>
            <a:r>
              <a:rPr lang="en-US" dirty="0" err="1" smtClean="0"/>
              <a:t>langsung</a:t>
            </a:r>
            <a:r>
              <a:rPr lang="en-US" dirty="0" smtClean="0"/>
              <a:t> </a:t>
            </a:r>
            <a:r>
              <a:rPr lang="en-US" dirty="0" err="1" smtClean="0"/>
              <a:t>standar</a:t>
            </a:r>
            <a:r>
              <a:rPr lang="en-US" dirty="0" smtClean="0"/>
              <a:t> </a:t>
            </a:r>
            <a:r>
              <a:rPr lang="en-US" dirty="0" err="1" smtClean="0"/>
              <a:t>merupakan</a:t>
            </a:r>
            <a:r>
              <a:rPr lang="en-US" dirty="0" smtClean="0"/>
              <a:t> </a:t>
            </a:r>
            <a:r>
              <a:rPr lang="en-US" dirty="0" err="1" smtClean="0"/>
              <a:t>tarif</a:t>
            </a:r>
            <a:r>
              <a:rPr lang="en-US" dirty="0" smtClean="0"/>
              <a:t> </a:t>
            </a:r>
            <a:r>
              <a:rPr lang="en-US" dirty="0" err="1" smtClean="0"/>
              <a:t>upah</a:t>
            </a:r>
            <a:r>
              <a:rPr lang="en-US" dirty="0" smtClean="0"/>
              <a:t> per </a:t>
            </a:r>
            <a:r>
              <a:rPr lang="en-US" dirty="0" err="1" smtClean="0"/>
              <a:t>jtkl</a:t>
            </a:r>
            <a:r>
              <a:rPr lang="en-US" dirty="0" smtClean="0"/>
              <a:t> yang </a:t>
            </a:r>
            <a:r>
              <a:rPr lang="en-US" dirty="0" err="1" smtClean="0"/>
              <a:t>seharusnya</a:t>
            </a:r>
            <a:r>
              <a:rPr lang="en-US" dirty="0" smtClean="0"/>
              <a:t> </a:t>
            </a:r>
            <a:r>
              <a:rPr lang="en-US" dirty="0" err="1" smtClean="0"/>
              <a:t>terjadi</a:t>
            </a:r>
            <a:endParaRPr lang="en-US" dirty="0" smtClean="0"/>
          </a:p>
          <a:p>
            <a:pPr>
              <a:defRPr/>
            </a:pPr>
            <a:r>
              <a:rPr lang="en-US" dirty="0" smtClean="0"/>
              <a:t>Jam </a:t>
            </a:r>
            <a:r>
              <a:rPr lang="en-US" dirty="0" err="1" smtClean="0"/>
              <a:t>tkl</a:t>
            </a:r>
            <a:r>
              <a:rPr lang="en-US" dirty="0" smtClean="0"/>
              <a:t> </a:t>
            </a:r>
            <a:r>
              <a:rPr lang="en-US" dirty="0" err="1" smtClean="0"/>
              <a:t>standar</a:t>
            </a:r>
            <a:r>
              <a:rPr lang="en-US" dirty="0" smtClean="0"/>
              <a:t> </a:t>
            </a:r>
            <a:r>
              <a:rPr lang="en-US" dirty="0" err="1" smtClean="0"/>
              <a:t>merupakan</a:t>
            </a:r>
            <a:r>
              <a:rPr lang="en-US" dirty="0" smtClean="0"/>
              <a:t> </a:t>
            </a:r>
            <a:r>
              <a:rPr lang="en-US" dirty="0" err="1" smtClean="0"/>
              <a:t>jtkl</a:t>
            </a:r>
            <a:r>
              <a:rPr lang="en-US" dirty="0" smtClean="0"/>
              <a:t> yang </a:t>
            </a:r>
            <a:r>
              <a:rPr lang="en-US" dirty="0" err="1" smtClean="0"/>
              <a:t>seharusnya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menghasilkan</a:t>
            </a:r>
            <a:r>
              <a:rPr lang="en-US" dirty="0" smtClean="0"/>
              <a:t> </a:t>
            </a:r>
            <a:r>
              <a:rPr lang="en-US" dirty="0" err="1" smtClean="0"/>
              <a:t>satu</a:t>
            </a:r>
            <a:r>
              <a:rPr lang="en-US" dirty="0" smtClean="0"/>
              <a:t> unit output </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722C237-50A4-4B86-95FE-44F46D5CFB76}" type="slidenum">
              <a:rPr lang="en-US" smtClean="0"/>
              <a:pPr>
                <a:defRPr/>
              </a:pPr>
              <a:t>196</a:t>
            </a:fld>
            <a:endParaRPr lang="en-US"/>
          </a:p>
        </p:txBody>
      </p:sp>
    </p:spTree>
    <p:extLst>
      <p:ext uri="{BB962C8B-B14F-4D97-AF65-F5344CB8AC3E}">
        <p14:creationId xmlns:p14="http://schemas.microsoft.com/office/powerpoint/2010/main" val="241443104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Biaya</a:t>
            </a:r>
            <a:r>
              <a:rPr lang="en-US" dirty="0" smtClean="0"/>
              <a:t> </a:t>
            </a:r>
            <a:r>
              <a:rPr lang="en-US" dirty="0" err="1" smtClean="0"/>
              <a:t>Overhed</a:t>
            </a:r>
            <a:r>
              <a:rPr lang="en-US" dirty="0" smtClean="0"/>
              <a:t> </a:t>
            </a:r>
            <a:r>
              <a:rPr lang="en-US" dirty="0" err="1" smtClean="0"/>
              <a:t>Pabrik</a:t>
            </a:r>
            <a:r>
              <a:rPr lang="en-US" dirty="0" smtClean="0"/>
              <a:t> </a:t>
            </a:r>
            <a:r>
              <a:rPr lang="en-US" dirty="0" err="1" smtClean="0"/>
              <a:t>Standar</a:t>
            </a:r>
            <a:endParaRPr lang="en-US" dirty="0"/>
          </a:p>
        </p:txBody>
      </p:sp>
      <p:sp>
        <p:nvSpPr>
          <p:cNvPr id="3" name="Content Placeholder 2"/>
          <p:cNvSpPr>
            <a:spLocks noGrp="1"/>
          </p:cNvSpPr>
          <p:nvPr>
            <p:ph idx="1"/>
          </p:nvPr>
        </p:nvSpPr>
        <p:spPr/>
        <p:txBody>
          <a:bodyPr/>
          <a:lstStyle/>
          <a:p>
            <a:pPr>
              <a:defRPr/>
            </a:pPr>
            <a:r>
              <a:rPr lang="en-US" sz="2400" dirty="0" smtClean="0"/>
              <a:t>BOP </a:t>
            </a:r>
            <a:r>
              <a:rPr lang="en-US" sz="2400" dirty="0" err="1" smtClean="0"/>
              <a:t>standar</a:t>
            </a:r>
            <a:r>
              <a:rPr lang="en-US" sz="2400" dirty="0" smtClean="0"/>
              <a:t> </a:t>
            </a:r>
            <a:r>
              <a:rPr lang="en-US" sz="2400" dirty="0" err="1" smtClean="0"/>
              <a:t>merupakan</a:t>
            </a:r>
            <a:r>
              <a:rPr lang="en-US" sz="2400" dirty="0" smtClean="0"/>
              <a:t> </a:t>
            </a:r>
            <a:r>
              <a:rPr lang="en-US" sz="2400" dirty="0" err="1" smtClean="0"/>
              <a:t>perkalian</a:t>
            </a:r>
            <a:r>
              <a:rPr lang="en-US" sz="2400" dirty="0" smtClean="0"/>
              <a:t> </a:t>
            </a:r>
            <a:r>
              <a:rPr lang="en-US" sz="2400" dirty="0" err="1" smtClean="0"/>
              <a:t>antara</a:t>
            </a:r>
            <a:r>
              <a:rPr lang="en-US" sz="2400" dirty="0" smtClean="0"/>
              <a:t> </a:t>
            </a:r>
            <a:r>
              <a:rPr lang="en-US" sz="2400" dirty="0" err="1" smtClean="0"/>
              <a:t>tarif</a:t>
            </a:r>
            <a:r>
              <a:rPr lang="en-US" sz="2400" dirty="0" smtClean="0"/>
              <a:t> BOP </a:t>
            </a:r>
            <a:r>
              <a:rPr lang="en-US" sz="2400" dirty="0" err="1" smtClean="0"/>
              <a:t>standar</a:t>
            </a:r>
            <a:r>
              <a:rPr lang="en-US" sz="2400" dirty="0" smtClean="0"/>
              <a:t> </a:t>
            </a:r>
            <a:r>
              <a:rPr lang="en-US" sz="2400" dirty="0" err="1" smtClean="0"/>
              <a:t>dengan</a:t>
            </a:r>
            <a:r>
              <a:rPr lang="en-US" sz="2400" dirty="0" smtClean="0"/>
              <a:t> </a:t>
            </a:r>
            <a:r>
              <a:rPr lang="en-US" sz="2400" dirty="0" err="1" smtClean="0"/>
              <a:t>dasar</a:t>
            </a:r>
            <a:r>
              <a:rPr lang="en-US" sz="2400" dirty="0" smtClean="0"/>
              <a:t> </a:t>
            </a:r>
            <a:r>
              <a:rPr lang="en-US" sz="2400" dirty="0" err="1" smtClean="0"/>
              <a:t>kegiatan</a:t>
            </a:r>
            <a:r>
              <a:rPr lang="en-US" sz="2400" dirty="0" smtClean="0"/>
              <a:t> (jam </a:t>
            </a:r>
            <a:r>
              <a:rPr lang="en-US" sz="2400" dirty="0" err="1" smtClean="0"/>
              <a:t>mesin</a:t>
            </a:r>
            <a:r>
              <a:rPr lang="en-US" sz="2400" dirty="0" smtClean="0"/>
              <a:t> </a:t>
            </a:r>
            <a:r>
              <a:rPr lang="en-US" sz="2400" dirty="0" err="1" smtClean="0"/>
              <a:t>atau</a:t>
            </a:r>
            <a:r>
              <a:rPr lang="en-US" sz="2400" dirty="0" smtClean="0"/>
              <a:t> </a:t>
            </a:r>
            <a:r>
              <a:rPr lang="en-US" sz="2400" dirty="0" err="1" smtClean="0"/>
              <a:t>jtkl</a:t>
            </a:r>
            <a:r>
              <a:rPr lang="en-US" sz="2400" dirty="0" smtClean="0"/>
              <a:t>)</a:t>
            </a:r>
          </a:p>
          <a:p>
            <a:pPr>
              <a:defRPr/>
            </a:pPr>
            <a:r>
              <a:rPr lang="en-US" sz="2400" dirty="0" err="1" smtClean="0"/>
              <a:t>Tarif</a:t>
            </a:r>
            <a:r>
              <a:rPr lang="en-US" sz="2400" dirty="0" smtClean="0"/>
              <a:t> BOP </a:t>
            </a:r>
            <a:r>
              <a:rPr lang="en-US" sz="2400" dirty="0" err="1" smtClean="0"/>
              <a:t>standar</a:t>
            </a:r>
            <a:r>
              <a:rPr lang="en-US" sz="2400" dirty="0" smtClean="0"/>
              <a:t>: </a:t>
            </a:r>
            <a:r>
              <a:rPr lang="en-US" sz="2400" dirty="0" err="1" smtClean="0"/>
              <a:t>tarif</a:t>
            </a:r>
            <a:r>
              <a:rPr lang="en-US" sz="2400" dirty="0" smtClean="0"/>
              <a:t> BOP yang </a:t>
            </a:r>
            <a:r>
              <a:rPr lang="en-US" sz="2400" dirty="0" err="1" smtClean="0"/>
              <a:t>dibebankan</a:t>
            </a:r>
            <a:r>
              <a:rPr lang="en-US" sz="2400" dirty="0" smtClean="0"/>
              <a:t> </a:t>
            </a:r>
            <a:r>
              <a:rPr lang="en-US" sz="2400" dirty="0" err="1" smtClean="0"/>
              <a:t>ke</a:t>
            </a:r>
            <a:r>
              <a:rPr lang="en-US" sz="2400" dirty="0" smtClean="0"/>
              <a:t> </a:t>
            </a:r>
            <a:r>
              <a:rPr lang="en-US" sz="2400" dirty="0" err="1" smtClean="0"/>
              <a:t>produk</a:t>
            </a:r>
            <a:endParaRPr lang="en-US" sz="2400" dirty="0" smtClean="0"/>
          </a:p>
          <a:p>
            <a:pPr lvl="1">
              <a:defRPr/>
            </a:pPr>
            <a:r>
              <a:rPr lang="en-US" sz="2400" dirty="0" err="1" smtClean="0"/>
              <a:t>Tarif</a:t>
            </a:r>
            <a:r>
              <a:rPr lang="en-US" sz="2400" dirty="0" smtClean="0"/>
              <a:t> BOP </a:t>
            </a:r>
            <a:r>
              <a:rPr lang="en-US" sz="2400" dirty="0" err="1" smtClean="0"/>
              <a:t>ditentukan</a:t>
            </a:r>
            <a:r>
              <a:rPr lang="en-US" sz="2400" dirty="0" smtClean="0"/>
              <a:t> </a:t>
            </a:r>
            <a:r>
              <a:rPr lang="en-US" sz="2400" dirty="0" err="1" smtClean="0"/>
              <a:t>dengan</a:t>
            </a:r>
            <a:r>
              <a:rPr lang="en-US" sz="2400" dirty="0" smtClean="0"/>
              <a:t> </a:t>
            </a:r>
            <a:r>
              <a:rPr lang="en-US" sz="2400" dirty="0" err="1" smtClean="0"/>
              <a:t>membagi</a:t>
            </a:r>
            <a:r>
              <a:rPr lang="en-US" sz="2400" dirty="0" smtClean="0"/>
              <a:t> </a:t>
            </a:r>
            <a:r>
              <a:rPr lang="en-US" sz="2400" dirty="0" err="1" smtClean="0"/>
              <a:t>anggaran</a:t>
            </a:r>
            <a:r>
              <a:rPr lang="en-US" sz="2400" dirty="0" smtClean="0"/>
              <a:t> BOP </a:t>
            </a:r>
            <a:r>
              <a:rPr lang="en-US" sz="2400" dirty="0" err="1" smtClean="0"/>
              <a:t>dengan</a:t>
            </a:r>
            <a:r>
              <a:rPr lang="en-US" sz="2400" dirty="0" smtClean="0"/>
              <a:t> </a:t>
            </a:r>
            <a:r>
              <a:rPr lang="en-US" sz="2400" dirty="0" err="1" smtClean="0"/>
              <a:t>kapasitas</a:t>
            </a:r>
            <a:r>
              <a:rPr lang="en-US" sz="2400" dirty="0" smtClean="0"/>
              <a:t> normal</a:t>
            </a:r>
          </a:p>
          <a:p>
            <a:pPr lvl="1">
              <a:defRPr/>
            </a:pPr>
            <a:r>
              <a:rPr lang="en-US" sz="2400" dirty="0" err="1" smtClean="0"/>
              <a:t>Tarif</a:t>
            </a:r>
            <a:r>
              <a:rPr lang="en-US" sz="2400" dirty="0" smtClean="0"/>
              <a:t> BOP </a:t>
            </a:r>
            <a:r>
              <a:rPr lang="en-US" sz="2400" dirty="0" err="1" smtClean="0"/>
              <a:t>dibagi</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tarif</a:t>
            </a:r>
            <a:r>
              <a:rPr lang="en-US" sz="2400" dirty="0" smtClean="0"/>
              <a:t> BOP </a:t>
            </a:r>
            <a:r>
              <a:rPr lang="en-US" sz="2400" dirty="0" err="1" smtClean="0"/>
              <a:t>tetap</a:t>
            </a:r>
            <a:r>
              <a:rPr lang="en-US" sz="2400" dirty="0" smtClean="0"/>
              <a:t> </a:t>
            </a:r>
            <a:r>
              <a:rPr lang="en-US" sz="2400" dirty="0" err="1" smtClean="0"/>
              <a:t>dan</a:t>
            </a:r>
            <a:r>
              <a:rPr lang="en-US" sz="2400" dirty="0" smtClean="0"/>
              <a:t> </a:t>
            </a:r>
            <a:r>
              <a:rPr lang="en-US" sz="2400" dirty="0" err="1" smtClean="0"/>
              <a:t>tarif</a:t>
            </a:r>
            <a:r>
              <a:rPr lang="en-US" sz="2400" dirty="0" smtClean="0"/>
              <a:t> BOP </a:t>
            </a:r>
            <a:r>
              <a:rPr lang="en-US" sz="2400" dirty="0" err="1" smtClean="0"/>
              <a:t>variabel</a:t>
            </a:r>
            <a:endParaRPr lang="en-US" sz="2400" dirty="0" smtClean="0"/>
          </a:p>
          <a:p>
            <a:pPr>
              <a:defRPr/>
            </a:pPr>
            <a:r>
              <a:rPr lang="en-US" sz="2400" dirty="0" err="1" smtClean="0"/>
              <a:t>Dasar</a:t>
            </a:r>
            <a:r>
              <a:rPr lang="en-US" sz="2400" dirty="0" smtClean="0"/>
              <a:t> </a:t>
            </a:r>
            <a:r>
              <a:rPr lang="en-US" sz="2400" dirty="0" err="1" smtClean="0"/>
              <a:t>kegiatan</a:t>
            </a:r>
            <a:r>
              <a:rPr lang="en-US" sz="2400" dirty="0" smtClean="0"/>
              <a:t>: jam </a:t>
            </a:r>
            <a:r>
              <a:rPr lang="en-US" sz="2400" dirty="0" err="1" smtClean="0"/>
              <a:t>mesin</a:t>
            </a:r>
            <a:r>
              <a:rPr lang="en-US" sz="2400" dirty="0" smtClean="0"/>
              <a:t> </a:t>
            </a:r>
            <a:r>
              <a:rPr lang="en-US" sz="2400" dirty="0" err="1" smtClean="0"/>
              <a:t>atau</a:t>
            </a:r>
            <a:r>
              <a:rPr lang="en-US" sz="2400" dirty="0" smtClean="0"/>
              <a:t> </a:t>
            </a:r>
            <a:r>
              <a:rPr lang="en-US" sz="2400" dirty="0" err="1" smtClean="0"/>
              <a:t>jtkl</a:t>
            </a:r>
            <a:r>
              <a:rPr lang="en-US" sz="2400" dirty="0" smtClean="0"/>
              <a:t> yang </a:t>
            </a:r>
            <a:r>
              <a:rPr lang="en-US" sz="2400" dirty="0" err="1" smtClean="0"/>
              <a:t>digunakan</a:t>
            </a:r>
            <a:endParaRPr lang="en-US" sz="2400" dirty="0" smtClean="0"/>
          </a:p>
          <a:p>
            <a:pPr>
              <a:buFont typeface="Wingdings" pitchFamily="2" charset="2"/>
              <a:buNone/>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514626B7-1291-4442-9C6B-EDB471F3A027}" type="slidenum">
              <a:rPr lang="en-US" smtClean="0"/>
              <a:pPr>
                <a:defRPr/>
              </a:pPr>
              <a:t>197</a:t>
            </a:fld>
            <a:endParaRPr lang="en-US"/>
          </a:p>
        </p:txBody>
      </p:sp>
    </p:spTree>
    <p:extLst>
      <p:ext uri="{BB962C8B-B14F-4D97-AF65-F5344CB8AC3E}">
        <p14:creationId xmlns:p14="http://schemas.microsoft.com/office/powerpoint/2010/main" val="330818761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dirty="0" err="1" smtClean="0"/>
              <a:t>Contoh</a:t>
            </a:r>
            <a:r>
              <a:rPr lang="en-US" dirty="0" smtClean="0"/>
              <a:t>: </a:t>
            </a:r>
            <a:r>
              <a:rPr lang="en-US" dirty="0" err="1" smtClean="0"/>
              <a:t>Menentukan</a:t>
            </a:r>
            <a:r>
              <a:rPr lang="en-US" dirty="0" smtClean="0"/>
              <a:t> </a:t>
            </a:r>
            <a:r>
              <a:rPr lang="en-US" dirty="0" err="1" smtClean="0"/>
              <a:t>Produksi</a:t>
            </a:r>
            <a:r>
              <a:rPr lang="en-US" dirty="0" smtClean="0"/>
              <a:t> </a:t>
            </a:r>
            <a:r>
              <a:rPr lang="en-US" dirty="0" err="1" smtClean="0"/>
              <a:t>Standar</a:t>
            </a:r>
            <a:endParaRPr lang="en-US" dirty="0" smtClean="0"/>
          </a:p>
        </p:txBody>
      </p:sp>
      <p:sp>
        <p:nvSpPr>
          <p:cNvPr id="717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t>	Wilton Manufacturing Co </a:t>
            </a:r>
            <a:r>
              <a:rPr lang="en-US" sz="2800" dirty="0" err="1" smtClean="0"/>
              <a:t>memproduksi</a:t>
            </a:r>
            <a:r>
              <a:rPr lang="en-US" sz="2800" dirty="0" smtClean="0"/>
              <a:t>  </a:t>
            </a:r>
            <a:r>
              <a:rPr lang="en-US" sz="2800" dirty="0" err="1" smtClean="0"/>
              <a:t>Mainan</a:t>
            </a:r>
            <a:r>
              <a:rPr lang="en-US" sz="2800" dirty="0" smtClean="0"/>
              <a:t> Anak2. </a:t>
            </a:r>
            <a:r>
              <a:rPr lang="en-US" sz="2800" dirty="0" err="1" smtClean="0"/>
              <a:t>Berikut</a:t>
            </a:r>
            <a:r>
              <a:rPr lang="en-US" sz="2800" dirty="0" smtClean="0"/>
              <a:t> data </a:t>
            </a:r>
            <a:r>
              <a:rPr lang="en-US" sz="2800" dirty="0" err="1" smtClean="0"/>
              <a:t>produksi</a:t>
            </a:r>
            <a:r>
              <a:rPr lang="en-US" sz="2800" dirty="0" smtClean="0"/>
              <a:t> </a:t>
            </a:r>
            <a:r>
              <a:rPr lang="en-US" sz="2800" dirty="0" err="1" smtClean="0"/>
              <a:t>selama</a:t>
            </a:r>
            <a:r>
              <a:rPr lang="en-US" sz="2800" dirty="0" smtClean="0"/>
              <a:t> 1 </a:t>
            </a:r>
            <a:r>
              <a:rPr lang="en-US" sz="2800" dirty="0" err="1" smtClean="0"/>
              <a:t>bulan</a:t>
            </a:r>
            <a:r>
              <a:rPr lang="en-US" sz="2800" dirty="0" smtClean="0"/>
              <a:t> </a:t>
            </a:r>
            <a:r>
              <a:rPr lang="en-US" sz="2800" dirty="0" err="1" smtClean="0"/>
              <a:t>di</a:t>
            </a:r>
            <a:r>
              <a:rPr lang="en-US" sz="2800" dirty="0" smtClean="0"/>
              <a:t> Dept. </a:t>
            </a:r>
            <a:r>
              <a:rPr lang="en-US" sz="2800" dirty="0" err="1" smtClean="0"/>
              <a:t>Perakitan</a:t>
            </a:r>
            <a:r>
              <a:rPr lang="en-US" sz="2800" dirty="0" smtClean="0"/>
              <a:t>:</a:t>
            </a:r>
          </a:p>
          <a:p>
            <a:pPr eaLnBrk="1" hangingPunct="1">
              <a:lnSpc>
                <a:spcPct val="80000"/>
              </a:lnSpc>
              <a:buFont typeface="Wingdings" pitchFamily="2" charset="2"/>
              <a:buNone/>
              <a:defRPr/>
            </a:pPr>
            <a:r>
              <a:rPr lang="en-US" sz="2800" dirty="0" smtClean="0"/>
              <a:t>	PDP awal,1/2 BB, 1/3 BK	       864 unit</a:t>
            </a:r>
          </a:p>
          <a:p>
            <a:pPr eaLnBrk="1" hangingPunct="1">
              <a:lnSpc>
                <a:spcPct val="80000"/>
              </a:lnSpc>
              <a:buFont typeface="Wingdings" pitchFamily="2" charset="2"/>
              <a:buNone/>
              <a:defRPr/>
            </a:pPr>
            <a:r>
              <a:rPr lang="en-US" sz="2800" dirty="0" smtClean="0"/>
              <a:t>	</a:t>
            </a:r>
            <a:r>
              <a:rPr lang="en-US" sz="2800" dirty="0" err="1" smtClean="0">
                <a:solidFill>
                  <a:schemeClr val="folHlink"/>
                </a:solidFill>
              </a:rPr>
              <a:t>Produk</a:t>
            </a:r>
            <a:r>
              <a:rPr lang="en-US" sz="2800" dirty="0" smtClean="0">
                <a:solidFill>
                  <a:schemeClr val="folHlink"/>
                </a:solidFill>
              </a:rPr>
              <a:t> </a:t>
            </a:r>
            <a:r>
              <a:rPr lang="en-US" sz="2800" dirty="0" err="1" smtClean="0">
                <a:solidFill>
                  <a:schemeClr val="folHlink"/>
                </a:solidFill>
              </a:rPr>
              <a:t>masuk</a:t>
            </a:r>
            <a:r>
              <a:rPr lang="en-US" sz="2800" dirty="0" smtClean="0">
                <a:solidFill>
                  <a:schemeClr val="folHlink"/>
                </a:solidFill>
              </a:rPr>
              <a:t> </a:t>
            </a:r>
            <a:r>
              <a:rPr lang="en-US" sz="2800" dirty="0" err="1" smtClean="0">
                <a:solidFill>
                  <a:schemeClr val="folHlink"/>
                </a:solidFill>
              </a:rPr>
              <a:t>proses</a:t>
            </a:r>
            <a:r>
              <a:rPr lang="en-US" sz="2800" dirty="0" smtClean="0">
                <a:solidFill>
                  <a:schemeClr val="folHlink"/>
                </a:solidFill>
              </a:rPr>
              <a:t> 		     4.236 unit</a:t>
            </a:r>
          </a:p>
          <a:p>
            <a:pPr eaLnBrk="1" hangingPunct="1">
              <a:lnSpc>
                <a:spcPct val="80000"/>
              </a:lnSpc>
              <a:buFont typeface="Wingdings" pitchFamily="2" charset="2"/>
              <a:buNone/>
              <a:defRPr/>
            </a:pPr>
            <a:r>
              <a:rPr lang="en-US" sz="2800" dirty="0" smtClean="0"/>
              <a:t>	</a:t>
            </a:r>
            <a:r>
              <a:rPr lang="en-US" sz="2800" dirty="0" err="1" smtClean="0"/>
              <a:t>Produk</a:t>
            </a:r>
            <a:r>
              <a:rPr lang="en-US" sz="2800" dirty="0" smtClean="0"/>
              <a:t> </a:t>
            </a:r>
            <a:r>
              <a:rPr lang="en-US" sz="2800" dirty="0" err="1" smtClean="0"/>
              <a:t>jadi</a:t>
            </a:r>
            <a:r>
              <a:rPr lang="en-US" sz="2800" dirty="0" smtClean="0"/>
              <a:t> 				     4.200 unit</a:t>
            </a:r>
          </a:p>
          <a:p>
            <a:pPr eaLnBrk="1" hangingPunct="1">
              <a:lnSpc>
                <a:spcPct val="80000"/>
              </a:lnSpc>
              <a:buFont typeface="Wingdings" pitchFamily="2" charset="2"/>
              <a:buNone/>
              <a:defRPr/>
            </a:pPr>
            <a:r>
              <a:rPr lang="en-US" sz="2800" dirty="0" smtClean="0"/>
              <a:t>	PDP </a:t>
            </a:r>
            <a:r>
              <a:rPr lang="en-US" sz="2800" dirty="0" err="1" smtClean="0"/>
              <a:t>akhir</a:t>
            </a:r>
            <a:r>
              <a:rPr lang="en-US" sz="2800" dirty="0" smtClean="0"/>
              <a:t>, 100%BB,  2/3 BK	        900 unit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E5943AFE-5D04-4DE1-8A2B-E10DDC80A8FF}" type="slidenum">
              <a:rPr lang="en-US" smtClean="0"/>
              <a:pPr>
                <a:defRPr/>
              </a:pPr>
              <a:t>198</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2425314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err="1" smtClean="0"/>
              <a:t>Perhitungan</a:t>
            </a:r>
            <a:r>
              <a:rPr lang="en-US" dirty="0" smtClean="0"/>
              <a:t> Unit </a:t>
            </a:r>
            <a:r>
              <a:rPr lang="en-US" dirty="0" err="1" smtClean="0"/>
              <a:t>Ekuivalen</a:t>
            </a:r>
            <a:endParaRPr lang="en-US" dirty="0" smtClean="0"/>
          </a:p>
        </p:txBody>
      </p:sp>
      <p:sp>
        <p:nvSpPr>
          <p:cNvPr id="8195" name="Rectangle 3"/>
          <p:cNvSpPr>
            <a:spLocks noGrp="1" noChangeArrowheads="1"/>
          </p:cNvSpPr>
          <p:nvPr>
            <p:ph type="body" idx="1"/>
          </p:nvPr>
        </p:nvSpPr>
        <p:spPr>
          <a:xfrm>
            <a:off x="508000" y="1600200"/>
            <a:ext cx="11074400" cy="4953000"/>
          </a:xfrm>
        </p:spPr>
        <p:txBody>
          <a:bodyPr/>
          <a:lstStyle/>
          <a:p>
            <a:pPr eaLnBrk="1" hangingPunct="1">
              <a:lnSpc>
                <a:spcPct val="80000"/>
              </a:lnSpc>
              <a:defRPr/>
            </a:pPr>
            <a:r>
              <a:rPr lang="en-US" sz="2800" dirty="0" smtClean="0"/>
              <a:t>Unit </a:t>
            </a:r>
            <a:r>
              <a:rPr lang="en-US" sz="2800" dirty="0" err="1" smtClean="0"/>
              <a:t>ekuivalen</a:t>
            </a:r>
            <a:r>
              <a:rPr lang="en-US" sz="2800" dirty="0" smtClean="0"/>
              <a:t> (FIFO):</a:t>
            </a:r>
          </a:p>
          <a:p>
            <a:pPr eaLnBrk="1" hangingPunct="1">
              <a:lnSpc>
                <a:spcPct val="80000"/>
              </a:lnSpc>
              <a:defRPr/>
            </a:pPr>
            <a:r>
              <a:rPr lang="en-US" sz="2800" dirty="0" smtClean="0"/>
              <a:t>UE= PDP </a:t>
            </a:r>
            <a:r>
              <a:rPr lang="en-US" sz="2800" dirty="0" err="1" smtClean="0"/>
              <a:t>awal</a:t>
            </a:r>
            <a:r>
              <a:rPr lang="en-US" sz="2800" dirty="0" smtClean="0"/>
              <a:t> (100%- % </a:t>
            </a:r>
            <a:r>
              <a:rPr lang="en-US" sz="2800" dirty="0" err="1" smtClean="0"/>
              <a:t>penyelesaian</a:t>
            </a:r>
            <a:r>
              <a:rPr lang="en-US" sz="2800" dirty="0" smtClean="0"/>
              <a:t>) + (PJ – PDP  </a:t>
            </a:r>
            <a:r>
              <a:rPr lang="en-US" sz="2800" dirty="0" err="1" smtClean="0"/>
              <a:t>Awal</a:t>
            </a:r>
            <a:r>
              <a:rPr lang="en-US" sz="2800" dirty="0" smtClean="0"/>
              <a:t>) +  (PDP </a:t>
            </a:r>
            <a:r>
              <a:rPr lang="en-US" sz="2800" dirty="0" err="1" smtClean="0"/>
              <a:t>akhir</a:t>
            </a:r>
            <a:r>
              <a:rPr lang="en-US" sz="2800" dirty="0" smtClean="0"/>
              <a:t> x % </a:t>
            </a:r>
            <a:r>
              <a:rPr lang="en-US" sz="2800" dirty="0" err="1" smtClean="0"/>
              <a:t>penyelesaian</a:t>
            </a:r>
            <a:r>
              <a:rPr lang="en-US" sz="2800" dirty="0" smtClean="0"/>
              <a:t>)</a:t>
            </a:r>
          </a:p>
          <a:p>
            <a:pPr eaLnBrk="1" hangingPunct="1">
              <a:lnSpc>
                <a:spcPct val="80000"/>
              </a:lnSpc>
              <a:defRPr/>
            </a:pPr>
            <a:r>
              <a:rPr lang="en-US" sz="2800" dirty="0" smtClean="0"/>
              <a:t>UE BB	= 864 (1/2) + (4.200-864) + 			    900 (100%) </a:t>
            </a:r>
          </a:p>
          <a:p>
            <a:pPr eaLnBrk="1" hangingPunct="1">
              <a:lnSpc>
                <a:spcPct val="80000"/>
              </a:lnSpc>
              <a:buFont typeface="Wingdings" pitchFamily="2" charset="2"/>
              <a:buNone/>
              <a:defRPr/>
            </a:pPr>
            <a:r>
              <a:rPr lang="en-US" sz="2800" dirty="0" smtClean="0"/>
              <a:t>			= 43</a:t>
            </a:r>
            <a:r>
              <a:rPr lang="id-ID" sz="2800" dirty="0" smtClean="0"/>
              <a:t>2</a:t>
            </a:r>
            <a:r>
              <a:rPr lang="en-US" sz="2800" dirty="0" smtClean="0"/>
              <a:t> +3.336 +900</a:t>
            </a:r>
          </a:p>
          <a:p>
            <a:pPr eaLnBrk="1" hangingPunct="1">
              <a:lnSpc>
                <a:spcPct val="80000"/>
              </a:lnSpc>
              <a:buFont typeface="Wingdings" pitchFamily="2" charset="2"/>
              <a:buNone/>
              <a:defRPr/>
            </a:pPr>
            <a:r>
              <a:rPr lang="en-US" sz="2800" dirty="0" smtClean="0"/>
              <a:t>			=4.668</a:t>
            </a:r>
          </a:p>
          <a:p>
            <a:pPr eaLnBrk="1" hangingPunct="1">
              <a:lnSpc>
                <a:spcPct val="80000"/>
              </a:lnSpc>
              <a:defRPr/>
            </a:pPr>
            <a:r>
              <a:rPr lang="en-US" sz="2800" dirty="0" smtClean="0"/>
              <a:t>UE BK	= 864 (2/3) + (4.200-864) + 			    900 (2/3) </a:t>
            </a:r>
          </a:p>
          <a:p>
            <a:pPr eaLnBrk="1" hangingPunct="1">
              <a:lnSpc>
                <a:spcPct val="80000"/>
              </a:lnSpc>
              <a:buFont typeface="Wingdings" pitchFamily="2" charset="2"/>
              <a:buNone/>
              <a:defRPr/>
            </a:pPr>
            <a:r>
              <a:rPr lang="en-US" sz="2800" dirty="0" smtClean="0"/>
              <a:t>			= 576+3.336 +600</a:t>
            </a:r>
          </a:p>
          <a:p>
            <a:pPr eaLnBrk="1" hangingPunct="1">
              <a:lnSpc>
                <a:spcPct val="80000"/>
              </a:lnSpc>
              <a:buFont typeface="Wingdings" pitchFamily="2" charset="2"/>
              <a:buNone/>
              <a:defRPr/>
            </a:pPr>
            <a:r>
              <a:rPr lang="en-US" sz="2800" dirty="0" smtClean="0"/>
              <a:t>			=4.512</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0885C671-018C-449E-96D1-51F97B9BE09E}" type="slidenum">
              <a:rPr lang="en-US" smtClean="0"/>
              <a:pPr>
                <a:defRPr/>
              </a:pPr>
              <a:t>199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58535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09600" y="266700"/>
            <a:ext cx="10261600" cy="1143000"/>
          </a:xfrm>
        </p:spPr>
        <p:txBody>
          <a:bodyPr anchorCtr="0"/>
          <a:lstStyle/>
          <a:p>
            <a:pPr eaLnBrk="1" hangingPunct="1">
              <a:defRPr/>
            </a:pPr>
            <a:r>
              <a:rPr lang="en-US" smtClean="0"/>
              <a:t>Definisi Akuntansi Biaya</a:t>
            </a:r>
          </a:p>
        </p:txBody>
      </p:sp>
      <p:sp>
        <p:nvSpPr>
          <p:cNvPr id="492547" name="Rectangle 3"/>
          <p:cNvSpPr>
            <a:spLocks noGrp="1" noChangeArrowheads="1"/>
          </p:cNvSpPr>
          <p:nvPr>
            <p:ph idx="4294967295"/>
          </p:nvPr>
        </p:nvSpPr>
        <p:spPr>
          <a:xfrm>
            <a:off x="914400" y="1447800"/>
            <a:ext cx="10871200" cy="5029200"/>
          </a:xfrm>
        </p:spPr>
        <p:txBody>
          <a:bodyPr>
            <a:normAutofit/>
          </a:bodyPr>
          <a:lstStyle/>
          <a:p>
            <a:pPr eaLnBrk="1" hangingPunct="1">
              <a:defRPr/>
            </a:pPr>
            <a:r>
              <a:rPr lang="en-US" sz="3000" smtClean="0">
                <a:solidFill>
                  <a:srgbClr val="C00000"/>
                </a:solidFill>
              </a:rPr>
              <a:t>Sistem informasi yang menghasilkan informasi biaya dan informasi operasi untuk memberdayakan personel organisasi dalam pengelolaan aktivitas dan pengambilan keputusan ekonomik </a:t>
            </a:r>
          </a:p>
          <a:p>
            <a:pPr eaLnBrk="1" hangingPunct="1">
              <a:defRPr/>
            </a:pPr>
            <a:r>
              <a:rPr lang="en-US" sz="3000" smtClean="0">
                <a:solidFill>
                  <a:srgbClr val="C00000"/>
                </a:solidFill>
              </a:rPr>
              <a:t>Definisi tersebut mengandung tiga frasa penting: </a:t>
            </a:r>
          </a:p>
          <a:p>
            <a:pPr lvl="1" eaLnBrk="1" hangingPunct="1">
              <a:defRPr/>
            </a:pPr>
            <a:r>
              <a:rPr lang="en-US" sz="2200" smtClean="0">
                <a:solidFill>
                  <a:schemeClr val="hlink"/>
                </a:solidFill>
              </a:rPr>
              <a:t>Sistem informasi, </a:t>
            </a:r>
          </a:p>
          <a:p>
            <a:pPr lvl="1" eaLnBrk="1" hangingPunct="1">
              <a:defRPr/>
            </a:pPr>
            <a:r>
              <a:rPr lang="en-US" sz="2200" smtClean="0">
                <a:solidFill>
                  <a:schemeClr val="hlink"/>
                </a:solidFill>
              </a:rPr>
              <a:t>Informasi biaya dan informasi operasi, </a:t>
            </a:r>
          </a:p>
          <a:p>
            <a:pPr lvl="1" eaLnBrk="1" hangingPunct="1">
              <a:defRPr/>
            </a:pPr>
            <a:r>
              <a:rPr lang="en-US" sz="2200" smtClean="0">
                <a:solidFill>
                  <a:schemeClr val="hlink"/>
                </a:solidFill>
              </a:rPr>
              <a:t>Pengelolaan aktivitas dan pengambilan keputusan </a:t>
            </a:r>
            <a:r>
              <a:rPr lang="en-US" sz="2200" smtClean="0">
                <a:solidFill>
                  <a:srgbClr val="11F6FD"/>
                </a:solidFill>
              </a:rPr>
              <a:t>.</a:t>
            </a:r>
          </a:p>
          <a:p>
            <a:pPr lvl="1" eaLnBrk="1" hangingPunct="1">
              <a:defRPr/>
            </a:pPr>
            <a:endParaRPr lang="en-US" sz="1900" smtClean="0"/>
          </a:p>
        </p:txBody>
      </p:sp>
      <p:sp>
        <p:nvSpPr>
          <p:cNvPr id="410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5730B80-D6BA-47D1-B417-34CB1CDA0E72}" type="slidenum">
              <a:rPr lang="en-US" smtClean="0"/>
              <a:pPr>
                <a:defRPr/>
              </a:pPr>
              <a:t>2</a:t>
            </a:fld>
            <a:endParaRPr lang="en-US"/>
          </a:p>
        </p:txBody>
      </p:sp>
    </p:spTree>
    <p:extLst>
      <p:ext uri="{BB962C8B-B14F-4D97-AF65-F5344CB8AC3E}">
        <p14:creationId xmlns:p14="http://schemas.microsoft.com/office/powerpoint/2010/main" val="38076095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strips(upRight)">
                                      <p:cBhvr>
                                        <p:cTn id="7" dur="500"/>
                                        <p:tgtEl>
                                          <p:spTgt spid="492547">
                                            <p:txEl>
                                              <p:pRg st="0" end="0"/>
                                            </p:txEl>
                                          </p:spTgt>
                                        </p:tgtEl>
                                      </p:cBhvr>
                                    </p:animEffect>
                                  </p:childTnLst>
                                  <p:subTnLst>
                                    <p:animClr clrSpc="rgb" dir="cw">
                                      <p:cBhvr override="childStyle">
                                        <p:cTn dur="1" fill="hold" display="0" masterRel="nextClick" afterEffect="1"/>
                                        <p:tgtEl>
                                          <p:spTgt spid="49254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92547">
                                            <p:txEl>
                                              <p:pRg st="1" end="1"/>
                                            </p:txEl>
                                          </p:spTgt>
                                        </p:tgtEl>
                                        <p:attrNameLst>
                                          <p:attrName>style.visibility</p:attrName>
                                        </p:attrNameLst>
                                      </p:cBhvr>
                                      <p:to>
                                        <p:strVal val="visible"/>
                                      </p:to>
                                    </p:set>
                                    <p:animEffect transition="in" filter="strips(upRight)">
                                      <p:cBhvr>
                                        <p:cTn id="12" dur="500"/>
                                        <p:tgtEl>
                                          <p:spTgt spid="492547">
                                            <p:txEl>
                                              <p:pRg st="1" end="1"/>
                                            </p:txEl>
                                          </p:spTgt>
                                        </p:tgtEl>
                                      </p:cBhvr>
                                    </p:animEffect>
                                  </p:childTnLst>
                                  <p:subTnLst>
                                    <p:animClr clrSpc="rgb" dir="cw">
                                      <p:cBhvr override="childStyle">
                                        <p:cTn dur="1" fill="hold" display="0" masterRel="nextClick" afterEffect="1"/>
                                        <p:tgtEl>
                                          <p:spTgt spid="492547">
                                            <p:txEl>
                                              <p:pRg st="1" end="1"/>
                                            </p:txEl>
                                          </p:spTgt>
                                        </p:tgtEl>
                                        <p:attrNameLst>
                                          <p:attrName>ppt_c</p:attrName>
                                        </p:attrNameLst>
                                      </p:cBhvr>
                                      <p:to>
                                        <a:schemeClr val="accent1"/>
                                      </p:to>
                                    </p:animClr>
                                  </p:subTnLst>
                                </p:cTn>
                              </p:par>
                              <p:par>
                                <p:cTn id="13" presetID="18" presetClass="entr" presetSubtype="3" fill="hold" grpId="0" nodeType="withEffect">
                                  <p:stCondLst>
                                    <p:cond delay="0"/>
                                  </p:stCondLst>
                                  <p:childTnLst>
                                    <p:set>
                                      <p:cBhvr>
                                        <p:cTn id="14" dur="1" fill="hold">
                                          <p:stCondLst>
                                            <p:cond delay="0"/>
                                          </p:stCondLst>
                                        </p:cTn>
                                        <p:tgtEl>
                                          <p:spTgt spid="492547">
                                            <p:txEl>
                                              <p:pRg st="2" end="2"/>
                                            </p:txEl>
                                          </p:spTgt>
                                        </p:tgtEl>
                                        <p:attrNameLst>
                                          <p:attrName>style.visibility</p:attrName>
                                        </p:attrNameLst>
                                      </p:cBhvr>
                                      <p:to>
                                        <p:strVal val="visible"/>
                                      </p:to>
                                    </p:set>
                                    <p:animEffect transition="in" filter="strips(upRight)">
                                      <p:cBhvr>
                                        <p:cTn id="15" dur="500"/>
                                        <p:tgtEl>
                                          <p:spTgt spid="492547">
                                            <p:txEl>
                                              <p:pRg st="2" end="2"/>
                                            </p:txEl>
                                          </p:spTgt>
                                        </p:tgtEl>
                                      </p:cBhvr>
                                    </p:animEffect>
                                  </p:childTnLst>
                                  <p:subTnLst>
                                    <p:animClr clrSpc="rgb" dir="cw">
                                      <p:cBhvr override="childStyle">
                                        <p:cTn dur="1" fill="hold" display="0" masterRel="nextClick" afterEffect="1"/>
                                        <p:tgtEl>
                                          <p:spTgt spid="492547">
                                            <p:txEl>
                                              <p:pRg st="2" end="2"/>
                                            </p:txEl>
                                          </p:spTgt>
                                        </p:tgtEl>
                                        <p:attrNameLst>
                                          <p:attrName>ppt_c</p:attrName>
                                        </p:attrNameLst>
                                      </p:cBhvr>
                                      <p:to>
                                        <a:schemeClr val="accent1"/>
                                      </p:to>
                                    </p:animClr>
                                  </p:subTnLst>
                                </p:cTn>
                              </p:par>
                              <p:par>
                                <p:cTn id="16" presetID="18" presetClass="entr" presetSubtype="3" fill="hold" grpId="0" nodeType="withEffect">
                                  <p:stCondLst>
                                    <p:cond delay="0"/>
                                  </p:stCondLst>
                                  <p:childTnLst>
                                    <p:set>
                                      <p:cBhvr>
                                        <p:cTn id="17" dur="1" fill="hold">
                                          <p:stCondLst>
                                            <p:cond delay="0"/>
                                          </p:stCondLst>
                                        </p:cTn>
                                        <p:tgtEl>
                                          <p:spTgt spid="492547">
                                            <p:txEl>
                                              <p:pRg st="3" end="3"/>
                                            </p:txEl>
                                          </p:spTgt>
                                        </p:tgtEl>
                                        <p:attrNameLst>
                                          <p:attrName>style.visibility</p:attrName>
                                        </p:attrNameLst>
                                      </p:cBhvr>
                                      <p:to>
                                        <p:strVal val="visible"/>
                                      </p:to>
                                    </p:set>
                                    <p:animEffect transition="in" filter="strips(upRight)">
                                      <p:cBhvr>
                                        <p:cTn id="18" dur="500"/>
                                        <p:tgtEl>
                                          <p:spTgt spid="492547">
                                            <p:txEl>
                                              <p:pRg st="3" end="3"/>
                                            </p:txEl>
                                          </p:spTgt>
                                        </p:tgtEl>
                                      </p:cBhvr>
                                    </p:animEffect>
                                  </p:childTnLst>
                                  <p:subTnLst>
                                    <p:animClr clrSpc="rgb" dir="cw">
                                      <p:cBhvr override="childStyle">
                                        <p:cTn dur="1" fill="hold" display="0" masterRel="nextClick" afterEffect="1"/>
                                        <p:tgtEl>
                                          <p:spTgt spid="492547">
                                            <p:txEl>
                                              <p:pRg st="3" end="3"/>
                                            </p:txEl>
                                          </p:spTgt>
                                        </p:tgtEl>
                                        <p:attrNameLst>
                                          <p:attrName>ppt_c</p:attrName>
                                        </p:attrNameLst>
                                      </p:cBhvr>
                                      <p:to>
                                        <a:schemeClr val="accent1"/>
                                      </p:to>
                                    </p:animClr>
                                  </p:subTnLst>
                                </p:cTn>
                              </p:par>
                              <p:par>
                                <p:cTn id="19" presetID="18" presetClass="entr" presetSubtype="3" fill="hold" grpId="0" nodeType="withEffect">
                                  <p:stCondLst>
                                    <p:cond delay="0"/>
                                  </p:stCondLst>
                                  <p:childTnLst>
                                    <p:set>
                                      <p:cBhvr>
                                        <p:cTn id="20" dur="1" fill="hold">
                                          <p:stCondLst>
                                            <p:cond delay="0"/>
                                          </p:stCondLst>
                                        </p:cTn>
                                        <p:tgtEl>
                                          <p:spTgt spid="492547">
                                            <p:txEl>
                                              <p:pRg st="4" end="4"/>
                                            </p:txEl>
                                          </p:spTgt>
                                        </p:tgtEl>
                                        <p:attrNameLst>
                                          <p:attrName>style.visibility</p:attrName>
                                        </p:attrNameLst>
                                      </p:cBhvr>
                                      <p:to>
                                        <p:strVal val="visible"/>
                                      </p:to>
                                    </p:set>
                                    <p:animEffect transition="in" filter="strips(upRight)">
                                      <p:cBhvr>
                                        <p:cTn id="21" dur="500"/>
                                        <p:tgtEl>
                                          <p:spTgt spid="492547">
                                            <p:txEl>
                                              <p:pRg st="4" end="4"/>
                                            </p:txEl>
                                          </p:spTgt>
                                        </p:tgtEl>
                                      </p:cBhvr>
                                    </p:animEffect>
                                  </p:childTnLst>
                                  <p:subTnLst>
                                    <p:animClr clrSpc="rgb" dir="cw">
                                      <p:cBhvr override="childStyle">
                                        <p:cTn dur="1" fill="hold" display="0" masterRel="nextClick" afterEffect="1"/>
                                        <p:tgtEl>
                                          <p:spTgt spid="492547">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09600" y="266700"/>
            <a:ext cx="11379200" cy="1143000"/>
          </a:xfrm>
        </p:spPr>
        <p:txBody>
          <a:bodyPr anchorCtr="0"/>
          <a:lstStyle/>
          <a:p>
            <a:pPr eaLnBrk="1" hangingPunct="1">
              <a:defRPr/>
            </a:pPr>
            <a:r>
              <a:rPr lang="en-US" dirty="0" smtClean="0">
                <a:solidFill>
                  <a:srgbClr val="FF0000"/>
                </a:solidFill>
              </a:rPr>
              <a:t>PARADIGMA </a:t>
            </a:r>
            <a:r>
              <a:rPr lang="en-US" i="1" dirty="0" smtClean="0">
                <a:solidFill>
                  <a:srgbClr val="FF0000"/>
                </a:solidFill>
              </a:rPr>
              <a:t>CUSTOMER VALUE</a:t>
            </a:r>
            <a:endParaRPr lang="en-US" dirty="0" smtClean="0">
              <a:solidFill>
                <a:srgbClr val="FF0000"/>
              </a:solidFill>
            </a:endParaRPr>
          </a:p>
        </p:txBody>
      </p:sp>
      <p:sp>
        <p:nvSpPr>
          <p:cNvPr id="618499" name="Rectangle 3"/>
          <p:cNvSpPr>
            <a:spLocks noGrp="1" noChangeArrowheads="1"/>
          </p:cNvSpPr>
          <p:nvPr>
            <p:ph idx="4294967295"/>
          </p:nvPr>
        </p:nvSpPr>
        <p:spPr>
          <a:xfrm>
            <a:off x="1219200" y="1600201"/>
            <a:ext cx="9550400" cy="4119563"/>
          </a:xfrm>
        </p:spPr>
        <p:txBody>
          <a:bodyPr>
            <a:normAutofit/>
          </a:bodyPr>
          <a:lstStyle/>
          <a:p>
            <a:pPr eaLnBrk="1" hangingPunct="1">
              <a:lnSpc>
                <a:spcPct val="90000"/>
              </a:lnSpc>
              <a:defRPr/>
            </a:pPr>
            <a:r>
              <a:rPr lang="en-US" sz="2700" smtClean="0"/>
              <a:t>Paradigma </a:t>
            </a:r>
            <a:r>
              <a:rPr lang="en-US" sz="2700" i="1" smtClean="0"/>
              <a:t>customer value </a:t>
            </a:r>
            <a:r>
              <a:rPr lang="en-US" sz="2700" smtClean="0"/>
              <a:t>memandang bahwa kemampuan perusahaan dalam menghasilkan </a:t>
            </a:r>
            <a:r>
              <a:rPr lang="en-US" sz="2700" i="1" smtClean="0"/>
              <a:t>value</a:t>
            </a:r>
            <a:r>
              <a:rPr lang="en-US" sz="2700" smtClean="0"/>
              <a:t> terbaik bagi </a:t>
            </a:r>
            <a:r>
              <a:rPr lang="en-US" sz="2700" i="1" smtClean="0"/>
              <a:t>customer</a:t>
            </a:r>
            <a:r>
              <a:rPr lang="en-US" sz="2700" smtClean="0"/>
              <a:t> merupakan faktor penentu keberhasilan perusahaan untuk bertahan dan bertumbuh dalam lingkungan bisnis global yang kompetitif dan turbulen</a:t>
            </a:r>
          </a:p>
          <a:p>
            <a:pPr eaLnBrk="1" hangingPunct="1">
              <a:lnSpc>
                <a:spcPct val="90000"/>
              </a:lnSpc>
              <a:defRPr/>
            </a:pPr>
            <a:r>
              <a:rPr lang="en-US" sz="2700" smtClean="0"/>
              <a:t>Paradigma </a:t>
            </a:r>
            <a:r>
              <a:rPr lang="en-US" sz="2700" i="1" smtClean="0"/>
              <a:t>customer value</a:t>
            </a:r>
            <a:r>
              <a:rPr lang="en-US" sz="2700" smtClean="0"/>
              <a:t> menyebabkan perubahan informasi biaya yang dibutuhkan oleh manajemen. Konsep </a:t>
            </a:r>
            <a:r>
              <a:rPr lang="en-US" sz="2700" i="1" smtClean="0"/>
              <a:t>cost effeciency </a:t>
            </a:r>
            <a:r>
              <a:rPr lang="en-US" sz="2700" smtClean="0"/>
              <a:t>digantikan dengan konsep </a:t>
            </a:r>
            <a:r>
              <a:rPr lang="en-US" sz="2700" i="1" smtClean="0"/>
              <a:t>cost effectiveness</a:t>
            </a:r>
          </a:p>
        </p:txBody>
      </p:sp>
      <p:sp>
        <p:nvSpPr>
          <p:cNvPr id="22532"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6AE95A5-1130-4989-9E78-6D242ED3785C}" type="slidenum">
              <a:rPr lang="en-US" smtClean="0"/>
              <a:pPr>
                <a:defRPr/>
              </a:pPr>
              <a:t>20</a:t>
            </a:fld>
            <a:endParaRPr lang="en-US"/>
          </a:p>
        </p:txBody>
      </p:sp>
    </p:spTree>
    <p:extLst>
      <p:ext uri="{BB962C8B-B14F-4D97-AF65-F5344CB8AC3E}">
        <p14:creationId xmlns:p14="http://schemas.microsoft.com/office/powerpoint/2010/main" val="193907675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marL="838200" indent="-838200" eaLnBrk="1" hangingPunct="1">
              <a:defRPr/>
            </a:pPr>
            <a:r>
              <a:rPr lang="en-US" sz="4000" smtClean="0"/>
              <a:t>Standar dan Selisih Bahan Baku</a:t>
            </a:r>
            <a:br>
              <a:rPr lang="en-US" sz="4000" smtClean="0"/>
            </a:br>
            <a:endParaRPr lang="en-US" sz="4000" smtClean="0"/>
          </a:p>
        </p:txBody>
      </p:sp>
      <p:sp>
        <p:nvSpPr>
          <p:cNvPr id="10243" name="Rectangle 3"/>
          <p:cNvSpPr>
            <a:spLocks noGrp="1" noChangeArrowheads="1"/>
          </p:cNvSpPr>
          <p:nvPr>
            <p:ph type="body" idx="1"/>
          </p:nvPr>
        </p:nvSpPr>
        <p:spPr/>
        <p:txBody>
          <a:bodyPr/>
          <a:lstStyle/>
          <a:p>
            <a:pPr eaLnBrk="1" hangingPunct="1">
              <a:lnSpc>
                <a:spcPct val="90000"/>
              </a:lnSpc>
              <a:defRPr/>
            </a:pPr>
            <a:r>
              <a:rPr lang="en-US" sz="2800" dirty="0" err="1" smtClean="0"/>
              <a:t>Dua</a:t>
            </a:r>
            <a:r>
              <a:rPr lang="en-US" sz="2800" dirty="0" smtClean="0"/>
              <a:t> </a:t>
            </a:r>
            <a:r>
              <a:rPr lang="en-US" sz="2800" dirty="0" err="1" smtClean="0"/>
              <a:t>standar</a:t>
            </a:r>
            <a:r>
              <a:rPr lang="en-US" sz="2800" dirty="0" smtClean="0"/>
              <a:t> BBB:</a:t>
            </a:r>
          </a:p>
          <a:p>
            <a:pPr eaLnBrk="1" hangingPunct="1">
              <a:lnSpc>
                <a:spcPct val="90000"/>
              </a:lnSpc>
              <a:buFont typeface="Wingdings" pitchFamily="2" charset="2"/>
              <a:buNone/>
              <a:defRPr/>
            </a:pPr>
            <a:r>
              <a:rPr lang="en-US" sz="2800" dirty="0" smtClean="0"/>
              <a:t>	(1) </a:t>
            </a:r>
            <a:r>
              <a:rPr lang="en-US" sz="2800" dirty="0" err="1" smtClean="0"/>
              <a:t>Standar</a:t>
            </a:r>
            <a:r>
              <a:rPr lang="en-US" sz="2800" dirty="0" smtClean="0"/>
              <a:t> </a:t>
            </a:r>
            <a:r>
              <a:rPr lang="en-US" sz="2800" dirty="0" err="1" smtClean="0"/>
              <a:t>harga</a:t>
            </a:r>
            <a:r>
              <a:rPr lang="en-US" sz="2800" dirty="0" smtClean="0"/>
              <a:t> </a:t>
            </a:r>
            <a:r>
              <a:rPr lang="en-US" sz="2800" dirty="0" err="1" smtClean="0"/>
              <a:t>bahan</a:t>
            </a:r>
            <a:r>
              <a:rPr lang="en-US" sz="2800" dirty="0" smtClean="0"/>
              <a:t> </a:t>
            </a:r>
            <a:r>
              <a:rPr lang="en-US" sz="2800" dirty="0" err="1" smtClean="0"/>
              <a:t>baku</a:t>
            </a:r>
            <a:endParaRPr lang="en-US" sz="2800" dirty="0" smtClean="0"/>
          </a:p>
          <a:p>
            <a:pPr eaLnBrk="1" hangingPunct="1">
              <a:lnSpc>
                <a:spcPct val="90000"/>
              </a:lnSpc>
              <a:buFont typeface="Wingdings" pitchFamily="2" charset="2"/>
              <a:buNone/>
              <a:defRPr/>
            </a:pPr>
            <a:r>
              <a:rPr lang="en-US" sz="2800" dirty="0" smtClean="0"/>
              <a:t>	(2) </a:t>
            </a:r>
            <a:r>
              <a:rPr lang="en-US" sz="2800" dirty="0" err="1" smtClean="0"/>
              <a:t>Standar</a:t>
            </a:r>
            <a:r>
              <a:rPr lang="en-US" sz="2800" dirty="0" smtClean="0"/>
              <a:t> </a:t>
            </a:r>
            <a:r>
              <a:rPr lang="en-US" sz="2800" dirty="0" err="1" smtClean="0"/>
              <a:t>kuantitas</a:t>
            </a:r>
            <a:r>
              <a:rPr lang="en-US" sz="2800" dirty="0" smtClean="0"/>
              <a:t> </a:t>
            </a:r>
            <a:r>
              <a:rPr lang="en-US" sz="2800" dirty="0" err="1" smtClean="0"/>
              <a:t>bahan</a:t>
            </a:r>
            <a:r>
              <a:rPr lang="en-US" sz="2800" dirty="0" smtClean="0"/>
              <a:t> </a:t>
            </a:r>
            <a:r>
              <a:rPr lang="en-US" sz="2800" dirty="0" err="1" smtClean="0"/>
              <a:t>baku</a:t>
            </a:r>
            <a:r>
              <a:rPr lang="en-US" sz="2800" dirty="0" smtClean="0"/>
              <a:t> </a:t>
            </a:r>
            <a:r>
              <a:rPr lang="en-US" sz="2800" dirty="0" err="1" smtClean="0"/>
              <a:t>atau</a:t>
            </a:r>
            <a:r>
              <a:rPr lang="en-US" sz="2800" dirty="0" smtClean="0"/>
              <a:t>    	 </a:t>
            </a:r>
            <a:r>
              <a:rPr lang="en-US" sz="2800" dirty="0" err="1" smtClean="0"/>
              <a:t>penggunaan</a:t>
            </a:r>
            <a:r>
              <a:rPr lang="en-US" sz="2800" dirty="0" smtClean="0"/>
              <a:t> </a:t>
            </a:r>
            <a:r>
              <a:rPr lang="en-US" sz="2800" dirty="0" err="1" smtClean="0"/>
              <a:t>bahan</a:t>
            </a:r>
            <a:r>
              <a:rPr lang="en-US" sz="2800" dirty="0" smtClean="0"/>
              <a:t> </a:t>
            </a:r>
            <a:r>
              <a:rPr lang="en-US" sz="2800" dirty="0" err="1" smtClean="0"/>
              <a:t>baku</a:t>
            </a:r>
            <a:endParaRPr lang="en-US" sz="2800" dirty="0" smtClean="0"/>
          </a:p>
          <a:p>
            <a:pPr eaLnBrk="1" hangingPunct="1">
              <a:lnSpc>
                <a:spcPct val="90000"/>
              </a:lnSpc>
              <a:defRPr/>
            </a:pPr>
            <a:r>
              <a:rPr lang="en-US" sz="2800" dirty="0" err="1" smtClean="0"/>
              <a:t>Kegunaan</a:t>
            </a:r>
            <a:r>
              <a:rPr lang="en-US" sz="2800" dirty="0" smtClean="0"/>
              <a:t> </a:t>
            </a:r>
            <a:r>
              <a:rPr lang="en-US" sz="2800" dirty="0" err="1" smtClean="0"/>
              <a:t>standar</a:t>
            </a:r>
            <a:r>
              <a:rPr lang="en-US" sz="2800" dirty="0" smtClean="0"/>
              <a:t> </a:t>
            </a:r>
            <a:r>
              <a:rPr lang="en-US" sz="2800" dirty="0" err="1" smtClean="0"/>
              <a:t>harga</a:t>
            </a:r>
            <a:r>
              <a:rPr lang="en-US" sz="2800" dirty="0" smtClean="0"/>
              <a:t> </a:t>
            </a:r>
            <a:r>
              <a:rPr lang="en-US" sz="2800" dirty="0" err="1" smtClean="0"/>
              <a:t>bahan</a:t>
            </a:r>
            <a:r>
              <a:rPr lang="en-US" sz="2800" dirty="0" smtClean="0"/>
              <a:t> </a:t>
            </a:r>
            <a:r>
              <a:rPr lang="en-US" sz="2800" dirty="0" err="1" smtClean="0"/>
              <a:t>baku</a:t>
            </a:r>
            <a:r>
              <a:rPr lang="en-US" sz="2800" dirty="0" smtClean="0"/>
              <a:t>:</a:t>
            </a:r>
          </a:p>
          <a:p>
            <a:pPr eaLnBrk="1" hangingPunct="1">
              <a:lnSpc>
                <a:spcPct val="90000"/>
              </a:lnSpc>
              <a:buFont typeface="Wingdings" pitchFamily="2" charset="2"/>
              <a:buNone/>
              <a:defRPr/>
            </a:pPr>
            <a:r>
              <a:rPr lang="en-US" sz="2800" dirty="0" smtClean="0"/>
              <a:t>	(1) </a:t>
            </a:r>
            <a:r>
              <a:rPr lang="en-US" sz="2800" dirty="0" err="1" smtClean="0"/>
              <a:t>memantau</a:t>
            </a:r>
            <a:r>
              <a:rPr lang="en-US" sz="2800" dirty="0" smtClean="0"/>
              <a:t> </a:t>
            </a:r>
            <a:r>
              <a:rPr lang="en-US" sz="2800" dirty="0" err="1" smtClean="0"/>
              <a:t>kinerja</a:t>
            </a:r>
            <a:r>
              <a:rPr lang="en-US" sz="2800" dirty="0" smtClean="0"/>
              <a:t>  </a:t>
            </a:r>
            <a:r>
              <a:rPr lang="en-US" sz="2800" dirty="0" err="1" smtClean="0"/>
              <a:t>departemen</a:t>
            </a:r>
            <a:r>
              <a:rPr lang="en-US" sz="2800" dirty="0" smtClean="0"/>
              <a:t>   </a:t>
            </a:r>
          </a:p>
          <a:p>
            <a:pPr eaLnBrk="1" hangingPunct="1">
              <a:lnSpc>
                <a:spcPct val="90000"/>
              </a:lnSpc>
              <a:buFont typeface="Wingdings" pitchFamily="2" charset="2"/>
              <a:buNone/>
              <a:defRPr/>
            </a:pPr>
            <a:r>
              <a:rPr lang="en-US" sz="2800" dirty="0" smtClean="0"/>
              <a:t>        </a:t>
            </a:r>
            <a:r>
              <a:rPr lang="en-US" sz="2800" dirty="0" err="1" smtClean="0"/>
              <a:t>pembelian</a:t>
            </a:r>
            <a:r>
              <a:rPr lang="en-US" sz="2800" dirty="0" smtClean="0"/>
              <a:t> &amp; </a:t>
            </a:r>
            <a:r>
              <a:rPr lang="en-US" sz="2800" dirty="0" err="1" smtClean="0"/>
              <a:t>mendeteksi</a:t>
            </a:r>
            <a:r>
              <a:rPr lang="en-US" sz="2800" dirty="0" smtClean="0"/>
              <a:t> </a:t>
            </a:r>
            <a:r>
              <a:rPr lang="en-US" sz="2800" dirty="0" err="1" smtClean="0"/>
              <a:t>pengaruhnya</a:t>
            </a:r>
            <a:r>
              <a:rPr lang="en-US" sz="2800" dirty="0" smtClean="0"/>
              <a:t> 	 </a:t>
            </a:r>
            <a:r>
              <a:rPr lang="en-US" sz="2800" dirty="0" err="1" smtClean="0"/>
              <a:t>pada</a:t>
            </a:r>
            <a:r>
              <a:rPr lang="en-US" sz="2800" dirty="0" smtClean="0"/>
              <a:t> BBB</a:t>
            </a:r>
          </a:p>
          <a:p>
            <a:pPr eaLnBrk="1" hangingPunct="1">
              <a:lnSpc>
                <a:spcPct val="90000"/>
              </a:lnSpc>
              <a:buFont typeface="Wingdings" pitchFamily="2" charset="2"/>
              <a:buNone/>
              <a:defRPr/>
            </a:pPr>
            <a:r>
              <a:rPr lang="en-US" sz="2800" dirty="0" smtClean="0"/>
              <a:t>	(2) </a:t>
            </a:r>
            <a:r>
              <a:rPr lang="en-US" sz="2800" dirty="0" err="1" smtClean="0"/>
              <a:t>mengukur</a:t>
            </a:r>
            <a:r>
              <a:rPr lang="en-US" sz="2800" dirty="0" smtClean="0"/>
              <a:t> </a:t>
            </a:r>
            <a:r>
              <a:rPr lang="en-US" sz="2800" dirty="0" err="1" smtClean="0"/>
              <a:t>dampak</a:t>
            </a:r>
            <a:r>
              <a:rPr lang="en-US" sz="2800" dirty="0" smtClean="0"/>
              <a:t> </a:t>
            </a:r>
            <a:r>
              <a:rPr lang="en-US" sz="2800" dirty="0" err="1" smtClean="0"/>
              <a:t>dari</a:t>
            </a:r>
            <a:r>
              <a:rPr lang="en-US" sz="2800" dirty="0" smtClean="0"/>
              <a:t> </a:t>
            </a:r>
            <a:r>
              <a:rPr lang="en-US" sz="2800" dirty="0" err="1" smtClean="0"/>
              <a:t>kenaikan</a:t>
            </a:r>
            <a:r>
              <a:rPr lang="en-US" sz="2800" dirty="0" smtClean="0"/>
              <a:t> </a:t>
            </a:r>
            <a:r>
              <a:rPr lang="en-US" sz="2800" dirty="0" err="1" smtClean="0"/>
              <a:t>atau</a:t>
            </a:r>
            <a:r>
              <a:rPr lang="en-US" sz="2800" dirty="0" smtClean="0"/>
              <a:t> 	 </a:t>
            </a:r>
            <a:r>
              <a:rPr lang="en-US" sz="2800" dirty="0" err="1" smtClean="0"/>
              <a:t>penurunan</a:t>
            </a:r>
            <a:r>
              <a:rPr lang="en-US" sz="2800" dirty="0" smtClean="0"/>
              <a:t> </a:t>
            </a:r>
            <a:r>
              <a:rPr lang="en-US" sz="2800" dirty="0" err="1" smtClean="0"/>
              <a:t>harga</a:t>
            </a:r>
            <a:r>
              <a:rPr lang="en-US" sz="2800" dirty="0" smtClean="0"/>
              <a:t> BB </a:t>
            </a:r>
            <a:r>
              <a:rPr lang="en-US" sz="2800" dirty="0" err="1" smtClean="0"/>
              <a:t>terhadap</a:t>
            </a:r>
            <a:r>
              <a:rPr lang="en-US" sz="2800" dirty="0" smtClean="0"/>
              <a:t> </a:t>
            </a:r>
            <a:r>
              <a:rPr lang="en-US" sz="2800" dirty="0" err="1" smtClean="0"/>
              <a:t>laba</a:t>
            </a:r>
            <a:r>
              <a:rPr lang="en-US" sz="2800" dirty="0" smtClean="0"/>
              <a:t>.</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A2FB41CD-C8CB-4420-B528-7A222E5E7B03}" type="slidenum">
              <a:rPr lang="en-US" smtClean="0"/>
              <a:pPr>
                <a:defRPr/>
              </a:pPr>
              <a:t>200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08565576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mtClean="0"/>
              <a:t>Standar dan Selisih Bahan Baku- Lanjutan</a:t>
            </a:r>
          </a:p>
        </p:txBody>
      </p:sp>
      <p:sp>
        <p:nvSpPr>
          <p:cNvPr id="11267"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r>
              <a:rPr lang="en-US" sz="2400" dirty="0" smtClean="0"/>
              <a:t>1. 	</a:t>
            </a:r>
            <a:r>
              <a:rPr lang="en-US" sz="2400" dirty="0" err="1" smtClean="0"/>
              <a:t>Selisih</a:t>
            </a:r>
            <a:r>
              <a:rPr lang="en-US" sz="2400" dirty="0" smtClean="0"/>
              <a:t> </a:t>
            </a:r>
            <a:r>
              <a:rPr lang="en-US" sz="2400" dirty="0" err="1" smtClean="0"/>
              <a:t>harga</a:t>
            </a:r>
            <a:r>
              <a:rPr lang="en-US" sz="2400" dirty="0" smtClean="0"/>
              <a:t> </a:t>
            </a:r>
            <a:r>
              <a:rPr lang="en-US" sz="2400" dirty="0" err="1" smtClean="0"/>
              <a:t>beli</a:t>
            </a:r>
            <a:r>
              <a:rPr lang="en-US" sz="2400" dirty="0" smtClean="0"/>
              <a:t> </a:t>
            </a:r>
            <a:r>
              <a:rPr lang="en-US" sz="2400" dirty="0" err="1" smtClean="0"/>
              <a:t>bahan</a:t>
            </a:r>
            <a:r>
              <a:rPr lang="en-US" sz="2400" dirty="0" smtClean="0"/>
              <a:t> </a:t>
            </a:r>
            <a:r>
              <a:rPr lang="en-US" sz="2400" dirty="0" err="1" smtClean="0"/>
              <a:t>baku</a:t>
            </a:r>
            <a:endParaRPr lang="en-US" sz="2400" dirty="0" smtClean="0"/>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Wilton Manufacturing Co </a:t>
            </a:r>
            <a:r>
              <a:rPr lang="en-US" sz="2400" dirty="0" err="1" smtClean="0"/>
              <a:t>membeli</a:t>
            </a:r>
            <a:r>
              <a:rPr lang="en-US" sz="2400" dirty="0" smtClean="0"/>
              <a:t> 10.000 unit </a:t>
            </a:r>
            <a:r>
              <a:rPr lang="en-US" sz="2400" dirty="0" err="1" smtClean="0"/>
              <a:t>komponen</a:t>
            </a:r>
            <a:r>
              <a:rPr lang="en-US" sz="2400" dirty="0" smtClean="0"/>
              <a:t> </a:t>
            </a:r>
            <a:r>
              <a:rPr lang="en-US" sz="2400" dirty="0" err="1" smtClean="0"/>
              <a:t>untuk</a:t>
            </a:r>
            <a:r>
              <a:rPr lang="en-US" sz="2400" dirty="0" smtClean="0"/>
              <a:t> </a:t>
            </a:r>
            <a:r>
              <a:rPr lang="en-US" sz="2400" dirty="0" err="1" smtClean="0"/>
              <a:t>membuat</a:t>
            </a:r>
            <a:r>
              <a:rPr lang="en-US" sz="2400" dirty="0" smtClean="0"/>
              <a:t> </a:t>
            </a:r>
            <a:r>
              <a:rPr lang="en-US" sz="2400" dirty="0" err="1" smtClean="0"/>
              <a:t>Mainan</a:t>
            </a:r>
            <a:r>
              <a:rPr lang="en-US" sz="2400" dirty="0" smtClean="0"/>
              <a:t> </a:t>
            </a:r>
            <a:r>
              <a:rPr lang="en-US" sz="2400" dirty="0" err="1" smtClean="0"/>
              <a:t>dengan</a:t>
            </a:r>
            <a:r>
              <a:rPr lang="en-US" sz="2400" dirty="0" smtClean="0"/>
              <a:t> </a:t>
            </a:r>
            <a:r>
              <a:rPr lang="en-US" sz="2400" dirty="0" err="1" smtClean="0"/>
              <a:t>harga</a:t>
            </a:r>
            <a:r>
              <a:rPr lang="en-US" sz="2400" dirty="0" smtClean="0"/>
              <a:t> per unit $7,44, </a:t>
            </a:r>
            <a:r>
              <a:rPr lang="en-US" sz="2400" dirty="0" err="1" smtClean="0"/>
              <a:t>harga</a:t>
            </a:r>
            <a:r>
              <a:rPr lang="en-US" sz="2400" dirty="0" smtClean="0"/>
              <a:t> </a:t>
            </a:r>
            <a:r>
              <a:rPr lang="en-US" sz="2400" dirty="0" err="1" smtClean="0"/>
              <a:t>standar</a:t>
            </a:r>
            <a:r>
              <a:rPr lang="en-US" sz="2400" dirty="0" smtClean="0"/>
              <a:t> per unit </a:t>
            </a:r>
            <a:r>
              <a:rPr lang="en-US" sz="2400" dirty="0" err="1" smtClean="0"/>
              <a:t>berdasar</a:t>
            </a:r>
            <a:r>
              <a:rPr lang="en-US" sz="2400" dirty="0" smtClean="0"/>
              <a:t>  </a:t>
            </a:r>
            <a:r>
              <a:rPr lang="en-US" sz="2400" dirty="0" err="1" smtClean="0"/>
              <a:t>adalah</a:t>
            </a:r>
            <a:r>
              <a:rPr lang="en-US" sz="2400" dirty="0" smtClean="0"/>
              <a:t> $7,50. </a:t>
            </a:r>
            <a:r>
              <a:rPr lang="en-US" sz="2400" dirty="0" err="1" smtClean="0"/>
              <a:t>Berapa</a:t>
            </a:r>
            <a:r>
              <a:rPr lang="en-US" sz="2400" dirty="0" smtClean="0"/>
              <a:t> </a:t>
            </a:r>
            <a:r>
              <a:rPr lang="en-US" sz="2400" dirty="0" err="1" smtClean="0"/>
              <a:t>Selisih</a:t>
            </a:r>
            <a:r>
              <a:rPr lang="en-US" sz="2400" dirty="0" smtClean="0"/>
              <a:t> </a:t>
            </a:r>
            <a:r>
              <a:rPr lang="en-US" sz="2400" dirty="0" err="1" smtClean="0"/>
              <a:t>harga</a:t>
            </a:r>
            <a:r>
              <a:rPr lang="en-US" sz="2400" dirty="0" smtClean="0"/>
              <a:t> </a:t>
            </a:r>
            <a:r>
              <a:rPr lang="en-US" sz="2400" dirty="0" err="1" smtClean="0"/>
              <a:t>beli</a:t>
            </a:r>
            <a:r>
              <a:rPr lang="en-US" sz="2400" dirty="0" smtClean="0"/>
              <a:t> </a:t>
            </a:r>
            <a:r>
              <a:rPr lang="en-US" sz="2400" dirty="0" err="1" smtClean="0"/>
              <a:t>bahan</a:t>
            </a:r>
            <a:r>
              <a:rPr lang="en-US" sz="2400" dirty="0" smtClean="0"/>
              <a:t> </a:t>
            </a:r>
            <a:r>
              <a:rPr lang="en-US" sz="2400" dirty="0" err="1" smtClean="0"/>
              <a:t>baku</a:t>
            </a:r>
            <a:r>
              <a:rPr lang="en-US" sz="2400" dirty="0" smtClean="0"/>
              <a:t>?</a:t>
            </a:r>
          </a:p>
          <a:p>
            <a:pPr marL="609600" indent="-609600" eaLnBrk="1" hangingPunct="1">
              <a:lnSpc>
                <a:spcPct val="80000"/>
              </a:lnSpc>
              <a:buFont typeface="Wingdings" pitchFamily="2" charset="2"/>
              <a:buNone/>
              <a:defRPr/>
            </a:pPr>
            <a:r>
              <a:rPr lang="en-US" sz="2400" dirty="0" smtClean="0"/>
              <a:t>	PENYELESAIAN:</a:t>
            </a:r>
          </a:p>
          <a:p>
            <a:pPr marL="609600" indent="-609600" eaLnBrk="1" hangingPunct="1">
              <a:lnSpc>
                <a:spcPct val="80000"/>
              </a:lnSpc>
              <a:buFont typeface="Wingdings" pitchFamily="2" charset="2"/>
              <a:buNone/>
              <a:defRPr/>
            </a:pPr>
            <a:r>
              <a:rPr lang="en-US" sz="2400" dirty="0" smtClean="0"/>
              <a:t>	SH </a:t>
            </a:r>
            <a:r>
              <a:rPr lang="en-US" sz="2400" dirty="0" err="1" smtClean="0"/>
              <a:t>beli</a:t>
            </a:r>
            <a:r>
              <a:rPr lang="en-US" sz="2400" dirty="0" smtClean="0"/>
              <a:t> BB	= (HA – </a:t>
            </a:r>
            <a:r>
              <a:rPr lang="en-US" sz="2400" dirty="0" err="1" smtClean="0"/>
              <a:t>HSt</a:t>
            </a:r>
            <a:r>
              <a:rPr lang="en-US" sz="2400" dirty="0" smtClean="0"/>
              <a:t>) x KA </a:t>
            </a:r>
            <a:r>
              <a:rPr lang="en-US" sz="2400" dirty="0" err="1" smtClean="0"/>
              <a:t>dibeli</a:t>
            </a:r>
            <a:endParaRPr lang="en-US" sz="2400" dirty="0" smtClean="0"/>
          </a:p>
          <a:p>
            <a:pPr marL="609600" indent="-609600" eaLnBrk="1" hangingPunct="1">
              <a:lnSpc>
                <a:spcPct val="80000"/>
              </a:lnSpc>
              <a:buFont typeface="Wingdings" pitchFamily="2" charset="2"/>
              <a:buNone/>
              <a:defRPr/>
            </a:pPr>
            <a:r>
              <a:rPr lang="en-US" sz="2400" dirty="0" smtClean="0"/>
              <a:t>				= (7,44- 7,50) x10.000</a:t>
            </a:r>
          </a:p>
          <a:p>
            <a:pPr marL="609600" indent="-609600" eaLnBrk="1" hangingPunct="1">
              <a:lnSpc>
                <a:spcPct val="80000"/>
              </a:lnSpc>
              <a:buFont typeface="Wingdings" pitchFamily="2" charset="2"/>
              <a:buNone/>
              <a:defRPr/>
            </a:pPr>
            <a:r>
              <a:rPr lang="en-US" sz="2400" dirty="0" smtClean="0"/>
              <a:t>				= 600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CE5CB1D3-22AE-4939-9DC1-889698D9CFC3}" type="slidenum">
              <a:rPr lang="en-US" smtClean="0"/>
              <a:pPr>
                <a:defRPr/>
              </a:pPr>
              <a:t>201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4002322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mtClean="0"/>
              <a:t>Standar dan Selisih Bahan Baku- Lanjutan</a:t>
            </a:r>
          </a:p>
        </p:txBody>
      </p:sp>
      <p:sp>
        <p:nvSpPr>
          <p:cNvPr id="12291"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r>
              <a:rPr lang="en-US" sz="2400" dirty="0" smtClean="0"/>
              <a:t>2. 	</a:t>
            </a:r>
            <a:r>
              <a:rPr lang="en-US" sz="2400" dirty="0" err="1" smtClean="0"/>
              <a:t>Selisih</a:t>
            </a:r>
            <a:r>
              <a:rPr lang="en-US" sz="2400" dirty="0" smtClean="0"/>
              <a:t> </a:t>
            </a:r>
            <a:r>
              <a:rPr lang="en-US" sz="2400" dirty="0" err="1" smtClean="0"/>
              <a:t>harga</a:t>
            </a:r>
            <a:r>
              <a:rPr lang="en-US" sz="2400" dirty="0" smtClean="0"/>
              <a:t> </a:t>
            </a:r>
            <a:r>
              <a:rPr lang="en-US" sz="2400" dirty="0" err="1" smtClean="0"/>
              <a:t>pemakaian</a:t>
            </a:r>
            <a:r>
              <a:rPr lang="en-US" sz="2400" dirty="0" smtClean="0"/>
              <a:t> </a:t>
            </a:r>
            <a:r>
              <a:rPr lang="en-US" sz="2400" dirty="0" err="1" smtClean="0"/>
              <a:t>bahan</a:t>
            </a:r>
            <a:r>
              <a:rPr lang="en-US" sz="2400" dirty="0" smtClean="0"/>
              <a:t> </a:t>
            </a:r>
            <a:r>
              <a:rPr lang="en-US" sz="2400" dirty="0" err="1" smtClean="0"/>
              <a:t>baku</a:t>
            </a:r>
            <a:endParaRPr lang="en-US" sz="2400" dirty="0" smtClean="0"/>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Wilton Manufacturing Co </a:t>
            </a:r>
            <a:r>
              <a:rPr lang="en-US" sz="2400" dirty="0" err="1" smtClean="0"/>
              <a:t>menggunakan</a:t>
            </a:r>
            <a:r>
              <a:rPr lang="en-US" sz="2400" dirty="0" smtClean="0"/>
              <a:t> 9.500 unit </a:t>
            </a:r>
            <a:r>
              <a:rPr lang="en-US" sz="2400" dirty="0" err="1" smtClean="0"/>
              <a:t>komponen</a:t>
            </a:r>
            <a:r>
              <a:rPr lang="en-US" sz="2400" dirty="0" smtClean="0"/>
              <a:t> </a:t>
            </a:r>
            <a:r>
              <a:rPr lang="en-US" sz="2400" dirty="0" err="1" smtClean="0"/>
              <a:t>untuk</a:t>
            </a:r>
            <a:r>
              <a:rPr lang="en-US" sz="2400" dirty="0" smtClean="0"/>
              <a:t> </a:t>
            </a:r>
            <a:r>
              <a:rPr lang="en-US" sz="2400" dirty="0" err="1" smtClean="0"/>
              <a:t>membuat</a:t>
            </a:r>
            <a:r>
              <a:rPr lang="en-US" sz="2400" dirty="0" smtClean="0"/>
              <a:t> </a:t>
            </a:r>
            <a:r>
              <a:rPr lang="en-US" sz="2400" dirty="0" err="1" smtClean="0"/>
              <a:t>Mainan</a:t>
            </a:r>
            <a:r>
              <a:rPr lang="en-US" sz="2400" dirty="0" smtClean="0"/>
              <a:t>. </a:t>
            </a:r>
            <a:r>
              <a:rPr lang="en-US" sz="2400" dirty="0" err="1" smtClean="0"/>
              <a:t>Apabila</a:t>
            </a:r>
            <a:r>
              <a:rPr lang="en-US" sz="2400" dirty="0" smtClean="0"/>
              <a:t> </a:t>
            </a:r>
            <a:r>
              <a:rPr lang="en-US" sz="2400" dirty="0" err="1" smtClean="0"/>
              <a:t>harga</a:t>
            </a:r>
            <a:r>
              <a:rPr lang="en-US" sz="2400" dirty="0" smtClean="0"/>
              <a:t> per unit $7,44, </a:t>
            </a:r>
            <a:r>
              <a:rPr lang="en-US" sz="2400" dirty="0" err="1" smtClean="0"/>
              <a:t>harga</a:t>
            </a:r>
            <a:r>
              <a:rPr lang="en-US" sz="2400" dirty="0" smtClean="0"/>
              <a:t> </a:t>
            </a:r>
            <a:r>
              <a:rPr lang="en-US" sz="2400" dirty="0" err="1" smtClean="0"/>
              <a:t>standar</a:t>
            </a:r>
            <a:r>
              <a:rPr lang="en-US" sz="2400" dirty="0" smtClean="0"/>
              <a:t> per unit </a:t>
            </a:r>
            <a:r>
              <a:rPr lang="en-US" sz="2400" dirty="0" err="1" smtClean="0"/>
              <a:t>adalah</a:t>
            </a:r>
            <a:r>
              <a:rPr lang="en-US" sz="2400" dirty="0" smtClean="0"/>
              <a:t> $7,50. </a:t>
            </a:r>
            <a:r>
              <a:rPr lang="en-US" sz="2400" dirty="0" err="1" smtClean="0"/>
              <a:t>Berapa</a:t>
            </a:r>
            <a:r>
              <a:rPr lang="en-US" sz="2400" dirty="0" smtClean="0"/>
              <a:t> </a:t>
            </a:r>
            <a:r>
              <a:rPr lang="en-US" sz="2400" dirty="0" err="1" smtClean="0"/>
              <a:t>Selisih</a:t>
            </a:r>
            <a:r>
              <a:rPr lang="en-US" sz="2400" dirty="0" smtClean="0"/>
              <a:t> </a:t>
            </a:r>
            <a:r>
              <a:rPr lang="en-US" sz="2400" dirty="0" err="1" smtClean="0"/>
              <a:t>harga</a:t>
            </a:r>
            <a:r>
              <a:rPr lang="en-US" sz="2400" dirty="0" smtClean="0"/>
              <a:t> </a:t>
            </a:r>
            <a:r>
              <a:rPr lang="en-US" sz="2400" dirty="0" err="1" smtClean="0"/>
              <a:t>pemakaian</a:t>
            </a:r>
            <a:r>
              <a:rPr lang="en-US" sz="2400" dirty="0" smtClean="0"/>
              <a:t> </a:t>
            </a:r>
            <a:r>
              <a:rPr lang="en-US" sz="2400" dirty="0" err="1" smtClean="0"/>
              <a:t>bahan</a:t>
            </a:r>
            <a:r>
              <a:rPr lang="en-US" sz="2400" dirty="0" smtClean="0"/>
              <a:t> </a:t>
            </a:r>
            <a:r>
              <a:rPr lang="en-US" sz="2400" dirty="0" err="1" smtClean="0"/>
              <a:t>baku</a:t>
            </a:r>
            <a:r>
              <a:rPr lang="en-US" sz="2400" dirty="0" smtClean="0"/>
              <a:t>?</a:t>
            </a:r>
          </a:p>
          <a:p>
            <a:pPr marL="609600" indent="-609600" eaLnBrk="1" hangingPunct="1">
              <a:lnSpc>
                <a:spcPct val="80000"/>
              </a:lnSpc>
              <a:buFont typeface="Wingdings" pitchFamily="2" charset="2"/>
              <a:buNone/>
              <a:defRPr/>
            </a:pPr>
            <a:r>
              <a:rPr lang="en-US" sz="2400" dirty="0" smtClean="0"/>
              <a:t>	JAWAB:</a:t>
            </a:r>
          </a:p>
          <a:p>
            <a:pPr marL="609600" indent="-609600" eaLnBrk="1" hangingPunct="1">
              <a:lnSpc>
                <a:spcPct val="80000"/>
              </a:lnSpc>
              <a:buFont typeface="Wingdings" pitchFamily="2" charset="2"/>
              <a:buNone/>
              <a:defRPr/>
            </a:pPr>
            <a:r>
              <a:rPr lang="en-US" sz="2400" dirty="0" smtClean="0"/>
              <a:t>	SH </a:t>
            </a:r>
            <a:r>
              <a:rPr lang="en-US" sz="2400" dirty="0" err="1" smtClean="0"/>
              <a:t>pemakaian</a:t>
            </a:r>
            <a:r>
              <a:rPr lang="en-US" sz="2400" dirty="0" smtClean="0"/>
              <a:t> BB	= (HA – </a:t>
            </a:r>
            <a:r>
              <a:rPr lang="en-US" sz="2400" dirty="0" err="1" smtClean="0"/>
              <a:t>HSt</a:t>
            </a:r>
            <a:r>
              <a:rPr lang="en-US" sz="2400" dirty="0" smtClean="0"/>
              <a:t>)x KA </a:t>
            </a:r>
            <a:r>
              <a:rPr lang="en-US" sz="2400" dirty="0" err="1" smtClean="0"/>
              <a:t>dipakai</a:t>
            </a:r>
            <a:endParaRPr lang="en-US" sz="2400" dirty="0" smtClean="0"/>
          </a:p>
          <a:p>
            <a:pPr marL="609600" indent="-609600" eaLnBrk="1" hangingPunct="1">
              <a:lnSpc>
                <a:spcPct val="80000"/>
              </a:lnSpc>
              <a:buFont typeface="Wingdings" pitchFamily="2" charset="2"/>
              <a:buNone/>
              <a:defRPr/>
            </a:pPr>
            <a:r>
              <a:rPr lang="en-US" sz="2400" dirty="0" smtClean="0"/>
              <a:t>					= (7,44- 7,50)x 9.500</a:t>
            </a:r>
          </a:p>
          <a:p>
            <a:pPr marL="609600" indent="-609600" eaLnBrk="1" hangingPunct="1">
              <a:lnSpc>
                <a:spcPct val="80000"/>
              </a:lnSpc>
              <a:buFont typeface="Wingdings" pitchFamily="2" charset="2"/>
              <a:buNone/>
              <a:defRPr/>
            </a:pPr>
            <a:r>
              <a:rPr lang="en-US" sz="2400" dirty="0" smtClean="0"/>
              <a:t>					= 570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53871F3-199D-4972-9589-D0E0C83B3305}" type="slidenum">
              <a:rPr lang="en-US" smtClean="0"/>
              <a:pPr>
                <a:defRPr/>
              </a:pPr>
              <a:t>202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34636475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en-US" smtClean="0"/>
              <a:t>Standar dan Selisih Bahan Baku- Lanjutan</a:t>
            </a:r>
          </a:p>
        </p:txBody>
      </p:sp>
      <p:sp>
        <p:nvSpPr>
          <p:cNvPr id="13315"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r>
              <a:rPr lang="en-US" sz="2400" dirty="0" smtClean="0"/>
              <a:t>3. 	</a:t>
            </a:r>
            <a:r>
              <a:rPr lang="en-US" sz="2400" dirty="0" err="1" smtClean="0"/>
              <a:t>Selisih</a:t>
            </a:r>
            <a:r>
              <a:rPr lang="en-US" sz="2400" dirty="0" smtClean="0"/>
              <a:t> </a:t>
            </a:r>
            <a:r>
              <a:rPr lang="en-US" sz="2400" dirty="0" err="1" smtClean="0"/>
              <a:t>persediaan</a:t>
            </a:r>
            <a:r>
              <a:rPr lang="en-US" sz="2400" dirty="0" smtClean="0"/>
              <a:t> </a:t>
            </a:r>
            <a:r>
              <a:rPr lang="en-US" sz="2400" dirty="0" err="1" smtClean="0"/>
              <a:t>bahan</a:t>
            </a:r>
            <a:r>
              <a:rPr lang="en-US" sz="2400" dirty="0" smtClean="0"/>
              <a:t> </a:t>
            </a:r>
            <a:r>
              <a:rPr lang="en-US" sz="2400" dirty="0" err="1" smtClean="0"/>
              <a:t>baku</a:t>
            </a:r>
            <a:endParaRPr lang="en-US" sz="2400" dirty="0" smtClean="0"/>
          </a:p>
          <a:p>
            <a:pPr marL="609600" indent="-609600" eaLnBrk="1" hangingPunct="1">
              <a:lnSpc>
                <a:spcPct val="80000"/>
              </a:lnSpc>
              <a:buFont typeface="Wingdings" pitchFamily="2" charset="2"/>
              <a:buNone/>
              <a:defRPr/>
            </a:pPr>
            <a:r>
              <a:rPr lang="en-US" sz="2400" dirty="0" smtClean="0"/>
              <a:t>	</a:t>
            </a:r>
            <a:r>
              <a:rPr lang="en-US" sz="2400" dirty="0" err="1" smtClean="0"/>
              <a:t>Menyimpan</a:t>
            </a:r>
            <a:r>
              <a:rPr lang="en-US" sz="2400" dirty="0" smtClean="0"/>
              <a:t> </a:t>
            </a:r>
            <a:r>
              <a:rPr lang="en-US" sz="2400" dirty="0" err="1" smtClean="0"/>
              <a:t>persediaan</a:t>
            </a:r>
            <a:r>
              <a:rPr lang="en-US" sz="2400" dirty="0" smtClean="0"/>
              <a:t> </a:t>
            </a:r>
            <a:r>
              <a:rPr lang="en-US" sz="2400" dirty="0" err="1" smtClean="0"/>
              <a:t>adalah</a:t>
            </a:r>
            <a:r>
              <a:rPr lang="en-US" sz="2400" dirty="0" smtClean="0"/>
              <a:t> </a:t>
            </a:r>
            <a:r>
              <a:rPr lang="en-US" sz="2400" dirty="0" err="1" smtClean="0"/>
              <a:t>pemborosan</a:t>
            </a:r>
            <a:r>
              <a:rPr lang="en-US" sz="2400" dirty="0" smtClean="0"/>
              <a:t>, </a:t>
            </a:r>
            <a:r>
              <a:rPr lang="en-US" sz="2400" dirty="0" err="1" smtClean="0"/>
              <a:t>penumpukan</a:t>
            </a:r>
            <a:r>
              <a:rPr lang="en-US" sz="2400" dirty="0" smtClean="0"/>
              <a:t> </a:t>
            </a:r>
            <a:r>
              <a:rPr lang="en-US" sz="2400" dirty="0" err="1" smtClean="0"/>
              <a:t>persediaan</a:t>
            </a:r>
            <a:r>
              <a:rPr lang="en-US" sz="2400" dirty="0" smtClean="0"/>
              <a:t> </a:t>
            </a:r>
            <a:r>
              <a:rPr lang="en-US" sz="2400" dirty="0" err="1" smtClean="0"/>
              <a:t>dapat</a:t>
            </a:r>
            <a:r>
              <a:rPr lang="en-US" sz="2400" dirty="0" smtClean="0"/>
              <a:t> </a:t>
            </a:r>
            <a:r>
              <a:rPr lang="en-US" sz="2400" dirty="0" err="1" smtClean="0"/>
              <a:t>dilaporkan</a:t>
            </a:r>
            <a:r>
              <a:rPr lang="en-US" sz="2400" dirty="0" smtClean="0"/>
              <a:t> </a:t>
            </a:r>
            <a:r>
              <a:rPr lang="en-US" sz="2400" dirty="0" err="1" smtClean="0"/>
              <a:t>sebagai</a:t>
            </a:r>
            <a:r>
              <a:rPr lang="en-US" sz="2400" dirty="0" smtClean="0"/>
              <a:t> </a:t>
            </a:r>
            <a:r>
              <a:rPr lang="en-US" sz="2400" dirty="0" err="1" smtClean="0"/>
              <a:t>selisih</a:t>
            </a:r>
            <a:r>
              <a:rPr lang="en-US" sz="2400" dirty="0" smtClean="0"/>
              <a:t> </a:t>
            </a:r>
            <a:r>
              <a:rPr lang="en-US" sz="2400" dirty="0" err="1" smtClean="0"/>
              <a:t>tidak</a:t>
            </a:r>
            <a:r>
              <a:rPr lang="en-US" sz="2400" dirty="0" smtClean="0"/>
              <a:t> </a:t>
            </a:r>
            <a:r>
              <a:rPr lang="en-US" sz="2400" dirty="0" err="1" smtClean="0"/>
              <a:t>menguntungkan</a:t>
            </a:r>
            <a:r>
              <a:rPr lang="en-US" sz="2400" dirty="0" smtClean="0"/>
              <a:t> </a:t>
            </a:r>
            <a:r>
              <a:rPr lang="en-US" sz="2400" dirty="0" err="1" smtClean="0"/>
              <a:t>dan</a:t>
            </a:r>
            <a:r>
              <a:rPr lang="en-US" sz="2400" dirty="0" smtClean="0"/>
              <a:t> </a:t>
            </a:r>
            <a:r>
              <a:rPr lang="en-US" sz="2400" dirty="0" err="1" smtClean="0"/>
              <a:t>pengurangan</a:t>
            </a:r>
            <a:r>
              <a:rPr lang="en-US" sz="2400" dirty="0" smtClean="0"/>
              <a:t> </a:t>
            </a:r>
            <a:r>
              <a:rPr lang="en-US" sz="2400" dirty="0" err="1" smtClean="0"/>
              <a:t>persediaan</a:t>
            </a:r>
            <a:r>
              <a:rPr lang="en-US" sz="2400" dirty="0" smtClean="0"/>
              <a:t> </a:t>
            </a:r>
            <a:r>
              <a:rPr lang="en-US" sz="2400" dirty="0" err="1" smtClean="0"/>
              <a:t>sebagai</a:t>
            </a:r>
            <a:r>
              <a:rPr lang="en-US" sz="2400" dirty="0" smtClean="0"/>
              <a:t> </a:t>
            </a:r>
            <a:r>
              <a:rPr lang="en-US" sz="2400" dirty="0" err="1" smtClean="0"/>
              <a:t>selisih</a:t>
            </a:r>
            <a:r>
              <a:rPr lang="en-US" sz="2400" dirty="0" smtClean="0"/>
              <a:t> yang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r>
              <a:rPr lang="en-US" sz="2400" dirty="0" smtClean="0"/>
              <a:t>	</a:t>
            </a:r>
            <a:r>
              <a:rPr lang="en-US" sz="2400" dirty="0" err="1" smtClean="0"/>
              <a:t>Berdasarkan</a:t>
            </a:r>
            <a:r>
              <a:rPr lang="en-US" sz="2400" dirty="0" smtClean="0"/>
              <a:t> data </a:t>
            </a:r>
            <a:r>
              <a:rPr lang="en-US" sz="2400" dirty="0" err="1" smtClean="0"/>
              <a:t>di</a:t>
            </a:r>
            <a:r>
              <a:rPr lang="en-US" sz="2400" dirty="0" smtClean="0"/>
              <a:t> </a:t>
            </a:r>
            <a:r>
              <a:rPr lang="en-US" sz="2400" dirty="0" err="1" smtClean="0"/>
              <a:t>atas</a:t>
            </a:r>
            <a:r>
              <a:rPr lang="en-US" sz="2400" dirty="0" smtClean="0"/>
              <a:t>, </a:t>
            </a:r>
            <a:r>
              <a:rPr lang="en-US" sz="2400" dirty="0" err="1" smtClean="0"/>
              <a:t>selisih</a:t>
            </a:r>
            <a:r>
              <a:rPr lang="en-US" sz="2400" dirty="0" smtClean="0"/>
              <a:t> </a:t>
            </a:r>
            <a:r>
              <a:rPr lang="en-US" sz="2400" dirty="0" err="1" smtClean="0"/>
              <a:t>persediaan</a:t>
            </a:r>
            <a:r>
              <a:rPr lang="en-US" sz="2400" dirty="0" smtClean="0"/>
              <a:t> </a:t>
            </a:r>
            <a:r>
              <a:rPr lang="en-US" sz="2400" dirty="0" err="1" smtClean="0"/>
              <a:t>bahan</a:t>
            </a:r>
            <a:r>
              <a:rPr lang="en-US" sz="2400" dirty="0" smtClean="0"/>
              <a:t> </a:t>
            </a:r>
            <a:r>
              <a:rPr lang="en-US" sz="2400" dirty="0" err="1" smtClean="0"/>
              <a:t>baku</a:t>
            </a:r>
            <a:r>
              <a:rPr lang="en-US" sz="2400" dirty="0" smtClean="0"/>
              <a:t>:</a:t>
            </a:r>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persediaan</a:t>
            </a:r>
            <a:r>
              <a:rPr lang="en-US" sz="2400" dirty="0" smtClean="0"/>
              <a:t> BB</a:t>
            </a:r>
          </a:p>
          <a:p>
            <a:pPr marL="609600" indent="-609600" eaLnBrk="1" hangingPunct="1">
              <a:lnSpc>
                <a:spcPct val="80000"/>
              </a:lnSpc>
              <a:buFont typeface="Wingdings" pitchFamily="2" charset="2"/>
              <a:buNone/>
              <a:defRPr/>
            </a:pPr>
            <a:r>
              <a:rPr lang="en-US" sz="2400" dirty="0" smtClean="0"/>
              <a:t>				= (KA </a:t>
            </a:r>
            <a:r>
              <a:rPr lang="en-US" sz="2400" dirty="0" err="1" smtClean="0"/>
              <a:t>dibeli</a:t>
            </a:r>
            <a:r>
              <a:rPr lang="en-US" sz="2400" dirty="0" smtClean="0"/>
              <a:t> – KA </a:t>
            </a:r>
            <a:r>
              <a:rPr lang="en-US" sz="2400" dirty="0" err="1" smtClean="0"/>
              <a:t>dipakai</a:t>
            </a:r>
            <a:r>
              <a:rPr lang="en-US" sz="2400" dirty="0" smtClean="0"/>
              <a:t>) </a:t>
            </a:r>
            <a:r>
              <a:rPr lang="en-US" sz="2400" dirty="0" err="1" smtClean="0"/>
              <a:t>HSt</a:t>
            </a:r>
            <a:endParaRPr lang="en-US" sz="2400" dirty="0" smtClean="0"/>
          </a:p>
          <a:p>
            <a:pPr marL="609600" indent="-609600" eaLnBrk="1" hangingPunct="1">
              <a:lnSpc>
                <a:spcPct val="80000"/>
              </a:lnSpc>
              <a:buFont typeface="Wingdings" pitchFamily="2" charset="2"/>
              <a:buNone/>
              <a:defRPr/>
            </a:pPr>
            <a:r>
              <a:rPr lang="en-US" sz="2400" dirty="0" smtClean="0"/>
              <a:t>				= (10.000 – 9.500) 7,50</a:t>
            </a:r>
          </a:p>
          <a:p>
            <a:pPr marL="609600" indent="-609600" eaLnBrk="1" hangingPunct="1">
              <a:lnSpc>
                <a:spcPct val="80000"/>
              </a:lnSpc>
              <a:buFont typeface="Wingdings" pitchFamily="2" charset="2"/>
              <a:buNone/>
              <a:defRPr/>
            </a:pPr>
            <a:r>
              <a:rPr lang="en-US" sz="2400" dirty="0" smtClean="0"/>
              <a:t>				= 3.750 ( </a:t>
            </a:r>
            <a:r>
              <a:rPr lang="en-US" sz="2400" dirty="0" err="1" smtClean="0"/>
              <a:t>tidak</a:t>
            </a:r>
            <a:r>
              <a:rPr lang="en-US" sz="2400" dirty="0" smtClean="0"/>
              <a:t>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CC4ADEB-5BED-4F17-A09E-A241A32560A2}" type="slidenum">
              <a:rPr lang="en-US" smtClean="0"/>
              <a:pPr>
                <a:defRPr/>
              </a:pPr>
              <a:t>203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343946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a:t>
            </a:r>
            <a:r>
              <a:rPr lang="en-US" dirty="0" err="1" smtClean="0"/>
              <a:t>dan</a:t>
            </a:r>
            <a:r>
              <a:rPr lang="en-US" dirty="0" smtClean="0"/>
              <a:t> </a:t>
            </a:r>
            <a:r>
              <a:rPr lang="en-US" dirty="0" err="1" smtClean="0"/>
              <a:t>Selisih</a:t>
            </a:r>
            <a:r>
              <a:rPr lang="en-US" dirty="0" smtClean="0"/>
              <a:t> </a:t>
            </a:r>
            <a:r>
              <a:rPr lang="en-US" dirty="0" err="1" smtClean="0"/>
              <a:t>Bahan</a:t>
            </a:r>
            <a:r>
              <a:rPr lang="en-US" dirty="0" smtClean="0"/>
              <a:t> Baku- </a:t>
            </a:r>
            <a:r>
              <a:rPr lang="en-US" dirty="0" err="1" smtClean="0"/>
              <a:t>Lanjutan</a:t>
            </a:r>
            <a:endParaRPr lang="en-US" dirty="0" smtClean="0"/>
          </a:p>
        </p:txBody>
      </p:sp>
      <p:sp>
        <p:nvSpPr>
          <p:cNvPr id="1433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r>
              <a:rPr lang="en-US" sz="1800" dirty="0" smtClean="0"/>
              <a:t>4.  	</a:t>
            </a:r>
            <a:r>
              <a:rPr lang="en-US" sz="2400" dirty="0" err="1" smtClean="0"/>
              <a:t>Selisih</a:t>
            </a:r>
            <a:r>
              <a:rPr lang="en-US" sz="2400" dirty="0" smtClean="0"/>
              <a:t> </a:t>
            </a:r>
            <a:r>
              <a:rPr lang="en-US" sz="2400" dirty="0" err="1" smtClean="0"/>
              <a:t>kuantitas</a:t>
            </a:r>
            <a:r>
              <a:rPr lang="en-US" sz="2400" dirty="0" smtClean="0"/>
              <a:t> BB	</a:t>
            </a:r>
            <a:r>
              <a:rPr lang="en-US" sz="2400" dirty="0" err="1" smtClean="0"/>
              <a:t>adalah</a:t>
            </a:r>
            <a:r>
              <a:rPr lang="en-US" sz="2400" dirty="0" smtClean="0"/>
              <a:t> </a:t>
            </a:r>
            <a:r>
              <a:rPr lang="en-US" sz="2400" dirty="0" err="1" smtClean="0"/>
              <a:t>selisih</a:t>
            </a:r>
            <a:r>
              <a:rPr lang="en-US" sz="2400" dirty="0" smtClean="0"/>
              <a:t> </a:t>
            </a:r>
            <a:r>
              <a:rPr lang="en-US" sz="2400" dirty="0" err="1" smtClean="0"/>
              <a:t>antara</a:t>
            </a:r>
            <a:r>
              <a:rPr lang="en-US" sz="2400" dirty="0" smtClean="0"/>
              <a:t> </a:t>
            </a:r>
            <a:r>
              <a:rPr lang="en-US" sz="2400" dirty="0" err="1" smtClean="0"/>
              <a:t>kuantitas</a:t>
            </a:r>
            <a:r>
              <a:rPr lang="en-US" sz="2400" dirty="0" smtClean="0"/>
              <a:t> </a:t>
            </a:r>
            <a:r>
              <a:rPr lang="en-US" sz="2400" dirty="0" err="1" smtClean="0"/>
              <a:t>aktual</a:t>
            </a:r>
            <a:r>
              <a:rPr lang="en-US" sz="2400" dirty="0" smtClean="0"/>
              <a:t> </a:t>
            </a:r>
            <a:r>
              <a:rPr lang="en-US" sz="2400" dirty="0" err="1" smtClean="0"/>
              <a:t>bahan</a:t>
            </a:r>
            <a:r>
              <a:rPr lang="en-US" sz="2400" dirty="0" smtClean="0"/>
              <a:t> </a:t>
            </a:r>
            <a:r>
              <a:rPr lang="en-US" sz="2400" dirty="0" err="1" smtClean="0"/>
              <a:t>baku</a:t>
            </a:r>
            <a:r>
              <a:rPr lang="en-US" sz="2400" dirty="0" smtClean="0"/>
              <a:t> yang </a:t>
            </a:r>
            <a:r>
              <a:rPr lang="en-US" sz="2400" dirty="0" err="1" smtClean="0"/>
              <a:t>dipakai</a:t>
            </a:r>
            <a:r>
              <a:rPr lang="en-US" sz="2400" dirty="0" smtClean="0"/>
              <a:t> </a:t>
            </a:r>
            <a:r>
              <a:rPr lang="en-US" sz="2400" dirty="0" err="1" smtClean="0"/>
              <a:t>dengan</a:t>
            </a:r>
            <a:r>
              <a:rPr lang="en-US" sz="2400" dirty="0" smtClean="0"/>
              <a:t> </a:t>
            </a:r>
            <a:r>
              <a:rPr lang="en-US" sz="2400" dirty="0" err="1" smtClean="0"/>
              <a:t>kuantitas</a:t>
            </a:r>
            <a:r>
              <a:rPr lang="en-US" sz="2400" dirty="0" smtClean="0"/>
              <a:t> </a:t>
            </a:r>
            <a:r>
              <a:rPr lang="en-US" sz="2400" dirty="0" err="1" smtClean="0"/>
              <a:t>standar</a:t>
            </a:r>
            <a:r>
              <a:rPr lang="en-US" sz="2400" dirty="0" smtClean="0"/>
              <a:t> yang </a:t>
            </a:r>
            <a:r>
              <a:rPr lang="en-US" sz="2400" dirty="0" err="1" smtClean="0"/>
              <a:t>diperbolehkan</a:t>
            </a:r>
            <a:r>
              <a:rPr lang="en-US" sz="2400" dirty="0" smtClean="0"/>
              <a:t>. </a:t>
            </a:r>
          </a:p>
          <a:p>
            <a:pPr marL="609600" indent="-609600" eaLnBrk="1" hangingPunct="1">
              <a:lnSpc>
                <a:spcPct val="80000"/>
              </a:lnSpc>
              <a:buFont typeface="Wingdings" pitchFamily="2" charset="2"/>
              <a:buNone/>
              <a:defRPr/>
            </a:pPr>
            <a:r>
              <a:rPr lang="en-US" sz="2400" dirty="0" smtClean="0"/>
              <a:t>	Wilton Manufacturing Co </a:t>
            </a:r>
            <a:r>
              <a:rPr lang="en-US" sz="2400" dirty="0" err="1" smtClean="0"/>
              <a:t>menghasilkan</a:t>
            </a:r>
            <a:r>
              <a:rPr lang="en-US" sz="2400" dirty="0" smtClean="0"/>
              <a:t> 4.668 unit </a:t>
            </a:r>
            <a:r>
              <a:rPr lang="en-US" sz="2400" dirty="0" err="1" smtClean="0"/>
              <a:t>ekuivalen</a:t>
            </a:r>
            <a:r>
              <a:rPr lang="en-US" sz="2400" dirty="0" smtClean="0"/>
              <a:t> </a:t>
            </a:r>
            <a:r>
              <a:rPr lang="en-US" sz="2400" dirty="0" err="1" smtClean="0"/>
              <a:t>Mainan</a:t>
            </a:r>
            <a:r>
              <a:rPr lang="en-US" sz="2400" dirty="0" smtClean="0"/>
              <a:t> </a:t>
            </a:r>
            <a:r>
              <a:rPr lang="en-US" sz="2400" dirty="0" err="1" smtClean="0"/>
              <a:t>di</a:t>
            </a:r>
            <a:r>
              <a:rPr lang="en-US" sz="2400" dirty="0" smtClean="0"/>
              <a:t> Dept. </a:t>
            </a:r>
            <a:r>
              <a:rPr lang="en-US" sz="2400" dirty="0" err="1" smtClean="0"/>
              <a:t>perakitan</a:t>
            </a:r>
            <a:r>
              <a:rPr lang="en-US" sz="2400" dirty="0" smtClean="0"/>
              <a:t>. </a:t>
            </a:r>
            <a:r>
              <a:rPr lang="en-US" sz="2400" dirty="0" err="1" smtClean="0"/>
              <a:t>Setiap</a:t>
            </a:r>
            <a:r>
              <a:rPr lang="en-US" sz="2400" dirty="0" smtClean="0"/>
              <a:t> 1 unit </a:t>
            </a:r>
            <a:r>
              <a:rPr lang="en-US" sz="2400" dirty="0" err="1" smtClean="0"/>
              <a:t>membutuhkan</a:t>
            </a:r>
            <a:r>
              <a:rPr lang="en-US" sz="2400" dirty="0" smtClean="0"/>
              <a:t> 2 unit </a:t>
            </a:r>
            <a:r>
              <a:rPr lang="en-US" sz="2400" dirty="0" err="1" smtClean="0"/>
              <a:t>komponen</a:t>
            </a:r>
            <a:r>
              <a:rPr lang="en-US" sz="2400" dirty="0" smtClean="0"/>
              <a:t>, </a:t>
            </a:r>
            <a:r>
              <a:rPr lang="en-US" sz="2400" dirty="0" err="1" smtClean="0"/>
              <a:t>kuantitas</a:t>
            </a:r>
            <a:r>
              <a:rPr lang="en-US" sz="2400" dirty="0" smtClean="0"/>
              <a:t> </a:t>
            </a:r>
            <a:r>
              <a:rPr lang="en-US" sz="2400" dirty="0" err="1" smtClean="0"/>
              <a:t>standar</a:t>
            </a:r>
            <a:r>
              <a:rPr lang="en-US" sz="2400" dirty="0" smtClean="0"/>
              <a:t> </a:t>
            </a:r>
            <a:r>
              <a:rPr lang="en-US" sz="2400" dirty="0" err="1" smtClean="0"/>
              <a:t>bahan</a:t>
            </a:r>
            <a:r>
              <a:rPr lang="en-US" sz="2400" dirty="0" smtClean="0"/>
              <a:t> </a:t>
            </a:r>
            <a:r>
              <a:rPr lang="en-US" sz="2400" dirty="0" err="1" smtClean="0"/>
              <a:t>baku</a:t>
            </a:r>
            <a:r>
              <a:rPr lang="en-US" sz="2400" dirty="0" smtClean="0"/>
              <a:t> </a:t>
            </a:r>
            <a:r>
              <a:rPr lang="en-US" sz="2400" dirty="0" err="1" smtClean="0"/>
              <a:t>komponen</a:t>
            </a:r>
            <a:r>
              <a:rPr lang="en-US" sz="2400" dirty="0" smtClean="0"/>
              <a:t> </a:t>
            </a:r>
            <a:r>
              <a:rPr lang="en-US" sz="2400" dirty="0" err="1" smtClean="0"/>
              <a:t>adalah</a:t>
            </a:r>
            <a:r>
              <a:rPr lang="en-US" sz="2400" dirty="0" smtClean="0"/>
              <a:t> </a:t>
            </a:r>
            <a:r>
              <a:rPr lang="en-US" sz="2400" dirty="0" err="1" smtClean="0"/>
              <a:t>sebesar</a:t>
            </a:r>
            <a:r>
              <a:rPr lang="en-US" sz="2400" dirty="0" smtClean="0"/>
              <a:t> 9.336 unit (4.668 X 2). </a:t>
            </a:r>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kuantitas</a:t>
            </a:r>
            <a:r>
              <a:rPr lang="en-US" sz="2400" dirty="0" smtClean="0"/>
              <a:t> BB	</a:t>
            </a:r>
          </a:p>
          <a:p>
            <a:pPr marL="609600" indent="-609600" eaLnBrk="1" hangingPunct="1">
              <a:lnSpc>
                <a:spcPct val="80000"/>
              </a:lnSpc>
              <a:buFont typeface="Wingdings" pitchFamily="2" charset="2"/>
              <a:buNone/>
              <a:defRPr/>
            </a:pPr>
            <a:r>
              <a:rPr lang="en-US" sz="2400" dirty="0" smtClean="0"/>
              <a:t>				= (KA </a:t>
            </a:r>
            <a:r>
              <a:rPr lang="en-US" sz="2400" dirty="0" err="1" smtClean="0"/>
              <a:t>dipakai</a:t>
            </a:r>
            <a:r>
              <a:rPr lang="en-US" sz="2400" dirty="0" smtClean="0"/>
              <a:t> – </a:t>
            </a:r>
            <a:r>
              <a:rPr lang="en-US" sz="2400" dirty="0" err="1" smtClean="0"/>
              <a:t>KSt</a:t>
            </a:r>
            <a:r>
              <a:rPr lang="en-US" sz="2400" dirty="0" smtClean="0"/>
              <a:t> </a:t>
            </a:r>
            <a:r>
              <a:rPr lang="en-US" sz="2400" dirty="0" err="1" smtClean="0"/>
              <a:t>dipakai</a:t>
            </a:r>
            <a:r>
              <a:rPr lang="en-US" sz="2400" dirty="0" smtClean="0"/>
              <a:t>) </a:t>
            </a:r>
            <a:r>
              <a:rPr lang="en-US" sz="2400" dirty="0" err="1" smtClean="0"/>
              <a:t>HSt</a:t>
            </a:r>
            <a:endParaRPr lang="en-US" sz="2400" dirty="0" smtClean="0"/>
          </a:p>
          <a:p>
            <a:pPr marL="609600" indent="-609600" eaLnBrk="1" hangingPunct="1">
              <a:lnSpc>
                <a:spcPct val="80000"/>
              </a:lnSpc>
              <a:buFont typeface="Wingdings" pitchFamily="2" charset="2"/>
              <a:buNone/>
              <a:defRPr/>
            </a:pPr>
            <a:r>
              <a:rPr lang="en-US" sz="2400" dirty="0" smtClean="0"/>
              <a:t>				= (9.500 – 9.336) 7,50</a:t>
            </a:r>
          </a:p>
          <a:p>
            <a:pPr marL="609600" indent="-609600" eaLnBrk="1" hangingPunct="1">
              <a:lnSpc>
                <a:spcPct val="80000"/>
              </a:lnSpc>
              <a:buFont typeface="Wingdings" pitchFamily="2" charset="2"/>
              <a:buNone/>
              <a:defRPr/>
            </a:pPr>
            <a:r>
              <a:rPr lang="en-US" sz="2400" dirty="0" smtClean="0"/>
              <a:t>				= 1.230 ( </a:t>
            </a:r>
            <a:r>
              <a:rPr lang="en-US" sz="2400" dirty="0" err="1" smtClean="0"/>
              <a:t>tidak</a:t>
            </a:r>
            <a:r>
              <a:rPr lang="en-US" sz="2400" dirty="0" smtClean="0"/>
              <a:t>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672ACAB-35FB-4E38-9B36-256941825947}" type="slidenum">
              <a:rPr lang="en-US" smtClean="0"/>
              <a:pPr>
                <a:defRPr/>
              </a:pPr>
              <a:t>204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7437393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marL="838200" indent="-838200" eaLnBrk="1" hangingPunct="1">
              <a:defRPr/>
            </a:pPr>
            <a:r>
              <a:rPr lang="en-US" sz="4000" dirty="0" err="1" smtClean="0"/>
              <a:t>Standar</a:t>
            </a:r>
            <a:r>
              <a:rPr lang="en-US" sz="4000" dirty="0" smtClean="0"/>
              <a:t> Dan </a:t>
            </a:r>
            <a:r>
              <a:rPr lang="en-US" sz="4000" dirty="0" err="1" smtClean="0"/>
              <a:t>Selisih</a:t>
            </a:r>
            <a:r>
              <a:rPr lang="en-US" sz="4000" dirty="0" smtClean="0"/>
              <a:t> </a:t>
            </a:r>
            <a:r>
              <a:rPr lang="en-US" sz="4000" dirty="0" err="1" smtClean="0"/>
              <a:t>Biaya</a:t>
            </a:r>
            <a:r>
              <a:rPr lang="en-US" sz="4000" dirty="0" smtClean="0"/>
              <a:t> TK</a:t>
            </a:r>
            <a:br>
              <a:rPr lang="en-US" sz="4000" dirty="0" smtClean="0"/>
            </a:br>
            <a:endParaRPr lang="en-US" sz="4000" dirty="0" smtClean="0"/>
          </a:p>
        </p:txBody>
      </p:sp>
      <p:sp>
        <p:nvSpPr>
          <p:cNvPr id="15363" name="Rectangle 3"/>
          <p:cNvSpPr>
            <a:spLocks noGrp="1" noChangeArrowheads="1"/>
          </p:cNvSpPr>
          <p:nvPr>
            <p:ph type="body" idx="1"/>
          </p:nvPr>
        </p:nvSpPr>
        <p:spPr/>
        <p:txBody>
          <a:bodyPr/>
          <a:lstStyle/>
          <a:p>
            <a:pPr eaLnBrk="1" hangingPunct="1">
              <a:lnSpc>
                <a:spcPct val="90000"/>
              </a:lnSpc>
              <a:defRPr/>
            </a:pPr>
            <a:r>
              <a:rPr lang="en-US" sz="2800" dirty="0" err="1" smtClean="0"/>
              <a:t>Dua</a:t>
            </a:r>
            <a:r>
              <a:rPr lang="en-US" sz="2800" dirty="0" smtClean="0"/>
              <a:t> </a:t>
            </a:r>
            <a:r>
              <a:rPr lang="en-US" sz="2800" dirty="0" err="1" smtClean="0"/>
              <a:t>standar</a:t>
            </a:r>
            <a:r>
              <a:rPr lang="en-US" sz="2800" dirty="0" smtClean="0"/>
              <a:t>  BTKL:</a:t>
            </a:r>
          </a:p>
          <a:p>
            <a:pPr eaLnBrk="1" hangingPunct="1">
              <a:lnSpc>
                <a:spcPct val="90000"/>
              </a:lnSpc>
              <a:buFont typeface="Wingdings" pitchFamily="2" charset="2"/>
              <a:buNone/>
              <a:defRPr/>
            </a:pPr>
            <a:r>
              <a:rPr lang="en-US" sz="2800" dirty="0" smtClean="0"/>
              <a:t>	(1) </a:t>
            </a:r>
            <a:r>
              <a:rPr lang="en-US" sz="2800" dirty="0" err="1" smtClean="0"/>
              <a:t>standar</a:t>
            </a:r>
            <a:r>
              <a:rPr lang="en-US" sz="2800" dirty="0" smtClean="0"/>
              <a:t> </a:t>
            </a:r>
            <a:r>
              <a:rPr lang="en-US" sz="2800" dirty="0" err="1" smtClean="0"/>
              <a:t>tarif</a:t>
            </a:r>
            <a:endParaRPr lang="en-US" sz="2800" dirty="0" smtClean="0"/>
          </a:p>
          <a:p>
            <a:pPr eaLnBrk="1" hangingPunct="1">
              <a:lnSpc>
                <a:spcPct val="90000"/>
              </a:lnSpc>
              <a:buFont typeface="Wingdings" pitchFamily="2" charset="2"/>
              <a:buNone/>
              <a:defRPr/>
            </a:pPr>
            <a:r>
              <a:rPr lang="en-US" sz="2800" dirty="0" smtClean="0"/>
              <a:t>	(2) </a:t>
            </a:r>
            <a:r>
              <a:rPr lang="en-US" sz="2800" dirty="0" err="1" smtClean="0"/>
              <a:t>standar</a:t>
            </a:r>
            <a:r>
              <a:rPr lang="en-US" sz="2800" dirty="0" smtClean="0"/>
              <a:t> </a:t>
            </a:r>
            <a:r>
              <a:rPr lang="en-US" sz="2800" dirty="0" err="1" smtClean="0"/>
              <a:t>efisiensi</a:t>
            </a:r>
            <a:r>
              <a:rPr lang="en-US" sz="2800" dirty="0" smtClean="0"/>
              <a:t> </a:t>
            </a:r>
            <a:r>
              <a:rPr lang="en-US" sz="2800" dirty="0" err="1" smtClean="0"/>
              <a:t>atau</a:t>
            </a:r>
            <a:r>
              <a:rPr lang="en-US" sz="2800" dirty="0" smtClean="0"/>
              <a:t> </a:t>
            </a:r>
            <a:r>
              <a:rPr lang="en-US" sz="2800" dirty="0" err="1" smtClean="0"/>
              <a:t>pemakaian</a:t>
            </a:r>
            <a:endParaRPr lang="en-US" sz="2800" dirty="0" smtClean="0"/>
          </a:p>
          <a:p>
            <a:pPr eaLnBrk="1" hangingPunct="1">
              <a:lnSpc>
                <a:spcPct val="90000"/>
              </a:lnSpc>
              <a:defRPr/>
            </a:pPr>
            <a:r>
              <a:rPr lang="en-US" sz="2800" dirty="0" err="1" smtClean="0"/>
              <a:t>Standar</a:t>
            </a:r>
            <a:r>
              <a:rPr lang="en-US" sz="2800" dirty="0" smtClean="0"/>
              <a:t> </a:t>
            </a:r>
            <a:r>
              <a:rPr lang="en-US" sz="2800" dirty="0" err="1" smtClean="0"/>
              <a:t>tarif</a:t>
            </a:r>
            <a:r>
              <a:rPr lang="en-US" sz="2800" dirty="0" smtClean="0"/>
              <a:t> </a:t>
            </a:r>
            <a:r>
              <a:rPr lang="en-US" sz="2800" dirty="0" err="1" smtClean="0"/>
              <a:t>didasarkan</a:t>
            </a:r>
            <a:r>
              <a:rPr lang="en-US" sz="2800" dirty="0" smtClean="0"/>
              <a:t> </a:t>
            </a:r>
            <a:r>
              <a:rPr lang="en-US" sz="2800" dirty="0" err="1" smtClean="0"/>
              <a:t>pada</a:t>
            </a:r>
            <a:r>
              <a:rPr lang="en-US" sz="2800" dirty="0" smtClean="0"/>
              <a:t> </a:t>
            </a:r>
            <a:r>
              <a:rPr lang="en-US" sz="2800" dirty="0" err="1" smtClean="0"/>
              <a:t>perjanjian</a:t>
            </a:r>
            <a:r>
              <a:rPr lang="en-US" sz="2800" dirty="0" smtClean="0"/>
              <a:t> </a:t>
            </a:r>
            <a:r>
              <a:rPr lang="en-US" sz="2800" dirty="0" err="1" smtClean="0"/>
              <a:t>tawar</a:t>
            </a:r>
            <a:r>
              <a:rPr lang="en-US" sz="2800" dirty="0" smtClean="0"/>
              <a:t> </a:t>
            </a:r>
            <a:r>
              <a:rPr lang="en-US" sz="2800" dirty="0" err="1" smtClean="0"/>
              <a:t>menawar</a:t>
            </a:r>
            <a:r>
              <a:rPr lang="en-US" sz="2800" dirty="0" smtClean="0"/>
              <a:t> </a:t>
            </a:r>
            <a:r>
              <a:rPr lang="en-US" sz="2800" dirty="0" err="1" smtClean="0"/>
              <a:t>kolektif</a:t>
            </a:r>
            <a:r>
              <a:rPr lang="en-US" sz="2800" dirty="0" smtClean="0"/>
              <a:t>, </a:t>
            </a:r>
            <a:r>
              <a:rPr lang="en-US" sz="2800" dirty="0" err="1" smtClean="0"/>
              <a:t>menentukan</a:t>
            </a:r>
            <a:r>
              <a:rPr lang="en-US" sz="2800" dirty="0" smtClean="0"/>
              <a:t> </a:t>
            </a:r>
            <a:r>
              <a:rPr lang="en-US" sz="2800" dirty="0" err="1" smtClean="0"/>
              <a:t>upah</a:t>
            </a:r>
            <a:r>
              <a:rPr lang="en-US" sz="2800" dirty="0" smtClean="0"/>
              <a:t> per jam, </a:t>
            </a:r>
            <a:r>
              <a:rPr lang="en-US" sz="2800" dirty="0" err="1" smtClean="0"/>
              <a:t>tarif</a:t>
            </a:r>
            <a:r>
              <a:rPr lang="en-US" sz="2800" dirty="0" smtClean="0"/>
              <a:t> per unit </a:t>
            </a:r>
            <a:r>
              <a:rPr lang="en-US" sz="2800" dirty="0" err="1" smtClean="0"/>
              <a:t>dan</a:t>
            </a:r>
            <a:r>
              <a:rPr lang="en-US" sz="2800" dirty="0" smtClean="0"/>
              <a:t> bonus</a:t>
            </a:r>
          </a:p>
          <a:p>
            <a:pPr eaLnBrk="1" hangingPunct="1">
              <a:lnSpc>
                <a:spcPct val="90000"/>
              </a:lnSpc>
              <a:defRPr/>
            </a:pPr>
            <a:r>
              <a:rPr lang="en-US" sz="2800" dirty="0" err="1" smtClean="0"/>
              <a:t>Ada</a:t>
            </a:r>
            <a:r>
              <a:rPr lang="en-US" sz="2800" dirty="0" smtClean="0"/>
              <a:t> 2 </a:t>
            </a:r>
            <a:r>
              <a:rPr lang="en-US" sz="2800" dirty="0" err="1" smtClean="0"/>
              <a:t>selisih</a:t>
            </a:r>
            <a:r>
              <a:rPr lang="en-US" sz="2800" dirty="0" smtClean="0"/>
              <a:t>:</a:t>
            </a:r>
          </a:p>
          <a:p>
            <a:pPr eaLnBrk="1" hangingPunct="1">
              <a:lnSpc>
                <a:spcPct val="90000"/>
              </a:lnSpc>
              <a:buFont typeface="Wingdings" pitchFamily="2" charset="2"/>
              <a:buNone/>
              <a:defRPr/>
            </a:pPr>
            <a:r>
              <a:rPr lang="en-US" sz="2800" dirty="0" smtClean="0"/>
              <a:t>	(1) </a:t>
            </a:r>
            <a:r>
              <a:rPr lang="en-US" sz="2800" dirty="0" err="1" smtClean="0"/>
              <a:t>selisih</a:t>
            </a:r>
            <a:r>
              <a:rPr lang="en-US" sz="2800" dirty="0" smtClean="0"/>
              <a:t> </a:t>
            </a:r>
            <a:r>
              <a:rPr lang="en-US" sz="2800" dirty="0" err="1" smtClean="0"/>
              <a:t>tarif</a:t>
            </a:r>
            <a:r>
              <a:rPr lang="en-US" sz="2800" dirty="0" smtClean="0"/>
              <a:t> </a:t>
            </a:r>
            <a:r>
              <a:rPr lang="en-US" sz="2800" dirty="0" err="1" smtClean="0"/>
              <a:t>tenaga</a:t>
            </a:r>
            <a:r>
              <a:rPr lang="en-US" sz="2800" dirty="0" smtClean="0"/>
              <a:t> </a:t>
            </a:r>
            <a:r>
              <a:rPr lang="en-US" sz="2800" dirty="0" err="1" smtClean="0"/>
              <a:t>kerja</a:t>
            </a:r>
            <a:endParaRPr lang="en-US" sz="2800" dirty="0" smtClean="0"/>
          </a:p>
          <a:p>
            <a:pPr eaLnBrk="1" hangingPunct="1">
              <a:lnSpc>
                <a:spcPct val="90000"/>
              </a:lnSpc>
              <a:buFont typeface="Wingdings" pitchFamily="2" charset="2"/>
              <a:buNone/>
              <a:defRPr/>
            </a:pPr>
            <a:r>
              <a:rPr lang="en-US" sz="2800" dirty="0" smtClean="0"/>
              <a:t>	(2) </a:t>
            </a:r>
            <a:r>
              <a:rPr lang="en-US" sz="2800" dirty="0" err="1" smtClean="0"/>
              <a:t>selisih</a:t>
            </a:r>
            <a:r>
              <a:rPr lang="en-US" sz="2800" dirty="0" smtClean="0"/>
              <a:t> </a:t>
            </a:r>
            <a:r>
              <a:rPr lang="en-US" sz="2800" dirty="0" err="1" smtClean="0"/>
              <a:t>efisiensi</a:t>
            </a:r>
            <a:r>
              <a:rPr lang="en-US" sz="2800" dirty="0" smtClean="0"/>
              <a:t> </a:t>
            </a:r>
            <a:r>
              <a:rPr lang="en-US" sz="2800" dirty="0" err="1" smtClean="0"/>
              <a:t>tenaga</a:t>
            </a:r>
            <a:r>
              <a:rPr lang="en-US" sz="2800" dirty="0" smtClean="0"/>
              <a:t> </a:t>
            </a:r>
            <a:r>
              <a:rPr lang="en-US" sz="2800" dirty="0" err="1" smtClean="0"/>
              <a:t>kerja</a:t>
            </a:r>
            <a:endParaRPr lang="en-US" sz="28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A2F14D6-6F59-49D8-98FD-67F60A29BD04}" type="slidenum">
              <a:rPr lang="en-US" smtClean="0"/>
              <a:pPr>
                <a:defRPr/>
              </a:pPr>
              <a:t>205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67668310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TK </a:t>
            </a:r>
            <a:r>
              <a:rPr lang="en-US" dirty="0" err="1" smtClean="0"/>
              <a:t>Lanjutan</a:t>
            </a:r>
            <a:endParaRPr lang="en-US" dirty="0" smtClean="0"/>
          </a:p>
        </p:txBody>
      </p:sp>
      <p:sp>
        <p:nvSpPr>
          <p:cNvPr id="16387" name="Rectangle 3"/>
          <p:cNvSpPr>
            <a:spLocks noGrp="1" noChangeArrowheads="1"/>
          </p:cNvSpPr>
          <p:nvPr>
            <p:ph type="body" idx="1"/>
          </p:nvPr>
        </p:nvSpPr>
        <p:spPr/>
        <p:txBody>
          <a:bodyPr>
            <a:normAutofit lnSpcReduction="10000"/>
          </a:bodyPr>
          <a:lstStyle/>
          <a:p>
            <a:pPr marL="609600" indent="-609600" eaLnBrk="1" hangingPunct="1">
              <a:lnSpc>
                <a:spcPct val="80000"/>
              </a:lnSpc>
              <a:buFont typeface="Wingdings" pitchFamily="2" charset="2"/>
              <a:buNone/>
              <a:defRPr/>
            </a:pPr>
            <a:r>
              <a:rPr lang="en-US" sz="2000" dirty="0" smtClean="0"/>
              <a:t>1.  	</a:t>
            </a:r>
            <a:r>
              <a:rPr lang="en-US" sz="2400" dirty="0" err="1" smtClean="0"/>
              <a:t>Selisih</a:t>
            </a:r>
            <a:r>
              <a:rPr lang="en-US" sz="2400" dirty="0" smtClean="0"/>
              <a:t> </a:t>
            </a:r>
            <a:r>
              <a:rPr lang="en-US" sz="2400" dirty="0" err="1" smtClean="0"/>
              <a:t>tarif</a:t>
            </a:r>
            <a:r>
              <a:rPr lang="en-US" sz="2400" dirty="0" smtClean="0"/>
              <a:t> </a:t>
            </a:r>
            <a:r>
              <a:rPr lang="en-US" sz="2400" dirty="0" err="1" smtClean="0"/>
              <a:t>tenaga</a:t>
            </a:r>
            <a:r>
              <a:rPr lang="en-US" sz="2400" dirty="0" smtClean="0"/>
              <a:t> </a:t>
            </a:r>
            <a:r>
              <a:rPr lang="en-US" sz="2400" dirty="0" err="1" smtClean="0"/>
              <a:t>kerja</a:t>
            </a:r>
            <a:endParaRPr lang="en-US" sz="2400" dirty="0" smtClean="0"/>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a:t>
            </a:r>
            <a:r>
              <a:rPr lang="en-US" sz="2400" dirty="0" err="1" smtClean="0"/>
              <a:t>Untuk</a:t>
            </a:r>
            <a:r>
              <a:rPr lang="en-US" sz="2400" dirty="0" smtClean="0"/>
              <a:t> </a:t>
            </a:r>
            <a:r>
              <a:rPr lang="en-US" sz="2400" dirty="0" err="1" smtClean="0"/>
              <a:t>memproduksi</a:t>
            </a:r>
            <a:r>
              <a:rPr lang="en-US" sz="2400" dirty="0" smtClean="0"/>
              <a:t> 4.512 unit </a:t>
            </a:r>
            <a:r>
              <a:rPr lang="en-US" sz="2400" dirty="0" err="1" smtClean="0"/>
              <a:t>ekuivalen</a:t>
            </a:r>
            <a:r>
              <a:rPr lang="en-US" sz="2400" dirty="0" smtClean="0"/>
              <a:t> </a:t>
            </a:r>
            <a:r>
              <a:rPr lang="en-US" sz="2400" dirty="0" err="1" smtClean="0"/>
              <a:t>Mainan</a:t>
            </a:r>
            <a:r>
              <a:rPr lang="en-US" sz="2400" dirty="0" smtClean="0"/>
              <a:t>, </a:t>
            </a:r>
            <a:r>
              <a:rPr lang="en-US" sz="2400" dirty="0" err="1" smtClean="0"/>
              <a:t>dipakai</a:t>
            </a:r>
            <a:r>
              <a:rPr lang="en-US" sz="2400" dirty="0" smtClean="0"/>
              <a:t> 1.632 jam </a:t>
            </a:r>
            <a:r>
              <a:rPr lang="en-US" sz="2400" dirty="0" err="1" smtClean="0"/>
              <a:t>dengan</a:t>
            </a:r>
            <a:r>
              <a:rPr lang="en-US" sz="2400" dirty="0" smtClean="0"/>
              <a:t> </a:t>
            </a:r>
            <a:r>
              <a:rPr lang="en-US" sz="2400" dirty="0" err="1" smtClean="0"/>
              <a:t>tarip</a:t>
            </a:r>
            <a:r>
              <a:rPr lang="en-US" sz="2400" dirty="0" smtClean="0"/>
              <a:t> </a:t>
            </a:r>
            <a:r>
              <a:rPr lang="en-US" sz="2400" dirty="0" err="1" smtClean="0"/>
              <a:t>aktual</a:t>
            </a:r>
            <a:r>
              <a:rPr lang="en-US" sz="2400" dirty="0" smtClean="0"/>
              <a:t>  $12,50 per jam. </a:t>
            </a:r>
            <a:r>
              <a:rPr lang="en-US" sz="2400" dirty="0" err="1" smtClean="0"/>
              <a:t>Tarip</a:t>
            </a:r>
            <a:r>
              <a:rPr lang="en-US" sz="2400" dirty="0" smtClean="0"/>
              <a:t> </a:t>
            </a:r>
            <a:r>
              <a:rPr lang="en-US" sz="2400" dirty="0" err="1" smtClean="0"/>
              <a:t>standar</a:t>
            </a:r>
            <a:r>
              <a:rPr lang="en-US" sz="2400" dirty="0" smtClean="0"/>
              <a:t> per jam </a:t>
            </a:r>
            <a:r>
              <a:rPr lang="en-US" sz="2400" dirty="0" err="1" smtClean="0"/>
              <a:t>adalah</a:t>
            </a:r>
            <a:r>
              <a:rPr lang="en-US" sz="2400" dirty="0" smtClean="0"/>
              <a:t> $12,00. </a:t>
            </a:r>
            <a:r>
              <a:rPr lang="en-US" sz="2400" dirty="0" err="1" smtClean="0"/>
              <a:t>Berapa</a:t>
            </a:r>
            <a:r>
              <a:rPr lang="en-US" sz="2400" dirty="0" smtClean="0"/>
              <a:t> </a:t>
            </a:r>
            <a:r>
              <a:rPr lang="en-US" sz="2400" dirty="0" err="1" smtClean="0"/>
              <a:t>selisih</a:t>
            </a:r>
            <a:r>
              <a:rPr lang="en-US" sz="2400" dirty="0" smtClean="0"/>
              <a:t> </a:t>
            </a:r>
            <a:r>
              <a:rPr lang="en-US" sz="2400" dirty="0" err="1" smtClean="0"/>
              <a:t>tarip</a:t>
            </a:r>
            <a:r>
              <a:rPr lang="en-US" sz="2400" dirty="0" smtClean="0"/>
              <a:t> </a:t>
            </a:r>
            <a:r>
              <a:rPr lang="en-US" sz="2400" dirty="0" err="1" smtClean="0"/>
              <a:t>tenaga</a:t>
            </a:r>
            <a:r>
              <a:rPr lang="en-US" sz="2400" dirty="0" smtClean="0"/>
              <a:t> </a:t>
            </a:r>
            <a:r>
              <a:rPr lang="en-US" sz="2400" dirty="0" err="1" smtClean="0"/>
              <a:t>kerja</a:t>
            </a:r>
            <a:r>
              <a:rPr lang="en-US" sz="2400" dirty="0" smtClean="0"/>
              <a:t>?</a:t>
            </a:r>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a:t>
            </a:r>
            <a:r>
              <a:rPr lang="en-US" sz="2400" dirty="0" err="1" smtClean="0"/>
              <a:t>Jawab</a:t>
            </a:r>
            <a:r>
              <a:rPr lang="en-US" sz="2400" dirty="0" smtClean="0"/>
              <a:t>:</a:t>
            </a:r>
          </a:p>
          <a:p>
            <a:pPr marL="609600" indent="-609600"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Tarip</a:t>
            </a:r>
            <a:r>
              <a:rPr lang="en-US" sz="2400" dirty="0" smtClean="0"/>
              <a:t> TK:</a:t>
            </a:r>
          </a:p>
          <a:p>
            <a:pPr marL="609600" indent="-609600" eaLnBrk="1" hangingPunct="1">
              <a:lnSpc>
                <a:spcPct val="80000"/>
              </a:lnSpc>
              <a:buFont typeface="Wingdings" pitchFamily="2" charset="2"/>
              <a:buNone/>
              <a:defRPr/>
            </a:pPr>
            <a:r>
              <a:rPr lang="en-US" sz="2400" dirty="0" smtClean="0"/>
              <a:t>				= (TA-</a:t>
            </a:r>
            <a:r>
              <a:rPr lang="en-US" sz="2400" dirty="0" err="1" smtClean="0"/>
              <a:t>TSt</a:t>
            </a:r>
            <a:r>
              <a:rPr lang="en-US" sz="2400" dirty="0" smtClean="0"/>
              <a:t>) x JA</a:t>
            </a:r>
          </a:p>
          <a:p>
            <a:pPr marL="609600" indent="-609600" eaLnBrk="1" hangingPunct="1">
              <a:lnSpc>
                <a:spcPct val="80000"/>
              </a:lnSpc>
              <a:buFont typeface="Wingdings" pitchFamily="2" charset="2"/>
              <a:buNone/>
              <a:defRPr/>
            </a:pPr>
            <a:r>
              <a:rPr lang="en-US" sz="2400" dirty="0" smtClean="0"/>
              <a:t>				= (12,50 – 12,00) x1.632</a:t>
            </a:r>
          </a:p>
          <a:p>
            <a:pPr marL="609600" indent="-609600" eaLnBrk="1" hangingPunct="1">
              <a:lnSpc>
                <a:spcPct val="80000"/>
              </a:lnSpc>
              <a:buFont typeface="Wingdings" pitchFamily="2" charset="2"/>
              <a:buNone/>
              <a:defRPr/>
            </a:pPr>
            <a:r>
              <a:rPr lang="en-US" sz="2400" dirty="0" smtClean="0"/>
              <a:t>				= 816 (</a:t>
            </a:r>
            <a:r>
              <a:rPr lang="en-US" sz="2400" dirty="0" err="1" smtClean="0"/>
              <a:t>tidak</a:t>
            </a:r>
            <a:r>
              <a:rPr lang="en-US" sz="2400" dirty="0" smtClean="0"/>
              <a:t>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D360DE2-43EC-4CD1-8FBE-5F1859902E43}" type="slidenum">
              <a:rPr lang="en-US" smtClean="0"/>
              <a:pPr>
                <a:defRPr/>
              </a:pPr>
              <a:t>206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98760467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dirty="0" err="1" smtClean="0"/>
              <a:t>Standar</a:t>
            </a:r>
            <a:r>
              <a:rPr lang="en-US" sz="4000" dirty="0" smtClean="0"/>
              <a:t> Dan </a:t>
            </a:r>
            <a:r>
              <a:rPr lang="en-US" sz="4000" dirty="0" err="1" smtClean="0"/>
              <a:t>Selisih</a:t>
            </a:r>
            <a:r>
              <a:rPr lang="en-US" sz="4000" dirty="0" smtClean="0"/>
              <a:t> </a:t>
            </a:r>
            <a:r>
              <a:rPr lang="en-US" sz="4000" dirty="0" err="1" smtClean="0"/>
              <a:t>Biaya</a:t>
            </a:r>
            <a:r>
              <a:rPr lang="en-US" sz="4000" dirty="0" smtClean="0"/>
              <a:t> TK </a:t>
            </a:r>
            <a:r>
              <a:rPr lang="en-US" sz="4000" dirty="0" err="1" smtClean="0"/>
              <a:t>Lanjutan</a:t>
            </a:r>
            <a:r>
              <a:rPr lang="en-US" sz="4000" dirty="0" smtClean="0"/>
              <a:t/>
            </a:r>
            <a:br>
              <a:rPr lang="en-US" sz="4000" dirty="0" smtClean="0"/>
            </a:br>
            <a:endParaRPr lang="en-US" sz="4000" dirty="0" smtClean="0"/>
          </a:p>
        </p:txBody>
      </p:sp>
      <p:sp>
        <p:nvSpPr>
          <p:cNvPr id="17411" name="Rectangle 3"/>
          <p:cNvSpPr>
            <a:spLocks noGrp="1" noChangeArrowheads="1"/>
          </p:cNvSpPr>
          <p:nvPr>
            <p:ph type="body" idx="1"/>
          </p:nvPr>
        </p:nvSpPr>
        <p:spPr>
          <a:xfrm>
            <a:off x="609600" y="1371600"/>
            <a:ext cx="10972800" cy="5181600"/>
          </a:xfrm>
        </p:spPr>
        <p:txBody>
          <a:bodyPr>
            <a:normAutofit lnSpcReduction="10000"/>
          </a:bodyPr>
          <a:lstStyle/>
          <a:p>
            <a:pPr marL="609600" indent="-609600" eaLnBrk="1" hangingPunct="1">
              <a:lnSpc>
                <a:spcPct val="80000"/>
              </a:lnSpc>
              <a:buFont typeface="Wingdings" pitchFamily="2" charset="2"/>
              <a:buNone/>
              <a:defRPr/>
            </a:pPr>
            <a:r>
              <a:rPr lang="en-US" sz="1600" dirty="0" smtClean="0"/>
              <a:t>2. 	</a:t>
            </a:r>
            <a:r>
              <a:rPr lang="en-US" sz="2400" dirty="0" err="1" smtClean="0"/>
              <a:t>Selisih</a:t>
            </a:r>
            <a:r>
              <a:rPr lang="en-US" sz="2400" dirty="0" smtClean="0"/>
              <a:t> </a:t>
            </a:r>
            <a:r>
              <a:rPr lang="en-US" sz="2400" dirty="0" err="1" smtClean="0"/>
              <a:t>efisiensi</a:t>
            </a:r>
            <a:r>
              <a:rPr lang="en-US" sz="2400" dirty="0" smtClean="0"/>
              <a:t> </a:t>
            </a:r>
            <a:r>
              <a:rPr lang="en-US" sz="2400" dirty="0" err="1" smtClean="0"/>
              <a:t>tenaga</a:t>
            </a:r>
            <a:r>
              <a:rPr lang="en-US" sz="2400" dirty="0" smtClean="0"/>
              <a:t> </a:t>
            </a:r>
            <a:r>
              <a:rPr lang="en-US" sz="2400" dirty="0" err="1" smtClean="0"/>
              <a:t>kerja</a:t>
            </a:r>
            <a:endParaRPr lang="en-US" sz="2400" dirty="0" smtClean="0"/>
          </a:p>
          <a:p>
            <a:pPr marL="609600" indent="-609600"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antara</a:t>
            </a:r>
            <a:r>
              <a:rPr lang="en-US" sz="2400" dirty="0" smtClean="0"/>
              <a:t> jam </a:t>
            </a:r>
            <a:r>
              <a:rPr lang="en-US" sz="2400" dirty="0" err="1" smtClean="0"/>
              <a:t>aktual</a:t>
            </a:r>
            <a:r>
              <a:rPr lang="en-US" sz="2400" dirty="0" smtClean="0"/>
              <a:t> yang </a:t>
            </a:r>
            <a:r>
              <a:rPr lang="en-US" sz="2400" dirty="0" err="1" smtClean="0"/>
              <a:t>digunakan</a:t>
            </a:r>
            <a:r>
              <a:rPr lang="en-US" sz="2400" dirty="0" smtClean="0"/>
              <a:t> </a:t>
            </a:r>
            <a:r>
              <a:rPr lang="en-US" sz="2400" dirty="0" err="1" smtClean="0"/>
              <a:t>dengan</a:t>
            </a:r>
            <a:r>
              <a:rPr lang="en-US" sz="2400" dirty="0" smtClean="0"/>
              <a:t> jam </a:t>
            </a:r>
            <a:r>
              <a:rPr lang="en-US" sz="2400" dirty="0" err="1" smtClean="0"/>
              <a:t>standar</a:t>
            </a:r>
            <a:r>
              <a:rPr lang="en-US" sz="2400" dirty="0" smtClean="0"/>
              <a:t> yang </a:t>
            </a:r>
            <a:r>
              <a:rPr lang="en-US" sz="2400" dirty="0" err="1" smtClean="0"/>
              <a:t>ditentukan</a:t>
            </a:r>
            <a:endParaRPr lang="en-US" sz="2400" dirty="0" smtClean="0"/>
          </a:p>
          <a:p>
            <a:pPr marL="609600" indent="-609600" eaLnBrk="1" hangingPunct="1">
              <a:lnSpc>
                <a:spcPct val="80000"/>
              </a:lnSpc>
              <a:buFont typeface="Wingdings" pitchFamily="2" charset="2"/>
              <a:buNone/>
              <a:defRPr/>
            </a:pPr>
            <a:r>
              <a:rPr lang="en-US" sz="2400" dirty="0" smtClean="0"/>
              <a:t>	</a:t>
            </a:r>
            <a:r>
              <a:rPr lang="en-US" sz="2400" dirty="0" err="1" smtClean="0"/>
              <a:t>Untuk</a:t>
            </a:r>
            <a:r>
              <a:rPr lang="en-US" sz="2400" dirty="0" smtClean="0"/>
              <a:t> </a:t>
            </a:r>
            <a:r>
              <a:rPr lang="en-US" sz="2400" dirty="0" err="1" smtClean="0"/>
              <a:t>memproduksi</a:t>
            </a:r>
            <a:r>
              <a:rPr lang="en-US" sz="2400" dirty="0" smtClean="0"/>
              <a:t> 4.512 unit </a:t>
            </a:r>
            <a:r>
              <a:rPr lang="en-US" sz="2400" dirty="0" err="1" smtClean="0"/>
              <a:t>ekuivalen</a:t>
            </a:r>
            <a:r>
              <a:rPr lang="en-US" sz="2400" dirty="0" smtClean="0"/>
              <a:t> </a:t>
            </a:r>
            <a:r>
              <a:rPr lang="en-US" sz="2400" dirty="0" err="1" smtClean="0"/>
              <a:t>Mainan</a:t>
            </a:r>
            <a:r>
              <a:rPr lang="en-US" sz="2400" dirty="0" smtClean="0"/>
              <a:t>, </a:t>
            </a:r>
            <a:r>
              <a:rPr lang="en-US" sz="2400" dirty="0" err="1" smtClean="0"/>
              <a:t>digunakan</a:t>
            </a:r>
            <a:r>
              <a:rPr lang="en-US" sz="2400" dirty="0" smtClean="0"/>
              <a:t>  1.632 jam </a:t>
            </a:r>
            <a:r>
              <a:rPr lang="en-US" sz="2400" dirty="0" err="1" smtClean="0"/>
              <a:t>dengan</a:t>
            </a:r>
            <a:r>
              <a:rPr lang="en-US" sz="2400" dirty="0" smtClean="0"/>
              <a:t> </a:t>
            </a:r>
            <a:r>
              <a:rPr lang="en-US" sz="2400" dirty="0" err="1" smtClean="0"/>
              <a:t>tarip</a:t>
            </a:r>
            <a:r>
              <a:rPr lang="en-US" sz="2400" dirty="0" smtClean="0"/>
              <a:t> </a:t>
            </a:r>
            <a:r>
              <a:rPr lang="en-US" sz="2400" dirty="0" err="1" smtClean="0"/>
              <a:t>aktual</a:t>
            </a:r>
            <a:r>
              <a:rPr lang="en-US" sz="2400" dirty="0" smtClean="0"/>
              <a:t> </a:t>
            </a:r>
            <a:r>
              <a:rPr lang="en-US" sz="2400" dirty="0" err="1" smtClean="0"/>
              <a:t>sebesar</a:t>
            </a:r>
            <a:r>
              <a:rPr lang="en-US" sz="2400" dirty="0" smtClean="0"/>
              <a:t> $12,50 per jam. </a:t>
            </a:r>
            <a:r>
              <a:rPr lang="en-US" sz="2400" dirty="0" err="1" smtClean="0"/>
              <a:t>Tarip</a:t>
            </a:r>
            <a:r>
              <a:rPr lang="en-US" sz="2400" dirty="0" smtClean="0"/>
              <a:t> </a:t>
            </a:r>
            <a:r>
              <a:rPr lang="en-US" sz="2400" dirty="0" err="1" smtClean="0"/>
              <a:t>standar</a:t>
            </a:r>
            <a:r>
              <a:rPr lang="en-US" sz="2400" dirty="0" smtClean="0"/>
              <a:t> per jam </a:t>
            </a:r>
            <a:r>
              <a:rPr lang="en-US" sz="2400" dirty="0" err="1" smtClean="0"/>
              <a:t>adalah</a:t>
            </a:r>
            <a:r>
              <a:rPr lang="en-US" sz="2400" dirty="0" smtClean="0"/>
              <a:t> $12,00. jam </a:t>
            </a:r>
            <a:r>
              <a:rPr lang="en-US" sz="2400" dirty="0" err="1" smtClean="0"/>
              <a:t>standar</a:t>
            </a:r>
            <a:r>
              <a:rPr lang="en-US" sz="2400" dirty="0" smtClean="0"/>
              <a:t> yang </a:t>
            </a:r>
            <a:r>
              <a:rPr lang="en-US" sz="2400" dirty="0" err="1" smtClean="0"/>
              <a:t>diperbolekan</a:t>
            </a:r>
            <a:r>
              <a:rPr lang="en-US" sz="2400" dirty="0" smtClean="0"/>
              <a:t>  </a:t>
            </a:r>
            <a:r>
              <a:rPr lang="en-US" sz="2400" dirty="0" err="1" smtClean="0"/>
              <a:t>untuk</a:t>
            </a:r>
            <a:r>
              <a:rPr lang="en-US" sz="2400" dirty="0" smtClean="0"/>
              <a:t> </a:t>
            </a:r>
            <a:r>
              <a:rPr lang="en-US" sz="2400" dirty="0" err="1" smtClean="0"/>
              <a:t>memproduksi</a:t>
            </a:r>
            <a:r>
              <a:rPr lang="en-US" sz="2400" dirty="0" smtClean="0"/>
              <a:t> 4.512 unit </a:t>
            </a:r>
            <a:r>
              <a:rPr lang="en-US" sz="2400" dirty="0" err="1" smtClean="0"/>
              <a:t>ekuivalen</a:t>
            </a:r>
            <a:r>
              <a:rPr lang="en-US" sz="2400" dirty="0" smtClean="0"/>
              <a:t> </a:t>
            </a:r>
            <a:r>
              <a:rPr lang="en-US" sz="2400" dirty="0" err="1" smtClean="0"/>
              <a:t>Mainan</a:t>
            </a:r>
            <a:r>
              <a:rPr lang="en-US" sz="2400" dirty="0" smtClean="0"/>
              <a:t> </a:t>
            </a:r>
            <a:r>
              <a:rPr lang="en-US" sz="2400" dirty="0" err="1" smtClean="0"/>
              <a:t>adalah</a:t>
            </a:r>
            <a:r>
              <a:rPr lang="en-US" sz="2400" dirty="0" smtClean="0"/>
              <a:t> 1.504 jam (4.512 unit X 1/3 jam </a:t>
            </a:r>
            <a:r>
              <a:rPr lang="en-US" sz="2400" dirty="0" err="1" smtClean="0"/>
              <a:t>standar</a:t>
            </a:r>
            <a:r>
              <a:rPr lang="en-US" sz="2400" dirty="0" smtClean="0"/>
              <a:t> per unit) </a:t>
            </a:r>
          </a:p>
          <a:p>
            <a:pPr marL="609600" indent="-609600" eaLnBrk="1" hangingPunct="1">
              <a:lnSpc>
                <a:spcPct val="80000"/>
              </a:lnSpc>
              <a:buFont typeface="Wingdings" pitchFamily="2" charset="2"/>
              <a:buNone/>
              <a:defRPr/>
            </a:pPr>
            <a:r>
              <a:rPr lang="en-US" sz="2400" dirty="0" smtClean="0"/>
              <a:t>	</a:t>
            </a:r>
          </a:p>
          <a:p>
            <a:pPr marL="609600" indent="-609600"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Efisiensi</a:t>
            </a:r>
            <a:r>
              <a:rPr lang="en-US" sz="2400" dirty="0" smtClean="0"/>
              <a:t> TK	</a:t>
            </a:r>
          </a:p>
          <a:p>
            <a:pPr marL="609600" indent="-609600" eaLnBrk="1" hangingPunct="1">
              <a:lnSpc>
                <a:spcPct val="80000"/>
              </a:lnSpc>
              <a:buFont typeface="Wingdings" pitchFamily="2" charset="2"/>
              <a:buNone/>
              <a:defRPr/>
            </a:pPr>
            <a:r>
              <a:rPr lang="en-US" sz="2400" dirty="0" smtClean="0"/>
              <a:t>				= (JA - </a:t>
            </a:r>
            <a:r>
              <a:rPr lang="en-US" sz="2400" dirty="0" err="1" smtClean="0"/>
              <a:t>JSt</a:t>
            </a:r>
            <a:r>
              <a:rPr lang="en-US" sz="2400" dirty="0" smtClean="0"/>
              <a:t>)</a:t>
            </a:r>
            <a:r>
              <a:rPr lang="en-US" sz="2400" dirty="0" err="1" smtClean="0"/>
              <a:t>TSt</a:t>
            </a:r>
            <a:endParaRPr lang="en-US" sz="2400" dirty="0" smtClean="0"/>
          </a:p>
          <a:p>
            <a:pPr marL="609600" indent="-609600" eaLnBrk="1" hangingPunct="1">
              <a:lnSpc>
                <a:spcPct val="80000"/>
              </a:lnSpc>
              <a:buFont typeface="Wingdings" pitchFamily="2" charset="2"/>
              <a:buNone/>
              <a:defRPr/>
            </a:pPr>
            <a:r>
              <a:rPr lang="en-US" sz="2400" dirty="0" smtClean="0"/>
              <a:t>				= (1.632 – 1.504) 12,00</a:t>
            </a:r>
          </a:p>
          <a:p>
            <a:pPr marL="609600" indent="-609600" eaLnBrk="1" hangingPunct="1">
              <a:lnSpc>
                <a:spcPct val="80000"/>
              </a:lnSpc>
              <a:buFont typeface="Wingdings" pitchFamily="2" charset="2"/>
              <a:buNone/>
              <a:defRPr/>
            </a:pPr>
            <a:r>
              <a:rPr lang="en-US" sz="2400" dirty="0" smtClean="0"/>
              <a:t>				= 1.536 (</a:t>
            </a:r>
            <a:r>
              <a:rPr lang="en-US" sz="2400" dirty="0" err="1" smtClean="0"/>
              <a:t>tidak</a:t>
            </a:r>
            <a:r>
              <a:rPr lang="en-US" sz="2400" dirty="0" smtClean="0"/>
              <a:t> </a:t>
            </a:r>
            <a:r>
              <a:rPr lang="en-US" sz="2400" dirty="0" err="1" smtClean="0"/>
              <a:t>menguntungkan</a:t>
            </a:r>
            <a:r>
              <a:rPr lang="en-US" sz="2400" dirty="0" smtClean="0"/>
              <a:t>)</a:t>
            </a:r>
          </a:p>
          <a:p>
            <a:pPr marL="609600" indent="-609600" eaLnBrk="1" hangingPunct="1">
              <a:lnSpc>
                <a:spcPct val="80000"/>
              </a:lnSpc>
              <a:buFont typeface="Wingdings" pitchFamily="2" charset="2"/>
              <a:buNone/>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8FA00F1-A481-4D57-9F49-F073B4F84385}" type="slidenum">
              <a:rPr lang="en-US" smtClean="0"/>
              <a:pPr>
                <a:defRPr/>
              </a:pPr>
              <a:t>207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39526407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p>
        </p:txBody>
      </p:sp>
      <p:sp>
        <p:nvSpPr>
          <p:cNvPr id="18435" name="Rectangle 3"/>
          <p:cNvSpPr>
            <a:spLocks noGrp="1" noChangeArrowheads="1"/>
          </p:cNvSpPr>
          <p:nvPr>
            <p:ph type="body" idx="1"/>
          </p:nvPr>
        </p:nvSpPr>
        <p:spPr/>
        <p:txBody>
          <a:bodyPr/>
          <a:lstStyle/>
          <a:p>
            <a:pPr marL="609600" indent="-609600" eaLnBrk="1" hangingPunct="1">
              <a:lnSpc>
                <a:spcPct val="80000"/>
              </a:lnSpc>
              <a:defRPr/>
            </a:pPr>
            <a:r>
              <a:rPr lang="en-US" sz="2400" dirty="0" err="1" smtClean="0"/>
              <a:t>Angaran</a:t>
            </a:r>
            <a:r>
              <a:rPr lang="en-US" sz="2400" dirty="0" smtClean="0"/>
              <a:t> Flexible </a:t>
            </a:r>
            <a:r>
              <a:rPr lang="en-US" sz="2400" dirty="0" err="1" smtClean="0"/>
              <a:t>bulanan</a:t>
            </a:r>
            <a:r>
              <a:rPr lang="en-US" sz="2400" dirty="0" smtClean="0"/>
              <a:t>  Dept </a:t>
            </a:r>
            <a:r>
              <a:rPr lang="en-US" sz="2400" dirty="0" err="1" smtClean="0"/>
              <a:t>Perakitan</a:t>
            </a:r>
            <a:r>
              <a:rPr lang="en-US" sz="2400" dirty="0" smtClean="0"/>
              <a:t> $24.000, total jam </a:t>
            </a:r>
            <a:r>
              <a:rPr lang="en-US" sz="2400" dirty="0" err="1" smtClean="0"/>
              <a:t>kerja</a:t>
            </a:r>
            <a:r>
              <a:rPr lang="en-US" sz="2400" dirty="0" smtClean="0"/>
              <a:t> </a:t>
            </a:r>
            <a:r>
              <a:rPr lang="en-US" sz="2400" dirty="0" err="1" smtClean="0"/>
              <a:t>langsung</a:t>
            </a:r>
            <a:r>
              <a:rPr lang="en-US" sz="2400" dirty="0" smtClean="0"/>
              <a:t> 1.600 jam.</a:t>
            </a:r>
          </a:p>
          <a:p>
            <a:pPr marL="609600" indent="-609600" eaLnBrk="1" hangingPunct="1">
              <a:lnSpc>
                <a:spcPct val="80000"/>
              </a:lnSpc>
              <a:defRPr/>
            </a:pPr>
            <a:r>
              <a:rPr lang="en-US" sz="2400" dirty="0" smtClean="0"/>
              <a:t>BOP  </a:t>
            </a:r>
            <a:r>
              <a:rPr lang="en-US" sz="2400" dirty="0" err="1" smtClean="0"/>
              <a:t>variabel</a:t>
            </a:r>
            <a:r>
              <a:rPr lang="en-US" sz="2400" dirty="0" smtClean="0"/>
              <a:t> $4.800 </a:t>
            </a:r>
            <a:r>
              <a:rPr lang="en-US" sz="2400" dirty="0" err="1" smtClean="0"/>
              <a:t>sedangkan</a:t>
            </a:r>
            <a:r>
              <a:rPr lang="en-US" sz="2400" dirty="0" smtClean="0"/>
              <a:t> BOP </a:t>
            </a:r>
            <a:r>
              <a:rPr lang="en-US" sz="2400" dirty="0" err="1" smtClean="0"/>
              <a:t>tetap</a:t>
            </a:r>
            <a:r>
              <a:rPr lang="en-US" sz="2400" dirty="0" smtClean="0"/>
              <a:t> $19.200</a:t>
            </a:r>
          </a:p>
          <a:p>
            <a:pPr marL="609600" indent="-609600" eaLnBrk="1" hangingPunct="1">
              <a:lnSpc>
                <a:spcPct val="80000"/>
              </a:lnSpc>
              <a:defRPr/>
            </a:pPr>
            <a:r>
              <a:rPr lang="en-US" sz="2400" dirty="0" err="1" smtClean="0"/>
              <a:t>Anggaran</a:t>
            </a:r>
            <a:r>
              <a:rPr lang="en-US" sz="2400" dirty="0" smtClean="0"/>
              <a:t> </a:t>
            </a:r>
            <a:r>
              <a:rPr lang="en-US" sz="2400" dirty="0" err="1" smtClean="0"/>
              <a:t>tersebut</a:t>
            </a:r>
            <a:r>
              <a:rPr lang="en-US" sz="2400" dirty="0" smtClean="0"/>
              <a:t> </a:t>
            </a:r>
            <a:r>
              <a:rPr lang="en-US" sz="2400" dirty="0" err="1" smtClean="0"/>
              <a:t>pada</a:t>
            </a:r>
            <a:r>
              <a:rPr lang="en-US" sz="2400" dirty="0" smtClean="0"/>
              <a:t> </a:t>
            </a:r>
            <a:r>
              <a:rPr lang="en-US" sz="2400" dirty="0" err="1" smtClean="0"/>
              <a:t>kapasitas</a:t>
            </a:r>
            <a:r>
              <a:rPr lang="en-US" sz="2400" dirty="0" smtClean="0"/>
              <a:t> normal 100%</a:t>
            </a:r>
          </a:p>
          <a:p>
            <a:pPr marL="609600" indent="-609600" eaLnBrk="1" hangingPunct="1">
              <a:lnSpc>
                <a:spcPct val="80000"/>
              </a:lnSpc>
              <a:defRPr/>
            </a:pPr>
            <a:r>
              <a:rPr lang="en-US" sz="2400" dirty="0" err="1" smtClean="0"/>
              <a:t>Tarip</a:t>
            </a:r>
            <a:r>
              <a:rPr lang="en-US" sz="2400" dirty="0" smtClean="0"/>
              <a:t> BOP </a:t>
            </a:r>
            <a:r>
              <a:rPr lang="en-US" sz="2400" dirty="0" err="1" smtClean="0"/>
              <a:t>standar</a:t>
            </a:r>
            <a:r>
              <a:rPr lang="en-US" sz="2400" dirty="0" smtClean="0"/>
              <a:t> Dept. </a:t>
            </a:r>
            <a:r>
              <a:rPr lang="en-US" sz="2400" dirty="0" err="1" smtClean="0"/>
              <a:t>Perakitan</a:t>
            </a:r>
            <a:r>
              <a:rPr lang="en-US" sz="2400" dirty="0" smtClean="0"/>
              <a:t> </a:t>
            </a:r>
            <a:r>
              <a:rPr lang="en-US" sz="2400" dirty="0" err="1" smtClean="0"/>
              <a:t>dihitung</a:t>
            </a:r>
            <a:r>
              <a:rPr lang="en-US" sz="2400" dirty="0" smtClean="0"/>
              <a:t> </a:t>
            </a:r>
            <a:r>
              <a:rPr lang="en-US" sz="2400" dirty="0" err="1" smtClean="0"/>
              <a:t>sbb</a:t>
            </a:r>
            <a:r>
              <a:rPr lang="en-US" sz="2400" dirty="0" smtClean="0"/>
              <a:t>:</a:t>
            </a:r>
          </a:p>
          <a:p>
            <a:pPr marL="609600" indent="-609600" eaLnBrk="1" hangingPunct="1">
              <a:lnSpc>
                <a:spcPct val="80000"/>
              </a:lnSpc>
              <a:buFont typeface="Wingdings" pitchFamily="2" charset="2"/>
              <a:buNone/>
              <a:defRPr/>
            </a:pPr>
            <a:r>
              <a:rPr lang="en-US" sz="2400" dirty="0" smtClean="0"/>
              <a:t>	1. </a:t>
            </a:r>
            <a:r>
              <a:rPr lang="en-US" sz="2400" dirty="0" err="1" smtClean="0"/>
              <a:t>Tarip</a:t>
            </a:r>
            <a:r>
              <a:rPr lang="en-US" sz="2400" dirty="0" smtClean="0"/>
              <a:t> BOP Total	= </a:t>
            </a:r>
            <a:r>
              <a:rPr lang="en-US" sz="2400" u="sng" dirty="0" smtClean="0"/>
              <a:t>Total  BOP</a:t>
            </a:r>
          </a:p>
          <a:p>
            <a:pPr marL="609600" indent="-609600" eaLnBrk="1" hangingPunct="1">
              <a:lnSpc>
                <a:spcPct val="80000"/>
              </a:lnSpc>
              <a:buFont typeface="Wingdings" pitchFamily="2" charset="2"/>
              <a:buNone/>
              <a:defRPr/>
            </a:pPr>
            <a:r>
              <a:rPr lang="en-US" sz="2400" dirty="0" smtClean="0"/>
              <a:t>					    Total JKL</a:t>
            </a:r>
          </a:p>
          <a:p>
            <a:pPr marL="609600" indent="-609600" eaLnBrk="1" hangingPunct="1">
              <a:lnSpc>
                <a:spcPct val="80000"/>
              </a:lnSpc>
              <a:buFont typeface="Wingdings" pitchFamily="2" charset="2"/>
              <a:buNone/>
              <a:defRPr/>
            </a:pPr>
            <a:r>
              <a:rPr lang="en-US" sz="2400" dirty="0" smtClean="0"/>
              <a:t>					= </a:t>
            </a:r>
            <a:r>
              <a:rPr lang="en-US" sz="2400" u="sng" dirty="0" smtClean="0"/>
              <a:t>$24.000</a:t>
            </a:r>
          </a:p>
          <a:p>
            <a:pPr marL="609600" indent="-609600" eaLnBrk="1" hangingPunct="1">
              <a:lnSpc>
                <a:spcPct val="80000"/>
              </a:lnSpc>
              <a:buFont typeface="Wingdings" pitchFamily="2" charset="2"/>
              <a:buNone/>
              <a:defRPr/>
            </a:pPr>
            <a:r>
              <a:rPr lang="en-US" sz="2400" dirty="0" smtClean="0"/>
              <a:t>					     1.600 JKL</a:t>
            </a:r>
          </a:p>
          <a:p>
            <a:pPr marL="609600" indent="-609600" eaLnBrk="1" hangingPunct="1">
              <a:lnSpc>
                <a:spcPct val="80000"/>
              </a:lnSpc>
              <a:buFont typeface="Wingdings" pitchFamily="2" charset="2"/>
              <a:buNone/>
              <a:defRPr/>
            </a:pPr>
            <a:r>
              <a:rPr lang="en-US" sz="2400" dirty="0" smtClean="0"/>
              <a:t>					= $ 15 per </a:t>
            </a:r>
            <a:r>
              <a:rPr lang="en-US" sz="2400" dirty="0" err="1" smtClean="0"/>
              <a:t>jkl</a:t>
            </a:r>
            <a:endParaRPr lang="en-US" sz="2400" dirty="0" smtClean="0"/>
          </a:p>
          <a:p>
            <a:pPr marL="609600" indent="-609600" eaLnBrk="1" hangingPunct="1">
              <a:lnSpc>
                <a:spcPct val="80000"/>
              </a:lnSpc>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1BED6CE-47ED-4265-806F-EC2DE73A4334}" type="slidenum">
              <a:rPr lang="en-US" smtClean="0"/>
              <a:pPr>
                <a:defRPr/>
              </a:pPr>
              <a:t>208</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82506702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r>
              <a:rPr lang="en-US" dirty="0" err="1" smtClean="0"/>
              <a:t>Lanjutan</a:t>
            </a:r>
            <a:endParaRPr lang="en-US" dirty="0" smtClean="0"/>
          </a:p>
        </p:txBody>
      </p:sp>
      <p:sp>
        <p:nvSpPr>
          <p:cNvPr id="1945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dirty="0" smtClean="0"/>
              <a:t>2.  </a:t>
            </a:r>
            <a:r>
              <a:rPr lang="en-US" sz="2400" dirty="0" err="1" smtClean="0"/>
              <a:t>Tarip</a:t>
            </a:r>
            <a:r>
              <a:rPr lang="en-US" sz="2400" dirty="0" smtClean="0"/>
              <a:t> BOP </a:t>
            </a:r>
            <a:r>
              <a:rPr lang="en-US" sz="2400" dirty="0" err="1" smtClean="0"/>
              <a:t>Variabel</a:t>
            </a:r>
            <a:r>
              <a:rPr lang="en-US" sz="2400" dirty="0" smtClean="0"/>
              <a:t>	= </a:t>
            </a:r>
            <a:r>
              <a:rPr lang="en-US" sz="2400" u="sng" dirty="0" smtClean="0"/>
              <a:t>Total  BOP </a:t>
            </a:r>
            <a:r>
              <a:rPr lang="en-US" sz="2400" u="sng" dirty="0" err="1" smtClean="0"/>
              <a:t>Var</a:t>
            </a:r>
            <a:endParaRPr lang="en-US" sz="2400" u="sng" dirty="0" smtClean="0"/>
          </a:p>
          <a:p>
            <a:pPr eaLnBrk="1" hangingPunct="1">
              <a:lnSpc>
                <a:spcPct val="90000"/>
              </a:lnSpc>
              <a:buFont typeface="Wingdings" pitchFamily="2" charset="2"/>
              <a:buNone/>
              <a:defRPr/>
            </a:pPr>
            <a:r>
              <a:rPr lang="en-US" sz="2400" dirty="0" smtClean="0"/>
              <a:t>					    Total JKL</a:t>
            </a:r>
          </a:p>
          <a:p>
            <a:pPr eaLnBrk="1" hangingPunct="1">
              <a:lnSpc>
                <a:spcPct val="90000"/>
              </a:lnSpc>
              <a:buFont typeface="Wingdings" pitchFamily="2" charset="2"/>
              <a:buNone/>
              <a:defRPr/>
            </a:pPr>
            <a:r>
              <a:rPr lang="en-US" sz="2400" dirty="0" smtClean="0"/>
              <a:t>					= </a:t>
            </a:r>
            <a:r>
              <a:rPr lang="en-US" sz="2400" u="sng" dirty="0" smtClean="0"/>
              <a:t>$4.800</a:t>
            </a:r>
          </a:p>
          <a:p>
            <a:pPr eaLnBrk="1" hangingPunct="1">
              <a:lnSpc>
                <a:spcPct val="90000"/>
              </a:lnSpc>
              <a:buFont typeface="Wingdings" pitchFamily="2" charset="2"/>
              <a:buNone/>
              <a:defRPr/>
            </a:pPr>
            <a:r>
              <a:rPr lang="en-US" sz="2400" dirty="0" smtClean="0"/>
              <a:t>					     1.600 JKL</a:t>
            </a:r>
          </a:p>
          <a:p>
            <a:pPr eaLnBrk="1" hangingPunct="1">
              <a:lnSpc>
                <a:spcPct val="90000"/>
              </a:lnSpc>
              <a:buFont typeface="Wingdings" pitchFamily="2" charset="2"/>
              <a:buNone/>
              <a:defRPr/>
            </a:pPr>
            <a:r>
              <a:rPr lang="en-US" sz="2400" dirty="0" smtClean="0"/>
              <a:t>					= $ 3 per </a:t>
            </a:r>
            <a:r>
              <a:rPr lang="en-US" sz="2400" dirty="0" err="1" smtClean="0"/>
              <a:t>jkl</a:t>
            </a:r>
            <a:endParaRPr lang="en-US" sz="2400" dirty="0" smtClean="0"/>
          </a:p>
          <a:p>
            <a:pPr eaLnBrk="1" hangingPunct="1">
              <a:lnSpc>
                <a:spcPct val="90000"/>
              </a:lnSpc>
              <a:buFont typeface="Wingdings" pitchFamily="2" charset="2"/>
              <a:buNone/>
              <a:defRPr/>
            </a:pPr>
            <a:r>
              <a:rPr lang="en-US" sz="2400" dirty="0" smtClean="0"/>
              <a:t>3. </a:t>
            </a:r>
            <a:r>
              <a:rPr lang="en-US" sz="2400" dirty="0" err="1" smtClean="0"/>
              <a:t>Tarip</a:t>
            </a:r>
            <a:r>
              <a:rPr lang="en-US" sz="2400" dirty="0" smtClean="0"/>
              <a:t> BOP </a:t>
            </a:r>
            <a:r>
              <a:rPr lang="en-US" sz="2400" dirty="0" err="1" smtClean="0"/>
              <a:t>Tetap</a:t>
            </a:r>
            <a:r>
              <a:rPr lang="en-US" sz="2400" dirty="0" smtClean="0"/>
              <a:t>	= </a:t>
            </a:r>
            <a:r>
              <a:rPr lang="en-US" sz="2400" u="sng" dirty="0" smtClean="0"/>
              <a:t>Total  BOP </a:t>
            </a:r>
            <a:r>
              <a:rPr lang="en-US" sz="2400" u="sng" dirty="0" err="1" smtClean="0"/>
              <a:t>tetap</a:t>
            </a:r>
            <a:endParaRPr lang="en-US" sz="2400" u="sng" dirty="0" smtClean="0"/>
          </a:p>
          <a:p>
            <a:pPr eaLnBrk="1" hangingPunct="1">
              <a:lnSpc>
                <a:spcPct val="90000"/>
              </a:lnSpc>
              <a:buFont typeface="Wingdings" pitchFamily="2" charset="2"/>
              <a:buNone/>
              <a:defRPr/>
            </a:pPr>
            <a:r>
              <a:rPr lang="en-US" sz="2400" dirty="0" smtClean="0"/>
              <a:t>					    Total JKL</a:t>
            </a:r>
          </a:p>
          <a:p>
            <a:pPr eaLnBrk="1" hangingPunct="1">
              <a:lnSpc>
                <a:spcPct val="90000"/>
              </a:lnSpc>
              <a:buFont typeface="Wingdings" pitchFamily="2" charset="2"/>
              <a:buNone/>
              <a:defRPr/>
            </a:pPr>
            <a:r>
              <a:rPr lang="en-US" sz="2400" dirty="0" smtClean="0"/>
              <a:t>					= </a:t>
            </a:r>
            <a:r>
              <a:rPr lang="en-US" sz="2400" u="sng" dirty="0" smtClean="0"/>
              <a:t>$19.200</a:t>
            </a:r>
          </a:p>
          <a:p>
            <a:pPr eaLnBrk="1" hangingPunct="1">
              <a:lnSpc>
                <a:spcPct val="90000"/>
              </a:lnSpc>
              <a:buFont typeface="Wingdings" pitchFamily="2" charset="2"/>
              <a:buNone/>
              <a:defRPr/>
            </a:pPr>
            <a:r>
              <a:rPr lang="en-US" sz="2400" dirty="0" smtClean="0"/>
              <a:t>					     1.600 JKL</a:t>
            </a:r>
          </a:p>
          <a:p>
            <a:pPr eaLnBrk="1" hangingPunct="1">
              <a:lnSpc>
                <a:spcPct val="90000"/>
              </a:lnSpc>
              <a:buFont typeface="Wingdings" pitchFamily="2" charset="2"/>
              <a:buNone/>
              <a:defRPr/>
            </a:pPr>
            <a:r>
              <a:rPr lang="en-US" sz="2400" dirty="0" smtClean="0"/>
              <a:t>					= $ 12 per </a:t>
            </a:r>
            <a:r>
              <a:rPr lang="en-US" sz="2400" dirty="0" err="1" smtClean="0"/>
              <a:t>jkl</a:t>
            </a:r>
            <a:endParaRPr lang="en-US" sz="2400" dirty="0" smtClean="0"/>
          </a:p>
          <a:p>
            <a:pPr eaLnBrk="1" hangingPunct="1">
              <a:lnSpc>
                <a:spcPct val="90000"/>
              </a:lnSpc>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F98A14C-1B32-4D87-AE6F-9E6D498F2975}" type="slidenum">
              <a:rPr lang="en-US" smtClean="0"/>
              <a:pPr>
                <a:defRPr/>
              </a:pPr>
              <a:t>209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77773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PARADIGMA LAMA: </a:t>
            </a:r>
            <a:r>
              <a:rPr lang="en-US" sz="4000" i="1" dirty="0" smtClean="0">
                <a:solidFill>
                  <a:srgbClr val="FF0000"/>
                </a:solidFill>
              </a:rPr>
              <a:t>COST EFFICIENCY</a:t>
            </a:r>
            <a:endParaRPr lang="en-US" sz="4000" dirty="0" smtClean="0">
              <a:solidFill>
                <a:srgbClr val="FF0000"/>
              </a:solidFill>
            </a:endParaRP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687514"/>
            <a:ext cx="10464800" cy="4408487"/>
          </a:xfrm>
          <a:prstGeom prst="rect">
            <a:avLst/>
          </a:prstGeom>
          <a:solidFill>
            <a:srgbClr val="FFFEFF"/>
          </a:solidFill>
          <a:ln w="76200">
            <a:solidFill>
              <a:srgbClr val="FF0E16"/>
            </a:solidFill>
            <a:miter lim="800000"/>
            <a:headEnd/>
            <a:tailEnd/>
          </a:ln>
        </p:spPr>
      </p:pic>
      <p:sp>
        <p:nvSpPr>
          <p:cNvPr id="23556"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804CDFE3-AD80-4D1C-91D2-5055593D9B48}" type="slidenum">
              <a:rPr lang="en-US" smtClean="0"/>
              <a:pPr>
                <a:defRPr/>
              </a:pPr>
              <a:t>21</a:t>
            </a:fld>
            <a:endParaRPr lang="en-US"/>
          </a:p>
        </p:txBody>
      </p:sp>
    </p:spTree>
    <p:extLst>
      <p:ext uri="{BB962C8B-B14F-4D97-AF65-F5344CB8AC3E}">
        <p14:creationId xmlns:p14="http://schemas.microsoft.com/office/powerpoint/2010/main" val="330491350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r>
              <a:rPr lang="en-US" dirty="0" err="1" smtClean="0"/>
              <a:t>Lanjutan</a:t>
            </a:r>
            <a:endParaRPr lang="en-US" dirty="0" smtClean="0"/>
          </a:p>
        </p:txBody>
      </p:sp>
      <p:sp>
        <p:nvSpPr>
          <p:cNvPr id="20483"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r>
              <a:rPr lang="en-US" sz="2400" dirty="0" smtClean="0"/>
              <a:t>Wilton Manufacturing Corp </a:t>
            </a:r>
            <a:r>
              <a:rPr lang="en-US" sz="2400" dirty="0" err="1" smtClean="0"/>
              <a:t>menghasilkan</a:t>
            </a:r>
            <a:r>
              <a:rPr lang="en-US" sz="2400" dirty="0" smtClean="0"/>
              <a:t> </a:t>
            </a:r>
            <a:r>
              <a:rPr lang="en-US" sz="2400" dirty="0" err="1" smtClean="0"/>
              <a:t>produk</a:t>
            </a:r>
            <a:r>
              <a:rPr lang="en-US" sz="2400" dirty="0" smtClean="0"/>
              <a:t> </a:t>
            </a:r>
            <a:r>
              <a:rPr lang="en-US" sz="2400" dirty="0" err="1" smtClean="0"/>
              <a:t>Mainan</a:t>
            </a:r>
            <a:r>
              <a:rPr lang="en-US" sz="2400" dirty="0" smtClean="0"/>
              <a:t> </a:t>
            </a:r>
            <a:r>
              <a:rPr lang="en-US" sz="2400" dirty="0" err="1" smtClean="0"/>
              <a:t>melalui</a:t>
            </a:r>
            <a:r>
              <a:rPr lang="en-US" sz="2400" dirty="0" smtClean="0"/>
              <a:t> Dept </a:t>
            </a:r>
            <a:r>
              <a:rPr lang="en-US" sz="2400" dirty="0" err="1" smtClean="0"/>
              <a:t>Perakitan</a:t>
            </a:r>
            <a:r>
              <a:rPr lang="en-US" sz="2400" dirty="0" smtClean="0"/>
              <a:t>. </a:t>
            </a:r>
            <a:r>
              <a:rPr lang="en-US" sz="2400" dirty="0" err="1" smtClean="0"/>
              <a:t>Berikut</a:t>
            </a:r>
            <a:r>
              <a:rPr lang="en-US" sz="2400" dirty="0" smtClean="0"/>
              <a:t> </a:t>
            </a:r>
            <a:r>
              <a:rPr lang="en-US" sz="2400" dirty="0" err="1" smtClean="0"/>
              <a:t>adalah</a:t>
            </a:r>
            <a:r>
              <a:rPr lang="en-US" sz="2400" dirty="0" smtClean="0"/>
              <a:t> data </a:t>
            </a:r>
            <a:r>
              <a:rPr lang="en-US" sz="2400" dirty="0" err="1" smtClean="0"/>
              <a:t>akhir</a:t>
            </a:r>
            <a:r>
              <a:rPr lang="en-US" sz="2400" dirty="0" smtClean="0"/>
              <a:t> </a:t>
            </a:r>
            <a:r>
              <a:rPr lang="en-US" sz="2400" dirty="0" err="1" smtClean="0"/>
              <a:t>bulan</a:t>
            </a:r>
            <a:r>
              <a:rPr lang="en-US" sz="2400" dirty="0" smtClean="0"/>
              <a:t> </a:t>
            </a:r>
            <a:r>
              <a:rPr lang="en-US" sz="2400" dirty="0" err="1" smtClean="0"/>
              <a:t>Maret</a:t>
            </a:r>
            <a:r>
              <a:rPr lang="en-US" sz="2400" dirty="0" smtClean="0"/>
              <a:t>:</a:t>
            </a:r>
          </a:p>
          <a:p>
            <a:pPr eaLnBrk="1" hangingPunct="1">
              <a:buFont typeface="Wingdings" pitchFamily="2" charset="2"/>
              <a:buNone/>
              <a:defRPr/>
            </a:pPr>
            <a:r>
              <a:rPr lang="en-US" sz="2400" dirty="0" smtClean="0"/>
              <a:t>		BOP </a:t>
            </a:r>
            <a:r>
              <a:rPr lang="en-US" sz="2400" dirty="0" err="1" smtClean="0"/>
              <a:t>aktual</a:t>
            </a:r>
            <a:r>
              <a:rPr lang="en-US" sz="2400" dirty="0" smtClean="0"/>
              <a:t>					$24.422</a:t>
            </a:r>
          </a:p>
          <a:p>
            <a:pPr eaLnBrk="1" hangingPunct="1">
              <a:buFont typeface="Wingdings" pitchFamily="2" charset="2"/>
              <a:buNone/>
              <a:defRPr/>
            </a:pPr>
            <a:r>
              <a:rPr lang="en-US" sz="2400" dirty="0" smtClean="0"/>
              <a:t>		Jam </a:t>
            </a:r>
            <a:r>
              <a:rPr lang="en-US" sz="2400" dirty="0" err="1" smtClean="0"/>
              <a:t>standar</a:t>
            </a:r>
            <a:r>
              <a:rPr lang="en-US" sz="2400" dirty="0" smtClean="0"/>
              <a:t> </a:t>
            </a:r>
            <a:r>
              <a:rPr lang="en-US" sz="2000" dirty="0" smtClean="0"/>
              <a:t>(4.512 unit x 1/3 jam </a:t>
            </a:r>
            <a:r>
              <a:rPr lang="en-US" sz="2000" dirty="0" err="1" smtClean="0"/>
              <a:t>tenaga</a:t>
            </a:r>
            <a:r>
              <a:rPr lang="en-US" sz="2000" dirty="0" smtClean="0"/>
              <a:t> </a:t>
            </a:r>
          </a:p>
          <a:p>
            <a:pPr eaLnBrk="1" hangingPunct="1">
              <a:buFont typeface="Wingdings" pitchFamily="2" charset="2"/>
              <a:buNone/>
              <a:defRPr/>
            </a:pPr>
            <a:r>
              <a:rPr lang="en-US" sz="2000" dirty="0" smtClean="0"/>
              <a:t>		</a:t>
            </a:r>
            <a:r>
              <a:rPr lang="en-US" sz="2000" dirty="0" err="1" smtClean="0"/>
              <a:t>kerja</a:t>
            </a:r>
            <a:r>
              <a:rPr lang="en-US" sz="2000" dirty="0" smtClean="0"/>
              <a:t> </a:t>
            </a:r>
            <a:r>
              <a:rPr lang="en-US" sz="2000" dirty="0" err="1" smtClean="0"/>
              <a:t>standar</a:t>
            </a:r>
            <a:r>
              <a:rPr lang="en-US" sz="2000" dirty="0" smtClean="0"/>
              <a:t> per unit)			    </a:t>
            </a:r>
            <a:r>
              <a:rPr lang="en-US" sz="2400" dirty="0" smtClean="0"/>
              <a:t>1.504</a:t>
            </a:r>
          </a:p>
          <a:p>
            <a:pPr eaLnBrk="1" hangingPunct="1">
              <a:buFont typeface="Wingdings" pitchFamily="2" charset="2"/>
              <a:buNone/>
              <a:defRPr/>
            </a:pPr>
            <a:r>
              <a:rPr lang="en-US" sz="2400" dirty="0" smtClean="0"/>
              <a:t>		Jam </a:t>
            </a:r>
            <a:r>
              <a:rPr lang="en-US" sz="2400" dirty="0" err="1" smtClean="0"/>
              <a:t>tenaga</a:t>
            </a:r>
            <a:r>
              <a:rPr lang="en-US" sz="2400" dirty="0" smtClean="0"/>
              <a:t> </a:t>
            </a:r>
            <a:r>
              <a:rPr lang="en-US" sz="2400" dirty="0" err="1" smtClean="0"/>
              <a:t>kerja</a:t>
            </a:r>
            <a:r>
              <a:rPr lang="en-US" sz="2400" dirty="0" smtClean="0"/>
              <a:t> </a:t>
            </a:r>
            <a:r>
              <a:rPr lang="en-US" sz="2400" dirty="0" err="1" smtClean="0"/>
              <a:t>langsung</a:t>
            </a:r>
            <a:r>
              <a:rPr lang="en-US" sz="2400" dirty="0" smtClean="0"/>
              <a:t> </a:t>
            </a:r>
            <a:r>
              <a:rPr lang="en-US" sz="2400" dirty="0" err="1" smtClean="0"/>
              <a:t>aktual</a:t>
            </a:r>
            <a:r>
              <a:rPr lang="en-US" sz="2400" dirty="0" smtClean="0"/>
              <a:t> 	   1.632</a:t>
            </a:r>
          </a:p>
          <a:p>
            <a:pPr eaLnBrk="1" hangingPunct="1">
              <a:buFont typeface="Wingdings" pitchFamily="2" charset="2"/>
              <a:buNone/>
              <a:defRPr/>
            </a:pPr>
            <a:r>
              <a:rPr lang="en-US" sz="2400" dirty="0" smtClean="0"/>
              <a:t>  </a:t>
            </a:r>
          </a:p>
          <a:p>
            <a:pPr eaLnBrk="1" hangingPunct="1">
              <a:buFont typeface="Wingdings" pitchFamily="2" charset="2"/>
              <a:buNone/>
              <a:defRPr/>
            </a:pPr>
            <a:r>
              <a:rPr lang="en-US" sz="2400" dirty="0" err="1" smtClean="0"/>
              <a:t>Berapa</a:t>
            </a:r>
            <a:r>
              <a:rPr lang="en-US" sz="2400" dirty="0" smtClean="0"/>
              <a:t> </a:t>
            </a:r>
            <a:r>
              <a:rPr lang="en-US" sz="2400" dirty="0" err="1" smtClean="0"/>
              <a:t>selisih</a:t>
            </a:r>
            <a:r>
              <a:rPr lang="en-US" sz="2400" dirty="0" smtClean="0"/>
              <a:t> BOP total?</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E653A21-0DC9-4791-BBC7-A94E7F31A0CA}" type="slidenum">
              <a:rPr lang="en-US" smtClean="0"/>
              <a:pPr>
                <a:defRPr/>
              </a:pPr>
              <a:t>210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4466740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r>
              <a:rPr lang="en-US" dirty="0" err="1" smtClean="0"/>
              <a:t>Lanjutan</a:t>
            </a:r>
            <a:endParaRPr lang="en-US" dirty="0" smtClean="0"/>
          </a:p>
        </p:txBody>
      </p:sp>
      <p:sp>
        <p:nvSpPr>
          <p:cNvPr id="21507"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r>
              <a:rPr lang="en-US" sz="2400" dirty="0" err="1" smtClean="0"/>
              <a:t>Selisih</a:t>
            </a:r>
            <a:r>
              <a:rPr lang="en-US" sz="2400" dirty="0" smtClean="0"/>
              <a:t> BOP total</a:t>
            </a:r>
          </a:p>
          <a:p>
            <a:pPr eaLnBrk="1" hangingPunct="1">
              <a:buFont typeface="Wingdings" pitchFamily="2" charset="2"/>
              <a:buNone/>
              <a:defRPr/>
            </a:pPr>
            <a:r>
              <a:rPr lang="en-US" sz="2400" dirty="0" smtClean="0"/>
              <a:t>		= BOP </a:t>
            </a:r>
            <a:r>
              <a:rPr lang="en-US" sz="2400" dirty="0" err="1" smtClean="0"/>
              <a:t>aktual</a:t>
            </a:r>
            <a:r>
              <a:rPr lang="en-US" sz="2400" dirty="0" smtClean="0"/>
              <a:t> – BOP </a:t>
            </a:r>
            <a:r>
              <a:rPr lang="en-US" sz="2400" dirty="0" err="1" smtClean="0"/>
              <a:t>standar</a:t>
            </a:r>
            <a:endParaRPr lang="en-US" sz="2400" dirty="0" smtClean="0"/>
          </a:p>
          <a:p>
            <a:pPr eaLnBrk="1" hangingPunct="1">
              <a:buFont typeface="Wingdings" pitchFamily="2" charset="2"/>
              <a:buNone/>
              <a:defRPr/>
            </a:pPr>
            <a:r>
              <a:rPr lang="en-US" sz="2400" dirty="0" smtClean="0"/>
              <a:t>		=24.422 – (</a:t>
            </a:r>
            <a:r>
              <a:rPr lang="en-US" sz="2400" dirty="0" err="1" smtClean="0"/>
              <a:t>Tarif</a:t>
            </a:r>
            <a:r>
              <a:rPr lang="en-US" sz="2400" dirty="0" smtClean="0"/>
              <a:t> BOP total X Jam St)</a:t>
            </a:r>
          </a:p>
          <a:p>
            <a:pPr eaLnBrk="1" hangingPunct="1">
              <a:buFont typeface="Wingdings" pitchFamily="2" charset="2"/>
              <a:buNone/>
              <a:defRPr/>
            </a:pPr>
            <a:r>
              <a:rPr lang="en-US" sz="2400" dirty="0" smtClean="0"/>
              <a:t>		=24.422 – ( $15 X 1.504)</a:t>
            </a:r>
          </a:p>
          <a:p>
            <a:pPr eaLnBrk="1" hangingPunct="1">
              <a:buFont typeface="Wingdings" pitchFamily="2" charset="2"/>
              <a:buNone/>
              <a:defRPr/>
            </a:pPr>
            <a:r>
              <a:rPr lang="en-US" sz="2400" dirty="0" smtClean="0"/>
              <a:t>		=24.422 – 22.560</a:t>
            </a:r>
          </a:p>
          <a:p>
            <a:pPr eaLnBrk="1" hangingPunct="1">
              <a:buFont typeface="Wingdings" pitchFamily="2" charset="2"/>
              <a:buNone/>
              <a:defRPr/>
            </a:pPr>
            <a:r>
              <a:rPr lang="en-US" sz="2400" dirty="0" smtClean="0"/>
              <a:t>		= 1.862 (</a:t>
            </a:r>
            <a:r>
              <a:rPr lang="en-US" sz="2400" dirty="0" err="1" smtClean="0"/>
              <a:t>tidak</a:t>
            </a:r>
            <a:r>
              <a:rPr lang="en-US" sz="2400" dirty="0" smtClean="0"/>
              <a:t> </a:t>
            </a:r>
            <a:r>
              <a:rPr lang="en-US" sz="2400" dirty="0" err="1" smtClean="0"/>
              <a:t>menguntungkan</a:t>
            </a:r>
            <a:r>
              <a:rPr lang="en-US" sz="2400" dirty="0" smtClean="0"/>
              <a:t>)</a:t>
            </a:r>
          </a:p>
          <a:p>
            <a:pPr eaLnBrk="1" hangingPunct="1">
              <a:buFont typeface="Wingdings" pitchFamily="2" charset="2"/>
              <a:buNone/>
              <a:defRPr/>
            </a:pPr>
            <a:endParaRPr lang="en-US" sz="2400" dirty="0" smtClean="0"/>
          </a:p>
          <a:p>
            <a:pPr eaLnBrk="1" hangingPunct="1">
              <a:buFont typeface="Wingdings" pitchFamily="2" charset="2"/>
              <a:buNone/>
              <a:defRPr/>
            </a:pPr>
            <a:endParaRPr lang="en-US" sz="2400" dirty="0" smtClean="0"/>
          </a:p>
          <a:p>
            <a:pPr eaLnBrk="1" hangingPunct="1">
              <a:buFont typeface="Wingdings" pitchFamily="2" charset="2"/>
              <a:buNone/>
              <a:defRPr/>
            </a:pPr>
            <a:endParaRPr lang="en-US" sz="24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7F723EF-43CF-417B-A775-5B9748BEE07C}" type="slidenum">
              <a:rPr lang="en-US" smtClean="0"/>
              <a:pPr>
                <a:defRPr/>
              </a:pPr>
              <a:t>211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6738510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mtClean="0"/>
              <a:t>Standar dan Selisih Biaya Overhead-Lanjutan</a:t>
            </a:r>
          </a:p>
        </p:txBody>
      </p:sp>
      <p:sp>
        <p:nvSpPr>
          <p:cNvPr id="22531" name="Rectangle 3"/>
          <p:cNvSpPr>
            <a:spLocks noGrp="1" noChangeArrowheads="1"/>
          </p:cNvSpPr>
          <p:nvPr>
            <p:ph type="body" idx="1"/>
          </p:nvPr>
        </p:nvSpPr>
        <p:spPr/>
        <p:txBody>
          <a:bodyPr/>
          <a:lstStyle/>
          <a:p>
            <a:pPr eaLnBrk="1" hangingPunct="1">
              <a:lnSpc>
                <a:spcPct val="80000"/>
              </a:lnSpc>
              <a:defRPr/>
            </a:pPr>
            <a:r>
              <a:rPr lang="en-US" sz="2400" dirty="0" err="1" smtClean="0"/>
              <a:t>Metode</a:t>
            </a:r>
            <a:r>
              <a:rPr lang="en-US" sz="2400" dirty="0" smtClean="0"/>
              <a:t> 2 </a:t>
            </a:r>
            <a:r>
              <a:rPr lang="en-US" sz="2400" dirty="0" err="1" smtClean="0"/>
              <a:t>Selisih</a:t>
            </a:r>
            <a:endParaRPr lang="en-US" sz="2400" dirty="0" smtClean="0"/>
          </a:p>
          <a:p>
            <a:pPr eaLnBrk="1" hangingPunct="1">
              <a:lnSpc>
                <a:spcPct val="80000"/>
              </a:lnSpc>
              <a:buFont typeface="Wingdings" pitchFamily="2" charset="2"/>
              <a:buNone/>
              <a:defRPr/>
            </a:pPr>
            <a:r>
              <a:rPr lang="en-US" sz="2400" dirty="0" smtClean="0"/>
              <a:t>	</a:t>
            </a:r>
            <a:r>
              <a:rPr lang="en-US" sz="2400" dirty="0" err="1" smtClean="0"/>
              <a:t>Selisih</a:t>
            </a:r>
            <a:r>
              <a:rPr lang="en-US" sz="2400" dirty="0" smtClean="0"/>
              <a:t> BOP total </a:t>
            </a:r>
            <a:r>
              <a:rPr lang="en-US" sz="2400" dirty="0" err="1" smtClean="0"/>
              <a:t>diuraikan</a:t>
            </a:r>
            <a:r>
              <a:rPr lang="en-US" sz="2400" dirty="0" smtClean="0"/>
              <a:t> </a:t>
            </a:r>
            <a:r>
              <a:rPr lang="en-US" sz="2400" dirty="0" err="1" smtClean="0"/>
              <a:t>menjadi</a:t>
            </a:r>
            <a:r>
              <a:rPr lang="en-US" sz="2400" dirty="0" smtClean="0"/>
              <a:t> 2:</a:t>
            </a:r>
          </a:p>
          <a:p>
            <a:pPr eaLnBrk="1" hangingPunct="1">
              <a:lnSpc>
                <a:spcPct val="80000"/>
              </a:lnSpc>
              <a:buFont typeface="Wingdings" pitchFamily="2" charset="2"/>
              <a:buNone/>
              <a:defRPr/>
            </a:pPr>
            <a:r>
              <a:rPr lang="en-US" sz="2400" dirty="0" smtClean="0"/>
              <a:t>	(1) </a:t>
            </a:r>
            <a:r>
              <a:rPr lang="en-US" sz="2400" dirty="0" err="1" smtClean="0"/>
              <a:t>Selisih</a:t>
            </a:r>
            <a:r>
              <a:rPr lang="en-US" sz="2400" dirty="0" smtClean="0"/>
              <a:t> </a:t>
            </a:r>
            <a:r>
              <a:rPr lang="en-US" sz="2400" dirty="0" err="1" smtClean="0"/>
              <a:t>Terkendalikan</a:t>
            </a:r>
            <a:r>
              <a:rPr lang="en-US" sz="2400" dirty="0" smtClean="0"/>
              <a:t> (Controllable 	variance):</a:t>
            </a:r>
          </a:p>
          <a:p>
            <a:pPr eaLnBrk="1" hangingPunct="1">
              <a:lnSpc>
                <a:spcPct val="80000"/>
              </a:lnSpc>
              <a:buFont typeface="Wingdings" pitchFamily="2" charset="2"/>
              <a:buNone/>
              <a:defRPr/>
            </a:pPr>
            <a:r>
              <a:rPr lang="en-US" sz="2400" dirty="0" smtClean="0"/>
              <a:t>		</a:t>
            </a:r>
            <a:r>
              <a:rPr lang="en-US" sz="2400" dirty="0" err="1" smtClean="0"/>
              <a:t>adalah</a:t>
            </a:r>
            <a:r>
              <a:rPr lang="en-US" sz="2400" dirty="0" smtClean="0"/>
              <a:t> </a:t>
            </a:r>
            <a:r>
              <a:rPr lang="en-US" sz="2400" dirty="0" err="1" smtClean="0"/>
              <a:t>selisih</a:t>
            </a:r>
            <a:r>
              <a:rPr lang="en-US" sz="2400" dirty="0" smtClean="0"/>
              <a:t> </a:t>
            </a:r>
            <a:r>
              <a:rPr lang="en-US" sz="2400" dirty="0" err="1" smtClean="0"/>
              <a:t>antara</a:t>
            </a:r>
            <a:r>
              <a:rPr lang="en-US" sz="2400" dirty="0" smtClean="0"/>
              <a:t> BOP </a:t>
            </a:r>
            <a:r>
              <a:rPr lang="en-US" sz="2400" dirty="0" err="1" smtClean="0"/>
              <a:t>aktual</a:t>
            </a:r>
            <a:r>
              <a:rPr lang="en-US" sz="2400" dirty="0" smtClean="0"/>
              <a:t> yang 	</a:t>
            </a:r>
            <a:r>
              <a:rPr lang="en-US" sz="2400" dirty="0" err="1" smtClean="0"/>
              <a:t>terjadi</a:t>
            </a:r>
            <a:r>
              <a:rPr lang="en-US" sz="2400" dirty="0" smtClean="0"/>
              <a:t> </a:t>
            </a:r>
            <a:r>
              <a:rPr lang="en-US" sz="2400" dirty="0" err="1" smtClean="0"/>
              <a:t>dengan</a:t>
            </a:r>
            <a:r>
              <a:rPr lang="en-US" sz="2400" dirty="0" smtClean="0"/>
              <a:t> BOP </a:t>
            </a:r>
            <a:r>
              <a:rPr lang="en-US" sz="2400" dirty="0" err="1" smtClean="0"/>
              <a:t>anggaran</a:t>
            </a:r>
            <a:r>
              <a:rPr lang="en-US" sz="2400" dirty="0" smtClean="0"/>
              <a:t> </a:t>
            </a:r>
            <a:r>
              <a:rPr lang="en-US" sz="2400" dirty="0" err="1" smtClean="0"/>
              <a:t>untuk</a:t>
            </a:r>
            <a:r>
              <a:rPr lang="en-US" sz="2400" dirty="0" smtClean="0"/>
              <a:t> </a:t>
            </a:r>
            <a:r>
              <a:rPr lang="en-US" sz="2400" dirty="0" err="1" smtClean="0"/>
              <a:t>jumlah</a:t>
            </a:r>
            <a:r>
              <a:rPr lang="en-US" sz="2400" dirty="0" smtClean="0"/>
              <a:t> 	</a:t>
            </a:r>
            <a:r>
              <a:rPr lang="en-US" sz="2400" dirty="0" err="1" smtClean="0"/>
              <a:t>standar</a:t>
            </a:r>
            <a:r>
              <a:rPr lang="en-US" sz="2400" dirty="0" smtClean="0"/>
              <a:t> </a:t>
            </a:r>
            <a:r>
              <a:rPr lang="en-US" sz="2400" dirty="0" err="1" smtClean="0"/>
              <a:t>dari</a:t>
            </a:r>
            <a:r>
              <a:rPr lang="en-US" sz="2400" dirty="0" smtClean="0"/>
              <a:t> </a:t>
            </a:r>
            <a:r>
              <a:rPr lang="en-US" sz="2400" dirty="0" err="1" smtClean="0"/>
              <a:t>dasar</a:t>
            </a:r>
            <a:r>
              <a:rPr lang="en-US" sz="2400" dirty="0" smtClean="0"/>
              <a:t> </a:t>
            </a:r>
            <a:r>
              <a:rPr lang="en-US" sz="2400" dirty="0" err="1" smtClean="0"/>
              <a:t>alokasi</a:t>
            </a:r>
            <a:r>
              <a:rPr lang="en-US" sz="2400" dirty="0" smtClean="0"/>
              <a:t> yang </a:t>
            </a:r>
            <a:r>
              <a:rPr lang="en-US" sz="2400" dirty="0" err="1" smtClean="0"/>
              <a:t>diperbolehkan</a:t>
            </a:r>
            <a:r>
              <a:rPr lang="en-US" sz="2400" dirty="0" smtClean="0"/>
              <a:t> 	</a:t>
            </a:r>
            <a:r>
              <a:rPr lang="en-US" sz="2400" dirty="0" err="1" smtClean="0"/>
              <a:t>untuk</a:t>
            </a:r>
            <a:r>
              <a:rPr lang="en-US" sz="2400" dirty="0" smtClean="0"/>
              <a:t> </a:t>
            </a:r>
            <a:r>
              <a:rPr lang="en-US" sz="2400" dirty="0" err="1" smtClean="0"/>
              <a:t>produksi</a:t>
            </a:r>
            <a:r>
              <a:rPr lang="en-US" sz="2400" dirty="0" smtClean="0"/>
              <a:t>.</a:t>
            </a:r>
          </a:p>
          <a:p>
            <a:pPr eaLnBrk="1" hangingPunct="1">
              <a:lnSpc>
                <a:spcPct val="80000"/>
              </a:lnSpc>
              <a:buFont typeface="Wingdings" pitchFamily="2" charset="2"/>
              <a:buNone/>
              <a:defRPr/>
            </a:pPr>
            <a:r>
              <a:rPr lang="en-US" sz="2400" dirty="0" smtClean="0"/>
              <a:t>		</a:t>
            </a:r>
          </a:p>
          <a:p>
            <a:pPr eaLnBrk="1" hangingPunct="1">
              <a:lnSpc>
                <a:spcPct val="80000"/>
              </a:lnSpc>
              <a:buFont typeface="Wingdings" pitchFamily="2" charset="2"/>
              <a:buNone/>
              <a:defRPr/>
            </a:pPr>
            <a:r>
              <a:rPr lang="en-US" sz="2400" dirty="0" smtClean="0"/>
              <a:t>		</a:t>
            </a:r>
            <a:r>
              <a:rPr lang="en-US" sz="2400" dirty="0" err="1" smtClean="0"/>
              <a:t>Selisih</a:t>
            </a:r>
            <a:r>
              <a:rPr lang="en-US" sz="2400" dirty="0" smtClean="0"/>
              <a:t> </a:t>
            </a:r>
            <a:r>
              <a:rPr lang="en-US" sz="2400" dirty="0" err="1" smtClean="0"/>
              <a:t>terkendalikan</a:t>
            </a:r>
            <a:r>
              <a:rPr lang="en-US" sz="2400" dirty="0" smtClean="0"/>
              <a:t> </a:t>
            </a:r>
            <a:r>
              <a:rPr lang="en-US" sz="2400" dirty="0" err="1" smtClean="0"/>
              <a:t>menjadi</a:t>
            </a:r>
            <a:r>
              <a:rPr lang="en-US" sz="2400" dirty="0" smtClean="0"/>
              <a:t> </a:t>
            </a:r>
            <a:r>
              <a:rPr lang="en-US" sz="2400" dirty="0" err="1" smtClean="0"/>
              <a:t>tanggung</a:t>
            </a:r>
            <a:r>
              <a:rPr lang="en-US" sz="2400" dirty="0" smtClean="0"/>
              <a:t> </a:t>
            </a:r>
            <a:r>
              <a:rPr lang="en-US" sz="2400" dirty="0" err="1" smtClean="0"/>
              <a:t>jawab</a:t>
            </a:r>
            <a:r>
              <a:rPr lang="en-US" sz="2400" dirty="0" smtClean="0"/>
              <a:t> 	</a:t>
            </a:r>
            <a:r>
              <a:rPr lang="en-US" sz="2400" dirty="0" err="1" smtClean="0"/>
              <a:t>manajer</a:t>
            </a:r>
            <a:r>
              <a:rPr lang="en-US" sz="2400" dirty="0" smtClean="0"/>
              <a:t> </a:t>
            </a:r>
            <a:r>
              <a:rPr lang="en-US" sz="2400" dirty="0" err="1" smtClean="0"/>
              <a:t>departemen</a:t>
            </a:r>
            <a:r>
              <a:rPr lang="en-US" sz="2400" dirty="0" smtClean="0"/>
              <a:t> </a:t>
            </a:r>
            <a:r>
              <a:rPr lang="en-US" sz="2400" dirty="0" err="1" smtClean="0"/>
              <a:t>sampai</a:t>
            </a:r>
            <a:r>
              <a:rPr lang="en-US" sz="2400" dirty="0" smtClean="0"/>
              <a:t> </a:t>
            </a:r>
            <a:r>
              <a:rPr lang="en-US" sz="2400" dirty="0" err="1" smtClean="0"/>
              <a:t>batas</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mereka</a:t>
            </a:r>
            <a:r>
              <a:rPr lang="en-US" sz="2400" dirty="0" smtClean="0"/>
              <a:t> </a:t>
            </a:r>
            <a:r>
              <a:rPr lang="en-US" sz="2400" dirty="0" err="1" smtClean="0"/>
              <a:t>mengendalikan</a:t>
            </a:r>
            <a:r>
              <a:rPr lang="en-US" sz="2400" dirty="0" smtClean="0"/>
              <a:t> BOP yang </a:t>
            </a:r>
            <a:r>
              <a:rPr lang="en-US" sz="2400" dirty="0" err="1" smtClean="0"/>
              <a:t>terjadi</a:t>
            </a:r>
            <a:r>
              <a:rPr lang="en-US" sz="2400" dirty="0" smtClean="0"/>
              <a:t>. </a:t>
            </a:r>
          </a:p>
          <a:p>
            <a:pPr eaLnBrk="1" hangingPunct="1">
              <a:lnSpc>
                <a:spcPct val="80000"/>
              </a:lnSpc>
              <a:buFont typeface="Wingdings" pitchFamily="2" charset="2"/>
              <a:buNone/>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91E23BA-5D7F-412C-9E4A-58F426186C98}" type="slidenum">
              <a:rPr lang="en-US" smtClean="0"/>
              <a:pPr>
                <a:defRPr/>
              </a:pPr>
              <a:t>212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7340034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r>
              <a:rPr lang="en-US" dirty="0" err="1" smtClean="0"/>
              <a:t>Lanjutan</a:t>
            </a:r>
            <a:endParaRPr lang="en-US" dirty="0" smtClean="0"/>
          </a:p>
        </p:txBody>
      </p:sp>
      <p:sp>
        <p:nvSpPr>
          <p:cNvPr id="23555" name="Rectangle 3"/>
          <p:cNvSpPr>
            <a:spLocks noGrp="1" noChangeArrowheads="1"/>
          </p:cNvSpPr>
          <p:nvPr>
            <p:ph type="body" idx="1"/>
          </p:nvPr>
        </p:nvSpPr>
        <p:spPr/>
        <p:txBody>
          <a:bodyPr/>
          <a:lstStyle/>
          <a:p>
            <a:pPr eaLnBrk="1" hangingPunct="1">
              <a:defRPr/>
            </a:pPr>
            <a:r>
              <a:rPr lang="en-US" sz="2800" dirty="0" err="1" smtClean="0"/>
              <a:t>Selisih</a:t>
            </a:r>
            <a:r>
              <a:rPr lang="en-US" sz="2800" dirty="0" smtClean="0"/>
              <a:t> </a:t>
            </a:r>
            <a:r>
              <a:rPr lang="en-US" sz="2800" dirty="0" err="1" smtClean="0"/>
              <a:t>Terkendalikan</a:t>
            </a:r>
            <a:r>
              <a:rPr lang="en-US" sz="2800" dirty="0" smtClean="0"/>
              <a:t> </a:t>
            </a:r>
            <a:r>
              <a:rPr lang="en-US" sz="2800" dirty="0" err="1" smtClean="0"/>
              <a:t>terdiri</a:t>
            </a:r>
            <a:r>
              <a:rPr lang="en-US" sz="2800" dirty="0" smtClean="0"/>
              <a:t> </a:t>
            </a:r>
            <a:r>
              <a:rPr lang="en-US" sz="2800" dirty="0" err="1" smtClean="0"/>
              <a:t>dari</a:t>
            </a:r>
            <a:r>
              <a:rPr lang="en-US" sz="2800" dirty="0" smtClean="0"/>
              <a:t> 2 </a:t>
            </a:r>
            <a:r>
              <a:rPr lang="en-US" sz="2800" dirty="0" err="1" smtClean="0"/>
              <a:t>komponen</a:t>
            </a:r>
            <a:r>
              <a:rPr lang="en-US" sz="2800" dirty="0" smtClean="0"/>
              <a:t>:</a:t>
            </a:r>
          </a:p>
          <a:p>
            <a:pPr eaLnBrk="1" hangingPunct="1">
              <a:buFont typeface="Wingdings" pitchFamily="2" charset="2"/>
              <a:buNone/>
              <a:defRPr/>
            </a:pPr>
            <a:r>
              <a:rPr lang="en-US" sz="2800" dirty="0" smtClean="0"/>
              <a:t>		a. </a:t>
            </a:r>
            <a:r>
              <a:rPr lang="en-US" sz="2800" dirty="0" err="1" smtClean="0"/>
              <a:t>Selisih</a:t>
            </a:r>
            <a:r>
              <a:rPr lang="en-US" sz="2800" dirty="0" smtClean="0"/>
              <a:t> </a:t>
            </a:r>
            <a:r>
              <a:rPr lang="en-US" sz="2800" dirty="0" err="1" smtClean="0"/>
              <a:t>antara</a:t>
            </a:r>
            <a:r>
              <a:rPr lang="en-US" sz="2800" dirty="0" smtClean="0"/>
              <a:t> BOP </a:t>
            </a:r>
            <a:r>
              <a:rPr lang="en-US" sz="2800" dirty="0" err="1" smtClean="0"/>
              <a:t>tetap</a:t>
            </a:r>
            <a:r>
              <a:rPr lang="en-US" sz="2800" dirty="0" smtClean="0"/>
              <a:t>  </a:t>
            </a:r>
            <a:r>
              <a:rPr lang="en-US" sz="2800" dirty="0" err="1" smtClean="0"/>
              <a:t>aktual</a:t>
            </a:r>
            <a:r>
              <a:rPr lang="en-US" sz="2800" dirty="0" smtClean="0"/>
              <a:t> </a:t>
            </a:r>
            <a:r>
              <a:rPr lang="en-US" sz="2800" dirty="0" err="1" smtClean="0"/>
              <a:t>dan</a:t>
            </a:r>
            <a:r>
              <a:rPr lang="en-US" sz="2800" dirty="0" smtClean="0"/>
              <a:t>  </a:t>
            </a:r>
          </a:p>
          <a:p>
            <a:pPr eaLnBrk="1" hangingPunct="1">
              <a:buFont typeface="Wingdings" pitchFamily="2" charset="2"/>
              <a:buNone/>
              <a:defRPr/>
            </a:pPr>
            <a:r>
              <a:rPr lang="en-US" sz="2800" dirty="0" smtClean="0"/>
              <a:t>           BOP </a:t>
            </a:r>
            <a:r>
              <a:rPr lang="en-US" sz="2800" dirty="0" err="1" smtClean="0"/>
              <a:t>standar</a:t>
            </a:r>
            <a:r>
              <a:rPr lang="en-US" sz="2800" dirty="0" smtClean="0"/>
              <a:t> yang </a:t>
            </a:r>
            <a:r>
              <a:rPr lang="en-US" sz="2800" dirty="0" err="1" smtClean="0"/>
              <a:t>diperbolehkan</a:t>
            </a:r>
            <a:endParaRPr lang="en-US" sz="2800" dirty="0" smtClean="0"/>
          </a:p>
          <a:p>
            <a:pPr eaLnBrk="1" hangingPunct="1">
              <a:defRPr/>
            </a:pPr>
            <a:r>
              <a:rPr lang="en-US" sz="2800" dirty="0" smtClean="0"/>
              <a:t>	b. </a:t>
            </a:r>
            <a:r>
              <a:rPr lang="en-US" sz="2800" dirty="0" err="1" smtClean="0"/>
              <a:t>Selisih</a:t>
            </a:r>
            <a:r>
              <a:rPr lang="en-US" sz="2800" dirty="0" smtClean="0"/>
              <a:t> </a:t>
            </a:r>
            <a:r>
              <a:rPr lang="en-US" sz="2800" dirty="0" err="1" smtClean="0"/>
              <a:t>antara</a:t>
            </a:r>
            <a:r>
              <a:rPr lang="en-US" sz="2800" dirty="0" smtClean="0"/>
              <a:t> BOP </a:t>
            </a:r>
            <a:r>
              <a:rPr lang="en-US" sz="2800" dirty="0" err="1" smtClean="0"/>
              <a:t>tetap</a:t>
            </a:r>
            <a:r>
              <a:rPr lang="en-US" sz="2800" dirty="0" smtClean="0"/>
              <a:t> </a:t>
            </a:r>
            <a:r>
              <a:rPr lang="en-US" sz="2800" dirty="0" err="1" smtClean="0"/>
              <a:t>aktual</a:t>
            </a:r>
            <a:r>
              <a:rPr lang="en-US" sz="2800" dirty="0" smtClean="0"/>
              <a:t> </a:t>
            </a:r>
            <a:r>
              <a:rPr lang="en-US" sz="2800" dirty="0" err="1" smtClean="0"/>
              <a:t>dan</a:t>
            </a:r>
            <a:r>
              <a:rPr lang="en-US" sz="2800" dirty="0" smtClean="0"/>
              <a:t>  </a:t>
            </a:r>
          </a:p>
          <a:p>
            <a:pPr eaLnBrk="1" hangingPunct="1">
              <a:buFont typeface="Wingdings" pitchFamily="2" charset="2"/>
              <a:buNone/>
              <a:defRPr/>
            </a:pPr>
            <a:r>
              <a:rPr lang="en-US" sz="2800" dirty="0" smtClean="0"/>
              <a:t>           BOP </a:t>
            </a:r>
            <a:r>
              <a:rPr lang="en-US" sz="2800" dirty="0" err="1" smtClean="0"/>
              <a:t>tetap</a:t>
            </a:r>
            <a:r>
              <a:rPr lang="en-US" sz="2800" dirty="0" smtClean="0"/>
              <a:t> yang </a:t>
            </a:r>
            <a:r>
              <a:rPr lang="en-US" sz="2800" dirty="0" err="1" smtClean="0"/>
              <a:t>dianggarkan</a:t>
            </a:r>
            <a:endParaRPr lang="en-US" sz="28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1EB67A6-26B0-4AB6-A3B8-3A5E621D08F9}" type="slidenum">
              <a:rPr lang="en-US" smtClean="0"/>
              <a:pPr>
                <a:defRPr/>
              </a:pPr>
              <a:t>213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53645685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dirty="0" err="1" smtClean="0"/>
              <a:t>Standar</a:t>
            </a:r>
            <a:r>
              <a:rPr lang="en-US" dirty="0" smtClean="0"/>
              <a:t> Dan </a:t>
            </a:r>
            <a:r>
              <a:rPr lang="en-US" dirty="0" err="1" smtClean="0"/>
              <a:t>Selisih</a:t>
            </a:r>
            <a:r>
              <a:rPr lang="en-US" dirty="0" smtClean="0"/>
              <a:t> </a:t>
            </a:r>
            <a:r>
              <a:rPr lang="en-US" dirty="0" err="1" smtClean="0"/>
              <a:t>Biaya</a:t>
            </a:r>
            <a:r>
              <a:rPr lang="en-US" dirty="0" smtClean="0"/>
              <a:t> Overhead-</a:t>
            </a:r>
            <a:r>
              <a:rPr lang="en-US" dirty="0" err="1" smtClean="0"/>
              <a:t>Lanjutan</a:t>
            </a:r>
            <a:endParaRPr lang="en-US" dirty="0" smtClean="0"/>
          </a:p>
        </p:txBody>
      </p:sp>
      <p:sp>
        <p:nvSpPr>
          <p:cNvPr id="24579" name="Rectangle 3"/>
          <p:cNvSpPr>
            <a:spLocks noGrp="1" noChangeArrowheads="1"/>
          </p:cNvSpPr>
          <p:nvPr>
            <p:ph type="body" idx="1"/>
          </p:nvPr>
        </p:nvSpPr>
        <p:spPr/>
        <p:txBody>
          <a:bodyPr/>
          <a:lstStyle/>
          <a:p>
            <a:pPr eaLnBrk="1" hangingPunct="1">
              <a:lnSpc>
                <a:spcPct val="90000"/>
              </a:lnSpc>
              <a:defRPr/>
            </a:pPr>
            <a:r>
              <a:rPr lang="en-US" sz="2400" dirty="0" err="1" smtClean="0"/>
              <a:t>Berdasar</a:t>
            </a:r>
            <a:r>
              <a:rPr lang="en-US" sz="2400" dirty="0" smtClean="0"/>
              <a:t> </a:t>
            </a:r>
            <a:r>
              <a:rPr lang="en-US" sz="2400" dirty="0" err="1" smtClean="0"/>
              <a:t>Contoh</a:t>
            </a:r>
            <a:r>
              <a:rPr lang="en-US" sz="2400" dirty="0" smtClean="0"/>
              <a:t> di </a:t>
            </a:r>
            <a:r>
              <a:rPr lang="en-US" sz="2400" dirty="0" err="1" smtClean="0"/>
              <a:t>atas</a:t>
            </a:r>
            <a:r>
              <a:rPr lang="en-US" sz="2400" dirty="0" smtClean="0"/>
              <a:t>, </a:t>
            </a:r>
            <a:endParaRPr lang="id-ID" sz="2400" dirty="0" smtClean="0"/>
          </a:p>
          <a:p>
            <a:pPr marL="0" indent="0" eaLnBrk="1" hangingPunct="1">
              <a:lnSpc>
                <a:spcPct val="90000"/>
              </a:lnSpc>
              <a:buFont typeface="Wingdings" pitchFamily="2" charset="2"/>
              <a:buNone/>
              <a:defRPr/>
            </a:pPr>
            <a:r>
              <a:rPr lang="id-ID" sz="2400" dirty="0" smtClean="0"/>
              <a:t>1. </a:t>
            </a:r>
            <a:r>
              <a:rPr lang="en-US" sz="2400" dirty="0" err="1" smtClean="0"/>
              <a:t>Selisih</a:t>
            </a:r>
            <a:r>
              <a:rPr lang="en-US" sz="2400" dirty="0" smtClean="0"/>
              <a:t> </a:t>
            </a:r>
            <a:r>
              <a:rPr lang="en-US" sz="2400" dirty="0" err="1" smtClean="0"/>
              <a:t>Terkendalikan</a:t>
            </a:r>
            <a:r>
              <a:rPr lang="en-US" sz="2400" dirty="0" smtClean="0"/>
              <a:t> </a:t>
            </a:r>
            <a:r>
              <a:rPr lang="en-US" sz="2400" dirty="0" err="1" smtClean="0"/>
              <a:t>dihitung</a:t>
            </a:r>
            <a:r>
              <a:rPr lang="en-US" sz="2400" dirty="0" smtClean="0"/>
              <a:t> </a:t>
            </a:r>
            <a:r>
              <a:rPr lang="en-US" sz="2400" dirty="0" err="1" smtClean="0"/>
              <a:t>sbb</a:t>
            </a:r>
            <a:r>
              <a:rPr lang="en-US" sz="2400" dirty="0" smtClean="0"/>
              <a:t>:</a:t>
            </a:r>
          </a:p>
          <a:p>
            <a:pPr eaLnBrk="1" hangingPunct="1">
              <a:lnSpc>
                <a:spcPct val="90000"/>
              </a:lnSpc>
              <a:defRPr/>
            </a:pPr>
            <a:r>
              <a:rPr lang="en-US" sz="2400" dirty="0" smtClean="0"/>
              <a:t>ST	= BOP </a:t>
            </a:r>
            <a:r>
              <a:rPr lang="en-US" sz="2400" dirty="0" err="1" smtClean="0"/>
              <a:t>aktual</a:t>
            </a:r>
            <a:r>
              <a:rPr lang="en-US" sz="2400" dirty="0" smtClean="0"/>
              <a:t> – BOP yang </a:t>
            </a:r>
            <a:r>
              <a:rPr lang="en-US" sz="2400" dirty="0" err="1" smtClean="0"/>
              <a:t>dianggarkan</a:t>
            </a:r>
            <a:r>
              <a:rPr lang="en-US" sz="2400" dirty="0" smtClean="0"/>
              <a:t> </a:t>
            </a:r>
            <a:r>
              <a:rPr lang="en-US" sz="2400" dirty="0" err="1" smtClean="0"/>
              <a:t>pada</a:t>
            </a:r>
            <a:r>
              <a:rPr lang="en-US" sz="2400" dirty="0" smtClean="0"/>
              <a:t> 	   </a:t>
            </a:r>
            <a:r>
              <a:rPr lang="en-US" sz="2400" dirty="0" err="1" smtClean="0"/>
              <a:t>kapasitas</a:t>
            </a:r>
            <a:r>
              <a:rPr lang="en-US" sz="2400" dirty="0" smtClean="0"/>
              <a:t> normal</a:t>
            </a:r>
          </a:p>
          <a:p>
            <a:pPr eaLnBrk="1" hangingPunct="1">
              <a:lnSpc>
                <a:spcPct val="90000"/>
              </a:lnSpc>
              <a:buFont typeface="Wingdings" pitchFamily="2" charset="2"/>
              <a:buNone/>
              <a:defRPr/>
            </a:pPr>
            <a:r>
              <a:rPr lang="en-US" sz="2400" dirty="0" smtClean="0"/>
              <a:t>		= BOP </a:t>
            </a:r>
            <a:r>
              <a:rPr lang="en-US" sz="2400" dirty="0" err="1" smtClean="0"/>
              <a:t>aktual</a:t>
            </a:r>
            <a:r>
              <a:rPr lang="en-US" sz="2400" dirty="0" smtClean="0"/>
              <a:t> – ((</a:t>
            </a:r>
            <a:r>
              <a:rPr lang="en-US" sz="2400" dirty="0" err="1" smtClean="0"/>
              <a:t>JamSt</a:t>
            </a:r>
            <a:r>
              <a:rPr lang="en-US" sz="2400" dirty="0" smtClean="0"/>
              <a:t> X </a:t>
            </a:r>
            <a:r>
              <a:rPr lang="en-US" sz="2400" dirty="0" err="1" smtClean="0"/>
              <a:t>Tarif</a:t>
            </a:r>
            <a:r>
              <a:rPr lang="en-US" sz="2400" dirty="0" smtClean="0"/>
              <a:t> </a:t>
            </a:r>
            <a:r>
              <a:rPr lang="en-US" sz="2400" dirty="0" err="1" smtClean="0"/>
              <a:t>Variabel</a:t>
            </a:r>
            <a:r>
              <a:rPr lang="en-US" sz="2400" dirty="0" smtClean="0"/>
              <a:t>)  </a:t>
            </a:r>
          </a:p>
          <a:p>
            <a:pPr eaLnBrk="1" hangingPunct="1">
              <a:lnSpc>
                <a:spcPct val="90000"/>
              </a:lnSpc>
              <a:buFont typeface="Wingdings" pitchFamily="2" charset="2"/>
              <a:buNone/>
              <a:defRPr/>
            </a:pPr>
            <a:r>
              <a:rPr lang="en-US" sz="2400" dirty="0" smtClean="0"/>
              <a:t>           +(</a:t>
            </a:r>
            <a:r>
              <a:rPr lang="en-US" sz="2400" dirty="0" err="1" smtClean="0"/>
              <a:t>Anggaran</a:t>
            </a:r>
            <a:r>
              <a:rPr lang="en-US" sz="2400" dirty="0" smtClean="0"/>
              <a:t> BOP </a:t>
            </a:r>
            <a:r>
              <a:rPr lang="en-US" sz="2400" dirty="0" err="1" smtClean="0"/>
              <a:t>tetap</a:t>
            </a:r>
            <a:r>
              <a:rPr lang="en-US" sz="2400" dirty="0" smtClean="0"/>
              <a:t>))</a:t>
            </a:r>
          </a:p>
          <a:p>
            <a:pPr eaLnBrk="1" hangingPunct="1">
              <a:lnSpc>
                <a:spcPct val="90000"/>
              </a:lnSpc>
              <a:buFont typeface="Wingdings" pitchFamily="2" charset="2"/>
              <a:buNone/>
              <a:defRPr/>
            </a:pPr>
            <a:r>
              <a:rPr lang="en-US" sz="2400" dirty="0" smtClean="0"/>
              <a:t>		= 24.422 – ((1.504 jam X $3) +(19.200))</a:t>
            </a:r>
          </a:p>
          <a:p>
            <a:pPr eaLnBrk="1" hangingPunct="1">
              <a:lnSpc>
                <a:spcPct val="90000"/>
              </a:lnSpc>
              <a:buFont typeface="Wingdings" pitchFamily="2" charset="2"/>
              <a:buNone/>
              <a:defRPr/>
            </a:pPr>
            <a:r>
              <a:rPr lang="en-US" sz="2400" dirty="0" smtClean="0"/>
              <a:t>		= 24.422 –(4.512 + 19.200)</a:t>
            </a:r>
          </a:p>
          <a:p>
            <a:pPr eaLnBrk="1" hangingPunct="1">
              <a:lnSpc>
                <a:spcPct val="90000"/>
              </a:lnSpc>
              <a:buFont typeface="Wingdings" pitchFamily="2" charset="2"/>
              <a:buNone/>
              <a:defRPr/>
            </a:pPr>
            <a:r>
              <a:rPr lang="en-US" sz="2400" dirty="0" smtClean="0"/>
              <a:t>		= 24.422 – 23.712</a:t>
            </a:r>
          </a:p>
          <a:p>
            <a:pPr eaLnBrk="1" hangingPunct="1">
              <a:lnSpc>
                <a:spcPct val="90000"/>
              </a:lnSpc>
              <a:buFont typeface="Wingdings" pitchFamily="2" charset="2"/>
              <a:buNone/>
              <a:defRPr/>
            </a:pPr>
            <a:r>
              <a:rPr lang="en-US" sz="2400" dirty="0" smtClean="0"/>
              <a:t>		= 710 (</a:t>
            </a:r>
            <a:r>
              <a:rPr lang="en-US" sz="2400" dirty="0" err="1" smtClean="0"/>
              <a:t>tidak</a:t>
            </a:r>
            <a:r>
              <a:rPr lang="en-US" sz="2400" dirty="0" smtClean="0"/>
              <a:t> </a:t>
            </a:r>
            <a:r>
              <a:rPr lang="en-US" sz="2400" dirty="0" err="1" smtClean="0"/>
              <a:t>menguntungkan</a:t>
            </a:r>
            <a:r>
              <a:rPr lang="en-US" sz="2400" dirty="0" smtClean="0"/>
              <a:t>)</a:t>
            </a:r>
          </a:p>
          <a:p>
            <a:pPr eaLnBrk="1" hangingPunct="1">
              <a:lnSpc>
                <a:spcPct val="90000"/>
              </a:lnSpc>
              <a:buFont typeface="Wingdings" pitchFamily="2" charset="2"/>
              <a:buNone/>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927DB138-7436-4C09-82D5-E18CE3BF1B6B}" type="slidenum">
              <a:rPr lang="en-US" smtClean="0"/>
              <a:pPr>
                <a:defRPr/>
              </a:pPr>
              <a:t>214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15949047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smtClean="0"/>
              <a:t>Standar dan Selisih Biaya Overhead-Lanjutan</a:t>
            </a:r>
          </a:p>
        </p:txBody>
      </p:sp>
      <p:sp>
        <p:nvSpPr>
          <p:cNvPr id="25603"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400" dirty="0" smtClean="0"/>
              <a:t>2. </a:t>
            </a:r>
            <a:r>
              <a:rPr lang="en-US" sz="2400" dirty="0" err="1" smtClean="0"/>
              <a:t>Selisih</a:t>
            </a:r>
            <a:r>
              <a:rPr lang="en-US" sz="2400" dirty="0" smtClean="0"/>
              <a:t> Volume</a:t>
            </a:r>
          </a:p>
          <a:p>
            <a:pPr eaLnBrk="1" hangingPunct="1">
              <a:lnSpc>
                <a:spcPct val="80000"/>
              </a:lnSpc>
              <a:buFont typeface="Wingdings" pitchFamily="2" charset="2"/>
              <a:buNone/>
              <a:defRPr/>
            </a:pPr>
            <a:r>
              <a:rPr lang="en-US" sz="2400" dirty="0" smtClean="0"/>
              <a:t>	</a:t>
            </a:r>
            <a:r>
              <a:rPr lang="en-US" sz="2400" dirty="0" err="1" smtClean="0"/>
              <a:t>Perbedaan</a:t>
            </a:r>
            <a:r>
              <a:rPr lang="en-US" sz="2400" dirty="0" smtClean="0"/>
              <a:t> </a:t>
            </a:r>
            <a:r>
              <a:rPr lang="en-US" sz="2400" dirty="0" err="1" smtClean="0"/>
              <a:t>antara</a:t>
            </a:r>
            <a:r>
              <a:rPr lang="en-US" sz="2400" dirty="0" smtClean="0"/>
              <a:t> BOP yang </a:t>
            </a:r>
            <a:r>
              <a:rPr lang="en-US" sz="2400" dirty="0" err="1" smtClean="0"/>
              <a:t>dianggarkan</a:t>
            </a:r>
            <a:r>
              <a:rPr lang="en-US" sz="2400" dirty="0" smtClean="0"/>
              <a:t> </a:t>
            </a:r>
            <a:r>
              <a:rPr lang="en-US" sz="2400" dirty="0" err="1" smtClean="0"/>
              <a:t>pada</a:t>
            </a:r>
            <a:r>
              <a:rPr lang="en-US" sz="2400" dirty="0" smtClean="0"/>
              <a:t> </a:t>
            </a:r>
            <a:r>
              <a:rPr lang="en-US" sz="2400" dirty="0" err="1" smtClean="0"/>
              <a:t>kapasitas</a:t>
            </a:r>
            <a:r>
              <a:rPr lang="en-US" sz="2400" dirty="0" smtClean="0"/>
              <a:t> </a:t>
            </a:r>
            <a:r>
              <a:rPr lang="en-US" sz="2400" dirty="0" err="1" smtClean="0"/>
              <a:t>standar</a:t>
            </a:r>
            <a:r>
              <a:rPr lang="en-US" sz="2400" dirty="0" smtClean="0"/>
              <a:t> </a:t>
            </a:r>
            <a:r>
              <a:rPr lang="en-US" sz="2400" dirty="0" err="1" smtClean="0"/>
              <a:t>dengan</a:t>
            </a:r>
            <a:r>
              <a:rPr lang="en-US" sz="2400" dirty="0" smtClean="0"/>
              <a:t> BOP yang </a:t>
            </a:r>
            <a:r>
              <a:rPr lang="en-US" sz="2400" dirty="0" err="1" smtClean="0"/>
              <a:t>dibebankan</a:t>
            </a:r>
            <a:r>
              <a:rPr lang="en-US" sz="2400" dirty="0" smtClean="0"/>
              <a:t> </a:t>
            </a:r>
            <a:r>
              <a:rPr lang="en-US" sz="2400" dirty="0" err="1" smtClean="0"/>
              <a:t>ke</a:t>
            </a:r>
            <a:r>
              <a:rPr lang="en-US" sz="2400" dirty="0" smtClean="0"/>
              <a:t> </a:t>
            </a:r>
            <a:r>
              <a:rPr lang="en-US" sz="2400" dirty="0" err="1" smtClean="0"/>
              <a:t>produk</a:t>
            </a:r>
            <a:r>
              <a:rPr lang="en-US" sz="2400" dirty="0" smtClean="0"/>
              <a:t>.</a:t>
            </a:r>
          </a:p>
          <a:p>
            <a:pPr eaLnBrk="1" hangingPunct="1">
              <a:lnSpc>
                <a:spcPct val="80000"/>
              </a:lnSpc>
              <a:buFont typeface="Wingdings" pitchFamily="2" charset="2"/>
              <a:buNone/>
              <a:defRPr/>
            </a:pPr>
            <a:r>
              <a:rPr lang="en-US" sz="2400" dirty="0" smtClean="0"/>
              <a:t>	SV	= BOP </a:t>
            </a:r>
            <a:r>
              <a:rPr lang="en-US" sz="2400" dirty="0" err="1" smtClean="0"/>
              <a:t>dibebankan</a:t>
            </a:r>
            <a:r>
              <a:rPr lang="en-US" sz="2400" dirty="0" smtClean="0"/>
              <a:t> </a:t>
            </a:r>
            <a:r>
              <a:rPr lang="en-US" sz="2400" dirty="0" err="1" smtClean="0"/>
              <a:t>pada</a:t>
            </a:r>
            <a:r>
              <a:rPr lang="en-US" sz="2400" dirty="0" smtClean="0"/>
              <a:t> </a:t>
            </a:r>
            <a:r>
              <a:rPr lang="en-US" sz="2400" dirty="0" err="1" smtClean="0"/>
              <a:t>kapasitas</a:t>
            </a:r>
            <a:r>
              <a:rPr lang="en-US" sz="2400" dirty="0" smtClean="0"/>
              <a:t> </a:t>
            </a:r>
            <a:r>
              <a:rPr lang="en-US" sz="2400" dirty="0" err="1" smtClean="0"/>
              <a:t>standar</a:t>
            </a:r>
            <a:r>
              <a:rPr lang="en-US" sz="2400" dirty="0" smtClean="0"/>
              <a:t>	   - BOP </a:t>
            </a:r>
            <a:r>
              <a:rPr lang="en-US" sz="2400" dirty="0" err="1" smtClean="0"/>
              <a:t>Standar</a:t>
            </a:r>
            <a:endParaRPr lang="en-US" sz="2400" dirty="0" smtClean="0"/>
          </a:p>
          <a:p>
            <a:pPr eaLnBrk="1" hangingPunct="1">
              <a:lnSpc>
                <a:spcPct val="80000"/>
              </a:lnSpc>
              <a:buFont typeface="Wingdings" pitchFamily="2" charset="2"/>
              <a:buNone/>
              <a:defRPr/>
            </a:pPr>
            <a:r>
              <a:rPr lang="en-US" sz="2400" dirty="0" smtClean="0"/>
              <a:t>		= ((</a:t>
            </a:r>
            <a:r>
              <a:rPr lang="en-US" sz="2400" dirty="0" err="1" smtClean="0"/>
              <a:t>JSt</a:t>
            </a:r>
            <a:r>
              <a:rPr lang="en-US" sz="2400" dirty="0" smtClean="0"/>
              <a:t> X </a:t>
            </a:r>
            <a:r>
              <a:rPr lang="en-US" sz="2400" dirty="0" err="1" smtClean="0"/>
              <a:t>Tarif</a:t>
            </a:r>
            <a:r>
              <a:rPr lang="en-US" sz="2400" dirty="0" smtClean="0"/>
              <a:t> </a:t>
            </a:r>
            <a:r>
              <a:rPr lang="en-US" sz="2400" dirty="0" err="1" smtClean="0"/>
              <a:t>Var</a:t>
            </a:r>
            <a:r>
              <a:rPr lang="en-US" sz="2400" dirty="0" smtClean="0"/>
              <a:t>) +(</a:t>
            </a:r>
            <a:r>
              <a:rPr lang="en-US" sz="2400" dirty="0" err="1" smtClean="0"/>
              <a:t>Anggaran</a:t>
            </a:r>
            <a:r>
              <a:rPr lang="en-US" sz="2400" dirty="0" smtClean="0"/>
              <a:t>  BOP </a:t>
            </a:r>
            <a:r>
              <a:rPr lang="en-US" sz="2400" dirty="0" err="1" smtClean="0"/>
              <a:t>tetap</a:t>
            </a:r>
            <a:r>
              <a:rPr lang="en-US" sz="2400" dirty="0" smtClean="0"/>
              <a:t>)) </a:t>
            </a:r>
          </a:p>
          <a:p>
            <a:pPr eaLnBrk="1" hangingPunct="1">
              <a:lnSpc>
                <a:spcPct val="80000"/>
              </a:lnSpc>
              <a:buFont typeface="Wingdings" pitchFamily="2" charset="2"/>
              <a:buNone/>
              <a:defRPr/>
            </a:pPr>
            <a:r>
              <a:rPr lang="en-US" sz="2400" dirty="0" smtClean="0"/>
              <a:t>            – (</a:t>
            </a:r>
            <a:r>
              <a:rPr lang="en-US" sz="2400" dirty="0" err="1" smtClean="0"/>
              <a:t>JSt</a:t>
            </a:r>
            <a:r>
              <a:rPr lang="en-US" sz="2400" dirty="0" smtClean="0"/>
              <a:t> X T BOP total)</a:t>
            </a:r>
          </a:p>
          <a:p>
            <a:pPr eaLnBrk="1" hangingPunct="1">
              <a:lnSpc>
                <a:spcPct val="80000"/>
              </a:lnSpc>
              <a:buFont typeface="Wingdings" pitchFamily="2" charset="2"/>
              <a:buNone/>
              <a:defRPr/>
            </a:pPr>
            <a:r>
              <a:rPr lang="en-US" sz="2400" dirty="0" smtClean="0"/>
              <a:t>		= ((1.504 jam X $3)+(19.200))–(1.504X$15)</a:t>
            </a:r>
          </a:p>
          <a:p>
            <a:pPr eaLnBrk="1" hangingPunct="1">
              <a:lnSpc>
                <a:spcPct val="80000"/>
              </a:lnSpc>
              <a:buFont typeface="Wingdings" pitchFamily="2" charset="2"/>
              <a:buNone/>
              <a:defRPr/>
            </a:pPr>
            <a:r>
              <a:rPr lang="en-US" sz="2400" dirty="0" smtClean="0"/>
              <a:t>		= (4.512 + 19.200) – ( 22.560)</a:t>
            </a:r>
          </a:p>
          <a:p>
            <a:pPr eaLnBrk="1" hangingPunct="1">
              <a:lnSpc>
                <a:spcPct val="80000"/>
              </a:lnSpc>
              <a:buFont typeface="Wingdings" pitchFamily="2" charset="2"/>
              <a:buNone/>
              <a:defRPr/>
            </a:pPr>
            <a:r>
              <a:rPr lang="en-US" sz="2400" dirty="0" smtClean="0"/>
              <a:t>		= 23.712 – 22.560</a:t>
            </a:r>
          </a:p>
          <a:p>
            <a:pPr eaLnBrk="1" hangingPunct="1">
              <a:lnSpc>
                <a:spcPct val="80000"/>
              </a:lnSpc>
              <a:buFont typeface="Wingdings" pitchFamily="2" charset="2"/>
              <a:buNone/>
              <a:defRPr/>
            </a:pPr>
            <a:r>
              <a:rPr lang="en-US" sz="2400" dirty="0" smtClean="0"/>
              <a:t>		= 1.152 (</a:t>
            </a:r>
            <a:r>
              <a:rPr lang="en-US" sz="2400" dirty="0" err="1" smtClean="0"/>
              <a:t>tidak</a:t>
            </a:r>
            <a:r>
              <a:rPr lang="en-US" sz="2400" dirty="0" smtClean="0"/>
              <a:t> </a:t>
            </a:r>
            <a:r>
              <a:rPr lang="en-US" sz="2400" dirty="0" err="1" smtClean="0"/>
              <a:t>menguntungkan</a:t>
            </a:r>
            <a:r>
              <a:rPr lang="en-US" sz="2400" dirty="0" smtClean="0"/>
              <a:t>)</a:t>
            </a:r>
          </a:p>
          <a:p>
            <a:pPr eaLnBrk="1" hangingPunct="1">
              <a:lnSpc>
                <a:spcPct val="80000"/>
              </a:lnSpc>
              <a:buFont typeface="Wingdings" pitchFamily="2" charset="2"/>
              <a:buNone/>
              <a:defRPr/>
            </a:pPr>
            <a:r>
              <a:rPr lang="en-US" sz="2400" dirty="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5944A764-34C5-4BAC-B9BB-7FF6D4189996}" type="slidenum">
              <a:rPr lang="en-US" smtClean="0"/>
              <a:pPr>
                <a:defRPr/>
              </a:pPr>
              <a:t>215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6110028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n-US" smtClean="0"/>
              <a:t>Standar dan Selisih Biaya Overhead-Lanjutan</a:t>
            </a:r>
          </a:p>
        </p:txBody>
      </p:sp>
      <p:sp>
        <p:nvSpPr>
          <p:cNvPr id="2662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400" smtClean="0"/>
              <a:t>Selisih Volume bisa juga dihitung dengan cara sbb: </a:t>
            </a:r>
          </a:p>
          <a:p>
            <a:pPr eaLnBrk="1" hangingPunct="1">
              <a:lnSpc>
                <a:spcPct val="80000"/>
              </a:lnSpc>
              <a:buFont typeface="Wingdings" pitchFamily="2" charset="2"/>
              <a:buNone/>
              <a:defRPr/>
            </a:pPr>
            <a:r>
              <a:rPr lang="en-US" sz="2400" smtClean="0"/>
              <a:t>	SV	= AFKSt - BOP Standar</a:t>
            </a:r>
          </a:p>
          <a:p>
            <a:pPr eaLnBrk="1" hangingPunct="1">
              <a:lnSpc>
                <a:spcPct val="80000"/>
              </a:lnSpc>
              <a:buFont typeface="Wingdings" pitchFamily="2" charset="2"/>
              <a:buNone/>
              <a:defRPr/>
            </a:pPr>
            <a:r>
              <a:rPr lang="en-US" sz="2400" smtClean="0"/>
              <a:t>		= ((JSt X TV) +(Anggaran  BOP tetap)) – (JSt X 	     T BOP 	    total)</a:t>
            </a:r>
          </a:p>
          <a:p>
            <a:pPr eaLnBrk="1" hangingPunct="1">
              <a:lnSpc>
                <a:spcPct val="80000"/>
              </a:lnSpc>
              <a:buFont typeface="Wingdings" pitchFamily="2" charset="2"/>
              <a:buNone/>
              <a:defRPr/>
            </a:pPr>
            <a:r>
              <a:rPr lang="en-US" sz="2400" smtClean="0"/>
              <a:t>		=((JSt X TV) +(KN X TT)) – ((JSt X TV) + (JSt X TT))	     </a:t>
            </a:r>
          </a:p>
          <a:p>
            <a:pPr eaLnBrk="1" hangingPunct="1">
              <a:lnSpc>
                <a:spcPct val="80000"/>
              </a:lnSpc>
              <a:buFont typeface="Wingdings" pitchFamily="2" charset="2"/>
              <a:buNone/>
              <a:defRPr/>
            </a:pPr>
            <a:r>
              <a:rPr lang="en-US" sz="2400" smtClean="0"/>
              <a:t> 		=(KN X TT) – (JSt X TT)	 </a:t>
            </a:r>
          </a:p>
          <a:p>
            <a:pPr eaLnBrk="1" hangingPunct="1">
              <a:lnSpc>
                <a:spcPct val="80000"/>
              </a:lnSpc>
              <a:buFont typeface="Wingdings" pitchFamily="2" charset="2"/>
              <a:buNone/>
              <a:defRPr/>
            </a:pPr>
            <a:r>
              <a:rPr lang="en-US" sz="2400" smtClean="0"/>
              <a:t>		= (KN – JSt) TT</a:t>
            </a:r>
          </a:p>
          <a:p>
            <a:pPr eaLnBrk="1" hangingPunct="1">
              <a:lnSpc>
                <a:spcPct val="80000"/>
              </a:lnSpc>
              <a:buFont typeface="Wingdings" pitchFamily="2" charset="2"/>
              <a:buNone/>
              <a:defRPr/>
            </a:pPr>
            <a:r>
              <a:rPr lang="en-US" sz="2400" smtClean="0"/>
              <a:t>		= (1.600 – 1.504) $12</a:t>
            </a:r>
          </a:p>
          <a:p>
            <a:pPr eaLnBrk="1" hangingPunct="1">
              <a:lnSpc>
                <a:spcPct val="80000"/>
              </a:lnSpc>
              <a:buFont typeface="Wingdings" pitchFamily="2" charset="2"/>
              <a:buNone/>
              <a:defRPr/>
            </a:pPr>
            <a:r>
              <a:rPr lang="en-US" sz="2400" smtClean="0"/>
              <a:t>		=1.152 (tidak menguntungkan) </a:t>
            </a:r>
          </a:p>
          <a:p>
            <a:pPr eaLnBrk="1" hangingPunct="1">
              <a:lnSpc>
                <a:spcPct val="80000"/>
              </a:lnSpc>
              <a:buFont typeface="Wingdings" pitchFamily="2" charset="2"/>
              <a:buNone/>
              <a:defRPr/>
            </a:pPr>
            <a:r>
              <a:rPr lang="en-US" sz="2400" smtClean="0"/>
              <a:t>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39F8015-541E-493E-B4CE-2D5988F67B65}" type="slidenum">
              <a:rPr lang="en-US" smtClean="0"/>
              <a:pPr>
                <a:defRPr/>
              </a:pPr>
              <a:t>216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15525619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Contoh</a:t>
            </a:r>
            <a:r>
              <a:rPr lang="en-US" dirty="0" smtClean="0"/>
              <a:t> </a:t>
            </a:r>
            <a:r>
              <a:rPr lang="en-US" dirty="0" err="1" smtClean="0"/>
              <a:t>Soal</a:t>
            </a:r>
            <a:endParaRPr lang="en-US" dirty="0"/>
          </a:p>
        </p:txBody>
      </p:sp>
      <p:sp>
        <p:nvSpPr>
          <p:cNvPr id="3" name="Content Placeholder 2"/>
          <p:cNvSpPr>
            <a:spLocks noGrp="1"/>
          </p:cNvSpPr>
          <p:nvPr>
            <p:ph idx="1"/>
          </p:nvPr>
        </p:nvSpPr>
        <p:spPr>
          <a:xfrm>
            <a:off x="508000" y="1600200"/>
            <a:ext cx="11074400" cy="4876800"/>
          </a:xfrm>
        </p:spPr>
        <p:txBody>
          <a:bodyPr/>
          <a:lstStyle/>
          <a:p>
            <a:pPr>
              <a:defRPr/>
            </a:pPr>
            <a:r>
              <a:rPr lang="en-US" sz="2400" dirty="0" smtClean="0"/>
              <a:t>PT </a:t>
            </a:r>
            <a:r>
              <a:rPr lang="en-US" sz="2400" dirty="0" err="1" smtClean="0"/>
              <a:t>Anugrah</a:t>
            </a:r>
            <a:r>
              <a:rPr lang="en-US" sz="2400" dirty="0" smtClean="0"/>
              <a:t> </a:t>
            </a:r>
            <a:r>
              <a:rPr lang="en-US" sz="2400" dirty="0" err="1" smtClean="0"/>
              <a:t>menggunakan</a:t>
            </a:r>
            <a:r>
              <a:rPr lang="en-US" sz="2400" dirty="0" smtClean="0"/>
              <a:t> standard costing, data </a:t>
            </a:r>
            <a:r>
              <a:rPr lang="en-US" sz="2400" dirty="0" err="1" smtClean="0"/>
              <a:t>biaya</a:t>
            </a:r>
            <a:r>
              <a:rPr lang="en-US" sz="2400" dirty="0" smtClean="0"/>
              <a:t> </a:t>
            </a:r>
            <a:r>
              <a:rPr lang="en-US" sz="2400" dirty="0" err="1" smtClean="0"/>
              <a:t>standar</a:t>
            </a:r>
            <a:r>
              <a:rPr lang="en-US" sz="2400" dirty="0" smtClean="0"/>
              <a:t> </a:t>
            </a:r>
            <a:r>
              <a:rPr lang="en-US" sz="2400" dirty="0" err="1" smtClean="0"/>
              <a:t>Januari</a:t>
            </a:r>
            <a:r>
              <a:rPr lang="en-US" sz="2400" dirty="0" smtClean="0"/>
              <a:t> yang </a:t>
            </a:r>
            <a:r>
              <a:rPr lang="en-US" sz="2400" dirty="0" err="1" smtClean="0"/>
              <a:t>didasarkan</a:t>
            </a:r>
            <a:r>
              <a:rPr lang="en-US" sz="2400" dirty="0" smtClean="0"/>
              <a:t> </a:t>
            </a:r>
            <a:r>
              <a:rPr lang="en-US" sz="2400" dirty="0" err="1" smtClean="0"/>
              <a:t>pada</a:t>
            </a:r>
            <a:r>
              <a:rPr lang="en-US" sz="2400" dirty="0" smtClean="0"/>
              <a:t> </a:t>
            </a:r>
            <a:r>
              <a:rPr lang="en-US" sz="2400" dirty="0" err="1" smtClean="0"/>
              <a:t>kapasitas</a:t>
            </a:r>
            <a:r>
              <a:rPr lang="en-US" sz="2400" dirty="0" smtClean="0"/>
              <a:t> normal 10.000 unit </a:t>
            </a:r>
            <a:r>
              <a:rPr lang="en-US" sz="2400" dirty="0" err="1" smtClean="0"/>
              <a:t>terdiri</a:t>
            </a:r>
            <a:r>
              <a:rPr lang="en-US" sz="2400" dirty="0" smtClean="0"/>
              <a:t> </a:t>
            </a:r>
            <a:r>
              <a:rPr lang="en-US" sz="2400" dirty="0" err="1" smtClean="0"/>
              <a:t>dari</a:t>
            </a:r>
            <a:r>
              <a:rPr lang="en-US" sz="2400" dirty="0" smtClean="0"/>
              <a:t>:</a:t>
            </a:r>
          </a:p>
          <a:p>
            <a:pPr lvl="1">
              <a:defRPr/>
            </a:pPr>
            <a:r>
              <a:rPr lang="en-US" sz="2400" dirty="0" err="1" smtClean="0"/>
              <a:t>Bahan</a:t>
            </a:r>
            <a:r>
              <a:rPr lang="en-US" sz="2400" dirty="0" smtClean="0"/>
              <a:t> </a:t>
            </a:r>
            <a:r>
              <a:rPr lang="en-US" sz="2400" dirty="0" err="1" smtClean="0"/>
              <a:t>baku</a:t>
            </a:r>
            <a:r>
              <a:rPr lang="en-US" sz="2400" dirty="0" smtClean="0"/>
              <a:t> 3 kg @ Rp50</a:t>
            </a:r>
          </a:p>
          <a:p>
            <a:pPr lvl="1">
              <a:defRPr/>
            </a:pPr>
            <a:r>
              <a:rPr lang="en-US" sz="2400" dirty="0" smtClean="0"/>
              <a:t>JTKL 3 jam @ Rp80</a:t>
            </a:r>
          </a:p>
          <a:p>
            <a:pPr lvl="1">
              <a:defRPr/>
            </a:pPr>
            <a:r>
              <a:rPr lang="en-US" sz="2400" dirty="0" smtClean="0"/>
              <a:t>BOP </a:t>
            </a:r>
            <a:r>
              <a:rPr lang="en-US" sz="2400" dirty="0" err="1" smtClean="0"/>
              <a:t>tetap</a:t>
            </a:r>
            <a:r>
              <a:rPr lang="en-US" sz="2400" dirty="0" smtClean="0"/>
              <a:t> 3 jam @20</a:t>
            </a:r>
          </a:p>
          <a:p>
            <a:pPr lvl="1">
              <a:defRPr/>
            </a:pPr>
            <a:r>
              <a:rPr lang="en-US" sz="2400" dirty="0" smtClean="0"/>
              <a:t>BOP </a:t>
            </a:r>
            <a:r>
              <a:rPr lang="en-US" sz="2400" dirty="0" err="1" smtClean="0"/>
              <a:t>variabel</a:t>
            </a:r>
            <a:r>
              <a:rPr lang="en-US" sz="2400" dirty="0" smtClean="0"/>
              <a:t> 3 jam @ 15</a:t>
            </a:r>
          </a:p>
          <a:p>
            <a:pPr>
              <a:defRPr/>
            </a:pPr>
            <a:r>
              <a:rPr lang="en-US" sz="2400" dirty="0" smtClean="0"/>
              <a:t>PDP </a:t>
            </a:r>
            <a:r>
              <a:rPr lang="en-US" sz="2400" dirty="0" err="1" smtClean="0"/>
              <a:t>awal</a:t>
            </a:r>
            <a:r>
              <a:rPr lang="en-US" sz="2400" dirty="0" smtClean="0"/>
              <a:t> 1.000 unit (80% BB </a:t>
            </a:r>
            <a:r>
              <a:rPr lang="en-US" sz="2400" dirty="0" err="1" smtClean="0"/>
              <a:t>dan</a:t>
            </a:r>
            <a:r>
              <a:rPr lang="en-US" sz="2400" dirty="0" smtClean="0"/>
              <a:t> 60% BK)</a:t>
            </a:r>
          </a:p>
          <a:p>
            <a:pPr>
              <a:defRPr/>
            </a:pPr>
            <a:r>
              <a:rPr lang="en-US" sz="2400" dirty="0" smtClean="0"/>
              <a:t>Unit </a:t>
            </a:r>
            <a:r>
              <a:rPr lang="en-US" sz="2400" dirty="0" err="1" smtClean="0"/>
              <a:t>masuk</a:t>
            </a:r>
            <a:r>
              <a:rPr lang="en-US" sz="2400" dirty="0" smtClean="0"/>
              <a:t> </a:t>
            </a:r>
            <a:r>
              <a:rPr lang="en-US" sz="2400" dirty="0" err="1" smtClean="0"/>
              <a:t>proses</a:t>
            </a:r>
            <a:r>
              <a:rPr lang="en-US" sz="2400" dirty="0" smtClean="0"/>
              <a:t> 9.000, </a:t>
            </a:r>
            <a:r>
              <a:rPr lang="en-US" sz="2400" dirty="0" err="1" smtClean="0"/>
              <a:t>produk</a:t>
            </a:r>
            <a:r>
              <a:rPr lang="en-US" sz="2400" dirty="0" smtClean="0"/>
              <a:t> </a:t>
            </a:r>
            <a:r>
              <a:rPr lang="en-US" sz="2400" dirty="0" err="1" smtClean="0"/>
              <a:t>jadi</a:t>
            </a:r>
            <a:r>
              <a:rPr lang="en-US" sz="2400" dirty="0" smtClean="0"/>
              <a:t> 8.000 unit </a:t>
            </a:r>
            <a:r>
              <a:rPr lang="en-US" sz="2400" dirty="0" err="1" smtClean="0"/>
              <a:t>dan</a:t>
            </a:r>
            <a:r>
              <a:rPr lang="en-US" sz="2400" dirty="0" smtClean="0"/>
              <a:t> PDP </a:t>
            </a:r>
            <a:r>
              <a:rPr lang="en-US" sz="2400" dirty="0" err="1" smtClean="0"/>
              <a:t>akhir</a:t>
            </a:r>
            <a:r>
              <a:rPr lang="en-US" sz="2400" dirty="0" smtClean="0"/>
              <a:t> 2.000 unit (80% BB </a:t>
            </a:r>
            <a:r>
              <a:rPr lang="en-US" sz="2400" dirty="0" err="1" smtClean="0"/>
              <a:t>dan</a:t>
            </a:r>
            <a:r>
              <a:rPr lang="en-US" sz="2400" dirty="0" smtClean="0"/>
              <a:t> 40% BK)</a:t>
            </a:r>
            <a:endParaRPr lang="en-US" sz="2400"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24CBF7AE-D8CE-4842-A34B-70F8185945F0}" type="slidenum">
              <a:rPr lang="en-US" smtClean="0"/>
              <a:pPr>
                <a:defRPr/>
              </a:pPr>
              <a:t>217</a:t>
            </a:fld>
            <a:endParaRPr lang="en-US"/>
          </a:p>
        </p:txBody>
      </p:sp>
    </p:spTree>
    <p:extLst>
      <p:ext uri="{BB962C8B-B14F-4D97-AF65-F5344CB8AC3E}">
        <p14:creationId xmlns:p14="http://schemas.microsoft.com/office/powerpoint/2010/main" val="56714258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Contoh</a:t>
            </a:r>
            <a:r>
              <a:rPr lang="en-US" dirty="0" smtClean="0"/>
              <a:t> </a:t>
            </a:r>
            <a:r>
              <a:rPr lang="en-US" dirty="0" err="1" smtClean="0"/>
              <a:t>Soal</a:t>
            </a:r>
            <a:endParaRPr lang="en-US" dirty="0"/>
          </a:p>
        </p:txBody>
      </p:sp>
      <p:sp>
        <p:nvSpPr>
          <p:cNvPr id="3" name="Content Placeholder 2"/>
          <p:cNvSpPr>
            <a:spLocks noGrp="1"/>
          </p:cNvSpPr>
          <p:nvPr>
            <p:ph idx="1"/>
          </p:nvPr>
        </p:nvSpPr>
        <p:spPr/>
        <p:txBody>
          <a:bodyPr/>
          <a:lstStyle/>
          <a:p>
            <a:pPr>
              <a:defRPr/>
            </a:pPr>
            <a:r>
              <a:rPr lang="en-US" sz="2800" dirty="0" err="1" smtClean="0"/>
              <a:t>Pembelian</a:t>
            </a:r>
            <a:r>
              <a:rPr lang="en-US" sz="2800" dirty="0" smtClean="0"/>
              <a:t> </a:t>
            </a:r>
            <a:r>
              <a:rPr lang="en-US" sz="2800" dirty="0" err="1" smtClean="0"/>
              <a:t>bahan</a:t>
            </a:r>
            <a:r>
              <a:rPr lang="en-US" sz="2800" dirty="0" smtClean="0"/>
              <a:t> </a:t>
            </a:r>
            <a:r>
              <a:rPr lang="en-US" sz="2800" dirty="0" err="1" smtClean="0"/>
              <a:t>baku</a:t>
            </a:r>
            <a:r>
              <a:rPr lang="en-US" sz="2800" dirty="0" smtClean="0"/>
              <a:t> </a:t>
            </a:r>
            <a:r>
              <a:rPr lang="en-US" sz="2800" dirty="0" err="1" smtClean="0"/>
              <a:t>selama</a:t>
            </a:r>
            <a:r>
              <a:rPr lang="en-US" sz="2800" dirty="0" smtClean="0"/>
              <a:t> </a:t>
            </a:r>
            <a:r>
              <a:rPr lang="en-US" sz="2800" dirty="0" err="1" smtClean="0"/>
              <a:t>Januari</a:t>
            </a:r>
            <a:r>
              <a:rPr lang="en-US" sz="2800" dirty="0" smtClean="0"/>
              <a:t> 30.000 kg </a:t>
            </a:r>
            <a:r>
              <a:rPr lang="en-US" sz="2800" dirty="0" err="1" smtClean="0"/>
              <a:t>dengan</a:t>
            </a:r>
            <a:r>
              <a:rPr lang="en-US" sz="2800" dirty="0" smtClean="0"/>
              <a:t> </a:t>
            </a:r>
            <a:r>
              <a:rPr lang="en-US" sz="2800" dirty="0" err="1" smtClean="0"/>
              <a:t>harga</a:t>
            </a:r>
            <a:r>
              <a:rPr lang="en-US" sz="2800" smtClean="0"/>
              <a:t> @55</a:t>
            </a:r>
            <a:r>
              <a:rPr lang="en-US" sz="2800" dirty="0" smtClean="0"/>
              <a:t>,- </a:t>
            </a:r>
            <a:r>
              <a:rPr lang="en-US" sz="2800" dirty="0" err="1" smtClean="0"/>
              <a:t>sedangkan</a:t>
            </a:r>
            <a:r>
              <a:rPr lang="en-US" sz="2800" dirty="0" smtClean="0"/>
              <a:t> </a:t>
            </a:r>
            <a:r>
              <a:rPr lang="en-US" sz="2800" dirty="0" err="1" smtClean="0"/>
              <a:t>bahan</a:t>
            </a:r>
            <a:r>
              <a:rPr lang="en-US" sz="2800" dirty="0" smtClean="0"/>
              <a:t> </a:t>
            </a:r>
            <a:r>
              <a:rPr lang="en-US" sz="2800" dirty="0" err="1" smtClean="0"/>
              <a:t>baku</a:t>
            </a:r>
            <a:r>
              <a:rPr lang="en-US" sz="2800" dirty="0" smtClean="0"/>
              <a:t> yang </a:t>
            </a:r>
            <a:r>
              <a:rPr lang="en-US" sz="2800" dirty="0" err="1" smtClean="0"/>
              <a:t>digunakan</a:t>
            </a:r>
            <a:r>
              <a:rPr lang="en-US" sz="2800" dirty="0" smtClean="0"/>
              <a:t> 25.000 kg</a:t>
            </a:r>
          </a:p>
          <a:p>
            <a:pPr>
              <a:defRPr/>
            </a:pPr>
            <a:r>
              <a:rPr lang="en-US" sz="2800" dirty="0" smtClean="0"/>
              <a:t>Jam </a:t>
            </a:r>
            <a:r>
              <a:rPr lang="en-US" sz="2800" dirty="0" err="1" smtClean="0"/>
              <a:t>tenaga</a:t>
            </a:r>
            <a:r>
              <a:rPr lang="en-US" sz="2800" dirty="0" smtClean="0"/>
              <a:t> </a:t>
            </a:r>
            <a:r>
              <a:rPr lang="en-US" sz="2800" dirty="0" err="1" smtClean="0"/>
              <a:t>kerja</a:t>
            </a:r>
            <a:r>
              <a:rPr lang="en-US" sz="2800" dirty="0" smtClean="0"/>
              <a:t> </a:t>
            </a:r>
            <a:r>
              <a:rPr lang="en-US" sz="2800" dirty="0" err="1" smtClean="0"/>
              <a:t>langsung</a:t>
            </a:r>
            <a:r>
              <a:rPr lang="en-US" sz="2800" dirty="0" smtClean="0"/>
              <a:t> yang </a:t>
            </a:r>
            <a:r>
              <a:rPr lang="en-US" sz="2800" dirty="0" err="1" smtClean="0"/>
              <a:t>digunakan</a:t>
            </a:r>
            <a:r>
              <a:rPr lang="en-US" sz="2800" dirty="0" smtClean="0"/>
              <a:t> 21.600 jam </a:t>
            </a:r>
            <a:r>
              <a:rPr lang="en-US" sz="2800" dirty="0" err="1" smtClean="0"/>
              <a:t>tarif</a:t>
            </a:r>
            <a:r>
              <a:rPr lang="en-US" sz="2800" dirty="0" smtClean="0"/>
              <a:t> @85,-</a:t>
            </a:r>
          </a:p>
          <a:p>
            <a:pPr>
              <a:defRPr/>
            </a:pPr>
            <a:r>
              <a:rPr lang="en-US" sz="2800" dirty="0" smtClean="0"/>
              <a:t>BOP </a:t>
            </a:r>
            <a:r>
              <a:rPr lang="en-US" sz="2800" dirty="0" err="1" smtClean="0"/>
              <a:t>aktual</a:t>
            </a:r>
            <a:r>
              <a:rPr lang="en-US" sz="2800" dirty="0" smtClean="0"/>
              <a:t> </a:t>
            </a:r>
            <a:r>
              <a:rPr lang="en-US" sz="2800" dirty="0" err="1" smtClean="0"/>
              <a:t>Januari</a:t>
            </a:r>
            <a:r>
              <a:rPr lang="en-US" sz="2800" dirty="0" smtClean="0"/>
              <a:t> Rp742.000</a:t>
            </a:r>
          </a:p>
          <a:p>
            <a:pPr>
              <a:defRPr/>
            </a:pPr>
            <a:r>
              <a:rPr lang="en-US" sz="2800" dirty="0" err="1" smtClean="0"/>
              <a:t>Penjualan</a:t>
            </a:r>
            <a:r>
              <a:rPr lang="en-US" sz="2800" dirty="0" smtClean="0"/>
              <a:t> 6.000 unit @500</a:t>
            </a:r>
          </a:p>
          <a:p>
            <a:pPr>
              <a:defRPr/>
            </a:pPr>
            <a:r>
              <a:rPr lang="en-US" sz="2800" dirty="0" smtClean="0"/>
              <a:t>TENTUKAN BIAYA PRODUKSI STANDAR DAN ANALISIS SELISIH BIAYA PRODUKSI</a:t>
            </a:r>
            <a:endParaRPr lang="en-US" sz="2800"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E6A9F4E-0E6B-4D67-95DA-B28B0D3B84FB}" type="slidenum">
              <a:rPr lang="en-US" smtClean="0"/>
              <a:pPr>
                <a:defRPr/>
              </a:pPr>
              <a:t>218</a:t>
            </a:fld>
            <a:endParaRPr lang="en-US"/>
          </a:p>
        </p:txBody>
      </p:sp>
    </p:spTree>
    <p:extLst>
      <p:ext uri="{BB962C8B-B14F-4D97-AF65-F5344CB8AC3E}">
        <p14:creationId xmlns:p14="http://schemas.microsoft.com/office/powerpoint/2010/main" val="2640016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PARADIGMA BARU: </a:t>
            </a:r>
            <a:r>
              <a:rPr lang="en-US" sz="4000" i="1" dirty="0" smtClean="0">
                <a:solidFill>
                  <a:srgbClr val="FF0000"/>
                </a:solidFill>
              </a:rPr>
              <a:t>COST EFFECTIVENESS</a:t>
            </a:r>
            <a:endParaRPr lang="en-US" sz="4000" dirty="0" smtClean="0">
              <a:solidFill>
                <a:srgbClr val="FF0000"/>
              </a:solidFill>
            </a:endParaRP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624014"/>
            <a:ext cx="11582400" cy="4548187"/>
          </a:xfrm>
          <a:prstGeom prst="rect">
            <a:avLst/>
          </a:prstGeom>
          <a:solidFill>
            <a:srgbClr val="FFFEFF"/>
          </a:solidFill>
          <a:ln w="76200">
            <a:solidFill>
              <a:srgbClr val="FF0E16"/>
            </a:solidFill>
            <a:miter lim="800000"/>
            <a:headEnd/>
            <a:tailEnd/>
          </a:ln>
        </p:spPr>
      </p:pic>
      <p:sp>
        <p:nvSpPr>
          <p:cNvPr id="2458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2EABB745-B7B8-4FB8-945B-BBF538BD2434}" type="slidenum">
              <a:rPr lang="en-US" smtClean="0"/>
              <a:pPr>
                <a:defRPr/>
              </a:pPr>
              <a:t>22</a:t>
            </a:fld>
            <a:endParaRPr lang="en-US"/>
          </a:p>
        </p:txBody>
      </p:sp>
    </p:spTree>
    <p:extLst>
      <p:ext uri="{BB962C8B-B14F-4D97-AF65-F5344CB8AC3E}">
        <p14:creationId xmlns:p14="http://schemas.microsoft.com/office/powerpoint/2010/main" val="2044612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xfrm>
            <a:off x="609600" y="307976"/>
            <a:ext cx="10871200" cy="760413"/>
          </a:xfrm>
        </p:spPr>
        <p:txBody>
          <a:bodyPr anchorCtr="0">
            <a:normAutofit/>
          </a:bodyPr>
          <a:lstStyle/>
          <a:p>
            <a:pPr eaLnBrk="1" hangingPunct="1">
              <a:defRPr/>
            </a:pPr>
            <a:r>
              <a:rPr lang="en-US" sz="4000" dirty="0" smtClean="0">
                <a:solidFill>
                  <a:srgbClr val="FF0000"/>
                </a:solidFill>
              </a:rPr>
              <a:t>PARADIGME </a:t>
            </a:r>
            <a:r>
              <a:rPr lang="en-US" sz="4000" i="1" dirty="0" smtClean="0">
                <a:solidFill>
                  <a:srgbClr val="FF0000"/>
                </a:solidFill>
              </a:rPr>
              <a:t>CONTINUOUS IMPROVEMENT</a:t>
            </a:r>
            <a:endParaRPr lang="en-US" sz="4000" dirty="0" smtClean="0">
              <a:solidFill>
                <a:srgbClr val="FF0000"/>
              </a:solidFill>
            </a:endParaRPr>
          </a:p>
        </p:txBody>
      </p:sp>
      <p:sp>
        <p:nvSpPr>
          <p:cNvPr id="619523" name="Rectangle 3"/>
          <p:cNvSpPr>
            <a:spLocks noGrp="1" noChangeArrowheads="1"/>
          </p:cNvSpPr>
          <p:nvPr>
            <p:ph idx="4294967295"/>
          </p:nvPr>
        </p:nvSpPr>
        <p:spPr>
          <a:xfrm>
            <a:off x="812800" y="1295400"/>
            <a:ext cx="11074400" cy="5181600"/>
          </a:xfrm>
        </p:spPr>
        <p:txBody>
          <a:bodyPr>
            <a:normAutofit/>
          </a:bodyPr>
          <a:lstStyle/>
          <a:p>
            <a:pPr eaLnBrk="1" hangingPunct="1">
              <a:lnSpc>
                <a:spcPct val="60000"/>
              </a:lnSpc>
              <a:defRPr/>
            </a:pPr>
            <a:r>
              <a:rPr lang="en-US" sz="4000" dirty="0" err="1" smtClean="0">
                <a:latin typeface="Aparajita" pitchFamily="34" charset="0"/>
                <a:cs typeface="Aparajita" pitchFamily="34" charset="0"/>
              </a:rPr>
              <a:t>Kemampuan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perusahaan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dalam</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melaksanakan</a:t>
            </a:r>
            <a:r>
              <a:rPr lang="en-US" sz="4000" dirty="0" smtClean="0">
                <a:latin typeface="Aparajita" pitchFamily="34" charset="0"/>
                <a:cs typeface="Aparajita" pitchFamily="34" charset="0"/>
              </a:rPr>
              <a:t> </a:t>
            </a:r>
            <a:r>
              <a:rPr lang="en-US" sz="4000" i="1" dirty="0" smtClean="0">
                <a:latin typeface="Aparajita" pitchFamily="34" charset="0"/>
                <a:cs typeface="Aparajita" pitchFamily="34" charset="0"/>
              </a:rPr>
              <a:t>improvement</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terhadap</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proses</a:t>
            </a:r>
            <a:r>
              <a:rPr lang="en-US" sz="4000" dirty="0" smtClean="0">
                <a:latin typeface="Aparajita" pitchFamily="34" charset="0"/>
                <a:cs typeface="Aparajita" pitchFamily="34" charset="0"/>
              </a:rPr>
              <a:t> yang </a:t>
            </a:r>
            <a:r>
              <a:rPr lang="en-US" sz="4000" dirty="0" err="1" smtClean="0">
                <a:latin typeface="Aparajita" pitchFamily="34" charset="0"/>
                <a:cs typeface="Aparajita" pitchFamily="34" charset="0"/>
              </a:rPr>
              <a:t>digunakan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untuk</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menghasilkan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produk</a:t>
            </a:r>
            <a:r>
              <a:rPr lang="en-US" sz="4000" dirty="0" smtClean="0">
                <a:latin typeface="Aparajita" pitchFamily="34" charset="0"/>
                <a:cs typeface="Aparajita" pitchFamily="34" charset="0"/>
              </a:rPr>
              <a:t>/</a:t>
            </a:r>
            <a:r>
              <a:rPr lang="en-US" sz="4000" dirty="0" err="1" smtClean="0">
                <a:latin typeface="Aparajita" pitchFamily="34" charset="0"/>
                <a:cs typeface="Aparajita" pitchFamily="34" charset="0"/>
              </a:rPr>
              <a:t>jasa</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bagi</a:t>
            </a:r>
            <a:r>
              <a:rPr lang="en-US" sz="4000" dirty="0" smtClean="0">
                <a:latin typeface="Aparajita" pitchFamily="34" charset="0"/>
                <a:cs typeface="Aparajita" pitchFamily="34" charset="0"/>
              </a:rPr>
              <a:t> </a:t>
            </a:r>
            <a:r>
              <a:rPr lang="en-US" sz="4000" i="1" dirty="0" smtClean="0">
                <a:latin typeface="Aparajita" pitchFamily="34" charset="0"/>
                <a:cs typeface="Aparajita" pitchFamily="34" charset="0"/>
              </a:rPr>
              <a:t>customer </a:t>
            </a:r>
            <a:r>
              <a:rPr lang="en-US" sz="4000" dirty="0" err="1" smtClean="0">
                <a:latin typeface="Aparajita" pitchFamily="34" charset="0"/>
                <a:cs typeface="Aparajita" pitchFamily="34" charset="0"/>
              </a:rPr>
              <a:t>menjadi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penentu</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keberhasilan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perusahaan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dalam</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memasuki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lingkungan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bisnis</a:t>
            </a:r>
            <a:r>
              <a:rPr lang="en-US" sz="4000" dirty="0" smtClean="0">
                <a:latin typeface="Aparajita" pitchFamily="34" charset="0"/>
                <a:cs typeface="Aparajita" pitchFamily="34" charset="0"/>
              </a:rPr>
              <a:t> yang </a:t>
            </a:r>
            <a:r>
              <a:rPr lang="en-US" sz="4000" dirty="0" err="1" smtClean="0">
                <a:latin typeface="Aparajita" pitchFamily="34" charset="0"/>
                <a:cs typeface="Aparajita" pitchFamily="34" charset="0"/>
              </a:rPr>
              <a:t>di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dalamnya</a:t>
            </a:r>
            <a:r>
              <a:rPr lang="en-US" sz="4000" dirty="0" smtClean="0">
                <a:latin typeface="Aparajita" pitchFamily="34" charset="0"/>
                <a:cs typeface="Aparajita" pitchFamily="34" charset="0"/>
              </a:rPr>
              <a:t> </a:t>
            </a:r>
            <a:r>
              <a:rPr lang="en-US" sz="4000" i="1" dirty="0" smtClean="0">
                <a:latin typeface="Aparajita" pitchFamily="34" charset="0"/>
                <a:cs typeface="Aparajita" pitchFamily="34" charset="0"/>
              </a:rPr>
              <a:t>customer</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memegang</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kendali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bisnis</a:t>
            </a:r>
            <a:r>
              <a:rPr lang="en-US" sz="4000" dirty="0" smtClean="0">
                <a:latin typeface="Aparajita" pitchFamily="34" charset="0"/>
                <a:cs typeface="Aparajita" pitchFamily="34" charset="0"/>
              </a:rPr>
              <a:t>.</a:t>
            </a:r>
          </a:p>
          <a:p>
            <a:pPr eaLnBrk="1" hangingPunct="1">
              <a:lnSpc>
                <a:spcPct val="60000"/>
              </a:lnSpc>
              <a:defRPr/>
            </a:pPr>
            <a:r>
              <a:rPr lang="en-US" sz="4000" dirty="0" err="1" smtClean="0">
                <a:latin typeface="Aparajita" pitchFamily="34" charset="0"/>
                <a:cs typeface="Aparajita" pitchFamily="34" charset="0"/>
              </a:rPr>
              <a:t>Pergeseran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paradigma</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ke</a:t>
            </a:r>
            <a:r>
              <a:rPr lang="en-US" sz="4000" dirty="0" smtClean="0">
                <a:latin typeface="Aparajita" pitchFamily="34" charset="0"/>
                <a:cs typeface="Aparajita" pitchFamily="34" charset="0"/>
              </a:rPr>
              <a:t> </a:t>
            </a:r>
            <a:r>
              <a:rPr lang="en-US" sz="4000" i="1" dirty="0" smtClean="0">
                <a:latin typeface="Aparajita" pitchFamily="34" charset="0"/>
                <a:cs typeface="Aparajita" pitchFamily="34" charset="0"/>
              </a:rPr>
              <a:t>continuous improvement </a:t>
            </a:r>
            <a:r>
              <a:rPr lang="en-US" sz="4000" dirty="0" err="1" smtClean="0">
                <a:latin typeface="Aparajita" pitchFamily="34" charset="0"/>
                <a:cs typeface="Aparajita" pitchFamily="34" charset="0"/>
              </a:rPr>
              <a:t>menyebabkan</a:t>
            </a:r>
            <a:r>
              <a:rPr lang="en-US" sz="4000" i="1" dirty="0" smtClean="0">
                <a:latin typeface="Aparajita" pitchFamily="34" charset="0"/>
                <a:cs typeface="Aparajita" pitchFamily="34" charset="0"/>
              </a:rPr>
              <a:t> </a:t>
            </a:r>
            <a:r>
              <a:rPr lang="en-US" sz="4000" dirty="0" err="1" smtClean="0">
                <a:latin typeface="Aparajita" pitchFamily="34" charset="0"/>
                <a:cs typeface="Aparajita" pitchFamily="34" charset="0"/>
              </a:rPr>
              <a:t>perusahaan</a:t>
            </a:r>
            <a:r>
              <a:rPr lang="en-US" sz="4000" i="1" dirty="0" smtClean="0">
                <a:latin typeface="Aparajita" pitchFamily="34" charset="0"/>
                <a:cs typeface="Aparajita" pitchFamily="34" charset="0"/>
              </a:rPr>
              <a:t> </a:t>
            </a:r>
            <a:r>
              <a:rPr lang="en-US" sz="4000" dirty="0" err="1" smtClean="0">
                <a:latin typeface="Aparajita" pitchFamily="34" charset="0"/>
                <a:cs typeface="Aparajita" pitchFamily="34" charset="0"/>
              </a:rPr>
              <a:t>membutuhkan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informasi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biaya</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untuk</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memberdayakan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personel</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dalam</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melakukan</a:t>
            </a:r>
            <a:r>
              <a:rPr lang="en-US" sz="4000" dirty="0" smtClean="0">
                <a:latin typeface="Aparajita" pitchFamily="34" charset="0"/>
                <a:cs typeface="Aparajita" pitchFamily="34" charset="0"/>
              </a:rPr>
              <a:t> </a:t>
            </a:r>
            <a:r>
              <a:rPr lang="en-US" sz="4000" i="1" dirty="0" smtClean="0">
                <a:latin typeface="Aparajita" pitchFamily="34" charset="0"/>
                <a:cs typeface="Aparajita" pitchFamily="34" charset="0"/>
              </a:rPr>
              <a:t>improvement </a:t>
            </a:r>
            <a:r>
              <a:rPr lang="en-US" sz="4000" dirty="0" err="1" smtClean="0">
                <a:latin typeface="Aparajita" pitchFamily="34" charset="0"/>
                <a:cs typeface="Aparajita" pitchFamily="34" charset="0"/>
              </a:rPr>
              <a:t>terhadap</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proses</a:t>
            </a:r>
            <a:endParaRPr lang="en-US" sz="4000" dirty="0" smtClean="0">
              <a:latin typeface="Aparajita" pitchFamily="34" charset="0"/>
              <a:cs typeface="Aparajita" pitchFamily="34" charset="0"/>
            </a:endParaRPr>
          </a:p>
          <a:p>
            <a:pPr eaLnBrk="1" hangingPunct="1">
              <a:lnSpc>
                <a:spcPct val="60000"/>
              </a:lnSpc>
              <a:defRPr/>
            </a:pPr>
            <a:r>
              <a:rPr lang="en-US" sz="4000" i="1" dirty="0" smtClean="0">
                <a:latin typeface="Aparajita" pitchFamily="34" charset="0"/>
                <a:cs typeface="Aparajita" pitchFamily="34" charset="0"/>
              </a:rPr>
              <a:t>Improvement</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terhadap</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proses</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memerlukan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informasi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lengkap</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tentang</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aktivitas</a:t>
            </a:r>
            <a:r>
              <a:rPr lang="en-US" sz="4000" dirty="0" smtClean="0">
                <a:latin typeface="Aparajita" pitchFamily="34" charset="0"/>
                <a:cs typeface="Aparajita" pitchFamily="34" charset="0"/>
              </a:rPr>
              <a:t> yang </a:t>
            </a:r>
            <a:r>
              <a:rPr lang="en-US" sz="4000" dirty="0" err="1" smtClean="0">
                <a:latin typeface="Aparajita" pitchFamily="34" charset="0"/>
                <a:cs typeface="Aparajita" pitchFamily="34" charset="0"/>
              </a:rPr>
              <a:t>membentuk</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proses</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Informasi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ini</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berbentuk</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kualitatif</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dan</a:t>
            </a:r>
            <a:r>
              <a:rPr lang="en-US" sz="4000" dirty="0" smtClean="0">
                <a:latin typeface="Aparajita" pitchFamily="34" charset="0"/>
                <a:cs typeface="Aparajita" pitchFamily="34" charset="0"/>
              </a:rPr>
              <a:t> </a:t>
            </a:r>
            <a:r>
              <a:rPr lang="en-US" sz="4000" dirty="0" err="1" smtClean="0">
                <a:latin typeface="Aparajita" pitchFamily="34" charset="0"/>
                <a:cs typeface="Aparajita" pitchFamily="34" charset="0"/>
              </a:rPr>
              <a:t>kuantitatif</a:t>
            </a:r>
            <a:r>
              <a:rPr lang="en-US" sz="4000" dirty="0" smtClean="0">
                <a:latin typeface="Aparajita" pitchFamily="34" charset="0"/>
                <a:cs typeface="Aparajita" pitchFamily="34" charset="0"/>
              </a:rPr>
              <a:t> </a:t>
            </a:r>
            <a:r>
              <a:rPr lang="en-US" dirty="0" err="1" smtClean="0">
                <a:latin typeface="Aparajita" pitchFamily="34" charset="0"/>
                <a:cs typeface="Aparajita" pitchFamily="34" charset="0"/>
              </a:rPr>
              <a:t>nonkeuangan</a:t>
            </a:r>
            <a:endParaRPr lang="en-US" dirty="0" smtClean="0">
              <a:latin typeface="Aparajita" pitchFamily="34" charset="0"/>
              <a:cs typeface="Aparajita" pitchFamily="34" charset="0"/>
            </a:endParaRPr>
          </a:p>
          <a:p>
            <a:pPr eaLnBrk="1" hangingPunct="1">
              <a:lnSpc>
                <a:spcPct val="60000"/>
              </a:lnSpc>
              <a:defRPr/>
            </a:pPr>
            <a:endParaRPr lang="en-US" dirty="0" smtClean="0">
              <a:solidFill>
                <a:srgbClr val="000000"/>
              </a:solidFill>
              <a:effectLst>
                <a:outerShdw blurRad="38100" dist="38100" dir="2700000" algn="tl">
                  <a:srgbClr val="FFFFFF"/>
                </a:outerShdw>
              </a:effectLst>
              <a:latin typeface="Aparajita" pitchFamily="34" charset="0"/>
              <a:cs typeface="Aparajita" pitchFamily="34" charset="0"/>
            </a:endParaRPr>
          </a:p>
        </p:txBody>
      </p:sp>
      <p:sp>
        <p:nvSpPr>
          <p:cNvPr id="25604"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46C0E624-DB2F-4D84-89A4-87509ED948A1}" type="slidenum">
              <a:rPr lang="en-US" smtClean="0"/>
              <a:pPr>
                <a:defRPr/>
              </a:pPr>
              <a:t>23</a:t>
            </a:fld>
            <a:endParaRPr lang="en-US"/>
          </a:p>
        </p:txBody>
      </p:sp>
    </p:spTree>
    <p:extLst>
      <p:ext uri="{BB962C8B-B14F-4D97-AF65-F5344CB8AC3E}">
        <p14:creationId xmlns:p14="http://schemas.microsoft.com/office/powerpoint/2010/main" val="116176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PARADIGMA </a:t>
            </a:r>
            <a:r>
              <a:rPr lang="en-US" sz="4000" i="1" dirty="0" smtClean="0">
                <a:solidFill>
                  <a:srgbClr val="FF0000"/>
                </a:solidFill>
              </a:rPr>
              <a:t>ORGANIZATIONAL SYSTEM</a:t>
            </a:r>
            <a:endParaRPr lang="en-US" sz="4000" dirty="0" smtClean="0">
              <a:solidFill>
                <a:srgbClr val="FF0000"/>
              </a:solidFill>
            </a:endParaRPr>
          </a:p>
        </p:txBody>
      </p:sp>
      <p:sp>
        <p:nvSpPr>
          <p:cNvPr id="620547" name="Rectangle 3"/>
          <p:cNvSpPr>
            <a:spLocks noGrp="1" noChangeArrowheads="1"/>
          </p:cNvSpPr>
          <p:nvPr>
            <p:ph idx="4294967295"/>
          </p:nvPr>
        </p:nvSpPr>
        <p:spPr>
          <a:xfrm>
            <a:off x="609600" y="1447800"/>
            <a:ext cx="11074400" cy="4648200"/>
          </a:xfrm>
        </p:spPr>
        <p:txBody>
          <a:bodyPr>
            <a:normAutofit/>
          </a:bodyPr>
          <a:lstStyle/>
          <a:p>
            <a:pPr eaLnBrk="1" hangingPunct="1">
              <a:lnSpc>
                <a:spcPct val="90000"/>
              </a:lnSpc>
              <a:defRPr/>
            </a:pPr>
            <a:r>
              <a:rPr lang="en-US" sz="2700" dirty="0" err="1" smtClean="0"/>
              <a:t>Untuk</a:t>
            </a:r>
            <a:r>
              <a:rPr lang="en-US" sz="2700" dirty="0" smtClean="0"/>
              <a:t> </a:t>
            </a:r>
            <a:r>
              <a:rPr lang="en-US" sz="2700" dirty="0" err="1" smtClean="0"/>
              <a:t>mewujudkan</a:t>
            </a:r>
            <a:r>
              <a:rPr lang="en-US" sz="2700" dirty="0" smtClean="0"/>
              <a:t> </a:t>
            </a:r>
            <a:r>
              <a:rPr lang="en-US" sz="2700" dirty="0" err="1" smtClean="0"/>
              <a:t>paradigma</a:t>
            </a:r>
            <a:r>
              <a:rPr lang="en-US" sz="2700" dirty="0" smtClean="0"/>
              <a:t> </a:t>
            </a:r>
            <a:r>
              <a:rPr lang="en-US" sz="2700" i="1" dirty="0" smtClean="0"/>
              <a:t>customer value </a:t>
            </a:r>
            <a:r>
              <a:rPr lang="en-US" sz="2700" dirty="0" err="1" smtClean="0"/>
              <a:t>dan</a:t>
            </a:r>
            <a:r>
              <a:rPr lang="en-US" sz="2700" dirty="0" smtClean="0"/>
              <a:t> </a:t>
            </a:r>
            <a:r>
              <a:rPr lang="en-US" sz="2700" i="1" dirty="0" smtClean="0"/>
              <a:t>continuous improvement</a:t>
            </a:r>
            <a:r>
              <a:rPr lang="en-US" sz="2700" dirty="0" smtClean="0"/>
              <a:t> </a:t>
            </a:r>
            <a:r>
              <a:rPr lang="en-US" sz="2700" dirty="0" err="1" smtClean="0"/>
              <a:t>tersebut</a:t>
            </a:r>
            <a:r>
              <a:rPr lang="en-US" sz="2700" dirty="0" smtClean="0"/>
              <a:t>, </a:t>
            </a:r>
            <a:r>
              <a:rPr lang="en-US" sz="2700" dirty="0" err="1" smtClean="0"/>
              <a:t>organisasi</a:t>
            </a:r>
            <a:r>
              <a:rPr lang="en-US" sz="2700" dirty="0" smtClean="0"/>
              <a:t> </a:t>
            </a:r>
            <a:r>
              <a:rPr lang="en-US" sz="2700" dirty="0" err="1" smtClean="0"/>
              <a:t>harus</a:t>
            </a:r>
            <a:r>
              <a:rPr lang="en-US" sz="2700" dirty="0" smtClean="0"/>
              <a:t> </a:t>
            </a:r>
            <a:r>
              <a:rPr lang="en-US" sz="2700" dirty="0" err="1" smtClean="0"/>
              <a:t>didesain</a:t>
            </a:r>
            <a:r>
              <a:rPr lang="en-US" sz="2700" dirty="0" smtClean="0"/>
              <a:t> yang fit </a:t>
            </a:r>
            <a:r>
              <a:rPr lang="en-US" sz="2700" dirty="0" err="1" smtClean="0"/>
              <a:t>sehingga</a:t>
            </a:r>
            <a:r>
              <a:rPr lang="en-US" sz="2700" dirty="0" smtClean="0"/>
              <a:t> </a:t>
            </a:r>
            <a:r>
              <a:rPr lang="en-US" sz="2700" dirty="0" err="1" smtClean="0"/>
              <a:t>mampu</a:t>
            </a:r>
            <a:r>
              <a:rPr lang="en-US" sz="2700" dirty="0" smtClean="0"/>
              <a:t> </a:t>
            </a:r>
            <a:r>
              <a:rPr lang="en-US" sz="2700" dirty="0" err="1" smtClean="0"/>
              <a:t>mengoptimalisasikan</a:t>
            </a:r>
            <a:r>
              <a:rPr lang="en-US" sz="2700" dirty="0" smtClean="0"/>
              <a:t> </a:t>
            </a:r>
            <a:r>
              <a:rPr lang="en-US" sz="2700" i="1" dirty="0" smtClean="0"/>
              <a:t>information sharing,</a:t>
            </a:r>
            <a:r>
              <a:rPr lang="en-US" sz="2700" dirty="0" smtClean="0"/>
              <a:t> </a:t>
            </a:r>
            <a:r>
              <a:rPr lang="en-US" sz="2700" dirty="0" err="1" smtClean="0"/>
              <a:t>pengambilan</a:t>
            </a:r>
            <a:r>
              <a:rPr lang="en-US" sz="2700" dirty="0" smtClean="0"/>
              <a:t> </a:t>
            </a:r>
            <a:r>
              <a:rPr lang="en-US" sz="2700" dirty="0" err="1" smtClean="0"/>
              <a:t>keputusan</a:t>
            </a:r>
            <a:r>
              <a:rPr lang="en-US" sz="2700" dirty="0" smtClean="0"/>
              <a:t>, </a:t>
            </a:r>
            <a:r>
              <a:rPr lang="en-US" sz="2700" dirty="0" err="1" smtClean="0"/>
              <a:t>dan</a:t>
            </a:r>
            <a:r>
              <a:rPr lang="en-US" sz="2700" dirty="0" smtClean="0"/>
              <a:t> </a:t>
            </a:r>
            <a:r>
              <a:rPr lang="en-US" sz="2700" dirty="0" err="1" smtClean="0"/>
              <a:t>arus</a:t>
            </a:r>
            <a:r>
              <a:rPr lang="en-US" sz="2700" dirty="0" smtClean="0"/>
              <a:t> </a:t>
            </a:r>
            <a:r>
              <a:rPr lang="en-US" sz="2700" dirty="0" err="1" smtClean="0"/>
              <a:t>kerja</a:t>
            </a:r>
            <a:r>
              <a:rPr lang="en-US" sz="2700" dirty="0" smtClean="0"/>
              <a:t>. </a:t>
            </a:r>
          </a:p>
          <a:p>
            <a:pPr eaLnBrk="1" hangingPunct="1">
              <a:lnSpc>
                <a:spcPct val="90000"/>
              </a:lnSpc>
              <a:defRPr/>
            </a:pPr>
            <a:r>
              <a:rPr lang="en-US" sz="2700" dirty="0" err="1" smtClean="0"/>
              <a:t>Jika</a:t>
            </a:r>
            <a:r>
              <a:rPr lang="en-US" sz="2700" dirty="0" smtClean="0"/>
              <a:t> </a:t>
            </a:r>
            <a:r>
              <a:rPr lang="en-US" sz="2700" dirty="0" err="1" smtClean="0"/>
              <a:t>lingkungan</a:t>
            </a:r>
            <a:r>
              <a:rPr lang="en-US" sz="2700" dirty="0" smtClean="0"/>
              <a:t> </a:t>
            </a:r>
            <a:r>
              <a:rPr lang="en-US" sz="2700" dirty="0" err="1" smtClean="0"/>
              <a:t>bisnis</a:t>
            </a:r>
            <a:r>
              <a:rPr lang="en-US" sz="2700" dirty="0" smtClean="0"/>
              <a:t> yang </a:t>
            </a:r>
            <a:r>
              <a:rPr lang="en-US" sz="2700" dirty="0" err="1" smtClean="0"/>
              <a:t>dihadapi</a:t>
            </a:r>
            <a:r>
              <a:rPr lang="en-US" sz="2700" dirty="0" smtClean="0"/>
              <a:t> </a:t>
            </a:r>
            <a:r>
              <a:rPr lang="en-US" sz="2700" dirty="0" err="1" smtClean="0"/>
              <a:t>oleh</a:t>
            </a:r>
            <a:r>
              <a:rPr lang="en-US" sz="2700" dirty="0" smtClean="0"/>
              <a:t> </a:t>
            </a:r>
            <a:r>
              <a:rPr lang="en-US" sz="2700" dirty="0" err="1" smtClean="0"/>
              <a:t>organisasi</a:t>
            </a:r>
            <a:r>
              <a:rPr lang="en-US" sz="2700" dirty="0" smtClean="0"/>
              <a:t> </a:t>
            </a:r>
            <a:r>
              <a:rPr lang="en-US" sz="2700" dirty="0" err="1" smtClean="0"/>
              <a:t>sangat</a:t>
            </a:r>
            <a:r>
              <a:rPr lang="en-US" sz="2700" dirty="0" smtClean="0"/>
              <a:t> </a:t>
            </a:r>
            <a:r>
              <a:rPr lang="en-US" sz="2700" dirty="0" err="1" smtClean="0"/>
              <a:t>turbulen</a:t>
            </a:r>
            <a:r>
              <a:rPr lang="en-US" sz="2700" dirty="0" smtClean="0"/>
              <a:t>, </a:t>
            </a:r>
            <a:r>
              <a:rPr lang="en-US" sz="2700" dirty="0" err="1" smtClean="0"/>
              <a:t>struktur</a:t>
            </a:r>
            <a:r>
              <a:rPr lang="en-US" sz="2700" dirty="0" smtClean="0"/>
              <a:t> </a:t>
            </a:r>
            <a:r>
              <a:rPr lang="en-US" sz="2700" dirty="0" err="1" smtClean="0"/>
              <a:t>organisasi</a:t>
            </a:r>
            <a:r>
              <a:rPr lang="en-US" sz="2700" dirty="0" smtClean="0"/>
              <a:t> yang </a:t>
            </a:r>
            <a:r>
              <a:rPr lang="en-US" sz="2700" dirty="0" err="1" smtClean="0"/>
              <a:t>cocok</a:t>
            </a:r>
            <a:r>
              <a:rPr lang="en-US" sz="2700" dirty="0" smtClean="0"/>
              <a:t> </a:t>
            </a:r>
            <a:r>
              <a:rPr lang="en-US" sz="2700" dirty="0" err="1" smtClean="0"/>
              <a:t>untuk</a:t>
            </a:r>
            <a:r>
              <a:rPr lang="en-US" sz="2700" dirty="0" smtClean="0"/>
              <a:t> </a:t>
            </a:r>
            <a:r>
              <a:rPr lang="en-US" sz="2700" dirty="0" err="1" smtClean="0"/>
              <a:t>lingkungan</a:t>
            </a:r>
            <a:r>
              <a:rPr lang="en-US" sz="2700" dirty="0" smtClean="0"/>
              <a:t> </a:t>
            </a:r>
            <a:r>
              <a:rPr lang="en-US" sz="2700" dirty="0" err="1" smtClean="0"/>
              <a:t>semacam</a:t>
            </a:r>
            <a:r>
              <a:rPr lang="en-US" sz="2700" dirty="0" smtClean="0"/>
              <a:t> </a:t>
            </a:r>
            <a:r>
              <a:rPr lang="en-US" sz="2700" dirty="0" err="1" smtClean="0"/>
              <a:t>itu</a:t>
            </a:r>
            <a:r>
              <a:rPr lang="en-US" sz="2700" dirty="0" smtClean="0"/>
              <a:t> </a:t>
            </a:r>
            <a:r>
              <a:rPr lang="en-US" sz="2700" dirty="0" err="1" smtClean="0"/>
              <a:t>adalah</a:t>
            </a:r>
            <a:r>
              <a:rPr lang="en-US" sz="2700" dirty="0" smtClean="0"/>
              <a:t> </a:t>
            </a:r>
            <a:r>
              <a:rPr lang="en-US" sz="2700" dirty="0" err="1" smtClean="0"/>
              <a:t>fleksibel</a:t>
            </a:r>
            <a:r>
              <a:rPr lang="en-US" sz="2700" dirty="0" smtClean="0"/>
              <a:t>, </a:t>
            </a:r>
            <a:r>
              <a:rPr lang="en-US" sz="2700" dirty="0" err="1" smtClean="0"/>
              <a:t>datar</a:t>
            </a:r>
            <a:r>
              <a:rPr lang="en-US" sz="2700" dirty="0" smtClean="0"/>
              <a:t> (</a:t>
            </a:r>
            <a:r>
              <a:rPr lang="en-US" sz="2700" i="1" dirty="0" smtClean="0"/>
              <a:t>flat</a:t>
            </a:r>
            <a:r>
              <a:rPr lang="en-US" sz="2700" dirty="0" smtClean="0"/>
              <a:t>), </a:t>
            </a:r>
            <a:r>
              <a:rPr lang="en-US" sz="2700" dirty="0" err="1" smtClean="0"/>
              <a:t>pengambilan</a:t>
            </a:r>
            <a:r>
              <a:rPr lang="en-US" sz="2700" dirty="0" smtClean="0"/>
              <a:t> </a:t>
            </a:r>
            <a:r>
              <a:rPr lang="en-US" sz="2700" dirty="0" err="1" smtClean="0"/>
              <a:t>keputusan</a:t>
            </a:r>
            <a:r>
              <a:rPr lang="en-US" sz="2700" dirty="0" smtClean="0"/>
              <a:t> </a:t>
            </a:r>
            <a:r>
              <a:rPr lang="en-US" sz="2700" dirty="0" err="1" smtClean="0"/>
              <a:t>lebih</a:t>
            </a:r>
            <a:r>
              <a:rPr lang="en-US" sz="2700" dirty="0" smtClean="0"/>
              <a:t> </a:t>
            </a:r>
            <a:r>
              <a:rPr lang="en-US" sz="2700" dirty="0" err="1" smtClean="0"/>
              <a:t>banyak</a:t>
            </a:r>
            <a:r>
              <a:rPr lang="en-US" sz="2700" dirty="0" smtClean="0"/>
              <a:t> </a:t>
            </a:r>
            <a:r>
              <a:rPr lang="en-US" sz="2700" dirty="0" err="1" smtClean="0"/>
              <a:t>dilakukan</a:t>
            </a:r>
            <a:r>
              <a:rPr lang="en-US" sz="2700" dirty="0" smtClean="0"/>
              <a:t> </a:t>
            </a:r>
            <a:r>
              <a:rPr lang="en-US" sz="2700" dirty="0" err="1" smtClean="0"/>
              <a:t>oleh</a:t>
            </a:r>
            <a:r>
              <a:rPr lang="en-US" sz="2700" dirty="0" smtClean="0"/>
              <a:t> </a:t>
            </a:r>
            <a:r>
              <a:rPr lang="en-US" sz="2700" dirty="0" err="1" smtClean="0"/>
              <a:t>karyawan</a:t>
            </a:r>
            <a:r>
              <a:rPr lang="en-US" sz="2700" dirty="0" smtClean="0"/>
              <a:t> (</a:t>
            </a:r>
            <a:r>
              <a:rPr lang="en-US" sz="2700" dirty="0" err="1" smtClean="0"/>
              <a:t>melalui</a:t>
            </a:r>
            <a:r>
              <a:rPr lang="en-US" sz="2700" dirty="0" smtClean="0"/>
              <a:t> </a:t>
            </a:r>
            <a:r>
              <a:rPr lang="en-US" sz="2700" dirty="0" err="1" smtClean="0"/>
              <a:t>proses</a:t>
            </a:r>
            <a:r>
              <a:rPr lang="en-US" sz="2700" dirty="0" smtClean="0"/>
              <a:t> </a:t>
            </a:r>
            <a:r>
              <a:rPr lang="en-US" sz="2700" dirty="0" err="1" smtClean="0"/>
              <a:t>pemberdayaan</a:t>
            </a:r>
            <a:r>
              <a:rPr lang="en-US" sz="2700" dirty="0" smtClean="0"/>
              <a:t> </a:t>
            </a:r>
            <a:r>
              <a:rPr lang="en-US" sz="2700" dirty="0" err="1" smtClean="0"/>
              <a:t>karyawan</a:t>
            </a:r>
            <a:r>
              <a:rPr lang="en-US" sz="2700" dirty="0" smtClean="0"/>
              <a:t>), </a:t>
            </a:r>
            <a:r>
              <a:rPr lang="en-US" sz="2700" dirty="0" err="1" smtClean="0"/>
              <a:t>dan</a:t>
            </a:r>
            <a:r>
              <a:rPr lang="en-US" sz="2700" dirty="0" smtClean="0"/>
              <a:t> </a:t>
            </a:r>
            <a:r>
              <a:rPr lang="en-US" sz="2700" dirty="0" err="1" smtClean="0"/>
              <a:t>arus</a:t>
            </a:r>
            <a:r>
              <a:rPr lang="en-US" sz="2700" dirty="0" smtClean="0"/>
              <a:t> </a:t>
            </a:r>
            <a:r>
              <a:rPr lang="en-US" sz="2700" dirty="0" err="1" smtClean="0"/>
              <a:t>kerja</a:t>
            </a:r>
            <a:r>
              <a:rPr lang="en-US" sz="2700" dirty="0" smtClean="0"/>
              <a:t> </a:t>
            </a:r>
            <a:r>
              <a:rPr lang="en-US" sz="2700" dirty="0" err="1" smtClean="0"/>
              <a:t>lebih</a:t>
            </a:r>
            <a:r>
              <a:rPr lang="en-US" sz="2700" dirty="0" smtClean="0"/>
              <a:t> </a:t>
            </a:r>
            <a:r>
              <a:rPr lang="en-US" sz="2700" dirty="0" err="1" smtClean="0"/>
              <a:t>ditujukan</a:t>
            </a:r>
            <a:r>
              <a:rPr lang="en-US" sz="2700" dirty="0" smtClean="0"/>
              <a:t> </a:t>
            </a:r>
            <a:r>
              <a:rPr lang="en-US" sz="2700" dirty="0" err="1" smtClean="0"/>
              <a:t>untuk</a:t>
            </a:r>
            <a:r>
              <a:rPr lang="en-US" sz="2700" dirty="0" smtClean="0"/>
              <a:t> </a:t>
            </a:r>
            <a:r>
              <a:rPr lang="en-US" sz="2700" dirty="0" err="1" smtClean="0"/>
              <a:t>menghasilkan</a:t>
            </a:r>
            <a:r>
              <a:rPr lang="en-US" sz="2700" dirty="0" smtClean="0"/>
              <a:t> </a:t>
            </a:r>
            <a:r>
              <a:rPr lang="en-US" sz="2700" i="1" dirty="0" smtClean="0"/>
              <a:t>value</a:t>
            </a:r>
            <a:r>
              <a:rPr lang="en-US" sz="2700" dirty="0" smtClean="0"/>
              <a:t> </a:t>
            </a:r>
            <a:r>
              <a:rPr lang="en-US" sz="2700" dirty="0" err="1" smtClean="0"/>
              <a:t>bagi</a:t>
            </a:r>
            <a:r>
              <a:rPr lang="en-US" sz="2700" dirty="0" smtClean="0"/>
              <a:t> </a:t>
            </a:r>
            <a:r>
              <a:rPr lang="en-US" sz="2700" i="1" dirty="0" smtClean="0"/>
              <a:t>customer</a:t>
            </a:r>
            <a:r>
              <a:rPr lang="en-US" sz="2700" dirty="0" smtClean="0"/>
              <a:t>.</a:t>
            </a:r>
            <a:endParaRPr lang="en-US" sz="1000" dirty="0" smtClean="0">
              <a:latin typeface="AppleGaramond Lt" charset="0"/>
            </a:endParaRPr>
          </a:p>
        </p:txBody>
      </p:sp>
      <p:sp>
        <p:nvSpPr>
          <p:cNvPr id="26628"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1C92743-DC75-4959-89C2-8053587815C5}" type="slidenum">
              <a:rPr lang="en-US" smtClean="0"/>
              <a:pPr>
                <a:defRPr/>
              </a:pPr>
              <a:t>24</a:t>
            </a:fld>
            <a:endParaRPr lang="en-US"/>
          </a:p>
        </p:txBody>
      </p:sp>
    </p:spTree>
    <p:extLst>
      <p:ext uri="{BB962C8B-B14F-4D97-AF65-F5344CB8AC3E}">
        <p14:creationId xmlns:p14="http://schemas.microsoft.com/office/powerpoint/2010/main" val="3134770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TUJUAN AKUNTANSI BIAYA TRADISIONAL</a:t>
            </a:r>
          </a:p>
        </p:txBody>
      </p:sp>
      <p:sp>
        <p:nvSpPr>
          <p:cNvPr id="53251" name="Rectangle 3"/>
          <p:cNvSpPr>
            <a:spLocks noGrp="1" noChangeArrowheads="1"/>
          </p:cNvSpPr>
          <p:nvPr>
            <p:ph idx="4294967295"/>
          </p:nvPr>
        </p:nvSpPr>
        <p:spPr>
          <a:xfrm>
            <a:off x="406400" y="1447800"/>
            <a:ext cx="11176000" cy="5410200"/>
          </a:xfrm>
        </p:spPr>
        <p:txBody>
          <a:bodyPr/>
          <a:lstStyle/>
          <a:p>
            <a:pPr eaLnBrk="1" hangingPunct="1">
              <a:defRPr/>
            </a:pPr>
            <a:r>
              <a:rPr lang="en-US" dirty="0" err="1" smtClean="0"/>
              <a:t>Memenuhi</a:t>
            </a:r>
            <a:r>
              <a:rPr lang="en-US" dirty="0" smtClean="0"/>
              <a:t> </a:t>
            </a:r>
            <a:r>
              <a:rPr lang="en-US" dirty="0" err="1" smtClean="0"/>
              <a:t>kebutuhan</a:t>
            </a:r>
            <a:r>
              <a:rPr lang="en-US" dirty="0" smtClean="0"/>
              <a:t> </a:t>
            </a:r>
            <a:r>
              <a:rPr lang="en-US" dirty="0" err="1" smtClean="0"/>
              <a:t>manajemen</a:t>
            </a:r>
            <a:r>
              <a:rPr lang="en-US" dirty="0" smtClean="0"/>
              <a:t> </a:t>
            </a:r>
            <a:r>
              <a:rPr lang="en-US" dirty="0" err="1" smtClean="0"/>
              <a:t>puncak</a:t>
            </a:r>
            <a:r>
              <a:rPr lang="en-US" dirty="0" smtClean="0"/>
              <a:t> </a:t>
            </a:r>
            <a:r>
              <a:rPr lang="en-US" dirty="0" err="1" smtClean="0"/>
              <a:t>dan</a:t>
            </a:r>
            <a:r>
              <a:rPr lang="en-US" dirty="0" smtClean="0"/>
              <a:t> </a:t>
            </a:r>
            <a:r>
              <a:rPr lang="en-US" dirty="0" err="1" smtClean="0"/>
              <a:t>pihak</a:t>
            </a:r>
            <a:r>
              <a:rPr lang="en-US" dirty="0" smtClean="0"/>
              <a:t> </a:t>
            </a:r>
            <a:r>
              <a:rPr lang="en-US" dirty="0" err="1" smtClean="0"/>
              <a:t>luar</a:t>
            </a:r>
            <a:r>
              <a:rPr lang="en-US" dirty="0" smtClean="0"/>
              <a:t> </a:t>
            </a:r>
            <a:r>
              <a:rPr lang="en-US" dirty="0" err="1" smtClean="0"/>
              <a:t>perusahaan</a:t>
            </a:r>
            <a:r>
              <a:rPr lang="en-US" dirty="0" smtClean="0"/>
              <a:t> </a:t>
            </a:r>
            <a:r>
              <a:rPr lang="en-US" dirty="0" err="1" smtClean="0"/>
              <a:t>tentang</a:t>
            </a:r>
            <a:r>
              <a:rPr lang="en-US" dirty="0" smtClean="0"/>
              <a:t> </a:t>
            </a:r>
            <a:r>
              <a:rPr lang="en-US" dirty="0" err="1" smtClean="0"/>
              <a:t>informasi</a:t>
            </a:r>
            <a:r>
              <a:rPr lang="en-US" dirty="0" smtClean="0"/>
              <a:t> </a:t>
            </a:r>
            <a:r>
              <a:rPr lang="en-US" dirty="0" err="1" smtClean="0"/>
              <a:t>kos</a:t>
            </a:r>
            <a:r>
              <a:rPr lang="en-US" dirty="0" smtClean="0"/>
              <a:t> </a:t>
            </a:r>
            <a:r>
              <a:rPr lang="en-US" dirty="0" err="1" smtClean="0"/>
              <a:t>produk</a:t>
            </a:r>
            <a:r>
              <a:rPr lang="en-US" dirty="0" smtClean="0"/>
              <a:t>/</a:t>
            </a:r>
            <a:r>
              <a:rPr lang="en-US" dirty="0" err="1" smtClean="0"/>
              <a:t>jasa</a:t>
            </a:r>
            <a:r>
              <a:rPr lang="en-US" dirty="0" smtClean="0"/>
              <a:t> yang </a:t>
            </a:r>
            <a:r>
              <a:rPr lang="en-US" dirty="0" err="1" smtClean="0"/>
              <a:t>dihasilkan</a:t>
            </a:r>
            <a:r>
              <a:rPr lang="en-US" dirty="0" smtClean="0"/>
              <a:t> </a:t>
            </a:r>
            <a:r>
              <a:rPr lang="en-US" dirty="0" err="1" smtClean="0"/>
              <a:t>oleh</a:t>
            </a:r>
            <a:r>
              <a:rPr lang="en-US" dirty="0" smtClean="0"/>
              <a:t> </a:t>
            </a:r>
            <a:r>
              <a:rPr lang="en-US" dirty="0" err="1" smtClean="0"/>
              <a:t>perusahaan</a:t>
            </a:r>
            <a:endParaRPr lang="en-US" dirty="0" smtClean="0"/>
          </a:p>
          <a:p>
            <a:pPr eaLnBrk="1" hangingPunct="1">
              <a:defRPr/>
            </a:pPr>
            <a:r>
              <a:rPr lang="en-US" dirty="0" err="1" smtClean="0"/>
              <a:t>Mengolah</a:t>
            </a:r>
            <a:r>
              <a:rPr lang="en-US" dirty="0" smtClean="0"/>
              <a:t> </a:t>
            </a:r>
            <a:r>
              <a:rPr lang="en-US" dirty="0" err="1" smtClean="0"/>
              <a:t>informasi</a:t>
            </a:r>
            <a:r>
              <a:rPr lang="en-US" dirty="0" smtClean="0"/>
              <a:t> </a:t>
            </a:r>
            <a:r>
              <a:rPr lang="en-US" dirty="0" err="1" smtClean="0"/>
              <a:t>biaya</a:t>
            </a:r>
            <a:r>
              <a:rPr lang="en-US" dirty="0" smtClean="0"/>
              <a:t> </a:t>
            </a:r>
            <a:r>
              <a:rPr lang="en-US" dirty="0" err="1" smtClean="0"/>
              <a:t>untuk</a:t>
            </a:r>
            <a:r>
              <a:rPr lang="en-US" dirty="0" smtClean="0"/>
              <a:t> </a:t>
            </a:r>
            <a:r>
              <a:rPr lang="en-US" dirty="0" err="1" smtClean="0"/>
              <a:t>pengendalian</a:t>
            </a:r>
            <a:r>
              <a:rPr lang="en-US" dirty="0" smtClean="0"/>
              <a:t> </a:t>
            </a:r>
            <a:r>
              <a:rPr lang="en-US" dirty="0" err="1" smtClean="0"/>
              <a:t>biaya</a:t>
            </a:r>
            <a:r>
              <a:rPr lang="en-US" dirty="0" smtClean="0"/>
              <a:t> </a:t>
            </a:r>
            <a:r>
              <a:rPr lang="en-US" dirty="0" err="1" smtClean="0"/>
              <a:t>produksi</a:t>
            </a:r>
            <a:r>
              <a:rPr lang="en-US" dirty="0" smtClean="0"/>
              <a:t>, </a:t>
            </a:r>
            <a:r>
              <a:rPr lang="en-US" dirty="0" err="1" smtClean="0"/>
              <a:t>terutama</a:t>
            </a:r>
            <a:r>
              <a:rPr lang="en-US" dirty="0" smtClean="0"/>
              <a:t> </a:t>
            </a:r>
            <a:r>
              <a:rPr lang="en-US" dirty="0" err="1" smtClean="0"/>
              <a:t>biaya</a:t>
            </a:r>
            <a:r>
              <a:rPr lang="en-US" dirty="0" smtClean="0"/>
              <a:t> </a:t>
            </a:r>
            <a:r>
              <a:rPr lang="en-US" dirty="0" err="1" smtClean="0"/>
              <a:t>langsung</a:t>
            </a:r>
            <a:r>
              <a:rPr lang="en-US" dirty="0" smtClean="0"/>
              <a:t> </a:t>
            </a:r>
            <a:r>
              <a:rPr lang="en-US" dirty="0" err="1" smtClean="0"/>
              <a:t>produksi</a:t>
            </a:r>
            <a:r>
              <a:rPr lang="en-US" dirty="0" smtClean="0"/>
              <a:t> (</a:t>
            </a:r>
            <a:r>
              <a:rPr lang="en-US" dirty="0" err="1" smtClean="0"/>
              <a:t>biaya</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langsung</a:t>
            </a:r>
            <a:r>
              <a:rPr lang="en-US" dirty="0" smtClean="0"/>
              <a:t>)</a:t>
            </a:r>
          </a:p>
          <a:p>
            <a:pPr eaLnBrk="1" hangingPunct="1">
              <a:defRPr/>
            </a:pPr>
            <a:endParaRPr lang="en-US" dirty="0" smtClean="0"/>
          </a:p>
        </p:txBody>
      </p:sp>
      <p:sp>
        <p:nvSpPr>
          <p:cNvPr id="27652"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40B4092-15CB-4977-BFA0-EEC98F213D60}" type="slidenum">
              <a:rPr lang="en-US" smtClean="0"/>
              <a:pPr>
                <a:defRPr/>
              </a:pPr>
              <a:t>25</a:t>
            </a:fld>
            <a:endParaRPr lang="en-US"/>
          </a:p>
        </p:txBody>
      </p:sp>
    </p:spTree>
    <p:extLst>
      <p:ext uri="{BB962C8B-B14F-4D97-AF65-F5344CB8AC3E}">
        <p14:creationId xmlns:p14="http://schemas.microsoft.com/office/powerpoint/2010/main" val="1393642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FF0000"/>
                </a:solidFill>
              </a:rPr>
              <a:t>TUJUAN AKUNTANSI BIAYA KONTEMPORER</a:t>
            </a:r>
          </a:p>
        </p:txBody>
      </p:sp>
      <p:sp>
        <p:nvSpPr>
          <p:cNvPr id="626691" name="Rectangle 3"/>
          <p:cNvSpPr>
            <a:spLocks noGrp="1" noChangeArrowheads="1"/>
          </p:cNvSpPr>
          <p:nvPr>
            <p:ph idx="4294967295"/>
          </p:nvPr>
        </p:nvSpPr>
        <p:spPr>
          <a:xfrm>
            <a:off x="609600" y="1600200"/>
            <a:ext cx="11074400" cy="4953000"/>
          </a:xfrm>
        </p:spPr>
        <p:txBody>
          <a:bodyPr>
            <a:normAutofit/>
          </a:bodyPr>
          <a:lstStyle/>
          <a:p>
            <a:pPr eaLnBrk="1" hangingPunct="1">
              <a:lnSpc>
                <a:spcPct val="80000"/>
              </a:lnSpc>
              <a:defRPr/>
            </a:pPr>
            <a:r>
              <a:rPr lang="en-US" sz="2700" dirty="0" err="1" smtClean="0"/>
              <a:t>Memenuhi</a:t>
            </a:r>
            <a:r>
              <a:rPr lang="en-US" sz="2700" dirty="0" smtClean="0"/>
              <a:t> </a:t>
            </a:r>
            <a:r>
              <a:rPr lang="en-US" sz="2700" dirty="0" err="1" smtClean="0"/>
              <a:t>kebutuhan</a:t>
            </a:r>
            <a:r>
              <a:rPr lang="en-US" sz="2700" dirty="0" smtClean="0"/>
              <a:t> </a:t>
            </a:r>
            <a:r>
              <a:rPr lang="en-US" sz="2700" dirty="0" err="1" smtClean="0"/>
              <a:t>manajemen</a:t>
            </a:r>
            <a:r>
              <a:rPr lang="en-US" sz="2700" dirty="0" smtClean="0"/>
              <a:t> </a:t>
            </a:r>
            <a:r>
              <a:rPr lang="en-US" sz="2700" dirty="0" err="1" smtClean="0"/>
              <a:t>dan</a:t>
            </a:r>
            <a:r>
              <a:rPr lang="en-US" sz="2700" dirty="0" smtClean="0"/>
              <a:t> </a:t>
            </a:r>
            <a:r>
              <a:rPr lang="en-US" sz="2700" dirty="0" err="1" smtClean="0"/>
              <a:t>karyawan</a:t>
            </a:r>
            <a:r>
              <a:rPr lang="en-US" sz="2700" dirty="0" smtClean="0"/>
              <a:t> </a:t>
            </a:r>
            <a:r>
              <a:rPr lang="en-US" sz="2700" dirty="0" err="1" smtClean="0"/>
              <a:t>tentang</a:t>
            </a:r>
            <a:r>
              <a:rPr lang="en-US" sz="2700" dirty="0" smtClean="0"/>
              <a:t> </a:t>
            </a:r>
            <a:r>
              <a:rPr lang="en-US" sz="2700" dirty="0" err="1" smtClean="0"/>
              <a:t>informasi</a:t>
            </a:r>
            <a:r>
              <a:rPr lang="en-US" sz="2700" dirty="0" smtClean="0"/>
              <a:t> </a:t>
            </a:r>
            <a:r>
              <a:rPr lang="en-US" sz="2700" dirty="0" err="1" smtClean="0"/>
              <a:t>biaya</a:t>
            </a:r>
            <a:r>
              <a:rPr lang="en-US" sz="2700" dirty="0" smtClean="0"/>
              <a:t> </a:t>
            </a:r>
            <a:r>
              <a:rPr lang="en-US" sz="2700" dirty="0" err="1" smtClean="0"/>
              <a:t>untuk</a:t>
            </a:r>
            <a:r>
              <a:rPr lang="en-US" sz="2700" dirty="0" smtClean="0"/>
              <a:t> </a:t>
            </a:r>
            <a:r>
              <a:rPr lang="en-US" sz="2700" dirty="0" err="1" smtClean="0"/>
              <a:t>memungkinkan</a:t>
            </a:r>
            <a:r>
              <a:rPr lang="en-US" sz="2700" dirty="0" smtClean="0"/>
              <a:t> </a:t>
            </a:r>
            <a:r>
              <a:rPr lang="en-US" sz="2700" dirty="0" err="1" smtClean="0"/>
              <a:t>mereka</a:t>
            </a:r>
            <a:r>
              <a:rPr lang="en-US" sz="2700" dirty="0" smtClean="0"/>
              <a:t> </a:t>
            </a:r>
            <a:r>
              <a:rPr lang="en-US" sz="2700" dirty="0" err="1" smtClean="0"/>
              <a:t>melakukan</a:t>
            </a:r>
            <a:r>
              <a:rPr lang="en-US" sz="2700" dirty="0" smtClean="0"/>
              <a:t> </a:t>
            </a:r>
            <a:r>
              <a:rPr lang="en-US" sz="2700" dirty="0" err="1" smtClean="0"/>
              <a:t>pengelolaan</a:t>
            </a:r>
            <a:r>
              <a:rPr lang="en-US" sz="2700" dirty="0" smtClean="0"/>
              <a:t> </a:t>
            </a:r>
            <a:r>
              <a:rPr lang="en-US" sz="2700" dirty="0" err="1" smtClean="0"/>
              <a:t>aktivitas</a:t>
            </a:r>
            <a:r>
              <a:rPr lang="en-US" sz="2700" dirty="0" smtClean="0"/>
              <a:t> </a:t>
            </a:r>
            <a:r>
              <a:rPr lang="en-US" sz="2700" i="1" dirty="0" smtClean="0"/>
              <a:t>(activity management) </a:t>
            </a:r>
            <a:r>
              <a:rPr lang="en-US" sz="2700" dirty="0" smtClean="0"/>
              <a:t>yang </a:t>
            </a:r>
            <a:r>
              <a:rPr lang="en-US" sz="2700" dirty="0" err="1" smtClean="0"/>
              <a:t>digunakan</a:t>
            </a:r>
            <a:r>
              <a:rPr lang="en-US" sz="2700" dirty="0" smtClean="0"/>
              <a:t> </a:t>
            </a:r>
            <a:r>
              <a:rPr lang="en-US" sz="2700" dirty="0" err="1" smtClean="0"/>
              <a:t>untuk</a:t>
            </a:r>
            <a:r>
              <a:rPr lang="en-US" sz="2700" dirty="0" smtClean="0"/>
              <a:t> </a:t>
            </a:r>
            <a:r>
              <a:rPr lang="en-US" sz="2700" dirty="0" err="1" smtClean="0"/>
              <a:t>menghasilkan</a:t>
            </a:r>
            <a:r>
              <a:rPr lang="en-US" sz="2700" dirty="0" smtClean="0"/>
              <a:t> </a:t>
            </a:r>
            <a:r>
              <a:rPr lang="en-US" sz="2700" dirty="0" err="1" smtClean="0"/>
              <a:t>keluaran</a:t>
            </a:r>
            <a:r>
              <a:rPr lang="en-US" sz="2700" dirty="0" smtClean="0"/>
              <a:t> yang </a:t>
            </a:r>
            <a:r>
              <a:rPr lang="en-US" sz="2700" dirty="0" err="1" smtClean="0"/>
              <a:t>mampu</a:t>
            </a:r>
            <a:r>
              <a:rPr lang="en-US" sz="2700" dirty="0" smtClean="0"/>
              <a:t> </a:t>
            </a:r>
            <a:r>
              <a:rPr lang="en-US" sz="2700" dirty="0" err="1" smtClean="0"/>
              <a:t>memuasi</a:t>
            </a:r>
            <a:r>
              <a:rPr lang="en-US" sz="2700" dirty="0" smtClean="0"/>
              <a:t> </a:t>
            </a:r>
            <a:r>
              <a:rPr lang="en-US" sz="2700" dirty="0" err="1" smtClean="0"/>
              <a:t>kebutuhan</a:t>
            </a:r>
            <a:r>
              <a:rPr lang="en-US" sz="2700" dirty="0" smtClean="0"/>
              <a:t> </a:t>
            </a:r>
            <a:r>
              <a:rPr lang="en-US" sz="2700" i="1" dirty="0" smtClean="0"/>
              <a:t>customer</a:t>
            </a:r>
            <a:r>
              <a:rPr lang="en-US" sz="2700" dirty="0" smtClean="0"/>
              <a:t> </a:t>
            </a:r>
          </a:p>
          <a:p>
            <a:pPr eaLnBrk="1" hangingPunct="1">
              <a:lnSpc>
                <a:spcPct val="80000"/>
              </a:lnSpc>
              <a:defRPr/>
            </a:pPr>
            <a:r>
              <a:rPr lang="en-US" sz="2700" dirty="0" err="1" smtClean="0"/>
              <a:t>Informasi</a:t>
            </a:r>
            <a:r>
              <a:rPr lang="en-US" sz="2700" dirty="0" smtClean="0"/>
              <a:t> </a:t>
            </a:r>
            <a:r>
              <a:rPr lang="en-US" sz="2700" dirty="0" err="1" smtClean="0"/>
              <a:t>biaya</a:t>
            </a:r>
            <a:r>
              <a:rPr lang="en-US" sz="2700" dirty="0" smtClean="0"/>
              <a:t> </a:t>
            </a:r>
            <a:r>
              <a:rPr lang="en-US" sz="2700" dirty="0" err="1" smtClean="0"/>
              <a:t>dimanfaatkan</a:t>
            </a:r>
            <a:r>
              <a:rPr lang="en-US" sz="2700" dirty="0" smtClean="0"/>
              <a:t> </a:t>
            </a:r>
            <a:r>
              <a:rPr lang="en-US" sz="2700" dirty="0" err="1" smtClean="0"/>
              <a:t>untuk</a:t>
            </a:r>
            <a:r>
              <a:rPr lang="en-US" sz="2700" dirty="0" smtClean="0"/>
              <a:t> </a:t>
            </a:r>
            <a:r>
              <a:rPr lang="en-US" sz="2700" dirty="0" err="1" smtClean="0"/>
              <a:t>menyediakan</a:t>
            </a:r>
            <a:r>
              <a:rPr lang="en-US" sz="2700" dirty="0" smtClean="0"/>
              <a:t> </a:t>
            </a:r>
            <a:r>
              <a:rPr lang="en-US" sz="2700" dirty="0" err="1" smtClean="0"/>
              <a:t>informasi</a:t>
            </a:r>
            <a:r>
              <a:rPr lang="en-US" sz="2700" dirty="0" smtClean="0"/>
              <a:t> (</a:t>
            </a:r>
            <a:r>
              <a:rPr lang="en-US" sz="2700" i="1" dirty="0" smtClean="0"/>
              <a:t>informing</a:t>
            </a:r>
            <a:r>
              <a:rPr lang="en-US" sz="2700" dirty="0" smtClean="0"/>
              <a:t>) </a:t>
            </a:r>
            <a:r>
              <a:rPr lang="en-US" sz="2700" dirty="0" err="1" smtClean="0"/>
              <a:t>dan</a:t>
            </a:r>
            <a:r>
              <a:rPr lang="en-US" sz="2700" dirty="0" smtClean="0"/>
              <a:t> </a:t>
            </a:r>
            <a:r>
              <a:rPr lang="en-US" sz="2700" dirty="0" err="1" smtClean="0"/>
              <a:t>memberdayakan</a:t>
            </a:r>
            <a:r>
              <a:rPr lang="en-US" sz="2700" dirty="0" smtClean="0"/>
              <a:t> (</a:t>
            </a:r>
            <a:r>
              <a:rPr lang="en-US" sz="2700" i="1" dirty="0" smtClean="0"/>
              <a:t>empowering</a:t>
            </a:r>
            <a:r>
              <a:rPr lang="en-US" sz="2700" dirty="0" smtClean="0"/>
              <a:t>) </a:t>
            </a:r>
            <a:r>
              <a:rPr lang="en-US" sz="2700" dirty="0" err="1" smtClean="0"/>
              <a:t>karyawan</a:t>
            </a:r>
            <a:r>
              <a:rPr lang="en-US" sz="2700" dirty="0" smtClean="0"/>
              <a:t>.</a:t>
            </a:r>
          </a:p>
          <a:p>
            <a:pPr eaLnBrk="1" hangingPunct="1">
              <a:lnSpc>
                <a:spcPct val="80000"/>
              </a:lnSpc>
              <a:defRPr/>
            </a:pPr>
            <a:r>
              <a:rPr lang="en-US" sz="2700" dirty="0" err="1" smtClean="0"/>
              <a:t>Menyediakan</a:t>
            </a:r>
            <a:r>
              <a:rPr lang="en-US" sz="2700" dirty="0" smtClean="0"/>
              <a:t> </a:t>
            </a:r>
            <a:r>
              <a:rPr lang="en-US" sz="2700" dirty="0" err="1" smtClean="0"/>
              <a:t>informasi</a:t>
            </a:r>
            <a:r>
              <a:rPr lang="en-US" sz="2700" dirty="0" smtClean="0"/>
              <a:t> </a:t>
            </a:r>
            <a:r>
              <a:rPr lang="en-US" sz="2700" dirty="0" err="1" smtClean="0"/>
              <a:t>biaya</a:t>
            </a:r>
            <a:r>
              <a:rPr lang="en-US" sz="2700" dirty="0" smtClean="0"/>
              <a:t> </a:t>
            </a:r>
            <a:r>
              <a:rPr lang="en-US" sz="2700" dirty="0" err="1" smtClean="0"/>
              <a:t>untuk</a:t>
            </a:r>
            <a:r>
              <a:rPr lang="en-US" sz="2700" dirty="0" smtClean="0"/>
              <a:t> </a:t>
            </a:r>
            <a:r>
              <a:rPr lang="en-US" sz="2700" dirty="0" err="1" smtClean="0"/>
              <a:t>memungkinkan</a:t>
            </a:r>
            <a:r>
              <a:rPr lang="en-US" sz="2700" dirty="0" smtClean="0"/>
              <a:t> </a:t>
            </a:r>
            <a:r>
              <a:rPr lang="en-US" sz="2700" dirty="0" err="1" smtClean="0"/>
              <a:t>manajemen</a:t>
            </a:r>
            <a:r>
              <a:rPr lang="en-US" sz="2700" dirty="0" smtClean="0"/>
              <a:t> </a:t>
            </a:r>
            <a:r>
              <a:rPr lang="en-US" sz="2700" dirty="0" err="1" smtClean="0"/>
              <a:t>dan</a:t>
            </a:r>
            <a:r>
              <a:rPr lang="en-US" sz="2700" dirty="0" smtClean="0"/>
              <a:t> </a:t>
            </a:r>
            <a:r>
              <a:rPr lang="en-US" sz="2700" dirty="0" err="1" smtClean="0"/>
              <a:t>karyawan</a:t>
            </a:r>
            <a:r>
              <a:rPr lang="en-US" sz="2700" dirty="0" smtClean="0"/>
              <a:t> </a:t>
            </a:r>
            <a:r>
              <a:rPr lang="en-US" sz="2700" dirty="0" err="1" smtClean="0"/>
              <a:t>menghasilkan</a:t>
            </a:r>
            <a:r>
              <a:rPr lang="en-US" sz="2700" dirty="0" smtClean="0"/>
              <a:t> </a:t>
            </a:r>
            <a:r>
              <a:rPr lang="en-US" sz="2700" dirty="0" err="1" smtClean="0"/>
              <a:t>produk</a:t>
            </a:r>
            <a:r>
              <a:rPr lang="en-US" sz="2700" dirty="0" smtClean="0"/>
              <a:t>/</a:t>
            </a:r>
            <a:r>
              <a:rPr lang="en-US" sz="2700" dirty="0" err="1" smtClean="0"/>
              <a:t>jasa</a:t>
            </a:r>
            <a:r>
              <a:rPr lang="en-US" sz="2700" dirty="0" smtClean="0"/>
              <a:t> </a:t>
            </a:r>
            <a:r>
              <a:rPr lang="en-US" sz="2700" dirty="0" err="1" smtClean="0"/>
              <a:t>secara</a:t>
            </a:r>
            <a:r>
              <a:rPr lang="en-US" sz="2700" dirty="0" smtClean="0"/>
              <a:t> </a:t>
            </a:r>
            <a:r>
              <a:rPr lang="en-US" sz="2700" i="1" dirty="0" smtClean="0"/>
              <a:t>cost effective </a:t>
            </a:r>
            <a:r>
              <a:rPr lang="en-US" sz="2700" dirty="0" err="1" smtClean="0"/>
              <a:t>melalui</a:t>
            </a:r>
            <a:r>
              <a:rPr lang="en-US" sz="2700" dirty="0" smtClean="0"/>
              <a:t> </a:t>
            </a:r>
            <a:r>
              <a:rPr lang="en-US" sz="2700" dirty="0" err="1" smtClean="0"/>
              <a:t>pengelolaan</a:t>
            </a:r>
            <a:r>
              <a:rPr lang="en-US" sz="2700" dirty="0" smtClean="0"/>
              <a:t> </a:t>
            </a:r>
            <a:r>
              <a:rPr lang="en-US" sz="2700" dirty="0" err="1" smtClean="0"/>
              <a:t>aktivitas</a:t>
            </a:r>
            <a:r>
              <a:rPr lang="en-US" sz="2700" dirty="0" smtClean="0"/>
              <a:t>.</a:t>
            </a:r>
          </a:p>
          <a:p>
            <a:pPr eaLnBrk="1" hangingPunct="1">
              <a:lnSpc>
                <a:spcPct val="80000"/>
              </a:lnSpc>
              <a:defRPr/>
            </a:pPr>
            <a:r>
              <a:rPr lang="en-US" sz="2700" dirty="0" err="1" smtClean="0"/>
              <a:t>Menyediakan</a:t>
            </a:r>
            <a:r>
              <a:rPr lang="en-US" sz="2700" dirty="0" smtClean="0"/>
              <a:t> </a:t>
            </a:r>
            <a:r>
              <a:rPr lang="en-US" sz="2700" dirty="0" err="1" smtClean="0"/>
              <a:t>informasi</a:t>
            </a:r>
            <a:r>
              <a:rPr lang="en-US" sz="2700" dirty="0" smtClean="0"/>
              <a:t> </a:t>
            </a:r>
            <a:r>
              <a:rPr lang="en-US" sz="2700" dirty="0" err="1" smtClean="0"/>
              <a:t>biaya</a:t>
            </a:r>
            <a:r>
              <a:rPr lang="en-US" sz="2700" dirty="0" smtClean="0"/>
              <a:t> </a:t>
            </a:r>
            <a:r>
              <a:rPr lang="en-US" sz="2700" dirty="0" err="1" smtClean="0"/>
              <a:t>untuk</a:t>
            </a:r>
            <a:r>
              <a:rPr lang="en-US" sz="2700" dirty="0" smtClean="0"/>
              <a:t> </a:t>
            </a:r>
            <a:r>
              <a:rPr lang="en-US" sz="2700" dirty="0" err="1" smtClean="0"/>
              <a:t>memungkinkan</a:t>
            </a:r>
            <a:r>
              <a:rPr lang="en-US" sz="2700" dirty="0" smtClean="0"/>
              <a:t> </a:t>
            </a:r>
            <a:r>
              <a:rPr lang="en-US" sz="2700" dirty="0" err="1" smtClean="0"/>
              <a:t>manajemen</a:t>
            </a:r>
            <a:r>
              <a:rPr lang="en-US" sz="2700" dirty="0" smtClean="0"/>
              <a:t> </a:t>
            </a:r>
            <a:r>
              <a:rPr lang="en-US" sz="2700" dirty="0" err="1" smtClean="0"/>
              <a:t>dan</a:t>
            </a:r>
            <a:r>
              <a:rPr lang="en-US" sz="2700" dirty="0" smtClean="0"/>
              <a:t> </a:t>
            </a:r>
            <a:r>
              <a:rPr lang="en-US" sz="2700" dirty="0" err="1" smtClean="0"/>
              <a:t>karyawan</a:t>
            </a:r>
            <a:r>
              <a:rPr lang="en-US" sz="2700" dirty="0" smtClean="0"/>
              <a:t> </a:t>
            </a:r>
            <a:r>
              <a:rPr lang="en-US" sz="2700" dirty="0" err="1" smtClean="0"/>
              <a:t>dalam</a:t>
            </a:r>
            <a:r>
              <a:rPr lang="en-US" sz="2700" dirty="0" smtClean="0"/>
              <a:t> </a:t>
            </a:r>
            <a:r>
              <a:rPr lang="en-US" sz="2700" dirty="0" err="1" smtClean="0"/>
              <a:t>melakukan</a:t>
            </a:r>
            <a:r>
              <a:rPr lang="en-US" sz="2700" dirty="0" smtClean="0"/>
              <a:t> </a:t>
            </a:r>
            <a:r>
              <a:rPr lang="en-US" sz="2700" dirty="0" err="1" smtClean="0"/>
              <a:t>keputusan-keputusan</a:t>
            </a:r>
            <a:r>
              <a:rPr lang="en-US" sz="2700" dirty="0" smtClean="0"/>
              <a:t> </a:t>
            </a:r>
            <a:r>
              <a:rPr lang="en-US" sz="2700" dirty="0" err="1" smtClean="0"/>
              <a:t>strategik</a:t>
            </a:r>
            <a:r>
              <a:rPr lang="en-US" sz="2700" dirty="0" smtClean="0"/>
              <a:t>.</a:t>
            </a:r>
            <a:r>
              <a:rPr lang="en-US" sz="1000" dirty="0" smtClean="0">
                <a:latin typeface="AppleGaramond Lt" charset="0"/>
              </a:rPr>
              <a:t> </a:t>
            </a:r>
          </a:p>
        </p:txBody>
      </p:sp>
      <p:sp>
        <p:nvSpPr>
          <p:cNvPr id="28676"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1524D6E-ADBD-4A71-8430-7EB184482372}" type="slidenum">
              <a:rPr lang="en-US" smtClean="0"/>
              <a:pPr>
                <a:defRPr/>
              </a:pPr>
              <a:t>26</a:t>
            </a:fld>
            <a:endParaRPr lang="en-US"/>
          </a:p>
        </p:txBody>
      </p:sp>
    </p:spTree>
    <p:extLst>
      <p:ext uri="{BB962C8B-B14F-4D97-AF65-F5344CB8AC3E}">
        <p14:creationId xmlns:p14="http://schemas.microsoft.com/office/powerpoint/2010/main" val="1354267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nvPr>
        </p:nvSpPr>
        <p:spPr>
          <a:xfrm>
            <a:off x="508000" y="266700"/>
            <a:ext cx="11277600" cy="1143000"/>
          </a:xfrm>
        </p:spPr>
        <p:txBody>
          <a:bodyPr anchorCtr="0">
            <a:normAutofit fontScale="90000"/>
          </a:bodyPr>
          <a:lstStyle/>
          <a:p>
            <a:pPr eaLnBrk="1" hangingPunct="1">
              <a:defRPr/>
            </a:pPr>
            <a:r>
              <a:rPr lang="en-US" sz="4000" dirty="0" smtClean="0">
                <a:solidFill>
                  <a:srgbClr val="FF0000"/>
                </a:solidFill>
              </a:rPr>
              <a:t>PERAN UTAMA AKUNTANSI BIAYA KONTEMPORER</a:t>
            </a:r>
          </a:p>
        </p:txBody>
      </p:sp>
      <p:sp>
        <p:nvSpPr>
          <p:cNvPr id="627715" name="Rectangle 3"/>
          <p:cNvSpPr>
            <a:spLocks noGrp="1" noChangeArrowheads="1"/>
          </p:cNvSpPr>
          <p:nvPr>
            <p:ph idx="4294967295"/>
          </p:nvPr>
        </p:nvSpPr>
        <p:spPr>
          <a:xfrm>
            <a:off x="508000" y="1600200"/>
            <a:ext cx="11074400" cy="4495800"/>
          </a:xfrm>
        </p:spPr>
        <p:txBody>
          <a:bodyPr>
            <a:normAutofit/>
          </a:bodyPr>
          <a:lstStyle/>
          <a:p>
            <a:pPr eaLnBrk="1" hangingPunct="1">
              <a:lnSpc>
                <a:spcPct val="70000"/>
              </a:lnSpc>
              <a:defRPr/>
            </a:pPr>
            <a:r>
              <a:rPr lang="en-US" sz="2700" dirty="0" err="1" smtClean="0"/>
              <a:t>Dalam</a:t>
            </a:r>
            <a:r>
              <a:rPr lang="en-US" sz="2700" dirty="0" smtClean="0"/>
              <a:t> </a:t>
            </a:r>
            <a:r>
              <a:rPr lang="en-US" sz="2700" dirty="0" err="1" smtClean="0"/>
              <a:t>manajemen</a:t>
            </a:r>
            <a:r>
              <a:rPr lang="en-US" sz="2700" i="1" dirty="0" smtClean="0"/>
              <a:t> </a:t>
            </a:r>
            <a:r>
              <a:rPr lang="en-US" sz="2700" dirty="0" err="1" smtClean="0"/>
              <a:t>kontemporer</a:t>
            </a:r>
            <a:r>
              <a:rPr lang="en-US" sz="2700" dirty="0" smtClean="0"/>
              <a:t>, </a:t>
            </a:r>
            <a:r>
              <a:rPr lang="en-US" sz="2700" dirty="0" err="1" smtClean="0"/>
              <a:t>pemakai</a:t>
            </a:r>
            <a:r>
              <a:rPr lang="en-US" sz="2700" dirty="0" smtClean="0"/>
              <a:t> </a:t>
            </a:r>
            <a:r>
              <a:rPr lang="en-US" sz="2700" dirty="0" err="1" smtClean="0"/>
              <a:t>utama</a:t>
            </a:r>
            <a:r>
              <a:rPr lang="en-US" sz="2700" dirty="0" smtClean="0"/>
              <a:t> </a:t>
            </a:r>
            <a:r>
              <a:rPr lang="en-US" sz="2700" dirty="0" err="1" smtClean="0"/>
              <a:t>informasi</a:t>
            </a:r>
            <a:r>
              <a:rPr lang="en-US" sz="2700" dirty="0" smtClean="0"/>
              <a:t> yang </a:t>
            </a:r>
            <a:r>
              <a:rPr lang="en-US" sz="2700" dirty="0" err="1" smtClean="0"/>
              <a:t>dihasilkan</a:t>
            </a:r>
            <a:r>
              <a:rPr lang="en-US" sz="2700" dirty="0" smtClean="0"/>
              <a:t> </a:t>
            </a:r>
            <a:r>
              <a:rPr lang="en-US" sz="2700" dirty="0" err="1" smtClean="0"/>
              <a:t>oleh</a:t>
            </a:r>
            <a:r>
              <a:rPr lang="en-US" sz="2700" dirty="0" smtClean="0"/>
              <a:t> </a:t>
            </a:r>
            <a:r>
              <a:rPr lang="en-US" sz="2700" dirty="0" err="1" smtClean="0"/>
              <a:t>akuntansi</a:t>
            </a:r>
            <a:r>
              <a:rPr lang="en-US" sz="2700" dirty="0" smtClean="0"/>
              <a:t> </a:t>
            </a:r>
            <a:r>
              <a:rPr lang="en-US" sz="2700" dirty="0" err="1" smtClean="0"/>
              <a:t>biaya</a:t>
            </a:r>
            <a:r>
              <a:rPr lang="en-US" sz="2700" dirty="0" smtClean="0"/>
              <a:t> </a:t>
            </a:r>
            <a:r>
              <a:rPr lang="en-US" sz="2700" dirty="0" err="1" smtClean="0"/>
              <a:t>adalah</a:t>
            </a:r>
            <a:r>
              <a:rPr lang="en-US" sz="2700" dirty="0" smtClean="0"/>
              <a:t> </a:t>
            </a:r>
            <a:r>
              <a:rPr lang="en-US" sz="2700" dirty="0" err="1" smtClean="0"/>
              <a:t>manajemen</a:t>
            </a:r>
            <a:r>
              <a:rPr lang="en-US" sz="2700" dirty="0" smtClean="0"/>
              <a:t> </a:t>
            </a:r>
            <a:r>
              <a:rPr lang="en-US" sz="2700" dirty="0" err="1" smtClean="0"/>
              <a:t>dan</a:t>
            </a:r>
            <a:r>
              <a:rPr lang="en-US" sz="2700" dirty="0" smtClean="0"/>
              <a:t> </a:t>
            </a:r>
            <a:r>
              <a:rPr lang="en-US" sz="2700" dirty="0" err="1" smtClean="0"/>
              <a:t>karyawan</a:t>
            </a:r>
            <a:r>
              <a:rPr lang="en-US" sz="2700" dirty="0" smtClean="0"/>
              <a:t> yang </a:t>
            </a:r>
            <a:r>
              <a:rPr lang="en-US" sz="2700" dirty="0" err="1" smtClean="0"/>
              <a:t>menggunakan</a:t>
            </a:r>
            <a:r>
              <a:rPr lang="en-US" sz="2700" dirty="0" smtClean="0"/>
              <a:t> </a:t>
            </a:r>
            <a:r>
              <a:rPr lang="en-US" sz="2700" dirty="0" err="1" smtClean="0"/>
              <a:t>tiga</a:t>
            </a:r>
            <a:r>
              <a:rPr lang="en-US" sz="2700" dirty="0" smtClean="0"/>
              <a:t> </a:t>
            </a:r>
            <a:r>
              <a:rPr lang="en-US" sz="2700" dirty="0" err="1" smtClean="0"/>
              <a:t>paradigma</a:t>
            </a:r>
            <a:r>
              <a:rPr lang="en-US" sz="2700" dirty="0" smtClean="0"/>
              <a:t>: </a:t>
            </a:r>
            <a:r>
              <a:rPr lang="en-US" sz="2700" i="1" dirty="0" smtClean="0"/>
              <a:t>customer value, continuous improvement, </a:t>
            </a:r>
            <a:r>
              <a:rPr lang="en-US" sz="2700" dirty="0" err="1" smtClean="0"/>
              <a:t>dan</a:t>
            </a:r>
            <a:r>
              <a:rPr lang="en-US" sz="2700" i="1" dirty="0" smtClean="0"/>
              <a:t> organizational system (cross-functional system </a:t>
            </a:r>
            <a:r>
              <a:rPr lang="en-US" sz="2700" dirty="0" err="1" smtClean="0"/>
              <a:t>dan</a:t>
            </a:r>
            <a:r>
              <a:rPr lang="en-US" sz="2700" dirty="0" smtClean="0"/>
              <a:t> </a:t>
            </a:r>
            <a:r>
              <a:rPr lang="en-US" sz="2700" i="1" dirty="0" smtClean="0"/>
              <a:t>employee empowerment).</a:t>
            </a:r>
          </a:p>
          <a:p>
            <a:pPr eaLnBrk="1" hangingPunct="1">
              <a:lnSpc>
                <a:spcPct val="70000"/>
              </a:lnSpc>
              <a:defRPr/>
            </a:pPr>
            <a:r>
              <a:rPr lang="en-US" sz="2700" dirty="0" err="1" smtClean="0"/>
              <a:t>Menyediakan</a:t>
            </a:r>
            <a:r>
              <a:rPr lang="en-US" sz="2700" dirty="0" smtClean="0"/>
              <a:t> </a:t>
            </a:r>
            <a:r>
              <a:rPr lang="en-US" sz="2700" dirty="0" err="1" smtClean="0"/>
              <a:t>informasi</a:t>
            </a:r>
            <a:r>
              <a:rPr lang="en-US" sz="2700" dirty="0" smtClean="0"/>
              <a:t> </a:t>
            </a:r>
            <a:r>
              <a:rPr lang="en-US" sz="2700" dirty="0" err="1" smtClean="0"/>
              <a:t>biaya</a:t>
            </a:r>
            <a:r>
              <a:rPr lang="en-US" sz="2700" dirty="0" smtClean="0"/>
              <a:t> yang </a:t>
            </a:r>
            <a:r>
              <a:rPr lang="en-US" sz="2700" dirty="0" err="1" smtClean="0"/>
              <a:t>memungkinkan</a:t>
            </a:r>
            <a:r>
              <a:rPr lang="en-US" sz="2700" dirty="0" smtClean="0"/>
              <a:t> </a:t>
            </a:r>
            <a:r>
              <a:rPr lang="en-US" sz="2700" dirty="0" err="1" smtClean="0"/>
              <a:t>manajemen</a:t>
            </a:r>
            <a:r>
              <a:rPr lang="en-US" sz="2700" dirty="0" smtClean="0"/>
              <a:t> </a:t>
            </a:r>
            <a:r>
              <a:rPr lang="en-US" sz="2700" dirty="0" err="1" smtClean="0"/>
              <a:t>dan</a:t>
            </a:r>
            <a:r>
              <a:rPr lang="en-US" sz="2700" dirty="0" smtClean="0"/>
              <a:t> </a:t>
            </a:r>
            <a:r>
              <a:rPr lang="en-US" sz="2700" dirty="0" err="1" smtClean="0"/>
              <a:t>karyawan</a:t>
            </a:r>
            <a:r>
              <a:rPr lang="en-US" sz="2700" dirty="0" smtClean="0"/>
              <a:t> </a:t>
            </a:r>
            <a:r>
              <a:rPr lang="en-US" sz="2700" dirty="0" err="1" smtClean="0"/>
              <a:t>untuk</a:t>
            </a:r>
            <a:r>
              <a:rPr lang="en-US" sz="2700" dirty="0" smtClean="0"/>
              <a:t> </a:t>
            </a:r>
            <a:r>
              <a:rPr lang="en-US" sz="2700" dirty="0" err="1" smtClean="0"/>
              <a:t>mengelola</a:t>
            </a:r>
            <a:r>
              <a:rPr lang="en-US" sz="2700" dirty="0" smtClean="0"/>
              <a:t> </a:t>
            </a:r>
            <a:r>
              <a:rPr lang="en-US" sz="2700" dirty="0" err="1" smtClean="0"/>
              <a:t>aktivitas</a:t>
            </a:r>
            <a:r>
              <a:rPr lang="en-US" sz="2700" dirty="0" smtClean="0"/>
              <a:t>,</a:t>
            </a:r>
            <a:r>
              <a:rPr lang="en-US" sz="2700" i="1" dirty="0" smtClean="0"/>
              <a:t> </a:t>
            </a:r>
            <a:r>
              <a:rPr lang="en-US" sz="2700" dirty="0" err="1" smtClean="0"/>
              <a:t>sehingga</a:t>
            </a:r>
            <a:r>
              <a:rPr lang="en-US" sz="2700" dirty="0" smtClean="0"/>
              <a:t> </a:t>
            </a:r>
            <a:r>
              <a:rPr lang="en-US" sz="2700" dirty="0" err="1" smtClean="0"/>
              <a:t>manajemen</a:t>
            </a:r>
            <a:r>
              <a:rPr lang="en-US" sz="2700" dirty="0" smtClean="0"/>
              <a:t> </a:t>
            </a:r>
            <a:r>
              <a:rPr lang="en-US" sz="2700" dirty="0" err="1" smtClean="0"/>
              <a:t>terdorong</a:t>
            </a:r>
            <a:r>
              <a:rPr lang="en-US" sz="2700" dirty="0" smtClean="0"/>
              <a:t> </a:t>
            </a:r>
            <a:r>
              <a:rPr lang="en-US" sz="2700" dirty="0" err="1" smtClean="0"/>
              <a:t>untuk</a:t>
            </a:r>
            <a:r>
              <a:rPr lang="en-US" sz="2700" dirty="0" smtClean="0"/>
              <a:t> </a:t>
            </a:r>
            <a:r>
              <a:rPr lang="en-US" sz="2700" dirty="0" err="1" smtClean="0"/>
              <a:t>melakukan</a:t>
            </a:r>
            <a:r>
              <a:rPr lang="en-US" sz="2700" dirty="0" smtClean="0"/>
              <a:t> </a:t>
            </a:r>
            <a:r>
              <a:rPr lang="en-US" sz="2700" i="1" dirty="0" smtClean="0"/>
              <a:t>improvement</a:t>
            </a:r>
            <a:r>
              <a:rPr lang="en-US" sz="2700" dirty="0" smtClean="0"/>
              <a:t> </a:t>
            </a:r>
            <a:r>
              <a:rPr lang="en-US" sz="2700" dirty="0" err="1" smtClean="0"/>
              <a:t>berkelanjutan</a:t>
            </a:r>
            <a:r>
              <a:rPr lang="en-US" sz="2700" dirty="0" smtClean="0"/>
              <a:t> </a:t>
            </a:r>
            <a:r>
              <a:rPr lang="en-US" sz="2700" dirty="0" err="1" smtClean="0"/>
              <a:t>terhadap</a:t>
            </a:r>
            <a:r>
              <a:rPr lang="en-US" sz="2700" dirty="0" smtClean="0"/>
              <a:t> </a:t>
            </a:r>
            <a:r>
              <a:rPr lang="en-US" sz="2700" dirty="0" err="1" smtClean="0"/>
              <a:t>aktivitas</a:t>
            </a:r>
            <a:r>
              <a:rPr lang="en-US" sz="2700" dirty="0" smtClean="0"/>
              <a:t> yang </a:t>
            </a:r>
            <a:r>
              <a:rPr lang="en-US" sz="2700" dirty="0" err="1" smtClean="0"/>
              <a:t>digunakan</a:t>
            </a:r>
            <a:r>
              <a:rPr lang="en-US" sz="2700" dirty="0" smtClean="0"/>
              <a:t> </a:t>
            </a:r>
            <a:r>
              <a:rPr lang="en-US" sz="2700" dirty="0" err="1" smtClean="0"/>
              <a:t>untuk</a:t>
            </a:r>
            <a:r>
              <a:rPr lang="en-US" sz="2700" dirty="0" smtClean="0"/>
              <a:t> </a:t>
            </a:r>
            <a:r>
              <a:rPr lang="en-US" sz="2700" dirty="0" err="1" smtClean="0"/>
              <a:t>menghasilkan</a:t>
            </a:r>
            <a:r>
              <a:rPr lang="en-US" sz="2700" dirty="0" smtClean="0"/>
              <a:t> </a:t>
            </a:r>
            <a:r>
              <a:rPr lang="en-US" sz="2700" dirty="0" err="1" smtClean="0"/>
              <a:t>produk</a:t>
            </a:r>
            <a:r>
              <a:rPr lang="en-US" sz="2700" dirty="0" smtClean="0"/>
              <a:t>/</a:t>
            </a:r>
            <a:r>
              <a:rPr lang="en-US" sz="2700" dirty="0" err="1" smtClean="0"/>
              <a:t>jasa</a:t>
            </a:r>
            <a:r>
              <a:rPr lang="en-US" sz="2700" dirty="0" smtClean="0"/>
              <a:t>, </a:t>
            </a:r>
            <a:r>
              <a:rPr lang="en-US" sz="2700" dirty="0" err="1" smtClean="0"/>
              <a:t>sehingga</a:t>
            </a:r>
            <a:r>
              <a:rPr lang="en-US" sz="2700" dirty="0" smtClean="0"/>
              <a:t> </a:t>
            </a:r>
            <a:r>
              <a:rPr lang="en-US" sz="2700" dirty="0" err="1" smtClean="0"/>
              <a:t>mampu</a:t>
            </a:r>
            <a:r>
              <a:rPr lang="en-US" sz="2700" dirty="0" smtClean="0"/>
              <a:t> </a:t>
            </a:r>
            <a:r>
              <a:rPr lang="en-US" sz="2700" dirty="0" err="1" smtClean="0"/>
              <a:t>menghasilkan</a:t>
            </a:r>
            <a:r>
              <a:rPr lang="en-US" sz="2700" dirty="0" smtClean="0"/>
              <a:t> </a:t>
            </a:r>
            <a:r>
              <a:rPr lang="en-US" sz="2700" dirty="0" err="1" smtClean="0"/>
              <a:t>keluaran</a:t>
            </a:r>
            <a:r>
              <a:rPr lang="en-US" sz="2700" dirty="0" smtClean="0"/>
              <a:t> </a:t>
            </a:r>
            <a:r>
              <a:rPr lang="en-US" sz="2700" dirty="0" err="1" smtClean="0"/>
              <a:t>secara</a:t>
            </a:r>
            <a:r>
              <a:rPr lang="en-US" sz="2700" i="1" dirty="0" smtClean="0"/>
              <a:t> cost effective.</a:t>
            </a:r>
            <a:endParaRPr lang="en-US" sz="2700" dirty="0" smtClean="0"/>
          </a:p>
          <a:p>
            <a:pPr eaLnBrk="1" hangingPunct="1">
              <a:lnSpc>
                <a:spcPct val="70000"/>
              </a:lnSpc>
              <a:defRPr/>
            </a:pPr>
            <a:endParaRPr lang="en-US" sz="2700" dirty="0" smtClean="0">
              <a:solidFill>
                <a:srgbClr val="11F6FD"/>
              </a:solidFill>
            </a:endParaRPr>
          </a:p>
        </p:txBody>
      </p:sp>
      <p:sp>
        <p:nvSpPr>
          <p:cNvPr id="2970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39169027-D895-4B14-B593-36297051676E}" type="slidenum">
              <a:rPr lang="en-US" smtClean="0"/>
              <a:pPr>
                <a:defRPr/>
              </a:pPr>
              <a:t>27</a:t>
            </a:fld>
            <a:endParaRPr lang="en-US"/>
          </a:p>
        </p:txBody>
      </p:sp>
    </p:spTree>
    <p:extLst>
      <p:ext uri="{BB962C8B-B14F-4D97-AF65-F5344CB8AC3E}">
        <p14:creationId xmlns:p14="http://schemas.microsoft.com/office/powerpoint/2010/main" val="1080103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7030A0"/>
                </a:solidFill>
              </a:rPr>
              <a:t>COST CONCEPT  DAN COST FLOW</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0" y="164892"/>
            <a:ext cx="2029238"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smtClean="0"/>
              <a:t>2</a:t>
            </a:r>
            <a:endParaRPr lang="en-US" sz="2400" dirty="0"/>
          </a:p>
        </p:txBody>
      </p:sp>
    </p:spTree>
    <p:extLst>
      <p:ext uri="{BB962C8B-B14F-4D97-AF65-F5344CB8AC3E}">
        <p14:creationId xmlns:p14="http://schemas.microsoft.com/office/powerpoint/2010/main" val="1143364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p:txBody>
          <a:bodyPr anchorCtr="0"/>
          <a:lstStyle/>
          <a:p>
            <a:pPr eaLnBrk="1" hangingPunct="1">
              <a:defRPr/>
            </a:pPr>
            <a:r>
              <a:rPr lang="en-US" sz="2800" dirty="0" smtClean="0"/>
              <a:t/>
            </a:r>
            <a:br>
              <a:rPr lang="en-US" sz="2800" dirty="0" smtClean="0"/>
            </a:br>
            <a:r>
              <a:rPr lang="en-US" sz="3600" dirty="0" smtClean="0">
                <a:solidFill>
                  <a:srgbClr val="7030A0"/>
                </a:solidFill>
              </a:rPr>
              <a:t>COST CONCEPT  DAN COST FLOW</a:t>
            </a:r>
          </a:p>
        </p:txBody>
      </p:sp>
      <p:sp>
        <p:nvSpPr>
          <p:cNvPr id="23555" name="Rectangle 3"/>
          <p:cNvSpPr>
            <a:spLocks noGrp="1" noChangeArrowheads="1"/>
          </p:cNvSpPr>
          <p:nvPr>
            <p:ph type="body" idx="4294967295"/>
          </p:nvPr>
        </p:nvSpPr>
        <p:spPr>
          <a:xfrm>
            <a:off x="609600" y="1600200"/>
            <a:ext cx="10972800" cy="5257800"/>
          </a:xfrm>
        </p:spPr>
        <p:txBody>
          <a:bodyPr/>
          <a:lstStyle/>
          <a:p>
            <a:pPr eaLnBrk="1" hangingPunct="1">
              <a:lnSpc>
                <a:spcPct val="80000"/>
              </a:lnSpc>
              <a:buFont typeface="Wingdings" pitchFamily="2" charset="2"/>
              <a:buNone/>
              <a:defRPr/>
            </a:pPr>
            <a:r>
              <a:rPr lang="en-US" sz="2800" b="1" dirty="0" err="1" smtClean="0"/>
              <a:t>Tujuannya</a:t>
            </a:r>
            <a:r>
              <a:rPr lang="en-US" sz="2800" b="1" dirty="0" smtClean="0"/>
              <a:t>:</a:t>
            </a:r>
            <a:r>
              <a:rPr lang="en-US" sz="2800" dirty="0" smtClean="0"/>
              <a:t> </a:t>
            </a:r>
            <a:r>
              <a:rPr lang="en-US" sz="2800" dirty="0" err="1" smtClean="0"/>
              <a:t>Penyiapan</a:t>
            </a:r>
            <a:r>
              <a:rPr lang="en-US" sz="2800" dirty="0" smtClean="0"/>
              <a:t> an income statement </a:t>
            </a:r>
            <a:r>
              <a:rPr lang="en-US" sz="2800" dirty="0" err="1" smtClean="0"/>
              <a:t>dan</a:t>
            </a:r>
            <a:r>
              <a:rPr lang="en-US" sz="2800" dirty="0" smtClean="0"/>
              <a:t> balance sheet </a:t>
            </a:r>
            <a:r>
              <a:rPr lang="en-US" sz="2800" dirty="0" smtClean="0">
                <a:sym typeface="Wingdings" pitchFamily="2" charset="2"/>
              </a:rPr>
              <a:t></a:t>
            </a:r>
            <a:r>
              <a:rPr lang="en-US" sz="2800" dirty="0" smtClean="0"/>
              <a:t> </a:t>
            </a:r>
            <a:r>
              <a:rPr lang="en-US" sz="2800" dirty="0" err="1" smtClean="0"/>
              <a:t>pelaporan</a:t>
            </a:r>
            <a:r>
              <a:rPr lang="en-US" sz="2800" dirty="0" smtClean="0"/>
              <a:t> </a:t>
            </a:r>
            <a:r>
              <a:rPr lang="en-US" sz="2800" dirty="0" err="1" smtClean="0"/>
              <a:t>eksternal</a:t>
            </a:r>
            <a:endParaRPr lang="en-US" sz="2800" dirty="0" smtClean="0"/>
          </a:p>
          <a:p>
            <a:pPr eaLnBrk="1" hangingPunct="1">
              <a:lnSpc>
                <a:spcPct val="80000"/>
              </a:lnSpc>
              <a:buFont typeface="Wingdings" pitchFamily="2" charset="2"/>
              <a:buNone/>
              <a:defRPr/>
            </a:pPr>
            <a:endParaRPr lang="en-US" sz="2800" i="1" dirty="0" smtClean="0"/>
          </a:p>
          <a:p>
            <a:pPr eaLnBrk="1" hangingPunct="1">
              <a:lnSpc>
                <a:spcPct val="80000"/>
              </a:lnSpc>
              <a:buFont typeface="Wingdings" pitchFamily="2" charset="2"/>
              <a:buNone/>
              <a:defRPr/>
            </a:pPr>
            <a:r>
              <a:rPr lang="en-US" sz="2800" dirty="0" smtClean="0"/>
              <a:t>• Product costs</a:t>
            </a:r>
          </a:p>
          <a:p>
            <a:pPr eaLnBrk="1" hangingPunct="1">
              <a:lnSpc>
                <a:spcPct val="80000"/>
              </a:lnSpc>
              <a:buFont typeface="Wingdings" pitchFamily="2" charset="2"/>
              <a:buNone/>
              <a:defRPr/>
            </a:pPr>
            <a:r>
              <a:rPr lang="en-US" sz="2800" dirty="0" smtClean="0"/>
              <a:t>	• Direct materials</a:t>
            </a:r>
          </a:p>
          <a:p>
            <a:pPr eaLnBrk="1" hangingPunct="1">
              <a:lnSpc>
                <a:spcPct val="80000"/>
              </a:lnSpc>
              <a:buFont typeface="Wingdings" pitchFamily="2" charset="2"/>
              <a:buNone/>
              <a:defRPr/>
            </a:pPr>
            <a:r>
              <a:rPr lang="en-US" sz="2800" dirty="0" smtClean="0"/>
              <a:t>	• Direct labor</a:t>
            </a:r>
          </a:p>
          <a:p>
            <a:pPr eaLnBrk="1" hangingPunct="1">
              <a:lnSpc>
                <a:spcPct val="80000"/>
              </a:lnSpc>
              <a:buFont typeface="Wingdings" pitchFamily="2" charset="2"/>
              <a:buNone/>
              <a:defRPr/>
            </a:pPr>
            <a:r>
              <a:rPr lang="en-US" sz="2800" dirty="0" smtClean="0"/>
              <a:t>	• Manufacturing overhead</a:t>
            </a:r>
          </a:p>
          <a:p>
            <a:pPr eaLnBrk="1" hangingPunct="1">
              <a:lnSpc>
                <a:spcPct val="80000"/>
              </a:lnSpc>
              <a:buFont typeface="Wingdings" pitchFamily="2" charset="2"/>
              <a:buNone/>
              <a:defRPr/>
            </a:pPr>
            <a:r>
              <a:rPr lang="en-US" sz="2800" dirty="0" smtClean="0"/>
              <a:t>• Period costs (nonmanufacturing costs)</a:t>
            </a:r>
          </a:p>
          <a:p>
            <a:pPr eaLnBrk="1" hangingPunct="1">
              <a:lnSpc>
                <a:spcPct val="80000"/>
              </a:lnSpc>
              <a:buFont typeface="Wingdings" pitchFamily="2" charset="2"/>
              <a:buNone/>
              <a:defRPr/>
            </a:pPr>
            <a:r>
              <a:rPr lang="en-US" sz="2800" dirty="0" smtClean="0"/>
              <a:t>	• Marketing and selling costs</a:t>
            </a:r>
            <a:br>
              <a:rPr lang="en-US" sz="2800" dirty="0" smtClean="0"/>
            </a:br>
            <a:r>
              <a:rPr lang="en-US" sz="2800" dirty="0" smtClean="0"/>
              <a:t>• Administrative costs</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34EC3C0-0236-49A9-93E0-CDB71D78031C}" type="slidenum">
              <a:rPr lang="en-US" smtClean="0"/>
              <a:pPr>
                <a:defRPr/>
              </a:pPr>
              <a:t>29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5771315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Ctr="0"/>
          <a:lstStyle/>
          <a:p>
            <a:pPr eaLnBrk="1" hangingPunct="1">
              <a:defRPr/>
            </a:pPr>
            <a:r>
              <a:rPr lang="en-US" smtClean="0"/>
              <a:t>Definisi…</a:t>
            </a:r>
          </a:p>
        </p:txBody>
      </p:sp>
      <p:sp>
        <p:nvSpPr>
          <p:cNvPr id="493571" name="Rectangle 3"/>
          <p:cNvSpPr>
            <a:spLocks noGrp="1" noChangeArrowheads="1"/>
          </p:cNvSpPr>
          <p:nvPr>
            <p:ph idx="4294967295"/>
          </p:nvPr>
        </p:nvSpPr>
        <p:spPr>
          <a:xfrm>
            <a:off x="508000" y="1447800"/>
            <a:ext cx="11277600" cy="5410200"/>
          </a:xfrm>
        </p:spPr>
        <p:txBody>
          <a:bodyPr>
            <a:normAutofit/>
          </a:bodyPr>
          <a:lstStyle/>
          <a:p>
            <a:pPr marL="381000" indent="-381000" eaLnBrk="1" hangingPunct="1">
              <a:lnSpc>
                <a:spcPct val="110000"/>
              </a:lnSpc>
              <a:buFont typeface="Wingdings" pitchFamily="2" charset="2"/>
              <a:buChar char="§"/>
              <a:defRPr/>
            </a:pPr>
            <a:r>
              <a:rPr lang="en-US" dirty="0" err="1" smtClean="0">
                <a:solidFill>
                  <a:srgbClr val="FF2801"/>
                </a:solidFill>
              </a:rPr>
              <a:t>Akuntansi</a:t>
            </a:r>
            <a:r>
              <a:rPr lang="en-US" dirty="0" smtClean="0">
                <a:solidFill>
                  <a:srgbClr val="FF2801"/>
                </a:solidFill>
              </a:rPr>
              <a:t> </a:t>
            </a:r>
            <a:r>
              <a:rPr lang="en-US" dirty="0" err="1" smtClean="0">
                <a:solidFill>
                  <a:srgbClr val="FF2801"/>
                </a:solidFill>
              </a:rPr>
              <a:t>biaya</a:t>
            </a:r>
            <a:r>
              <a:rPr lang="en-US" dirty="0" smtClean="0">
                <a:solidFill>
                  <a:srgbClr val="FF2801"/>
                </a:solidFill>
              </a:rPr>
              <a:t> </a:t>
            </a:r>
            <a:r>
              <a:rPr lang="en-US" dirty="0" err="1" smtClean="0">
                <a:solidFill>
                  <a:srgbClr val="FF2801"/>
                </a:solidFill>
              </a:rPr>
              <a:t>merupakan</a:t>
            </a:r>
            <a:r>
              <a:rPr lang="en-US" dirty="0" smtClean="0">
                <a:solidFill>
                  <a:srgbClr val="FF2801"/>
                </a:solidFill>
              </a:rPr>
              <a:t> </a:t>
            </a:r>
            <a:r>
              <a:rPr lang="en-US" dirty="0" err="1" smtClean="0">
                <a:solidFill>
                  <a:srgbClr val="FF2801"/>
                </a:solidFill>
              </a:rPr>
              <a:t>sistem</a:t>
            </a:r>
            <a:r>
              <a:rPr lang="en-US" dirty="0" smtClean="0">
                <a:solidFill>
                  <a:srgbClr val="FF2801"/>
                </a:solidFill>
              </a:rPr>
              <a:t> </a:t>
            </a:r>
            <a:r>
              <a:rPr lang="en-US" dirty="0" err="1" smtClean="0">
                <a:solidFill>
                  <a:srgbClr val="FF2801"/>
                </a:solidFill>
              </a:rPr>
              <a:t>informasi</a:t>
            </a:r>
            <a:r>
              <a:rPr lang="en-US" dirty="0" smtClean="0">
                <a:solidFill>
                  <a:srgbClr val="FF2801"/>
                </a:solidFill>
              </a:rPr>
              <a:t> yang </a:t>
            </a:r>
            <a:r>
              <a:rPr lang="en-US" dirty="0" err="1" smtClean="0">
                <a:solidFill>
                  <a:srgbClr val="FF2801"/>
                </a:solidFill>
              </a:rPr>
              <a:t>mengolah</a:t>
            </a:r>
            <a:r>
              <a:rPr lang="en-US" dirty="0" smtClean="0">
                <a:solidFill>
                  <a:srgbClr val="FF2801"/>
                </a:solidFill>
              </a:rPr>
              <a:t> </a:t>
            </a:r>
            <a:r>
              <a:rPr lang="en-US" dirty="0" err="1" smtClean="0">
                <a:solidFill>
                  <a:srgbClr val="FF2801"/>
                </a:solidFill>
              </a:rPr>
              <a:t>masukan</a:t>
            </a:r>
            <a:r>
              <a:rPr lang="en-US" dirty="0" smtClean="0">
                <a:solidFill>
                  <a:srgbClr val="FF2801"/>
                </a:solidFill>
              </a:rPr>
              <a:t> (</a:t>
            </a:r>
            <a:r>
              <a:rPr lang="en-US" dirty="0" err="1" smtClean="0">
                <a:solidFill>
                  <a:srgbClr val="FF2801"/>
                </a:solidFill>
              </a:rPr>
              <a:t>berupa</a:t>
            </a:r>
            <a:r>
              <a:rPr lang="en-US" dirty="0" smtClean="0">
                <a:solidFill>
                  <a:srgbClr val="FF2801"/>
                </a:solidFill>
              </a:rPr>
              <a:t> data </a:t>
            </a:r>
            <a:r>
              <a:rPr lang="en-US" dirty="0" err="1" smtClean="0">
                <a:solidFill>
                  <a:srgbClr val="FF2801"/>
                </a:solidFill>
              </a:rPr>
              <a:t>operasi</a:t>
            </a:r>
            <a:r>
              <a:rPr lang="en-US" dirty="0" smtClean="0">
                <a:solidFill>
                  <a:srgbClr val="FF2801"/>
                </a:solidFill>
              </a:rPr>
              <a:t> </a:t>
            </a:r>
            <a:r>
              <a:rPr lang="en-US" dirty="0" err="1" smtClean="0">
                <a:solidFill>
                  <a:srgbClr val="FF2801"/>
                </a:solidFill>
              </a:rPr>
              <a:t>dan</a:t>
            </a:r>
            <a:r>
              <a:rPr lang="en-US" dirty="0" smtClean="0">
                <a:solidFill>
                  <a:srgbClr val="FF2801"/>
                </a:solidFill>
              </a:rPr>
              <a:t> data </a:t>
            </a:r>
            <a:r>
              <a:rPr lang="en-US" dirty="0" err="1" smtClean="0">
                <a:solidFill>
                  <a:srgbClr val="FF2801"/>
                </a:solidFill>
              </a:rPr>
              <a:t>keuangan</a:t>
            </a:r>
            <a:r>
              <a:rPr lang="en-US" dirty="0" smtClean="0">
                <a:solidFill>
                  <a:srgbClr val="FF2801"/>
                </a:solidFill>
              </a:rPr>
              <a:t>) </a:t>
            </a:r>
            <a:r>
              <a:rPr lang="en-US" dirty="0" err="1" smtClean="0">
                <a:solidFill>
                  <a:srgbClr val="FF2801"/>
                </a:solidFill>
              </a:rPr>
              <a:t>dan</a:t>
            </a:r>
            <a:r>
              <a:rPr lang="en-US" dirty="0" smtClean="0">
                <a:solidFill>
                  <a:srgbClr val="FF2801"/>
                </a:solidFill>
              </a:rPr>
              <a:t> </a:t>
            </a:r>
            <a:r>
              <a:rPr lang="en-US" dirty="0" err="1" smtClean="0">
                <a:solidFill>
                  <a:srgbClr val="FF2801"/>
                </a:solidFill>
              </a:rPr>
              <a:t>menghasilkan</a:t>
            </a:r>
            <a:r>
              <a:rPr lang="en-US" dirty="0" smtClean="0">
                <a:solidFill>
                  <a:srgbClr val="FF2801"/>
                </a:solidFill>
              </a:rPr>
              <a:t> </a:t>
            </a:r>
            <a:r>
              <a:rPr lang="en-US" dirty="0" err="1" smtClean="0">
                <a:solidFill>
                  <a:srgbClr val="FF2801"/>
                </a:solidFill>
              </a:rPr>
              <a:t>keluaran</a:t>
            </a:r>
            <a:r>
              <a:rPr lang="en-US" dirty="0" smtClean="0">
                <a:solidFill>
                  <a:srgbClr val="FF2801"/>
                </a:solidFill>
              </a:rPr>
              <a:t> </a:t>
            </a:r>
            <a:r>
              <a:rPr lang="en-US" dirty="0" err="1" smtClean="0">
                <a:solidFill>
                  <a:srgbClr val="FF2801"/>
                </a:solidFill>
              </a:rPr>
              <a:t>berupa</a:t>
            </a:r>
            <a:r>
              <a:rPr lang="en-US" dirty="0" smtClean="0">
                <a:solidFill>
                  <a:srgbClr val="FF2801"/>
                </a:solidFill>
              </a:rPr>
              <a:t> </a:t>
            </a:r>
            <a:r>
              <a:rPr lang="en-US" dirty="0" err="1" smtClean="0">
                <a:solidFill>
                  <a:srgbClr val="FF2801"/>
                </a:solidFill>
              </a:rPr>
              <a:t>informasi</a:t>
            </a:r>
            <a:r>
              <a:rPr lang="en-US" dirty="0" smtClean="0">
                <a:solidFill>
                  <a:srgbClr val="FF2801"/>
                </a:solidFill>
              </a:rPr>
              <a:t> </a:t>
            </a:r>
            <a:r>
              <a:rPr lang="en-US" dirty="0" err="1" smtClean="0">
                <a:solidFill>
                  <a:srgbClr val="FF2801"/>
                </a:solidFill>
              </a:rPr>
              <a:t>biaya</a:t>
            </a:r>
            <a:r>
              <a:rPr lang="en-US" dirty="0" smtClean="0">
                <a:solidFill>
                  <a:srgbClr val="FF2801"/>
                </a:solidFill>
              </a:rPr>
              <a:t> </a:t>
            </a:r>
            <a:r>
              <a:rPr lang="en-US" dirty="0" err="1" smtClean="0">
                <a:solidFill>
                  <a:srgbClr val="FF2801"/>
                </a:solidFill>
              </a:rPr>
              <a:t>dan</a:t>
            </a:r>
            <a:r>
              <a:rPr lang="en-US" dirty="0" smtClean="0">
                <a:solidFill>
                  <a:srgbClr val="FF2801"/>
                </a:solidFill>
              </a:rPr>
              <a:t> </a:t>
            </a:r>
            <a:r>
              <a:rPr lang="en-US" dirty="0" err="1" smtClean="0">
                <a:solidFill>
                  <a:srgbClr val="FF2801"/>
                </a:solidFill>
              </a:rPr>
              <a:t>informasi</a:t>
            </a:r>
            <a:r>
              <a:rPr lang="en-US" dirty="0" smtClean="0">
                <a:solidFill>
                  <a:srgbClr val="FF2801"/>
                </a:solidFill>
              </a:rPr>
              <a:t> </a:t>
            </a:r>
            <a:r>
              <a:rPr lang="en-US" dirty="0" err="1" smtClean="0">
                <a:solidFill>
                  <a:srgbClr val="FF2801"/>
                </a:solidFill>
              </a:rPr>
              <a:t>operasi</a:t>
            </a:r>
            <a:endParaRPr lang="en-US" dirty="0" smtClean="0">
              <a:solidFill>
                <a:srgbClr val="FF2801"/>
              </a:solidFill>
            </a:endParaRPr>
          </a:p>
          <a:p>
            <a:pPr marL="381000" indent="-381000" eaLnBrk="1" hangingPunct="1">
              <a:lnSpc>
                <a:spcPct val="110000"/>
              </a:lnSpc>
              <a:buFont typeface="Wingdings" pitchFamily="2" charset="2"/>
              <a:buChar char="§"/>
              <a:defRPr/>
            </a:pPr>
            <a:r>
              <a:rPr lang="en-US" dirty="0" err="1" smtClean="0"/>
              <a:t>Manfaatnya</a:t>
            </a:r>
            <a:r>
              <a:rPr lang="en-US" dirty="0" smtClean="0"/>
              <a:t>: activity management </a:t>
            </a:r>
            <a:r>
              <a:rPr lang="en-US" dirty="0" err="1" smtClean="0"/>
              <a:t>dan</a:t>
            </a:r>
            <a:r>
              <a:rPr lang="en-US" dirty="0" smtClean="0"/>
              <a:t> decision making</a:t>
            </a:r>
          </a:p>
          <a:p>
            <a:pPr marL="381000" indent="-381000" eaLnBrk="1" hangingPunct="1">
              <a:lnSpc>
                <a:spcPct val="110000"/>
              </a:lnSpc>
              <a:buFont typeface="Wingdings" pitchFamily="2" charset="2"/>
              <a:buChar char="§"/>
              <a:defRPr/>
            </a:pPr>
            <a:r>
              <a:rPr lang="en-US" dirty="0" err="1" smtClean="0"/>
              <a:t>Contoh</a:t>
            </a:r>
            <a:r>
              <a:rPr lang="en-US" dirty="0" smtClean="0"/>
              <a:t>: </a:t>
            </a:r>
            <a:r>
              <a:rPr lang="en-US" dirty="0" err="1" smtClean="0"/>
              <a:t>informasi</a:t>
            </a:r>
            <a:r>
              <a:rPr lang="en-US" dirty="0" smtClean="0"/>
              <a:t> </a:t>
            </a:r>
            <a:r>
              <a:rPr lang="en-US" dirty="0" err="1" smtClean="0"/>
              <a:t>tentang</a:t>
            </a:r>
            <a:r>
              <a:rPr lang="en-US" dirty="0" smtClean="0"/>
              <a:t> unit cost </a:t>
            </a:r>
            <a:r>
              <a:rPr lang="en-US" dirty="0" err="1" smtClean="0"/>
              <a:t>dan</a:t>
            </a:r>
            <a:r>
              <a:rPr lang="en-US" dirty="0" smtClean="0"/>
              <a:t> cost of good sold – strategic pricing</a:t>
            </a:r>
          </a:p>
          <a:p>
            <a:pPr marL="381000" indent="-381000" eaLnBrk="1" hangingPunct="1">
              <a:lnSpc>
                <a:spcPct val="90000"/>
              </a:lnSpc>
              <a:buFont typeface="Wingdings" pitchFamily="2" charset="2"/>
              <a:buChar char="§"/>
              <a:defRPr/>
            </a:pPr>
            <a:endParaRPr lang="en-US" dirty="0" smtClean="0"/>
          </a:p>
        </p:txBody>
      </p:sp>
      <p:sp>
        <p:nvSpPr>
          <p:cNvPr id="5124"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DDD59102-2BE6-4F34-A8DB-A70A43298C64}" type="slidenum">
              <a:rPr lang="en-US" smtClean="0"/>
              <a:pPr>
                <a:defRPr/>
              </a:pPr>
              <a:t>3</a:t>
            </a:fld>
            <a:endParaRPr lang="en-US"/>
          </a:p>
        </p:txBody>
      </p:sp>
    </p:spTree>
    <p:extLst>
      <p:ext uri="{BB962C8B-B14F-4D97-AF65-F5344CB8AC3E}">
        <p14:creationId xmlns:p14="http://schemas.microsoft.com/office/powerpoint/2010/main" val="147296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Effect transition="in" filter="strips(downRight)">
                                      <p:cBhvr>
                                        <p:cTn id="7" dur="500"/>
                                        <p:tgtEl>
                                          <p:spTgt spid="493571">
                                            <p:txEl>
                                              <p:pRg st="0" end="0"/>
                                            </p:txEl>
                                          </p:spTgt>
                                        </p:tgtEl>
                                      </p:cBhvr>
                                    </p:animEffect>
                                  </p:childTnLst>
                                  <p:subTnLst>
                                    <p:animClr clrSpc="rgb" dir="cw">
                                      <p:cBhvr override="childStyle">
                                        <p:cTn dur="1" fill="hold" display="0" masterRel="nextClick" afterEffect="1"/>
                                        <p:tgtEl>
                                          <p:spTgt spid="493571">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3571">
                                            <p:txEl>
                                              <p:pRg st="1" end="1"/>
                                            </p:txEl>
                                          </p:spTgt>
                                        </p:tgtEl>
                                        <p:attrNameLst>
                                          <p:attrName>style.visibility</p:attrName>
                                        </p:attrNameLst>
                                      </p:cBhvr>
                                      <p:to>
                                        <p:strVal val="visible"/>
                                      </p:to>
                                    </p:set>
                                    <p:animEffect transition="in" filter="strips(downRight)">
                                      <p:cBhvr>
                                        <p:cTn id="12" dur="500"/>
                                        <p:tgtEl>
                                          <p:spTgt spid="493571">
                                            <p:txEl>
                                              <p:pRg st="1" end="1"/>
                                            </p:txEl>
                                          </p:spTgt>
                                        </p:tgtEl>
                                      </p:cBhvr>
                                    </p:animEffect>
                                  </p:childTnLst>
                                  <p:subTnLst>
                                    <p:animClr clrSpc="rgb" dir="cw">
                                      <p:cBhvr override="childStyle">
                                        <p:cTn dur="1" fill="hold" display="0" masterRel="nextClick" afterEffect="1"/>
                                        <p:tgtEl>
                                          <p:spTgt spid="493571">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93571">
                                            <p:txEl>
                                              <p:pRg st="2" end="2"/>
                                            </p:txEl>
                                          </p:spTgt>
                                        </p:tgtEl>
                                        <p:attrNameLst>
                                          <p:attrName>style.visibility</p:attrName>
                                        </p:attrNameLst>
                                      </p:cBhvr>
                                      <p:to>
                                        <p:strVal val="visible"/>
                                      </p:to>
                                    </p:set>
                                    <p:animEffect transition="in" filter="strips(downRight)">
                                      <p:cBhvr>
                                        <p:cTn id="17" dur="500"/>
                                        <p:tgtEl>
                                          <p:spTgt spid="493571">
                                            <p:txEl>
                                              <p:pRg st="2" end="2"/>
                                            </p:txEl>
                                          </p:spTgt>
                                        </p:tgtEl>
                                      </p:cBhvr>
                                    </p:animEffect>
                                  </p:childTnLst>
                                  <p:subTnLst>
                                    <p:animClr clrSpc="rgb" dir="cw">
                                      <p:cBhvr override="childStyle">
                                        <p:cTn dur="1" fill="hold" display="0" masterRel="nextClick" afterEffect="1"/>
                                        <p:tgtEl>
                                          <p:spTgt spid="493571">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smtClean="0">
                <a:solidFill>
                  <a:srgbClr val="FF0000"/>
                </a:solidFill>
              </a:rPr>
              <a:t>Cost Concept …</a:t>
            </a:r>
          </a:p>
        </p:txBody>
      </p:sp>
      <p:sp>
        <p:nvSpPr>
          <p:cNvPr id="10854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400" b="1" smtClean="0"/>
              <a:t>Tujuannya</a:t>
            </a:r>
            <a:r>
              <a:rPr lang="en-US" sz="2400" smtClean="0"/>
              <a:t>: Memprediksi perilaku kos untuk merespon perubahan aktivitas</a:t>
            </a:r>
          </a:p>
          <a:p>
            <a:pPr eaLnBrk="1" hangingPunct="1">
              <a:lnSpc>
                <a:spcPct val="80000"/>
              </a:lnSpc>
              <a:buFont typeface="Wingdings" pitchFamily="2" charset="2"/>
              <a:buNone/>
              <a:defRPr/>
            </a:pPr>
            <a:r>
              <a:rPr lang="en-US" sz="2400" smtClean="0"/>
              <a:t>• Variable costs </a:t>
            </a:r>
          </a:p>
          <a:p>
            <a:pPr eaLnBrk="1" hangingPunct="1">
              <a:lnSpc>
                <a:spcPct val="80000"/>
              </a:lnSpc>
              <a:buFont typeface="Wingdings" pitchFamily="2" charset="2"/>
              <a:buNone/>
              <a:defRPr/>
            </a:pPr>
            <a:r>
              <a:rPr lang="en-US" sz="2400" smtClean="0"/>
              <a:t>• Fixed costs </a:t>
            </a:r>
            <a:endParaRPr lang="en-US" sz="2400" b="1" smtClean="0"/>
          </a:p>
          <a:p>
            <a:pPr eaLnBrk="1" hangingPunct="1">
              <a:lnSpc>
                <a:spcPct val="80000"/>
              </a:lnSpc>
              <a:buFont typeface="Wingdings" pitchFamily="2" charset="2"/>
              <a:buNone/>
              <a:defRPr/>
            </a:pPr>
            <a:r>
              <a:rPr lang="en-US" sz="2400" b="1" smtClean="0"/>
              <a:t>Tujuannya:</a:t>
            </a:r>
            <a:r>
              <a:rPr lang="en-US" sz="2400" smtClean="0"/>
              <a:t>Membebankan kos ke objeknya (Assigning costs) </a:t>
            </a:r>
          </a:p>
          <a:p>
            <a:pPr eaLnBrk="1" hangingPunct="1">
              <a:lnSpc>
                <a:spcPct val="80000"/>
              </a:lnSpc>
              <a:buFont typeface="Wingdings" pitchFamily="2" charset="2"/>
              <a:buNone/>
              <a:defRPr/>
            </a:pPr>
            <a:r>
              <a:rPr lang="en-US" sz="2400" smtClean="0"/>
              <a:t>• Direct costs </a:t>
            </a:r>
          </a:p>
          <a:p>
            <a:pPr eaLnBrk="1" hangingPunct="1">
              <a:lnSpc>
                <a:spcPct val="80000"/>
              </a:lnSpc>
              <a:buFont typeface="Wingdings" pitchFamily="2" charset="2"/>
              <a:buNone/>
              <a:defRPr/>
            </a:pPr>
            <a:r>
              <a:rPr lang="en-US" sz="2400" smtClean="0"/>
              <a:t>• Indirect costs </a:t>
            </a:r>
          </a:p>
          <a:p>
            <a:pPr eaLnBrk="1" hangingPunct="1">
              <a:lnSpc>
                <a:spcPct val="80000"/>
              </a:lnSpc>
              <a:buFont typeface="Wingdings" pitchFamily="2" charset="2"/>
              <a:buNone/>
              <a:defRPr/>
            </a:pPr>
            <a:r>
              <a:rPr lang="en-US" sz="2400" b="1" smtClean="0"/>
              <a:t>Tujuannya:</a:t>
            </a:r>
            <a:r>
              <a:rPr lang="en-US" sz="2400" smtClean="0"/>
              <a:t> Decision making</a:t>
            </a:r>
          </a:p>
          <a:p>
            <a:pPr eaLnBrk="1" hangingPunct="1">
              <a:lnSpc>
                <a:spcPct val="80000"/>
              </a:lnSpc>
              <a:buFont typeface="Wingdings" pitchFamily="2" charset="2"/>
              <a:buNone/>
              <a:defRPr/>
            </a:pPr>
            <a:r>
              <a:rPr lang="en-US" sz="2400" smtClean="0"/>
              <a:t>• Differential costs </a:t>
            </a:r>
          </a:p>
          <a:p>
            <a:pPr eaLnBrk="1" hangingPunct="1">
              <a:lnSpc>
                <a:spcPct val="80000"/>
              </a:lnSpc>
              <a:buFont typeface="Wingdings" pitchFamily="2" charset="2"/>
              <a:buNone/>
              <a:defRPr/>
            </a:pPr>
            <a:r>
              <a:rPr lang="en-US" sz="2400" smtClean="0"/>
              <a:t>• Sunk costs </a:t>
            </a:r>
          </a:p>
          <a:p>
            <a:pPr eaLnBrk="1" hangingPunct="1">
              <a:lnSpc>
                <a:spcPct val="80000"/>
              </a:lnSpc>
              <a:buFont typeface="Wingdings" pitchFamily="2" charset="2"/>
              <a:buNone/>
              <a:defRPr/>
            </a:pPr>
            <a:r>
              <a:rPr lang="en-US" sz="2400" smtClean="0"/>
              <a:t>• Opportunity costs</a:t>
            </a:r>
          </a:p>
          <a:p>
            <a:pPr eaLnBrk="1" hangingPunct="1">
              <a:lnSpc>
                <a:spcPct val="80000"/>
              </a:lnSpc>
              <a:defRPr/>
            </a:pPr>
            <a:endParaRPr lang="en-US" sz="240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9CA0F968-A94A-411C-A66A-F685CA745697}" type="slidenum">
              <a:rPr lang="en-US" smtClean="0"/>
              <a:pPr>
                <a:defRPr/>
              </a:pPr>
              <a:t>30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435585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p:txBody>
          <a:bodyPr anchorCtr="0">
            <a:normAutofit fontScale="90000"/>
          </a:bodyPr>
          <a:lstStyle/>
          <a:p>
            <a:pPr eaLnBrk="1" hangingPunct="1">
              <a:defRPr/>
            </a:pPr>
            <a:r>
              <a:rPr lang="en-US" sz="3200" dirty="0" smtClean="0"/>
              <a:t>COST CLASSIFICATIONS IN MANUFACTURING COMPANIES</a:t>
            </a:r>
            <a:br>
              <a:rPr lang="en-US" sz="3200" dirty="0" smtClean="0"/>
            </a:br>
            <a:r>
              <a:rPr lang="en-US" sz="4000" dirty="0" smtClean="0"/>
              <a:t> </a:t>
            </a:r>
          </a:p>
        </p:txBody>
      </p:sp>
      <p:pic>
        <p:nvPicPr>
          <p:cNvPr id="33795" name="Picture 4" descr="gar34943_ex020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711200" y="1752600"/>
            <a:ext cx="10972800" cy="4800600"/>
          </a:xfr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DCCA3E2-A3FB-4BEB-BC87-918F4E5950AF}" type="slidenum">
              <a:rPr lang="en-US" smtClean="0"/>
              <a:pPr>
                <a:defRPr/>
              </a:pPr>
              <a:t>31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0419665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idx="4294967295"/>
          </p:nvPr>
        </p:nvSpPr>
        <p:spPr/>
        <p:txBody>
          <a:bodyPr anchorCtr="0"/>
          <a:lstStyle/>
          <a:p>
            <a:pPr eaLnBrk="1" hangingPunct="1">
              <a:defRPr/>
            </a:pPr>
            <a:r>
              <a:rPr lang="en-US" sz="3200" dirty="0" smtClean="0"/>
              <a:t>COST FLOWS IN A MANUFACTURING COMPANY</a:t>
            </a:r>
            <a:br>
              <a:rPr lang="en-US" sz="3200" dirty="0" smtClean="0"/>
            </a:br>
            <a:r>
              <a:rPr lang="en-US" sz="4000" dirty="0" smtClean="0"/>
              <a:t> </a:t>
            </a:r>
          </a:p>
        </p:txBody>
      </p:sp>
      <p:sp>
        <p:nvSpPr>
          <p:cNvPr id="25603" name="Rectangle 3"/>
          <p:cNvSpPr>
            <a:spLocks noGrp="1" noChangeArrowheads="1"/>
          </p:cNvSpPr>
          <p:nvPr>
            <p:ph type="body" idx="4294967295"/>
          </p:nvPr>
        </p:nvSpPr>
        <p:spPr>
          <a:xfrm>
            <a:off x="609600" y="1752601"/>
            <a:ext cx="10972800" cy="4378325"/>
          </a:xfrm>
        </p:spPr>
        <p:txBody>
          <a:bodyPr/>
          <a:lstStyle/>
          <a:p>
            <a:pPr eaLnBrk="1" hangingPunct="1">
              <a:buFont typeface="Wingdings" pitchFamily="2" charset="2"/>
              <a:buNone/>
              <a:defRPr/>
            </a:pPr>
            <a:endParaRPr lang="en-US" smtClean="0"/>
          </a:p>
        </p:txBody>
      </p:sp>
      <p:sp>
        <p:nvSpPr>
          <p:cNvPr id="34820" name="Rectangle 11"/>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228600" algn="l"/>
                <a:tab pos="457200" algn="l"/>
                <a:tab pos="685800" algn="l"/>
                <a:tab pos="914400" algn="l"/>
              </a:tabLst>
            </a:pPr>
            <a:endParaRPr lang="id-ID">
              <a:latin typeface="Arial" charset="0"/>
            </a:endParaRPr>
          </a:p>
        </p:txBody>
      </p:sp>
      <p:pic>
        <p:nvPicPr>
          <p:cNvPr id="34821" name="Picture 10" descr="gar34943_ex0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2"/>
          <p:cNvSpPr>
            <a:spLocks noChangeArrowheads="1"/>
          </p:cNvSpPr>
          <p:nvPr/>
        </p:nvSpPr>
        <p:spPr bwMode="auto">
          <a:xfrm>
            <a:off x="0" y="37027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atin typeface="Tahoma" charset="0"/>
                <a:ea typeface="Times New Roman" pitchFamily="18" charset="0"/>
                <a:cs typeface="Tahoma" charset="0"/>
              </a:rPr>
              <a:t/>
            </a:r>
            <a:br>
              <a:rPr lang="en-US">
                <a:latin typeface="Tahoma" charset="0"/>
                <a:ea typeface="Times New Roman" pitchFamily="18" charset="0"/>
                <a:cs typeface="Tahoma" charset="0"/>
              </a:rPr>
            </a:br>
            <a:endParaRPr lang="en-US">
              <a:latin typeface="Arial" charset="0"/>
              <a:ea typeface="Times New Roman" pitchFamily="18" charset="0"/>
              <a:cs typeface="Tahoma" charset="0"/>
            </a:endParaRPr>
          </a:p>
        </p:txBody>
      </p:sp>
      <p:sp>
        <p:nvSpPr>
          <p:cNvPr id="7" name="Date Placeholder 6"/>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8" name="Slide Number Placeholder 7"/>
          <p:cNvSpPr>
            <a:spLocks noGrp="1"/>
          </p:cNvSpPr>
          <p:nvPr>
            <p:ph type="sldNum" sz="quarter" idx="4294967295"/>
          </p:nvPr>
        </p:nvSpPr>
        <p:spPr>
          <a:xfrm>
            <a:off x="8737600" y="6243638"/>
            <a:ext cx="2844800" cy="457200"/>
          </a:xfrm>
          <a:prstGeom prst="rect">
            <a:avLst/>
          </a:prstGeom>
        </p:spPr>
        <p:txBody>
          <a:bodyPr/>
          <a:lstStyle/>
          <a:p>
            <a:pPr>
              <a:defRPr/>
            </a:pPr>
            <a:fld id="{94C858EA-1436-42CE-813C-4230143BFDF2}" type="slidenum">
              <a:rPr lang="en-US" smtClean="0"/>
              <a:pPr>
                <a:defRPr/>
              </a:pPr>
              <a:t>32</a:t>
            </a:fld>
            <a:endParaRPr lang="en-US"/>
          </a:p>
        </p:txBody>
      </p:sp>
      <p:sp>
        <p:nvSpPr>
          <p:cNvPr id="9" name="Footer Placeholder 8"/>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1266420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idx="4294967295"/>
          </p:nvPr>
        </p:nvSpPr>
        <p:spPr>
          <a:xfrm>
            <a:off x="407368" y="332656"/>
            <a:ext cx="10515600" cy="399579"/>
          </a:xfrm>
        </p:spPr>
        <p:txBody>
          <a:bodyPr anchorCtr="0">
            <a:normAutofit fontScale="90000"/>
          </a:bodyPr>
          <a:lstStyle/>
          <a:p>
            <a:pPr eaLnBrk="1" hangingPunct="1">
              <a:defRPr/>
            </a:pPr>
            <a:r>
              <a:rPr lang="en-US" sz="2800" dirty="0" smtClean="0">
                <a:solidFill>
                  <a:srgbClr val="FF0000"/>
                </a:solidFill>
              </a:rPr>
              <a:t>COST FLOWS EXAMPLE</a:t>
            </a:r>
          </a:p>
        </p:txBody>
      </p:sp>
      <p:sp>
        <p:nvSpPr>
          <p:cNvPr id="26627" name="Rectangle 3"/>
          <p:cNvSpPr>
            <a:spLocks noGrp="1" noChangeArrowheads="1"/>
          </p:cNvSpPr>
          <p:nvPr>
            <p:ph type="body" idx="4294967295"/>
          </p:nvPr>
        </p:nvSpPr>
        <p:spPr>
          <a:xfrm>
            <a:off x="304800" y="908720"/>
            <a:ext cx="11480800" cy="5949280"/>
          </a:xfrm>
        </p:spPr>
        <p:txBody>
          <a:bodyPr>
            <a:normAutofit/>
          </a:bodyPr>
          <a:lstStyle/>
          <a:p>
            <a:pPr eaLnBrk="1" hangingPunct="1">
              <a:lnSpc>
                <a:spcPct val="80000"/>
              </a:lnSpc>
              <a:buFont typeface="Wingdings" pitchFamily="2" charset="2"/>
              <a:buNone/>
              <a:defRPr/>
            </a:pPr>
            <a:r>
              <a:rPr lang="en-US" sz="1600" b="1" dirty="0" smtClean="0"/>
              <a:t>EXAMPLE: Data </a:t>
            </a:r>
            <a:r>
              <a:rPr lang="en-US" sz="1600" b="1" dirty="0" err="1" smtClean="0"/>
              <a:t>kos</a:t>
            </a:r>
            <a:r>
              <a:rPr lang="en-US" sz="1600" b="1" dirty="0" smtClean="0"/>
              <a:t> </a:t>
            </a:r>
            <a:r>
              <a:rPr lang="en-US" sz="1600" b="1" dirty="0" err="1" smtClean="0"/>
              <a:t>akhir</a:t>
            </a:r>
            <a:r>
              <a:rPr lang="en-US" sz="1600" b="1" dirty="0" smtClean="0"/>
              <a:t> </a:t>
            </a:r>
            <a:r>
              <a:rPr lang="en-US" sz="1600" b="1" dirty="0" err="1" smtClean="0"/>
              <a:t>bulan</a:t>
            </a:r>
            <a:r>
              <a:rPr lang="en-US" sz="1600" b="1" dirty="0" smtClean="0"/>
              <a:t> </a:t>
            </a:r>
            <a:r>
              <a:rPr lang="en-US" sz="1600" b="1" dirty="0" err="1" smtClean="0"/>
              <a:t>Januari</a:t>
            </a:r>
            <a:r>
              <a:rPr lang="en-US" sz="1600" b="1" dirty="0" smtClean="0"/>
              <a:t> 2014 </a:t>
            </a:r>
            <a:r>
              <a:rPr lang="en-US" sz="1600" b="1" dirty="0" err="1" smtClean="0"/>
              <a:t>pada</a:t>
            </a:r>
            <a:r>
              <a:rPr lang="en-US" sz="1600" b="1" dirty="0" smtClean="0"/>
              <a:t> Ryder  Company:</a:t>
            </a:r>
          </a:p>
          <a:p>
            <a:pPr eaLnBrk="1" hangingPunct="1">
              <a:lnSpc>
                <a:spcPct val="80000"/>
              </a:lnSpc>
              <a:buFont typeface="Wingdings" pitchFamily="2" charset="2"/>
              <a:buNone/>
              <a:defRPr/>
            </a:pPr>
            <a:r>
              <a:rPr lang="en-US" sz="1600" b="1" dirty="0" smtClean="0"/>
              <a:t>Purchases of raw materials		$200,000</a:t>
            </a:r>
          </a:p>
          <a:p>
            <a:pPr eaLnBrk="1" hangingPunct="1">
              <a:lnSpc>
                <a:spcPct val="80000"/>
              </a:lnSpc>
              <a:buFont typeface="Wingdings" pitchFamily="2" charset="2"/>
              <a:buNone/>
              <a:defRPr/>
            </a:pPr>
            <a:r>
              <a:rPr lang="en-US" sz="1600" b="1" dirty="0" smtClean="0"/>
              <a:t>Direct labor		 	  270,000</a:t>
            </a:r>
          </a:p>
          <a:p>
            <a:pPr eaLnBrk="1" hangingPunct="1">
              <a:lnSpc>
                <a:spcPct val="80000"/>
              </a:lnSpc>
              <a:buFont typeface="Wingdings" pitchFamily="2" charset="2"/>
              <a:buNone/>
              <a:defRPr/>
            </a:pPr>
            <a:r>
              <a:rPr lang="en-US" sz="1600" b="1" dirty="0" smtClean="0"/>
              <a:t>Manufacturing overhead:</a:t>
            </a:r>
          </a:p>
          <a:p>
            <a:pPr eaLnBrk="1" hangingPunct="1">
              <a:lnSpc>
                <a:spcPct val="80000"/>
              </a:lnSpc>
              <a:buFont typeface="Wingdings" pitchFamily="2" charset="2"/>
              <a:buNone/>
              <a:defRPr/>
            </a:pPr>
            <a:r>
              <a:rPr lang="en-US" sz="1600" b="1" dirty="0" smtClean="0"/>
              <a:t>Indirect materials	              	</a:t>
            </a:r>
            <a:r>
              <a:rPr lang="id-ID" sz="1600" b="1" dirty="0" smtClean="0"/>
              <a:t>	</a:t>
            </a:r>
            <a:r>
              <a:rPr lang="en-US" sz="1600" b="1" dirty="0" smtClean="0"/>
              <a:t>$    5,000</a:t>
            </a:r>
          </a:p>
          <a:p>
            <a:pPr eaLnBrk="1" hangingPunct="1">
              <a:lnSpc>
                <a:spcPct val="80000"/>
              </a:lnSpc>
              <a:buFont typeface="Wingdings" pitchFamily="2" charset="2"/>
              <a:buNone/>
              <a:defRPr/>
            </a:pPr>
            <a:r>
              <a:rPr lang="en-US" sz="1600" b="1" dirty="0" smtClean="0"/>
              <a:t>Indirect labor	                   	  100,000</a:t>
            </a:r>
          </a:p>
          <a:p>
            <a:pPr eaLnBrk="1" hangingPunct="1">
              <a:lnSpc>
                <a:spcPct val="80000"/>
              </a:lnSpc>
              <a:buFont typeface="Wingdings" pitchFamily="2" charset="2"/>
              <a:buNone/>
              <a:defRPr/>
            </a:pPr>
            <a:r>
              <a:rPr lang="en-US" sz="1600" b="1" dirty="0" smtClean="0"/>
              <a:t>Utilities, factory                  		    80,000</a:t>
            </a:r>
          </a:p>
          <a:p>
            <a:pPr eaLnBrk="1" hangingPunct="1">
              <a:lnSpc>
                <a:spcPct val="80000"/>
              </a:lnSpc>
              <a:buFont typeface="Wingdings" pitchFamily="2" charset="2"/>
              <a:buNone/>
              <a:defRPr/>
            </a:pPr>
            <a:r>
              <a:rPr lang="en-US" sz="1600" b="1" dirty="0" smtClean="0"/>
              <a:t>Property taxes, factory                  	    36,000</a:t>
            </a:r>
          </a:p>
          <a:p>
            <a:pPr eaLnBrk="1" hangingPunct="1">
              <a:lnSpc>
                <a:spcPct val="80000"/>
              </a:lnSpc>
              <a:buFont typeface="Wingdings" pitchFamily="2" charset="2"/>
              <a:buNone/>
              <a:defRPr/>
            </a:pPr>
            <a:r>
              <a:rPr lang="en-US" sz="1600" b="1" dirty="0" smtClean="0"/>
              <a:t>Insurance, factory	              	   </a:t>
            </a:r>
            <a:r>
              <a:rPr lang="id-ID" sz="1600" b="1" dirty="0" smtClean="0"/>
              <a:t>	</a:t>
            </a:r>
            <a:r>
              <a:rPr lang="en-US" sz="1600" b="1" dirty="0" smtClean="0"/>
              <a:t>   </a:t>
            </a:r>
            <a:r>
              <a:rPr lang="id-ID" sz="1600" b="1" dirty="0" smtClean="0"/>
              <a:t>   </a:t>
            </a:r>
            <a:r>
              <a:rPr lang="en-US" sz="1600" b="1" dirty="0" smtClean="0"/>
              <a:t>9,000</a:t>
            </a:r>
          </a:p>
          <a:p>
            <a:pPr eaLnBrk="1" hangingPunct="1">
              <a:lnSpc>
                <a:spcPct val="80000"/>
              </a:lnSpc>
              <a:buFont typeface="Wingdings" pitchFamily="2" charset="2"/>
              <a:buNone/>
              <a:defRPr/>
            </a:pPr>
            <a:r>
              <a:rPr lang="en-US" sz="1600" b="1" dirty="0" smtClean="0"/>
              <a:t>Equipment rental	              	    </a:t>
            </a:r>
            <a:r>
              <a:rPr lang="id-ID" sz="1600" b="1" dirty="0"/>
              <a:t> </a:t>
            </a:r>
            <a:r>
              <a:rPr lang="id-ID" sz="1600" b="1" dirty="0" smtClean="0"/>
              <a:t>	     </a:t>
            </a:r>
            <a:r>
              <a:rPr lang="en-US" sz="1600" b="1" dirty="0" smtClean="0"/>
              <a:t>70,000</a:t>
            </a:r>
          </a:p>
          <a:p>
            <a:pPr eaLnBrk="1" hangingPunct="1">
              <a:lnSpc>
                <a:spcPct val="80000"/>
              </a:lnSpc>
              <a:buFont typeface="Wingdings" pitchFamily="2" charset="2"/>
              <a:buNone/>
              <a:defRPr/>
            </a:pPr>
            <a:r>
              <a:rPr lang="en-US" sz="1600" b="1" dirty="0" smtClean="0"/>
              <a:t>Depreciation, factory	               	</a:t>
            </a:r>
            <a:r>
              <a:rPr lang="id-ID" sz="1600" b="1" dirty="0" smtClean="0"/>
              <a:t>   </a:t>
            </a:r>
            <a:r>
              <a:rPr lang="en-US" sz="1600" b="1" u="sng" dirty="0" smtClean="0"/>
              <a:t>120,000</a:t>
            </a:r>
          </a:p>
          <a:p>
            <a:pPr eaLnBrk="1" hangingPunct="1">
              <a:lnSpc>
                <a:spcPct val="80000"/>
              </a:lnSpc>
              <a:buFont typeface="Wingdings" pitchFamily="2" charset="2"/>
              <a:buNone/>
              <a:defRPr/>
            </a:pPr>
            <a:r>
              <a:rPr lang="en-US" sz="1600" b="1" dirty="0" smtClean="0"/>
              <a:t>Total manufacturing overhead	</a:t>
            </a:r>
            <a:r>
              <a:rPr lang="id-ID" sz="1600" b="1" dirty="0" smtClean="0"/>
              <a:t> </a:t>
            </a:r>
            <a:r>
              <a:rPr lang="en-US" sz="1600" b="1" dirty="0" smtClean="0"/>
              <a:t>$420,000</a:t>
            </a:r>
          </a:p>
          <a:p>
            <a:pPr eaLnBrk="1" hangingPunct="1">
              <a:lnSpc>
                <a:spcPct val="80000"/>
              </a:lnSpc>
              <a:buFont typeface="Wingdings" pitchFamily="2" charset="2"/>
              <a:buNone/>
              <a:defRPr/>
            </a:pPr>
            <a:r>
              <a:rPr lang="en-US" sz="1600" b="1" dirty="0" err="1" smtClean="0"/>
              <a:t>Catatan</a:t>
            </a:r>
            <a:r>
              <a:rPr lang="en-US" sz="1600" b="1" dirty="0" smtClean="0"/>
              <a:t>:</a:t>
            </a:r>
          </a:p>
          <a:p>
            <a:pPr eaLnBrk="1" hangingPunct="1">
              <a:lnSpc>
                <a:spcPct val="80000"/>
              </a:lnSpc>
              <a:buFont typeface="Wingdings" pitchFamily="2" charset="2"/>
              <a:buNone/>
              <a:defRPr/>
            </a:pPr>
            <a:r>
              <a:rPr lang="en-US" sz="1600" b="1" dirty="0" smtClean="0"/>
              <a:t>•	</a:t>
            </a:r>
            <a:r>
              <a:rPr lang="en-US" sz="1600" b="1" dirty="0" err="1" smtClean="0"/>
              <a:t>Persediaan</a:t>
            </a:r>
            <a:r>
              <a:rPr lang="en-US" sz="1600" b="1" dirty="0" smtClean="0"/>
              <a:t> </a:t>
            </a:r>
            <a:r>
              <a:rPr lang="en-US" sz="1600" b="1" dirty="0" err="1" smtClean="0"/>
              <a:t>awal</a:t>
            </a:r>
            <a:r>
              <a:rPr lang="en-US" sz="1600" b="1" dirty="0" smtClean="0"/>
              <a:t> </a:t>
            </a:r>
            <a:r>
              <a:rPr lang="en-US" sz="1600" b="1" dirty="0" err="1" smtClean="0"/>
              <a:t>bahan</a:t>
            </a:r>
            <a:r>
              <a:rPr lang="en-US" sz="1600" b="1" dirty="0" smtClean="0"/>
              <a:t> </a:t>
            </a:r>
            <a:r>
              <a:rPr lang="en-US" sz="1600" b="1" dirty="0" err="1" smtClean="0"/>
              <a:t>baku</a:t>
            </a:r>
            <a:r>
              <a:rPr lang="en-US" sz="1600" b="1" dirty="0" smtClean="0"/>
              <a:t> $10.000 </a:t>
            </a:r>
            <a:r>
              <a:rPr lang="en-US" sz="1600" b="1" dirty="0" err="1" smtClean="0"/>
              <a:t>dan</a:t>
            </a:r>
            <a:r>
              <a:rPr lang="en-US" sz="1600" b="1" dirty="0" smtClean="0"/>
              <a:t> </a:t>
            </a:r>
            <a:r>
              <a:rPr lang="en-US" sz="1600" b="1" dirty="0" err="1" smtClean="0"/>
              <a:t>persediaan</a:t>
            </a:r>
            <a:r>
              <a:rPr lang="en-US" sz="1600" b="1" dirty="0" smtClean="0"/>
              <a:t> </a:t>
            </a:r>
            <a:r>
              <a:rPr lang="en-US" sz="1600" b="1" dirty="0" err="1" smtClean="0"/>
              <a:t>akhir</a:t>
            </a:r>
            <a:r>
              <a:rPr lang="en-US" sz="1600" b="1" dirty="0" smtClean="0"/>
              <a:t> </a:t>
            </a:r>
            <a:r>
              <a:rPr lang="en-US" sz="1600" b="1" dirty="0" err="1" smtClean="0"/>
              <a:t>bahan</a:t>
            </a:r>
            <a:r>
              <a:rPr lang="en-US" sz="1600" b="1" dirty="0" smtClean="0"/>
              <a:t> </a:t>
            </a:r>
            <a:r>
              <a:rPr lang="en-US" sz="1600" b="1" dirty="0" err="1" smtClean="0"/>
              <a:t>baku</a:t>
            </a:r>
            <a:r>
              <a:rPr lang="en-US" sz="1600" b="1" dirty="0" smtClean="0"/>
              <a:t> $30.000.</a:t>
            </a:r>
          </a:p>
          <a:p>
            <a:pPr eaLnBrk="1" hangingPunct="1">
              <a:lnSpc>
                <a:spcPct val="80000"/>
              </a:lnSpc>
              <a:buFont typeface="Wingdings" pitchFamily="2" charset="2"/>
              <a:buNone/>
              <a:defRPr/>
            </a:pPr>
            <a:r>
              <a:rPr lang="en-US" sz="1600" b="1" dirty="0" smtClean="0"/>
              <a:t>•	</a:t>
            </a:r>
            <a:r>
              <a:rPr lang="en-US" sz="1600" b="1" dirty="0" err="1" smtClean="0"/>
              <a:t>Persediaan</a:t>
            </a:r>
            <a:r>
              <a:rPr lang="en-US" sz="1600" b="1" dirty="0" smtClean="0"/>
              <a:t> </a:t>
            </a:r>
            <a:r>
              <a:rPr lang="en-US" sz="1600" b="1" dirty="0" err="1" smtClean="0"/>
              <a:t>produk</a:t>
            </a:r>
            <a:r>
              <a:rPr lang="en-US" sz="1600" b="1" dirty="0" smtClean="0"/>
              <a:t> </a:t>
            </a:r>
            <a:r>
              <a:rPr lang="en-US" sz="1600" b="1" dirty="0" err="1" smtClean="0"/>
              <a:t>dalam</a:t>
            </a:r>
            <a:r>
              <a:rPr lang="en-US" sz="1600" b="1" dirty="0" smtClean="0"/>
              <a:t> </a:t>
            </a:r>
            <a:r>
              <a:rPr lang="en-US" sz="1600" b="1" dirty="0" err="1" smtClean="0"/>
              <a:t>proses</a:t>
            </a:r>
            <a:r>
              <a:rPr lang="en-US" sz="1600" b="1" dirty="0" smtClean="0"/>
              <a:t> </a:t>
            </a:r>
            <a:r>
              <a:rPr lang="en-US" sz="1600" b="1" dirty="0" err="1" smtClean="0"/>
              <a:t>awal</a:t>
            </a:r>
            <a:r>
              <a:rPr lang="en-US" sz="1600" b="1" dirty="0" smtClean="0"/>
              <a:t> </a:t>
            </a:r>
            <a:r>
              <a:rPr lang="en-US" sz="1600" b="1" dirty="0" err="1" smtClean="0"/>
              <a:t>periode</a:t>
            </a:r>
            <a:r>
              <a:rPr lang="en-US" sz="1600" b="1" dirty="0" smtClean="0"/>
              <a:t> $40.000 </a:t>
            </a:r>
            <a:r>
              <a:rPr lang="en-US" sz="1600" b="1" dirty="0" err="1" smtClean="0"/>
              <a:t>dan</a:t>
            </a:r>
            <a:r>
              <a:rPr lang="en-US" sz="1600" b="1" dirty="0" smtClean="0"/>
              <a:t> </a:t>
            </a:r>
            <a:r>
              <a:rPr lang="en-US" sz="1600" b="1" dirty="0" err="1" smtClean="0"/>
              <a:t>persediaan</a:t>
            </a:r>
            <a:r>
              <a:rPr lang="en-US" sz="1600" b="1" dirty="0" smtClean="0"/>
              <a:t> </a:t>
            </a:r>
            <a:r>
              <a:rPr lang="en-US" sz="1600" b="1" dirty="0" err="1" smtClean="0"/>
              <a:t>produk</a:t>
            </a:r>
            <a:r>
              <a:rPr lang="en-US" sz="1600" b="1" dirty="0" smtClean="0"/>
              <a:t> </a:t>
            </a:r>
            <a:r>
              <a:rPr lang="en-US" sz="1600" b="1" dirty="0" err="1" smtClean="0"/>
              <a:t>dalam</a:t>
            </a:r>
            <a:r>
              <a:rPr lang="en-US" sz="1600" b="1" dirty="0" smtClean="0"/>
              <a:t> </a:t>
            </a:r>
            <a:r>
              <a:rPr lang="en-US" sz="1600" b="1" dirty="0" err="1" smtClean="0"/>
              <a:t>proses</a:t>
            </a:r>
            <a:r>
              <a:rPr lang="en-US" sz="1600" b="1" dirty="0" smtClean="0"/>
              <a:t> </a:t>
            </a:r>
            <a:r>
              <a:rPr lang="en-US" sz="1600" b="1" dirty="0" err="1" smtClean="0"/>
              <a:t>akhir</a:t>
            </a:r>
            <a:r>
              <a:rPr lang="en-US" sz="1600" b="1" dirty="0" smtClean="0"/>
              <a:t> </a:t>
            </a:r>
            <a:r>
              <a:rPr lang="en-US" sz="1600" b="1" dirty="0" err="1" smtClean="0"/>
              <a:t>periode</a:t>
            </a:r>
            <a:r>
              <a:rPr lang="en-US" sz="1600" b="1" dirty="0" smtClean="0"/>
              <a:t> $60.000.</a:t>
            </a:r>
          </a:p>
          <a:p>
            <a:pPr eaLnBrk="1" hangingPunct="1">
              <a:lnSpc>
                <a:spcPct val="80000"/>
              </a:lnSpc>
              <a:buFont typeface="Wingdings" pitchFamily="2" charset="2"/>
              <a:buNone/>
              <a:defRPr/>
            </a:pPr>
            <a:r>
              <a:rPr lang="en-US" sz="1600" b="1" dirty="0" smtClean="0"/>
              <a:t>•	</a:t>
            </a:r>
            <a:r>
              <a:rPr lang="en-US" sz="1600" b="1" dirty="0" err="1" smtClean="0"/>
              <a:t>Persediaan</a:t>
            </a:r>
            <a:r>
              <a:rPr lang="en-US" sz="1600" b="1" dirty="0" smtClean="0"/>
              <a:t> </a:t>
            </a:r>
            <a:r>
              <a:rPr lang="en-US" sz="1600" b="1" dirty="0" err="1" smtClean="0"/>
              <a:t>produk</a:t>
            </a:r>
            <a:r>
              <a:rPr lang="en-US" sz="1600" b="1" dirty="0" smtClean="0"/>
              <a:t> </a:t>
            </a:r>
            <a:r>
              <a:rPr lang="en-US" sz="1600" b="1" dirty="0" err="1" smtClean="0"/>
              <a:t>jadi</a:t>
            </a:r>
            <a:r>
              <a:rPr lang="en-US" sz="1600" b="1" dirty="0" smtClean="0"/>
              <a:t> </a:t>
            </a:r>
            <a:r>
              <a:rPr lang="en-US" sz="1600" b="1" dirty="0" err="1" smtClean="0"/>
              <a:t>awal</a:t>
            </a:r>
            <a:r>
              <a:rPr lang="en-US" sz="1600" b="1" dirty="0" smtClean="0"/>
              <a:t> $130.000 </a:t>
            </a:r>
            <a:r>
              <a:rPr lang="en-US" sz="1600" b="1" dirty="0" err="1" smtClean="0"/>
              <a:t>dan</a:t>
            </a:r>
            <a:r>
              <a:rPr lang="en-US" sz="1600" b="1" dirty="0" smtClean="0"/>
              <a:t> </a:t>
            </a:r>
            <a:r>
              <a:rPr lang="en-US" sz="1600" b="1" dirty="0" err="1" smtClean="0"/>
              <a:t>persediaan</a:t>
            </a:r>
            <a:r>
              <a:rPr lang="en-US" sz="1600" b="1" dirty="0" smtClean="0"/>
              <a:t> </a:t>
            </a:r>
            <a:r>
              <a:rPr lang="en-US" sz="1600" b="1" dirty="0" err="1" smtClean="0"/>
              <a:t>produk</a:t>
            </a:r>
            <a:r>
              <a:rPr lang="en-US" sz="1600" b="1" dirty="0" smtClean="0"/>
              <a:t> </a:t>
            </a:r>
            <a:r>
              <a:rPr lang="en-US" sz="1600" b="1" dirty="0" err="1" smtClean="0"/>
              <a:t>jadi</a:t>
            </a:r>
            <a:r>
              <a:rPr lang="en-US" sz="1600" b="1" dirty="0" smtClean="0"/>
              <a:t> </a:t>
            </a:r>
            <a:r>
              <a:rPr lang="en-US" sz="1600" b="1" dirty="0" err="1" smtClean="0"/>
              <a:t>akhir</a:t>
            </a:r>
            <a:r>
              <a:rPr lang="en-US" sz="1600" b="1" dirty="0" smtClean="0"/>
              <a:t> $80.000.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A29A96F5-F221-490F-B72C-2ED23DB47A06}" type="slidenum">
              <a:rPr lang="en-US" smtClean="0"/>
              <a:pPr>
                <a:defRPr/>
              </a:pPr>
              <a:t>33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5909362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idx="4294967295"/>
          </p:nvPr>
        </p:nvSpPr>
        <p:spPr>
          <a:xfrm>
            <a:off x="203200" y="274638"/>
            <a:ext cx="11988800" cy="346050"/>
          </a:xfrm>
        </p:spPr>
        <p:txBody>
          <a:bodyPr anchorCtr="0">
            <a:normAutofit/>
          </a:bodyPr>
          <a:lstStyle/>
          <a:p>
            <a:pPr eaLnBrk="1" hangingPunct="1">
              <a:defRPr/>
            </a:pPr>
            <a:r>
              <a:rPr lang="en-US" sz="1800" dirty="0" smtClean="0">
                <a:solidFill>
                  <a:srgbClr val="FF0000"/>
                </a:solidFill>
              </a:rPr>
              <a:t>SCHEDULE OF COST OF GOODS MANUFACTURED </a:t>
            </a:r>
          </a:p>
        </p:txBody>
      </p:sp>
      <p:sp>
        <p:nvSpPr>
          <p:cNvPr id="30723" name="Rectangle 3"/>
          <p:cNvSpPr>
            <a:spLocks noGrp="1" noChangeArrowheads="1"/>
          </p:cNvSpPr>
          <p:nvPr>
            <p:ph type="body" idx="4294967295"/>
          </p:nvPr>
        </p:nvSpPr>
        <p:spPr>
          <a:xfrm>
            <a:off x="609600" y="548680"/>
            <a:ext cx="10972800" cy="6309320"/>
          </a:xfrm>
        </p:spPr>
        <p:txBody>
          <a:bodyPr>
            <a:normAutofit fontScale="85000" lnSpcReduction="20000"/>
          </a:bodyPr>
          <a:lstStyle/>
          <a:p>
            <a:pPr algn="ctr" eaLnBrk="1" hangingPunct="1">
              <a:lnSpc>
                <a:spcPct val="80000"/>
              </a:lnSpc>
              <a:buFont typeface="Wingdings" pitchFamily="2" charset="2"/>
              <a:buNone/>
              <a:defRPr/>
            </a:pPr>
            <a:r>
              <a:rPr lang="en-US" sz="1200" b="1" i="1" dirty="0" smtClean="0"/>
              <a:t>Ryder Company</a:t>
            </a:r>
          </a:p>
          <a:p>
            <a:pPr algn="ctr" eaLnBrk="1" hangingPunct="1">
              <a:lnSpc>
                <a:spcPct val="80000"/>
              </a:lnSpc>
              <a:buFont typeface="Wingdings" pitchFamily="2" charset="2"/>
              <a:buNone/>
              <a:defRPr/>
            </a:pPr>
            <a:r>
              <a:rPr lang="en-US" sz="1200" b="1" i="1" dirty="0" smtClean="0"/>
              <a:t>Schedule of Cost of Goods Manufactured</a:t>
            </a:r>
          </a:p>
          <a:p>
            <a:pPr eaLnBrk="1" hangingPunct="1">
              <a:lnSpc>
                <a:spcPct val="80000"/>
              </a:lnSpc>
              <a:buFont typeface="Wingdings" pitchFamily="2" charset="2"/>
              <a:buNone/>
              <a:defRPr/>
            </a:pPr>
            <a:r>
              <a:rPr lang="en-US" sz="1200" b="1" dirty="0" smtClean="0"/>
              <a:t>Direct materials:</a:t>
            </a:r>
          </a:p>
          <a:p>
            <a:pPr eaLnBrk="1" hangingPunct="1">
              <a:lnSpc>
                <a:spcPct val="80000"/>
              </a:lnSpc>
              <a:buFont typeface="Wingdings" pitchFamily="2" charset="2"/>
              <a:buNone/>
              <a:defRPr/>
            </a:pPr>
            <a:r>
              <a:rPr lang="en-US" sz="1200" b="1" dirty="0" smtClean="0"/>
              <a:t>	Beginning raw materials inventory		$ 10,000</a:t>
            </a:r>
          </a:p>
          <a:p>
            <a:pPr eaLnBrk="1" hangingPunct="1">
              <a:lnSpc>
                <a:spcPct val="80000"/>
              </a:lnSpc>
              <a:buFont typeface="Wingdings" pitchFamily="2" charset="2"/>
              <a:buNone/>
              <a:defRPr/>
            </a:pPr>
            <a:r>
              <a:rPr lang="en-US" sz="1200" b="1" dirty="0" smtClean="0"/>
              <a:t>	Add: Purchases of raw materials		 </a:t>
            </a:r>
            <a:r>
              <a:rPr lang="en-US" sz="1200" b="1" u="sng" dirty="0" smtClean="0"/>
              <a:t>200,000</a:t>
            </a:r>
          </a:p>
          <a:p>
            <a:pPr eaLnBrk="1" hangingPunct="1">
              <a:lnSpc>
                <a:spcPct val="80000"/>
              </a:lnSpc>
              <a:buFont typeface="Wingdings" pitchFamily="2" charset="2"/>
              <a:buNone/>
              <a:defRPr/>
            </a:pPr>
            <a:r>
              <a:rPr lang="en-US" sz="1200" b="1" dirty="0" smtClean="0"/>
              <a:t>	Raw materials available for use		 210,000</a:t>
            </a:r>
          </a:p>
          <a:p>
            <a:pPr eaLnBrk="1" hangingPunct="1">
              <a:lnSpc>
                <a:spcPct val="80000"/>
              </a:lnSpc>
              <a:buFont typeface="Wingdings" pitchFamily="2" charset="2"/>
              <a:buNone/>
              <a:defRPr/>
            </a:pPr>
            <a:r>
              <a:rPr lang="en-US" sz="1200" b="1" dirty="0" smtClean="0"/>
              <a:t>	Deduct: Ending raw materials inventory	 	</a:t>
            </a:r>
            <a:r>
              <a:rPr lang="en-US" sz="1200" b="1" u="sng" dirty="0" smtClean="0"/>
              <a:t>  30,000</a:t>
            </a:r>
          </a:p>
          <a:p>
            <a:pPr eaLnBrk="1" hangingPunct="1">
              <a:lnSpc>
                <a:spcPct val="80000"/>
              </a:lnSpc>
              <a:buFont typeface="Wingdings" pitchFamily="2" charset="2"/>
              <a:buNone/>
              <a:defRPr/>
            </a:pPr>
            <a:r>
              <a:rPr lang="en-US" sz="1200" b="1" dirty="0" smtClean="0"/>
              <a:t>	Raw materials used in production			$180,000</a:t>
            </a:r>
          </a:p>
          <a:p>
            <a:pPr eaLnBrk="1" hangingPunct="1">
              <a:lnSpc>
                <a:spcPct val="80000"/>
              </a:lnSpc>
              <a:buFont typeface="Wingdings" pitchFamily="2" charset="2"/>
              <a:buNone/>
              <a:defRPr/>
            </a:pPr>
            <a:r>
              <a:rPr lang="en-US" sz="1200" b="1" dirty="0" smtClean="0"/>
              <a:t>Direct labor						  270,000</a:t>
            </a:r>
          </a:p>
          <a:p>
            <a:pPr eaLnBrk="1" hangingPunct="1">
              <a:lnSpc>
                <a:spcPct val="80000"/>
              </a:lnSpc>
              <a:buFont typeface="Wingdings" pitchFamily="2" charset="2"/>
              <a:buNone/>
              <a:defRPr/>
            </a:pPr>
            <a:r>
              <a:rPr lang="en-US" sz="1200" b="1" dirty="0" smtClean="0"/>
              <a:t>Manufacturing overhead:</a:t>
            </a:r>
          </a:p>
          <a:p>
            <a:pPr eaLnBrk="1" hangingPunct="1">
              <a:lnSpc>
                <a:spcPct val="80000"/>
              </a:lnSpc>
              <a:buFont typeface="Wingdings" pitchFamily="2" charset="2"/>
              <a:buNone/>
              <a:defRPr/>
            </a:pPr>
            <a:r>
              <a:rPr lang="en-US" sz="1200" b="1" dirty="0" smtClean="0"/>
              <a:t>	Indirect materials			     5,000</a:t>
            </a:r>
          </a:p>
          <a:p>
            <a:pPr eaLnBrk="1" hangingPunct="1">
              <a:lnSpc>
                <a:spcPct val="80000"/>
              </a:lnSpc>
              <a:buFont typeface="Wingdings" pitchFamily="2" charset="2"/>
              <a:buNone/>
              <a:defRPr/>
            </a:pPr>
            <a:r>
              <a:rPr lang="en-US" sz="1200" b="1" dirty="0" smtClean="0"/>
              <a:t>	Indirect labor			 100,000</a:t>
            </a:r>
          </a:p>
          <a:p>
            <a:pPr eaLnBrk="1" hangingPunct="1">
              <a:lnSpc>
                <a:spcPct val="80000"/>
              </a:lnSpc>
              <a:buFont typeface="Wingdings" pitchFamily="2" charset="2"/>
              <a:buNone/>
              <a:defRPr/>
            </a:pPr>
            <a:r>
              <a:rPr lang="en-US" sz="1200" b="1" dirty="0" smtClean="0"/>
              <a:t>	Utilities, factory			   80,000</a:t>
            </a:r>
          </a:p>
          <a:p>
            <a:pPr eaLnBrk="1" hangingPunct="1">
              <a:lnSpc>
                <a:spcPct val="80000"/>
              </a:lnSpc>
              <a:buFont typeface="Wingdings" pitchFamily="2" charset="2"/>
              <a:buNone/>
              <a:defRPr/>
            </a:pPr>
            <a:r>
              <a:rPr lang="en-US" sz="1200" b="1" dirty="0" smtClean="0"/>
              <a:t>	Property taxes, factory		   36,000</a:t>
            </a:r>
          </a:p>
          <a:p>
            <a:pPr eaLnBrk="1" hangingPunct="1">
              <a:lnSpc>
                <a:spcPct val="80000"/>
              </a:lnSpc>
              <a:buFont typeface="Wingdings" pitchFamily="2" charset="2"/>
              <a:buNone/>
              <a:defRPr/>
            </a:pPr>
            <a:r>
              <a:rPr lang="en-US" sz="1200" b="1" dirty="0" smtClean="0"/>
              <a:t>	Insurance, factory		 	     9,000</a:t>
            </a:r>
          </a:p>
          <a:p>
            <a:pPr eaLnBrk="1" hangingPunct="1">
              <a:lnSpc>
                <a:spcPct val="80000"/>
              </a:lnSpc>
              <a:buFont typeface="Wingdings" pitchFamily="2" charset="2"/>
              <a:buNone/>
              <a:defRPr/>
            </a:pPr>
            <a:r>
              <a:rPr lang="en-US" sz="1200" b="1" dirty="0" smtClean="0"/>
              <a:t>	Equipment rental			   70,000</a:t>
            </a:r>
          </a:p>
          <a:p>
            <a:pPr eaLnBrk="1" hangingPunct="1">
              <a:lnSpc>
                <a:spcPct val="80000"/>
              </a:lnSpc>
              <a:buFont typeface="Wingdings" pitchFamily="2" charset="2"/>
              <a:buNone/>
              <a:defRPr/>
            </a:pPr>
            <a:r>
              <a:rPr lang="en-US" sz="1200" b="1" dirty="0" smtClean="0"/>
              <a:t>	Depreciation, factory		</a:t>
            </a:r>
            <a:r>
              <a:rPr lang="en-US" sz="1200" b="1" u="sng" dirty="0" smtClean="0"/>
              <a:t> 120,000</a:t>
            </a:r>
          </a:p>
          <a:p>
            <a:pPr eaLnBrk="1" hangingPunct="1">
              <a:lnSpc>
                <a:spcPct val="80000"/>
              </a:lnSpc>
              <a:buFont typeface="Wingdings" pitchFamily="2" charset="2"/>
              <a:buNone/>
              <a:defRPr/>
            </a:pPr>
            <a:r>
              <a:rPr lang="en-US" sz="1200" b="1" dirty="0" smtClean="0"/>
              <a:t>Total overhead costs					</a:t>
            </a:r>
            <a:r>
              <a:rPr lang="en-US" sz="1200" b="1" u="sng" dirty="0" smtClean="0"/>
              <a:t> 420,000</a:t>
            </a:r>
          </a:p>
          <a:p>
            <a:pPr eaLnBrk="1" hangingPunct="1">
              <a:lnSpc>
                <a:spcPct val="80000"/>
              </a:lnSpc>
              <a:buFont typeface="Wingdings" pitchFamily="2" charset="2"/>
              <a:buNone/>
              <a:defRPr/>
            </a:pPr>
            <a:r>
              <a:rPr lang="en-US" sz="1200" b="1" dirty="0" smtClean="0"/>
              <a:t>Total manufacturing costs				 870,000</a:t>
            </a:r>
          </a:p>
          <a:p>
            <a:pPr eaLnBrk="1" hangingPunct="1">
              <a:lnSpc>
                <a:spcPct val="80000"/>
              </a:lnSpc>
              <a:buFont typeface="Wingdings" pitchFamily="2" charset="2"/>
              <a:buNone/>
              <a:defRPr/>
            </a:pPr>
            <a:r>
              <a:rPr lang="en-US" sz="1200" b="1" dirty="0" smtClean="0"/>
              <a:t>Add: Beginning work in process inventory			</a:t>
            </a:r>
            <a:r>
              <a:rPr lang="en-US" sz="1200" b="1" u="sng" dirty="0" smtClean="0"/>
              <a:t>   40,000</a:t>
            </a:r>
          </a:p>
          <a:p>
            <a:pPr eaLnBrk="1" hangingPunct="1">
              <a:lnSpc>
                <a:spcPct val="80000"/>
              </a:lnSpc>
              <a:buFont typeface="Wingdings" pitchFamily="2" charset="2"/>
              <a:buNone/>
              <a:defRPr/>
            </a:pPr>
            <a:r>
              <a:rPr lang="en-US" sz="1200" b="1" dirty="0" smtClean="0"/>
              <a:t>							 910,000</a:t>
            </a:r>
          </a:p>
          <a:p>
            <a:pPr eaLnBrk="1" hangingPunct="1">
              <a:lnSpc>
                <a:spcPct val="80000"/>
              </a:lnSpc>
              <a:buFont typeface="Wingdings" pitchFamily="2" charset="2"/>
              <a:buNone/>
              <a:defRPr/>
            </a:pPr>
            <a:r>
              <a:rPr lang="en-US" sz="1200" b="1" dirty="0" smtClean="0"/>
              <a:t>Deduct: Ending work in process inventory			</a:t>
            </a:r>
            <a:r>
              <a:rPr lang="en-US" sz="1200" b="1" u="sng" dirty="0" smtClean="0"/>
              <a:t>   60,000</a:t>
            </a:r>
          </a:p>
          <a:p>
            <a:pPr eaLnBrk="1" hangingPunct="1">
              <a:lnSpc>
                <a:spcPct val="80000"/>
              </a:lnSpc>
              <a:buFont typeface="Wingdings" pitchFamily="2" charset="2"/>
              <a:buNone/>
              <a:defRPr/>
            </a:pPr>
            <a:r>
              <a:rPr lang="en-US" sz="1200" b="1" dirty="0" smtClean="0"/>
              <a:t>Cost of goods manufactured				</a:t>
            </a:r>
            <a:r>
              <a:rPr lang="en-US" sz="1200" b="1" u="sng" dirty="0" smtClean="0"/>
              <a:t>$850,000</a:t>
            </a:r>
          </a:p>
          <a:p>
            <a:pPr eaLnBrk="1" hangingPunct="1">
              <a:lnSpc>
                <a:spcPct val="80000"/>
              </a:lnSpc>
              <a:buFont typeface="Wingdings" pitchFamily="2" charset="2"/>
              <a:buNone/>
              <a:defRPr/>
            </a:pPr>
            <a:r>
              <a:rPr lang="en-US" sz="1200" b="1" i="1" dirty="0" smtClean="0"/>
              <a:t>			Cost of Goods Sold</a:t>
            </a:r>
            <a:endParaRPr lang="en-US" sz="1200" b="1" dirty="0" smtClean="0"/>
          </a:p>
          <a:p>
            <a:pPr eaLnBrk="1" hangingPunct="1">
              <a:lnSpc>
                <a:spcPct val="80000"/>
              </a:lnSpc>
              <a:buFont typeface="Wingdings" pitchFamily="2" charset="2"/>
              <a:buNone/>
              <a:defRPr/>
            </a:pPr>
            <a:r>
              <a:rPr lang="en-US" sz="1200" b="1" dirty="0" smtClean="0"/>
              <a:t>Beginning finished goods inventory				$130,000</a:t>
            </a:r>
          </a:p>
          <a:p>
            <a:pPr eaLnBrk="1" hangingPunct="1">
              <a:lnSpc>
                <a:spcPct val="80000"/>
              </a:lnSpc>
              <a:buFont typeface="Wingdings" pitchFamily="2" charset="2"/>
              <a:buNone/>
              <a:defRPr/>
            </a:pPr>
            <a:r>
              <a:rPr lang="en-US" sz="1200" b="1" dirty="0" smtClean="0"/>
              <a:t>Add: Cost of goods manufactured				 </a:t>
            </a:r>
            <a:r>
              <a:rPr lang="en-US" sz="1200" b="1" u="sng" dirty="0" smtClean="0"/>
              <a:t> 850,000</a:t>
            </a:r>
          </a:p>
          <a:p>
            <a:pPr eaLnBrk="1" hangingPunct="1">
              <a:lnSpc>
                <a:spcPct val="80000"/>
              </a:lnSpc>
              <a:buFont typeface="Wingdings" pitchFamily="2" charset="2"/>
              <a:buNone/>
              <a:defRPr/>
            </a:pPr>
            <a:r>
              <a:rPr lang="en-US" sz="1200" b="1" dirty="0" smtClean="0"/>
              <a:t>Goods available for sale				  980,000</a:t>
            </a:r>
          </a:p>
          <a:p>
            <a:pPr eaLnBrk="1" hangingPunct="1">
              <a:lnSpc>
                <a:spcPct val="80000"/>
              </a:lnSpc>
              <a:buFont typeface="Wingdings" pitchFamily="2" charset="2"/>
              <a:buNone/>
              <a:defRPr/>
            </a:pPr>
            <a:r>
              <a:rPr lang="en-US" sz="1200" b="1" dirty="0" smtClean="0"/>
              <a:t>Deduct: Ending finished goods inventory			 </a:t>
            </a:r>
            <a:r>
              <a:rPr lang="en-US" sz="1200" b="1" u="sng" dirty="0" smtClean="0"/>
              <a:t>   80,000</a:t>
            </a:r>
          </a:p>
          <a:p>
            <a:pPr eaLnBrk="1" hangingPunct="1">
              <a:lnSpc>
                <a:spcPct val="80000"/>
              </a:lnSpc>
              <a:buFont typeface="Wingdings" pitchFamily="2" charset="2"/>
              <a:buNone/>
              <a:defRPr/>
            </a:pPr>
            <a:r>
              <a:rPr lang="en-US" sz="1200" b="1" dirty="0" smtClean="0"/>
              <a:t>Cost of goods sold					</a:t>
            </a:r>
            <a:r>
              <a:rPr lang="en-US" sz="1200" b="1" u="sng" dirty="0" smtClean="0"/>
              <a:t>$900,000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06BC60D4-F188-48E0-BDBF-1341FF7C682B}" type="slidenum">
              <a:rPr lang="en-US" smtClean="0"/>
              <a:pPr>
                <a:defRPr/>
              </a:pPr>
              <a:t>34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dirty="0"/>
          </a:p>
        </p:txBody>
      </p:sp>
    </p:spTree>
    <p:extLst>
      <p:ext uri="{BB962C8B-B14F-4D97-AF65-F5344CB8AC3E}">
        <p14:creationId xmlns:p14="http://schemas.microsoft.com/office/powerpoint/2010/main" val="4846362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7030A0"/>
                </a:solidFill>
              </a:rPr>
              <a:t>COST </a:t>
            </a:r>
            <a:r>
              <a:rPr lang="id-ID" dirty="0" smtClean="0">
                <a:solidFill>
                  <a:srgbClr val="7030A0"/>
                </a:solidFill>
              </a:rPr>
              <a:t>BEHAVIOR</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a:t>3</a:t>
            </a:r>
            <a:endParaRPr lang="en-US" sz="2400" dirty="0"/>
          </a:p>
        </p:txBody>
      </p:sp>
    </p:spTree>
    <p:extLst>
      <p:ext uri="{BB962C8B-B14F-4D97-AF65-F5344CB8AC3E}">
        <p14:creationId xmlns:p14="http://schemas.microsoft.com/office/powerpoint/2010/main" val="3383024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idx="4294967295"/>
          </p:nvPr>
        </p:nvSpPr>
        <p:spPr/>
        <p:txBody>
          <a:bodyPr anchorCtr="0">
            <a:normAutofit/>
          </a:bodyPr>
          <a:lstStyle/>
          <a:p>
            <a:pPr eaLnBrk="1" hangingPunct="1">
              <a:defRPr/>
            </a:pPr>
            <a:r>
              <a:rPr lang="en-US" sz="2400" dirty="0" smtClean="0"/>
              <a:t/>
            </a:r>
            <a:br>
              <a:rPr lang="en-US" sz="2400" dirty="0" smtClean="0"/>
            </a:br>
            <a:r>
              <a:rPr lang="en-US" sz="4000" dirty="0" smtClean="0">
                <a:solidFill>
                  <a:srgbClr val="7030A0"/>
                </a:solidFill>
              </a:rPr>
              <a:t>COST BEHAVIOR</a:t>
            </a:r>
            <a:r>
              <a:rPr lang="en-US" dirty="0" smtClean="0">
                <a:solidFill>
                  <a:srgbClr val="7030A0"/>
                </a:solidFill>
              </a:rPr>
              <a:t> </a:t>
            </a:r>
          </a:p>
        </p:txBody>
      </p:sp>
      <p:sp>
        <p:nvSpPr>
          <p:cNvPr id="43011" name="Rectangle 3"/>
          <p:cNvSpPr>
            <a:spLocks noGrp="1" noChangeArrowheads="1"/>
          </p:cNvSpPr>
          <p:nvPr>
            <p:ph type="body" idx="4294967295"/>
          </p:nvPr>
        </p:nvSpPr>
        <p:spPr>
          <a:xfrm>
            <a:off x="609600" y="1752600"/>
            <a:ext cx="11277600" cy="5105400"/>
          </a:xfrm>
        </p:spPr>
        <p:txBody>
          <a:bodyPr/>
          <a:lstStyle/>
          <a:p>
            <a:pPr eaLnBrk="1" hangingPunct="1">
              <a:lnSpc>
                <a:spcPct val="90000"/>
              </a:lnSpc>
              <a:defRPr/>
            </a:pPr>
            <a:r>
              <a:rPr lang="en-US" dirty="0" smtClean="0"/>
              <a:t>Variable cost, fixed cost </a:t>
            </a:r>
            <a:r>
              <a:rPr lang="en-US" dirty="0" err="1" smtClean="0"/>
              <a:t>dan</a:t>
            </a:r>
            <a:r>
              <a:rPr lang="en-US" dirty="0" smtClean="0"/>
              <a:t> semi variable cost behavior.</a:t>
            </a:r>
          </a:p>
          <a:p>
            <a:pPr eaLnBrk="1" hangingPunct="1">
              <a:lnSpc>
                <a:spcPct val="90000"/>
              </a:lnSpc>
              <a:defRPr/>
            </a:pPr>
            <a:r>
              <a:rPr lang="en-US" dirty="0" smtClean="0"/>
              <a:t>Types of fixed costs: committed and discretionary.</a:t>
            </a:r>
          </a:p>
          <a:p>
            <a:pPr eaLnBrk="1" hangingPunct="1">
              <a:lnSpc>
                <a:spcPct val="90000"/>
              </a:lnSpc>
              <a:defRPr/>
            </a:pPr>
            <a:r>
              <a:rPr lang="en-US" dirty="0" err="1" smtClean="0"/>
              <a:t>Tipe</a:t>
            </a:r>
            <a:r>
              <a:rPr lang="en-US" dirty="0" smtClean="0"/>
              <a:t> variable cost: </a:t>
            </a:r>
            <a:r>
              <a:rPr lang="en-US" dirty="0" err="1" smtClean="0"/>
              <a:t>enginereed</a:t>
            </a:r>
            <a:r>
              <a:rPr lang="en-US" dirty="0" smtClean="0"/>
              <a:t> </a:t>
            </a:r>
            <a:r>
              <a:rPr lang="en-US" dirty="0" err="1" smtClean="0"/>
              <a:t>dan</a:t>
            </a:r>
            <a:r>
              <a:rPr lang="en-US" dirty="0" smtClean="0"/>
              <a:t> discretionary</a:t>
            </a:r>
          </a:p>
          <a:p>
            <a:pPr eaLnBrk="1" hangingPunct="1">
              <a:lnSpc>
                <a:spcPct val="90000"/>
              </a:lnSpc>
              <a:defRPr/>
            </a:pPr>
            <a:r>
              <a:rPr lang="en-US" dirty="0" smtClean="0"/>
              <a:t>Mixed costs (combination of fixed and variable).</a:t>
            </a:r>
          </a:p>
          <a:p>
            <a:pPr lvl="1" eaLnBrk="1" hangingPunct="1">
              <a:lnSpc>
                <a:spcPct val="90000"/>
              </a:lnSpc>
              <a:defRPr/>
            </a:pPr>
            <a:r>
              <a:rPr lang="en-US" dirty="0" err="1" smtClean="0"/>
              <a:t>Scattergraph</a:t>
            </a:r>
            <a:r>
              <a:rPr lang="en-US" dirty="0" smtClean="0"/>
              <a:t> plot of a mixed cost.</a:t>
            </a:r>
          </a:p>
          <a:p>
            <a:pPr lvl="1" eaLnBrk="1" hangingPunct="1">
              <a:lnSpc>
                <a:spcPct val="90000"/>
              </a:lnSpc>
              <a:defRPr/>
            </a:pPr>
            <a:r>
              <a:rPr lang="en-US" dirty="0" smtClean="0"/>
              <a:t>High-low method of mixed cost analysis.</a:t>
            </a:r>
          </a:p>
          <a:p>
            <a:pPr lvl="1" eaLnBrk="1" hangingPunct="1">
              <a:lnSpc>
                <a:spcPct val="90000"/>
              </a:lnSpc>
              <a:defRPr/>
            </a:pPr>
            <a:r>
              <a:rPr lang="en-US" dirty="0" smtClean="0"/>
              <a:t>Least-squares regression method of mixed cost analysis.</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16D9784-F1AA-4FEC-A454-56E379D39A01}" type="slidenum">
              <a:rPr lang="en-US" smtClean="0"/>
              <a:pPr>
                <a:defRPr/>
              </a:pPr>
              <a:t>36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380150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0"/>
          <a:lstStyle/>
          <a:p>
            <a:pPr eaLnBrk="1" hangingPunct="1">
              <a:defRPr/>
            </a:pPr>
            <a:r>
              <a:rPr lang="en-US" smtClean="0"/>
              <a:t>BIAYA VARIABEL</a:t>
            </a:r>
          </a:p>
        </p:txBody>
      </p:sp>
      <p:sp>
        <p:nvSpPr>
          <p:cNvPr id="595971" name="Rectangle 3"/>
          <p:cNvSpPr>
            <a:spLocks noGrp="1" noChangeArrowheads="1"/>
          </p:cNvSpPr>
          <p:nvPr>
            <p:ph idx="4294967295"/>
          </p:nvPr>
        </p:nvSpPr>
        <p:spPr>
          <a:xfrm>
            <a:off x="1320800" y="1447800"/>
            <a:ext cx="9550400" cy="1143000"/>
          </a:xfrm>
        </p:spPr>
        <p:txBody>
          <a:bodyPr>
            <a:normAutofit/>
          </a:bodyPr>
          <a:lstStyle/>
          <a:p>
            <a:pPr eaLnBrk="1" hangingPunct="1">
              <a:lnSpc>
                <a:spcPct val="80000"/>
              </a:lnSpc>
              <a:defRPr/>
            </a:pPr>
            <a:r>
              <a:rPr lang="en-US" sz="2700" smtClean="0"/>
              <a:t>Biaya variabel adalah biaya yang jumlah totalnya berubah sebanding dengan perubahan volume aktivitas</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2667000"/>
            <a:ext cx="6333067" cy="4038600"/>
          </a:xfrm>
          <a:prstGeom prst="rect">
            <a:avLst/>
          </a:prstGeom>
          <a:solidFill>
            <a:srgbClr val="FFFEFF"/>
          </a:solidFill>
          <a:ln w="76200">
            <a:solidFill>
              <a:srgbClr val="FF0E16"/>
            </a:solidFill>
            <a:miter lim="800000"/>
            <a:headEnd/>
            <a:tailEnd/>
          </a:ln>
        </p:spPr>
      </p:pic>
      <p:sp>
        <p:nvSpPr>
          <p:cNvPr id="38917" name="Footer Placeholder 4"/>
          <p:cNvSpPr>
            <a:spLocks noGrp="1"/>
          </p:cNvSpPr>
          <p:nvPr>
            <p:ph type="ftr" sz="quarter" idx="4294967295"/>
          </p:nvPr>
        </p:nvSpPr>
        <p:spPr>
          <a:xfrm>
            <a:off x="4165600" y="6356353"/>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A0539D23-EC80-4BE7-ABE0-51AA51558492}" type="slidenum">
              <a:rPr lang="en-US" smtClean="0"/>
              <a:pPr>
                <a:defRPr/>
              </a:pPr>
              <a:t>37</a:t>
            </a:fld>
            <a:endParaRPr lang="en-US"/>
          </a:p>
        </p:txBody>
      </p:sp>
    </p:spTree>
    <p:extLst>
      <p:ext uri="{BB962C8B-B14F-4D97-AF65-F5344CB8AC3E}">
        <p14:creationId xmlns:p14="http://schemas.microsoft.com/office/powerpoint/2010/main" val="2663034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1320800" y="307978"/>
            <a:ext cx="9550400" cy="608013"/>
          </a:xfrm>
        </p:spPr>
        <p:txBody>
          <a:bodyPr anchorCtr="0">
            <a:normAutofit fontScale="90000"/>
          </a:bodyPr>
          <a:lstStyle/>
          <a:p>
            <a:pPr eaLnBrk="1" hangingPunct="1">
              <a:defRPr/>
            </a:pPr>
            <a:r>
              <a:rPr lang="en-US" sz="4000" smtClean="0"/>
              <a:t>BIAYA TETAP</a:t>
            </a:r>
          </a:p>
        </p:txBody>
      </p:sp>
      <p:sp>
        <p:nvSpPr>
          <p:cNvPr id="596995" name="Rectangle 3"/>
          <p:cNvSpPr>
            <a:spLocks noGrp="1" noChangeArrowheads="1"/>
          </p:cNvSpPr>
          <p:nvPr>
            <p:ph idx="4294967295"/>
          </p:nvPr>
        </p:nvSpPr>
        <p:spPr>
          <a:xfrm>
            <a:off x="1320800" y="914400"/>
            <a:ext cx="9550400" cy="1219200"/>
          </a:xfrm>
        </p:spPr>
        <p:txBody>
          <a:bodyPr>
            <a:normAutofit/>
          </a:bodyPr>
          <a:lstStyle/>
          <a:p>
            <a:pPr eaLnBrk="1" hangingPunct="1">
              <a:lnSpc>
                <a:spcPct val="80000"/>
              </a:lnSpc>
              <a:defRPr/>
            </a:pPr>
            <a:r>
              <a:rPr lang="en-US" sz="3000" smtClean="0"/>
              <a:t>Biaya tetap adalah biaya yang jumlah totalnya konstan dalam kisar tertentu perubahan volume aktivitas</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2362200"/>
            <a:ext cx="6705600" cy="4064000"/>
          </a:xfrm>
          <a:prstGeom prst="rect">
            <a:avLst/>
          </a:prstGeom>
          <a:solidFill>
            <a:srgbClr val="FFFEFF"/>
          </a:solidFill>
          <a:ln w="76200">
            <a:solidFill>
              <a:srgbClr val="FF0E16"/>
            </a:solidFill>
            <a:miter lim="800000"/>
            <a:headEnd/>
            <a:tailEnd/>
          </a:ln>
        </p:spPr>
      </p:pic>
      <p:sp>
        <p:nvSpPr>
          <p:cNvPr id="39941" name="Footer Placeholder 4"/>
          <p:cNvSpPr>
            <a:spLocks noGrp="1"/>
          </p:cNvSpPr>
          <p:nvPr>
            <p:ph type="ftr" sz="quarter" idx="4294967295"/>
          </p:nvPr>
        </p:nvSpPr>
        <p:spPr>
          <a:xfrm>
            <a:off x="4165600" y="6356353"/>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962D7229-4D55-4E40-8102-3C949F9AD872}" type="slidenum">
              <a:rPr lang="en-US" smtClean="0"/>
              <a:pPr>
                <a:defRPr/>
              </a:pPr>
              <a:t>38</a:t>
            </a:fld>
            <a:endParaRPr lang="en-US"/>
          </a:p>
        </p:txBody>
      </p:sp>
    </p:spTree>
    <p:extLst>
      <p:ext uri="{BB962C8B-B14F-4D97-AF65-F5344CB8AC3E}">
        <p14:creationId xmlns:p14="http://schemas.microsoft.com/office/powerpoint/2010/main" val="1729088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1320800" y="307978"/>
            <a:ext cx="9550400" cy="684213"/>
          </a:xfrm>
        </p:spPr>
        <p:txBody>
          <a:bodyPr anchorCtr="0">
            <a:normAutofit/>
          </a:bodyPr>
          <a:lstStyle/>
          <a:p>
            <a:pPr eaLnBrk="1" hangingPunct="1">
              <a:defRPr/>
            </a:pPr>
            <a:r>
              <a:rPr lang="en-US" sz="4000" smtClean="0"/>
              <a:t>BIAYA </a:t>
            </a:r>
            <a:r>
              <a:rPr lang="en-US" sz="4000" i="1" smtClean="0"/>
              <a:t>STEP VARIABLE</a:t>
            </a:r>
            <a:endParaRPr lang="en-US" sz="4000" smtClean="0"/>
          </a:p>
        </p:txBody>
      </p:sp>
      <p:sp>
        <p:nvSpPr>
          <p:cNvPr id="598019" name="Rectangle 3"/>
          <p:cNvSpPr>
            <a:spLocks noGrp="1" noChangeArrowheads="1"/>
          </p:cNvSpPr>
          <p:nvPr>
            <p:ph idx="4294967295"/>
          </p:nvPr>
        </p:nvSpPr>
        <p:spPr>
          <a:xfrm>
            <a:off x="1320800" y="1295400"/>
            <a:ext cx="9550400" cy="1295400"/>
          </a:xfrm>
        </p:spPr>
        <p:txBody>
          <a:bodyPr>
            <a:normAutofit/>
          </a:bodyPr>
          <a:lstStyle/>
          <a:p>
            <a:pPr eaLnBrk="1" hangingPunct="1">
              <a:lnSpc>
                <a:spcPct val="90000"/>
              </a:lnSpc>
              <a:defRPr/>
            </a:pPr>
            <a:r>
              <a:rPr lang="en-US" sz="2700" smtClean="0"/>
              <a:t>Biaya </a:t>
            </a:r>
            <a:r>
              <a:rPr lang="en-US" sz="2700" i="1" smtClean="0"/>
              <a:t>step variable</a:t>
            </a:r>
            <a:r>
              <a:rPr lang="en-US" sz="2700" smtClean="0"/>
              <a:t> adalah biaya yang jumlah totalnya berubah dengan jarak waktu tertentu karena perubahan volume aktivitas</a:t>
            </a:r>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3048000"/>
            <a:ext cx="8128000" cy="3589338"/>
          </a:xfrm>
          <a:prstGeom prst="rect">
            <a:avLst/>
          </a:prstGeom>
          <a:solidFill>
            <a:srgbClr val="FFFEFF"/>
          </a:solidFill>
          <a:ln w="76200">
            <a:solidFill>
              <a:srgbClr val="FF0E16"/>
            </a:solidFill>
            <a:miter lim="800000"/>
            <a:headEnd/>
            <a:tailEnd/>
          </a:ln>
        </p:spPr>
      </p:pic>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F4C58C35-3E3E-41D2-BBB3-5C4F81220FA0}" type="slidenum">
              <a:rPr lang="en-US" smtClean="0"/>
              <a:pPr>
                <a:defRPr/>
              </a:pPr>
              <a:t>39</a:t>
            </a:fld>
            <a:endParaRPr lang="en-US"/>
          </a:p>
        </p:txBody>
      </p:sp>
      <p:sp>
        <p:nvSpPr>
          <p:cNvPr id="7" name="Footer Placeholder 6"/>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125063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06400" y="152400"/>
            <a:ext cx="11785600" cy="1143000"/>
          </a:xfrm>
        </p:spPr>
        <p:txBody>
          <a:bodyPr anchorCtr="0"/>
          <a:lstStyle/>
          <a:p>
            <a:pPr eaLnBrk="1" hangingPunct="1">
              <a:defRPr/>
            </a:pPr>
            <a:r>
              <a:rPr lang="en-US" sz="3200" smtClean="0"/>
              <a:t>PROSES PENGOLAHAN DATA DALAM SISTEM INFORMASI BIAYA</a:t>
            </a: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10566400" cy="4572000"/>
          </a:xfrm>
          <a:prstGeom prst="rect">
            <a:avLst/>
          </a:prstGeom>
          <a:solidFill>
            <a:srgbClr val="FFFEFF"/>
          </a:solidFill>
          <a:ln w="76200">
            <a:solidFill>
              <a:srgbClr val="FF0E16"/>
            </a:solidFill>
            <a:miter lim="800000"/>
            <a:headEnd/>
            <a:tailEnd/>
          </a:ln>
        </p:spPr>
      </p:pic>
      <p:sp>
        <p:nvSpPr>
          <p:cNvPr id="6148"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38906B95-EF6F-45D8-A640-0073EE2E01C8}" type="slidenum">
              <a:rPr lang="en-US" smtClean="0"/>
              <a:pPr>
                <a:defRPr/>
              </a:pPr>
              <a:t>4</a:t>
            </a:fld>
            <a:endParaRPr lang="en-US"/>
          </a:p>
        </p:txBody>
      </p:sp>
    </p:spTree>
    <p:extLst>
      <p:ext uri="{BB962C8B-B14F-4D97-AF65-F5344CB8AC3E}">
        <p14:creationId xmlns:p14="http://schemas.microsoft.com/office/powerpoint/2010/main" val="250549088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chorCtr="0"/>
          <a:lstStyle/>
          <a:p>
            <a:pPr eaLnBrk="1" hangingPunct="1">
              <a:defRPr/>
            </a:pPr>
            <a:r>
              <a:rPr lang="en-US" smtClean="0"/>
              <a:t>BIAYA </a:t>
            </a:r>
            <a:r>
              <a:rPr lang="en-US" i="1" smtClean="0"/>
              <a:t>SEMI VARIABLE</a:t>
            </a:r>
            <a:endParaRPr lang="en-US" smtClean="0"/>
          </a:p>
        </p:txBody>
      </p:sp>
      <p:sp>
        <p:nvSpPr>
          <p:cNvPr id="599043" name="Rectangle 3"/>
          <p:cNvSpPr>
            <a:spLocks noGrp="1" noChangeArrowheads="1"/>
          </p:cNvSpPr>
          <p:nvPr>
            <p:ph idx="4294967295"/>
          </p:nvPr>
        </p:nvSpPr>
        <p:spPr>
          <a:xfrm>
            <a:off x="1422400" y="1295400"/>
            <a:ext cx="9550400" cy="1143000"/>
          </a:xfrm>
        </p:spPr>
        <p:txBody>
          <a:bodyPr>
            <a:normAutofit/>
          </a:bodyPr>
          <a:lstStyle/>
          <a:p>
            <a:pPr eaLnBrk="1" hangingPunct="1">
              <a:defRPr/>
            </a:pPr>
            <a:r>
              <a:rPr lang="en-US" sz="3000" smtClean="0"/>
              <a:t>Biaya </a:t>
            </a:r>
            <a:r>
              <a:rPr lang="en-US" sz="3000" i="1" smtClean="0"/>
              <a:t>semi variable </a:t>
            </a:r>
            <a:r>
              <a:rPr lang="en-US" sz="3000" smtClean="0"/>
              <a:t>adalah biaya yang memiliki unsur perilaku tetap dan variabel</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019428"/>
            <a:ext cx="6976533" cy="3508375"/>
          </a:xfrm>
          <a:prstGeom prst="rect">
            <a:avLst/>
          </a:prstGeom>
          <a:solidFill>
            <a:srgbClr val="FFFEFF"/>
          </a:solidFill>
          <a:ln w="76200">
            <a:solidFill>
              <a:srgbClr val="FF0E16"/>
            </a:solidFill>
            <a:miter lim="800000"/>
            <a:headEnd/>
            <a:tailEnd/>
          </a:ln>
        </p:spPr>
      </p:pic>
      <p:sp>
        <p:nvSpPr>
          <p:cNvPr id="41989" name="Footer Placeholder 4"/>
          <p:cNvSpPr>
            <a:spLocks noGrp="1"/>
          </p:cNvSpPr>
          <p:nvPr>
            <p:ph type="ftr" sz="quarter" idx="4294967295"/>
          </p:nvPr>
        </p:nvSpPr>
        <p:spPr>
          <a:xfrm>
            <a:off x="4165600" y="6356353"/>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6" name="Date Placeholder 5"/>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7" name="Slide Number Placeholder 6"/>
          <p:cNvSpPr>
            <a:spLocks noGrp="1"/>
          </p:cNvSpPr>
          <p:nvPr>
            <p:ph type="sldNum" sz="quarter" idx="4294967295"/>
          </p:nvPr>
        </p:nvSpPr>
        <p:spPr>
          <a:xfrm>
            <a:off x="8737600" y="6243638"/>
            <a:ext cx="2844800" cy="457200"/>
          </a:xfrm>
          <a:prstGeom prst="rect">
            <a:avLst/>
          </a:prstGeom>
        </p:spPr>
        <p:txBody>
          <a:bodyPr/>
          <a:lstStyle/>
          <a:p>
            <a:pPr>
              <a:defRPr/>
            </a:pPr>
            <a:fld id="{2E38620A-B7BD-434B-9A2A-C7D75E442458}" type="slidenum">
              <a:rPr lang="en-US" smtClean="0"/>
              <a:pPr>
                <a:defRPr/>
              </a:pPr>
              <a:t>40</a:t>
            </a:fld>
            <a:endParaRPr lang="en-US"/>
          </a:p>
        </p:txBody>
      </p:sp>
    </p:spTree>
    <p:extLst>
      <p:ext uri="{BB962C8B-B14F-4D97-AF65-F5344CB8AC3E}">
        <p14:creationId xmlns:p14="http://schemas.microsoft.com/office/powerpoint/2010/main" val="929059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sz="half" idx="4294967295"/>
          </p:nvPr>
        </p:nvSpPr>
        <p:spPr>
          <a:xfrm>
            <a:off x="508000" y="0"/>
            <a:ext cx="11379200" cy="3733800"/>
          </a:xfrm>
        </p:spPr>
        <p:txBody>
          <a:bodyPr>
            <a:normAutofit fontScale="92500" lnSpcReduction="20000"/>
          </a:bodyPr>
          <a:lstStyle/>
          <a:p>
            <a:pPr marL="457200" indent="-457200" algn="ctr" eaLnBrk="1" hangingPunct="1">
              <a:lnSpc>
                <a:spcPct val="90000"/>
              </a:lnSpc>
              <a:buFont typeface="Wingdings" pitchFamily="2" charset="2"/>
              <a:buNone/>
              <a:defRPr/>
            </a:pPr>
            <a:r>
              <a:rPr lang="en-US" sz="1800" b="1" dirty="0" smtClean="0"/>
              <a:t>METODE PEMISAHAN MIXED COST</a:t>
            </a:r>
            <a:endParaRPr lang="en-US" sz="1800" dirty="0" smtClean="0"/>
          </a:p>
          <a:p>
            <a:pPr marL="457200" indent="-457200" eaLnBrk="1" hangingPunct="1">
              <a:lnSpc>
                <a:spcPct val="90000"/>
              </a:lnSpc>
              <a:buFont typeface="Wingdings" pitchFamily="2" charset="2"/>
              <a:buNone/>
              <a:defRPr/>
            </a:pPr>
            <a:r>
              <a:rPr lang="en-US" sz="1800" dirty="0" smtClean="0"/>
              <a:t>	</a:t>
            </a:r>
            <a:r>
              <a:rPr lang="en-US" sz="1800" dirty="0" err="1" smtClean="0"/>
              <a:t>Dalam</a:t>
            </a:r>
            <a:r>
              <a:rPr lang="en-US" sz="1800" dirty="0" smtClean="0"/>
              <a:t> </a:t>
            </a:r>
            <a:r>
              <a:rPr lang="en-US" sz="1800" dirty="0" err="1" smtClean="0"/>
              <a:t>memisahkan</a:t>
            </a:r>
            <a:r>
              <a:rPr lang="en-US" sz="1800" dirty="0" smtClean="0"/>
              <a:t> mixed cost </a:t>
            </a:r>
            <a:r>
              <a:rPr lang="en-US" sz="1800" dirty="0" err="1" smtClean="0"/>
              <a:t>ke</a:t>
            </a:r>
            <a:r>
              <a:rPr lang="en-US" sz="1800" dirty="0" smtClean="0"/>
              <a:t> </a:t>
            </a:r>
            <a:r>
              <a:rPr lang="en-US" sz="1800" dirty="0" err="1" smtClean="0"/>
              <a:t>dalam</a:t>
            </a:r>
            <a:r>
              <a:rPr lang="en-US" sz="1800" dirty="0" smtClean="0"/>
              <a:t> variable cost </a:t>
            </a:r>
            <a:r>
              <a:rPr lang="en-US" sz="1800" dirty="0" err="1" smtClean="0"/>
              <a:t>dan</a:t>
            </a:r>
            <a:r>
              <a:rPr lang="en-US" sz="1800" dirty="0" smtClean="0"/>
              <a:t> fixed cost, </a:t>
            </a:r>
            <a:r>
              <a:rPr lang="en-US" sz="1800" dirty="0" err="1" smtClean="0"/>
              <a:t>dapat</a:t>
            </a:r>
            <a:r>
              <a:rPr lang="en-US" sz="1800" dirty="0" smtClean="0"/>
              <a:t> </a:t>
            </a:r>
            <a:r>
              <a:rPr lang="en-US" sz="1800" dirty="0" err="1" smtClean="0"/>
              <a:t>digunakan</a:t>
            </a:r>
            <a:r>
              <a:rPr lang="en-US" sz="1800" dirty="0" smtClean="0"/>
              <a:t> </a:t>
            </a:r>
            <a:r>
              <a:rPr lang="en-US" sz="1800" dirty="0" err="1" smtClean="0"/>
              <a:t>metode</a:t>
            </a:r>
            <a:r>
              <a:rPr lang="en-US" sz="1800" dirty="0" smtClean="0"/>
              <a:t> </a:t>
            </a:r>
            <a:r>
              <a:rPr lang="en-US" sz="1800" dirty="0" err="1" smtClean="0"/>
              <a:t>berikut</a:t>
            </a:r>
            <a:r>
              <a:rPr lang="en-US" sz="1800" dirty="0" smtClean="0"/>
              <a:t>:</a:t>
            </a:r>
          </a:p>
          <a:p>
            <a:pPr marL="457200" indent="-457200" eaLnBrk="1" hangingPunct="1">
              <a:lnSpc>
                <a:spcPct val="90000"/>
              </a:lnSpc>
              <a:buFont typeface="Wingdings" pitchFamily="2" charset="2"/>
              <a:buAutoNum type="arabicPeriod"/>
              <a:defRPr/>
            </a:pPr>
            <a:r>
              <a:rPr lang="en-US" sz="1800" dirty="0" err="1" smtClean="0"/>
              <a:t>Scattergraph</a:t>
            </a:r>
            <a:r>
              <a:rPr lang="en-US" sz="1800" dirty="0" smtClean="0"/>
              <a:t> method.</a:t>
            </a:r>
          </a:p>
          <a:p>
            <a:pPr marL="457200" indent="-457200" eaLnBrk="1" hangingPunct="1">
              <a:lnSpc>
                <a:spcPct val="90000"/>
              </a:lnSpc>
              <a:buFont typeface="Wingdings" pitchFamily="2" charset="2"/>
              <a:buAutoNum type="arabicPeriod"/>
              <a:defRPr/>
            </a:pPr>
            <a:r>
              <a:rPr lang="en-US" sz="1800" dirty="0" smtClean="0"/>
              <a:t>High-low method.</a:t>
            </a:r>
          </a:p>
          <a:p>
            <a:pPr marL="457200" indent="-457200" eaLnBrk="1" hangingPunct="1">
              <a:lnSpc>
                <a:spcPct val="90000"/>
              </a:lnSpc>
              <a:buFont typeface="Wingdings" pitchFamily="2" charset="2"/>
              <a:buAutoNum type="arabicPeriod"/>
              <a:defRPr/>
            </a:pPr>
            <a:r>
              <a:rPr lang="en-US" sz="1800" dirty="0" smtClean="0"/>
              <a:t>Least-squares regression method.</a:t>
            </a:r>
            <a:endParaRPr lang="en-US" sz="1800" b="1" dirty="0" smtClean="0"/>
          </a:p>
          <a:p>
            <a:pPr marL="457200" indent="-457200" algn="ctr" eaLnBrk="1" hangingPunct="1">
              <a:lnSpc>
                <a:spcPct val="90000"/>
              </a:lnSpc>
              <a:buFont typeface="Wingdings" pitchFamily="2" charset="2"/>
              <a:buNone/>
              <a:defRPr/>
            </a:pPr>
            <a:r>
              <a:rPr lang="en-US" sz="1800" b="1" dirty="0" smtClean="0"/>
              <a:t>SCATTERGRAPH METHOD</a:t>
            </a:r>
            <a:endParaRPr lang="en-US" sz="1800" dirty="0" smtClean="0"/>
          </a:p>
          <a:p>
            <a:pPr marL="457200" indent="-457200" eaLnBrk="1" hangingPunct="1">
              <a:lnSpc>
                <a:spcPct val="90000"/>
              </a:lnSpc>
              <a:buFont typeface="Wingdings" pitchFamily="2" charset="2"/>
              <a:buNone/>
              <a:defRPr/>
            </a:pPr>
            <a:r>
              <a:rPr lang="en-US" sz="1800" dirty="0" smtClean="0"/>
              <a:t>	</a:t>
            </a:r>
            <a:r>
              <a:rPr lang="en-US" sz="1800" dirty="0" err="1" smtClean="0"/>
              <a:t>Metode</a:t>
            </a:r>
            <a:r>
              <a:rPr lang="en-US" sz="1800" dirty="0" smtClean="0"/>
              <a:t> </a:t>
            </a:r>
            <a:r>
              <a:rPr lang="en-US" sz="1800" dirty="0" err="1" smtClean="0"/>
              <a:t>scattergraph</a:t>
            </a:r>
            <a:r>
              <a:rPr lang="en-US" sz="1800" dirty="0" smtClean="0"/>
              <a:t> </a:t>
            </a:r>
            <a:r>
              <a:rPr lang="en-US" sz="1800" dirty="0" err="1" smtClean="0"/>
              <a:t>memperhitungkan</a:t>
            </a:r>
            <a:r>
              <a:rPr lang="en-US" sz="1800" dirty="0" smtClean="0"/>
              <a:t> </a:t>
            </a:r>
            <a:r>
              <a:rPr lang="en-US" sz="1800" dirty="0" err="1" smtClean="0"/>
              <a:t>semua</a:t>
            </a:r>
            <a:r>
              <a:rPr lang="en-US" sz="1800" dirty="0" smtClean="0"/>
              <a:t> data </a:t>
            </a:r>
            <a:r>
              <a:rPr lang="en-US" sz="1800" dirty="0" err="1" smtClean="0"/>
              <a:t>biaya</a:t>
            </a:r>
            <a:r>
              <a:rPr lang="en-US" sz="1800" dirty="0" smtClean="0"/>
              <a:t>. </a:t>
            </a:r>
            <a:r>
              <a:rPr lang="en-US" sz="1800" dirty="0" err="1" smtClean="0"/>
              <a:t>Biaya</a:t>
            </a:r>
            <a:r>
              <a:rPr lang="en-US" sz="1800" dirty="0" smtClean="0"/>
              <a:t> yang </a:t>
            </a:r>
            <a:r>
              <a:rPr lang="en-US" sz="1800" dirty="0" err="1" smtClean="0"/>
              <a:t>terjadi</a:t>
            </a:r>
            <a:r>
              <a:rPr lang="en-US" sz="1800" dirty="0" smtClean="0"/>
              <a:t> </a:t>
            </a:r>
            <a:r>
              <a:rPr lang="en-US" sz="1800" dirty="0" err="1" smtClean="0"/>
              <a:t>pada</a:t>
            </a:r>
            <a:r>
              <a:rPr lang="en-US" sz="1800" dirty="0" smtClean="0"/>
              <a:t> </a:t>
            </a:r>
            <a:r>
              <a:rPr lang="en-US" sz="1800" dirty="0" err="1" smtClean="0"/>
              <a:t>berbagai</a:t>
            </a:r>
            <a:r>
              <a:rPr lang="en-US" sz="1800" dirty="0" smtClean="0"/>
              <a:t> </a:t>
            </a:r>
            <a:r>
              <a:rPr lang="en-US" sz="1800" dirty="0" err="1" smtClean="0"/>
              <a:t>tingkat</a:t>
            </a:r>
            <a:r>
              <a:rPr lang="en-US" sz="1800" dirty="0" smtClean="0"/>
              <a:t> </a:t>
            </a:r>
            <a:r>
              <a:rPr lang="en-US" sz="1800" dirty="0" err="1" smtClean="0"/>
              <a:t>aktivitas</a:t>
            </a:r>
            <a:r>
              <a:rPr lang="en-US" sz="1800" dirty="0" smtClean="0"/>
              <a:t>  di plot </a:t>
            </a:r>
            <a:r>
              <a:rPr lang="en-US" sz="1800" dirty="0" err="1" smtClean="0"/>
              <a:t>ke</a:t>
            </a:r>
            <a:r>
              <a:rPr lang="en-US" sz="1800" dirty="0" smtClean="0"/>
              <a:t> </a:t>
            </a:r>
            <a:r>
              <a:rPr lang="en-US" sz="1800" dirty="0" err="1" smtClean="0"/>
              <a:t>dalam</a:t>
            </a:r>
            <a:r>
              <a:rPr lang="en-US" sz="1800" dirty="0" smtClean="0"/>
              <a:t> </a:t>
            </a:r>
            <a:r>
              <a:rPr lang="en-US" sz="1800" dirty="0" err="1" smtClean="0"/>
              <a:t>grafik</a:t>
            </a:r>
            <a:r>
              <a:rPr lang="en-US" sz="1800" dirty="0" smtClean="0"/>
              <a:t> </a:t>
            </a:r>
            <a:r>
              <a:rPr lang="en-US" sz="1800" dirty="0" err="1" smtClean="0"/>
              <a:t>dan</a:t>
            </a:r>
            <a:r>
              <a:rPr lang="en-US" sz="1800" dirty="0" smtClean="0"/>
              <a:t> </a:t>
            </a:r>
            <a:r>
              <a:rPr lang="en-US" sz="1800" dirty="0" err="1" smtClean="0"/>
              <a:t>ditarik</a:t>
            </a:r>
            <a:r>
              <a:rPr lang="en-US" sz="1800" dirty="0" smtClean="0"/>
              <a:t> </a:t>
            </a:r>
            <a:r>
              <a:rPr lang="en-US" sz="1800" dirty="0" err="1" smtClean="0"/>
              <a:t>garis</a:t>
            </a:r>
            <a:r>
              <a:rPr lang="en-US" sz="1800" dirty="0" smtClean="0"/>
              <a:t> </a:t>
            </a:r>
            <a:r>
              <a:rPr lang="en-US" sz="1800" dirty="0" err="1" smtClean="0"/>
              <a:t>dari</a:t>
            </a:r>
            <a:r>
              <a:rPr lang="en-US" sz="1800" dirty="0" smtClean="0"/>
              <a:t>  </a:t>
            </a:r>
            <a:r>
              <a:rPr lang="en-US" sz="1800" dirty="0" err="1" smtClean="0"/>
              <a:t>titik-titik</a:t>
            </a:r>
            <a:r>
              <a:rPr lang="en-US" sz="1800" dirty="0" smtClean="0"/>
              <a:t> yang </a:t>
            </a:r>
            <a:r>
              <a:rPr lang="en-US" sz="1800" dirty="0" err="1" smtClean="0"/>
              <a:t>dibuat</a:t>
            </a:r>
            <a:r>
              <a:rPr lang="en-US" sz="1800" dirty="0" smtClean="0"/>
              <a:t>. </a:t>
            </a:r>
            <a:r>
              <a:rPr lang="en-US" sz="1800" dirty="0" err="1" smtClean="0"/>
              <a:t>Dalam</a:t>
            </a:r>
            <a:r>
              <a:rPr lang="en-US" sz="1800" dirty="0" smtClean="0"/>
              <a:t> </a:t>
            </a:r>
            <a:r>
              <a:rPr lang="en-US" sz="1800" dirty="0" err="1" smtClean="0"/>
              <a:t>membuat</a:t>
            </a:r>
            <a:r>
              <a:rPr lang="en-US" sz="1800" dirty="0" smtClean="0"/>
              <a:t> </a:t>
            </a:r>
            <a:r>
              <a:rPr lang="en-US" sz="1800" dirty="0" err="1" smtClean="0"/>
              <a:t>garis</a:t>
            </a:r>
            <a:r>
              <a:rPr lang="en-US" sz="1800" dirty="0" smtClean="0"/>
              <a:t> </a:t>
            </a:r>
            <a:r>
              <a:rPr lang="en-US" sz="1800" dirty="0" err="1" smtClean="0"/>
              <a:t>tidak</a:t>
            </a:r>
            <a:r>
              <a:rPr lang="en-US" sz="1800" dirty="0" smtClean="0"/>
              <a:t> </a:t>
            </a:r>
            <a:r>
              <a:rPr lang="en-US" sz="1800" dirty="0" err="1" smtClean="0"/>
              <a:t>hanya</a:t>
            </a:r>
            <a:r>
              <a:rPr lang="en-US" sz="1800" dirty="0" smtClean="0"/>
              <a:t> </a:t>
            </a:r>
            <a:r>
              <a:rPr lang="en-US" sz="1800" dirty="0" err="1" smtClean="0"/>
              <a:t>memperhitungkan</a:t>
            </a:r>
            <a:r>
              <a:rPr lang="en-US" sz="1800" dirty="0" smtClean="0"/>
              <a:t>  </a:t>
            </a:r>
            <a:r>
              <a:rPr lang="en-US" sz="1800" dirty="0" err="1" smtClean="0"/>
              <a:t>titik</a:t>
            </a:r>
            <a:r>
              <a:rPr lang="en-US" sz="1800" dirty="0" smtClean="0"/>
              <a:t> </a:t>
            </a:r>
            <a:r>
              <a:rPr lang="en-US" sz="1800" dirty="0" err="1" smtClean="0"/>
              <a:t>tertinggi</a:t>
            </a:r>
            <a:r>
              <a:rPr lang="en-US" sz="1800" dirty="0" smtClean="0"/>
              <a:t> </a:t>
            </a:r>
            <a:r>
              <a:rPr lang="en-US" sz="1800" dirty="0" err="1" smtClean="0"/>
              <a:t>dan</a:t>
            </a:r>
            <a:r>
              <a:rPr lang="en-US" sz="1800" dirty="0" smtClean="0"/>
              <a:t> </a:t>
            </a:r>
            <a:r>
              <a:rPr lang="en-US" sz="1800" dirty="0" err="1" smtClean="0"/>
              <a:t>titik</a:t>
            </a:r>
            <a:r>
              <a:rPr lang="en-US" sz="1800" dirty="0" smtClean="0"/>
              <a:t> </a:t>
            </a:r>
            <a:r>
              <a:rPr lang="en-US" sz="1800" dirty="0" err="1" smtClean="0"/>
              <a:t>terrendah</a:t>
            </a:r>
            <a:r>
              <a:rPr lang="en-US" sz="1800" dirty="0" smtClean="0"/>
              <a:t>, </a:t>
            </a:r>
            <a:r>
              <a:rPr lang="en-US" sz="1800" dirty="0" err="1" smtClean="0"/>
              <a:t>namun</a:t>
            </a:r>
            <a:r>
              <a:rPr lang="en-US" sz="1800" dirty="0" smtClean="0"/>
              <a:t> </a:t>
            </a:r>
            <a:r>
              <a:rPr lang="en-US" sz="1800" dirty="0" err="1" smtClean="0"/>
              <a:t>memperhitungkan</a:t>
            </a:r>
            <a:r>
              <a:rPr lang="en-US" sz="1800" dirty="0" smtClean="0"/>
              <a:t> </a:t>
            </a:r>
            <a:r>
              <a:rPr lang="en-US" sz="1800" dirty="0" err="1" smtClean="0"/>
              <a:t>semua</a:t>
            </a:r>
            <a:r>
              <a:rPr lang="en-US" sz="1800" dirty="0" smtClean="0"/>
              <a:t> </a:t>
            </a:r>
            <a:r>
              <a:rPr lang="en-US" sz="1800" dirty="0" err="1" smtClean="0"/>
              <a:t>titik</a:t>
            </a:r>
            <a:r>
              <a:rPr lang="en-US" sz="1800" dirty="0" smtClean="0"/>
              <a:t>. </a:t>
            </a:r>
          </a:p>
          <a:p>
            <a:pPr marL="457200" indent="-457200" eaLnBrk="1" hangingPunct="1">
              <a:lnSpc>
                <a:spcPct val="90000"/>
              </a:lnSpc>
              <a:buFont typeface="Wingdings" pitchFamily="2" charset="2"/>
              <a:buNone/>
              <a:defRPr/>
            </a:pPr>
            <a:r>
              <a:rPr lang="en-US" sz="1800" dirty="0" smtClean="0"/>
              <a:t>	Example: Data </a:t>
            </a:r>
            <a:r>
              <a:rPr lang="en-US" sz="1800" dirty="0" err="1" smtClean="0"/>
              <a:t>biaya</a:t>
            </a:r>
            <a:r>
              <a:rPr lang="en-US" sz="1800" dirty="0" smtClean="0"/>
              <a:t> </a:t>
            </a:r>
            <a:r>
              <a:rPr lang="en-US" sz="1800" dirty="0" err="1" smtClean="0"/>
              <a:t>penagihan</a:t>
            </a:r>
            <a:r>
              <a:rPr lang="en-US" sz="1800" dirty="0" smtClean="0"/>
              <a:t> </a:t>
            </a:r>
            <a:r>
              <a:rPr lang="en-US" sz="1800" dirty="0" err="1" smtClean="0"/>
              <a:t>dan</a:t>
            </a:r>
            <a:r>
              <a:rPr lang="en-US" sz="1800" dirty="0" smtClean="0"/>
              <a:t> </a:t>
            </a:r>
            <a:r>
              <a:rPr lang="en-US" sz="1800" dirty="0" err="1" smtClean="0"/>
              <a:t>jumlah</a:t>
            </a:r>
            <a:r>
              <a:rPr lang="en-US" sz="1800" dirty="0" smtClean="0"/>
              <a:t> </a:t>
            </a:r>
            <a:r>
              <a:rPr lang="en-US" sz="1800" dirty="0" err="1" smtClean="0"/>
              <a:t>pesanan</a:t>
            </a:r>
            <a:r>
              <a:rPr lang="en-US" sz="1800" dirty="0" smtClean="0"/>
              <a:t> </a:t>
            </a:r>
            <a:r>
              <a:rPr lang="en-US" sz="1800" dirty="0" err="1" smtClean="0"/>
              <a:t>kuartalan</a:t>
            </a:r>
            <a:r>
              <a:rPr lang="en-US" sz="1800" dirty="0" smtClean="0"/>
              <a:t> </a:t>
            </a:r>
            <a:r>
              <a:rPr lang="en-US" sz="1800" dirty="0" err="1" smtClean="0"/>
              <a:t>pada</a:t>
            </a:r>
            <a:r>
              <a:rPr lang="en-US" sz="1800" dirty="0" smtClean="0"/>
              <a:t> 3 </a:t>
            </a:r>
            <a:r>
              <a:rPr lang="en-US" sz="1800" dirty="0" err="1" smtClean="0"/>
              <a:t>tahun</a:t>
            </a:r>
            <a:r>
              <a:rPr lang="en-US" sz="1800" dirty="0" smtClean="0"/>
              <a:t> </a:t>
            </a:r>
            <a:r>
              <a:rPr lang="en-US" sz="1800" dirty="0" err="1" smtClean="0"/>
              <a:t>terakhir</a:t>
            </a:r>
            <a:r>
              <a:rPr lang="en-US" sz="1800" dirty="0" smtClean="0"/>
              <a:t> </a:t>
            </a:r>
            <a:r>
              <a:rPr lang="en-US" sz="1800" dirty="0" err="1" smtClean="0"/>
              <a:t>sebagai</a:t>
            </a:r>
            <a:r>
              <a:rPr lang="en-US" sz="1800" dirty="0" smtClean="0"/>
              <a:t> </a:t>
            </a:r>
            <a:r>
              <a:rPr lang="en-US" sz="1800" dirty="0" err="1" smtClean="0"/>
              <a:t>berikut</a:t>
            </a:r>
            <a:r>
              <a:rPr lang="en-US" sz="1800" dirty="0" smtClean="0"/>
              <a:t>:</a:t>
            </a:r>
            <a:endParaRPr lang="en-US" sz="1800" i="1" dirty="0" smtClean="0"/>
          </a:p>
          <a:p>
            <a:pPr marL="457200" indent="-457200" eaLnBrk="1" hangingPunct="1">
              <a:lnSpc>
                <a:spcPct val="90000"/>
              </a:lnSpc>
              <a:buFont typeface="Wingdings" pitchFamily="2" charset="2"/>
              <a:buNone/>
              <a:defRPr/>
            </a:pPr>
            <a:r>
              <a:rPr lang="en-US" sz="2000" i="1" dirty="0" smtClean="0"/>
              <a:t>	</a:t>
            </a:r>
            <a:endParaRPr lang="en-US" sz="2000" dirty="0" smtClean="0"/>
          </a:p>
        </p:txBody>
      </p:sp>
      <p:graphicFrame>
        <p:nvGraphicFramePr>
          <p:cNvPr id="100392" name="Group 40"/>
          <p:cNvGraphicFramePr>
            <a:graphicFrameLocks noGrp="1"/>
          </p:cNvGraphicFramePr>
          <p:nvPr>
            <p:ph sz="half" idx="4294967295"/>
          </p:nvPr>
        </p:nvGraphicFramePr>
        <p:xfrm>
          <a:off x="3352800" y="3505200"/>
          <a:ext cx="7823200" cy="3292476"/>
        </p:xfrm>
        <a:graphic>
          <a:graphicData uri="http://schemas.openxmlformats.org/drawingml/2006/table">
            <a:tbl>
              <a:tblPr/>
              <a:tblGrid>
                <a:gridCol w="3031067"/>
                <a:gridCol w="2554817"/>
                <a:gridCol w="2237316"/>
              </a:tblGrid>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Quarter</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Number of Orders</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Billing Costs</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Year 1—1st</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1,500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$42,000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2nd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1,900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$46,000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3rd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$37,000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4th</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1,300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$43,000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Year 2—1st</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2,800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$54,000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2nd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1,700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$47,000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3rd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2,100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$51,000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4th</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1,100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$42,000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Year 3—1st</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$48,000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2nd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2,400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$53,000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r h="27437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3rd</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2,300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Tahoma" charset="0"/>
                          <a:ea typeface="Times New Roman" pitchFamily="18" charset="0"/>
                          <a:cs typeface="Tahoma" charset="0"/>
                        </a:rPr>
                        <a:t>$49,000</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Tahoma" charset="0"/>
                      </a:endParaRPr>
                    </a:p>
                  </a:txBody>
                  <a:tcPr marL="121920" marR="121920" marT="45729" marB="45729" horzOverflow="overflow">
                    <a:lnL>
                      <a:noFill/>
                    </a:lnL>
                    <a:lnR>
                      <a:noFill/>
                    </a:lnR>
                    <a:lnT>
                      <a:noFill/>
                    </a:lnT>
                    <a:lnB>
                      <a:noFill/>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endParaRPr lang="en-US" dirty="0"/>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6234697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idx="4294967295"/>
          </p:nvPr>
        </p:nvSpPr>
        <p:spPr>
          <a:xfrm>
            <a:off x="609600" y="277818"/>
            <a:ext cx="10972800" cy="638175"/>
          </a:xfrm>
        </p:spPr>
        <p:txBody>
          <a:bodyPr anchorCtr="0"/>
          <a:lstStyle/>
          <a:p>
            <a:pPr eaLnBrk="1" hangingPunct="1">
              <a:defRPr/>
            </a:pPr>
            <a:r>
              <a:rPr lang="en-US" sz="3600" smtClean="0"/>
              <a:t>A COMPLETED SCATTERGRAPH</a:t>
            </a:r>
          </a:p>
        </p:txBody>
      </p:sp>
      <p:pic>
        <p:nvPicPr>
          <p:cNvPr id="4403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27200" y="996950"/>
            <a:ext cx="8636000" cy="5861050"/>
          </a:xfrm>
          <a:solidFill>
            <a:schemeClr val="tx1"/>
          </a:solidFill>
        </p:spPr>
      </p:pic>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solidFill>
                <a:srgbClr val="FFFFFF"/>
              </a:solidFill>
            </a:endParaRPr>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AACFAC5-62E7-46C9-BC64-E17D63C33CBF}" type="slidenum">
              <a:rPr lang="en-US" smtClean="0">
                <a:solidFill>
                  <a:srgbClr val="FFFFFF"/>
                </a:solidFill>
              </a:rPr>
              <a:pPr>
                <a:defRPr/>
              </a:pPr>
              <a:t>42</a:t>
            </a:fld>
            <a:endParaRPr lang="en-US">
              <a:solidFill>
                <a:srgbClr val="FFFFFF"/>
              </a:solidFill>
            </a:endParaRPr>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solidFill>
                <a:srgbClr val="FFFFFF"/>
              </a:solidFill>
            </a:endParaRPr>
          </a:p>
        </p:txBody>
      </p:sp>
    </p:spTree>
    <p:extLst>
      <p:ext uri="{BB962C8B-B14F-4D97-AF65-F5344CB8AC3E}">
        <p14:creationId xmlns:p14="http://schemas.microsoft.com/office/powerpoint/2010/main" val="22083901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idx="4294967295"/>
          </p:nvPr>
        </p:nvSpPr>
        <p:spPr/>
        <p:txBody>
          <a:bodyPr anchorCtr="0"/>
          <a:lstStyle/>
          <a:p>
            <a:pPr eaLnBrk="1" hangingPunct="1">
              <a:defRPr/>
            </a:pPr>
            <a:r>
              <a:rPr lang="en-US" smtClean="0"/>
              <a:t>SCATTERGRAPH METHOD </a:t>
            </a:r>
          </a:p>
        </p:txBody>
      </p:sp>
      <p:sp>
        <p:nvSpPr>
          <p:cNvPr id="57347" name="Rectangle 3"/>
          <p:cNvSpPr>
            <a:spLocks noGrp="1" noChangeArrowheads="1"/>
          </p:cNvSpPr>
          <p:nvPr>
            <p:ph type="body" idx="4294967295"/>
          </p:nvPr>
        </p:nvSpPr>
        <p:spPr>
          <a:xfrm>
            <a:off x="304800" y="1295400"/>
            <a:ext cx="11277600" cy="5334000"/>
          </a:xfrm>
        </p:spPr>
        <p:txBody>
          <a:bodyPr/>
          <a:lstStyle/>
          <a:p>
            <a:pPr eaLnBrk="1" hangingPunct="1">
              <a:lnSpc>
                <a:spcPct val="80000"/>
              </a:lnSpc>
              <a:buFont typeface="Wingdings" pitchFamily="2" charset="2"/>
              <a:buNone/>
              <a:defRPr/>
            </a:pPr>
            <a:r>
              <a:rPr lang="en-US" sz="1800" dirty="0" smtClean="0"/>
              <a:t>	</a:t>
            </a:r>
            <a:r>
              <a:rPr lang="en-US" sz="1800" dirty="0" err="1" smtClean="0"/>
              <a:t>Persamaan</a:t>
            </a:r>
            <a:r>
              <a:rPr lang="en-US" sz="1800" dirty="0" smtClean="0"/>
              <a:t>  linier </a:t>
            </a:r>
            <a:r>
              <a:rPr lang="en-US" sz="1800" dirty="0" err="1" smtClean="0"/>
              <a:t>untuk</a:t>
            </a:r>
            <a:r>
              <a:rPr lang="en-US" sz="1800" dirty="0" smtClean="0"/>
              <a:t> </a:t>
            </a:r>
            <a:r>
              <a:rPr lang="en-US" sz="1800" dirty="0" err="1" smtClean="0"/>
              <a:t>biaya</a:t>
            </a:r>
            <a:r>
              <a:rPr lang="en-US" sz="1800" dirty="0" smtClean="0"/>
              <a:t> </a:t>
            </a:r>
            <a:r>
              <a:rPr lang="en-US" sz="1800" dirty="0" err="1" smtClean="0"/>
              <a:t>penagihan</a:t>
            </a:r>
            <a:r>
              <a:rPr lang="en-US" sz="1800" dirty="0" smtClean="0"/>
              <a:t> </a:t>
            </a:r>
            <a:r>
              <a:rPr lang="en-US" sz="1800" dirty="0" err="1" smtClean="0"/>
              <a:t>adalah</a:t>
            </a:r>
            <a:r>
              <a:rPr lang="en-US" sz="1800" dirty="0" smtClean="0"/>
              <a:t>: Y = a + </a:t>
            </a:r>
            <a:r>
              <a:rPr lang="en-US" sz="1800" dirty="0" err="1" smtClean="0"/>
              <a:t>bX</a:t>
            </a:r>
            <a:r>
              <a:rPr lang="en-US" sz="1800" dirty="0" smtClean="0"/>
              <a:t>, a </a:t>
            </a:r>
            <a:r>
              <a:rPr lang="en-US" sz="1800" dirty="0" smtClean="0">
                <a:sym typeface="Wingdings" pitchFamily="2" charset="2"/>
              </a:rPr>
              <a:t></a:t>
            </a:r>
            <a:r>
              <a:rPr lang="en-US" sz="1800" dirty="0" smtClean="0"/>
              <a:t>total fixed cost, b </a:t>
            </a:r>
            <a:r>
              <a:rPr lang="en-US" sz="1800" dirty="0" smtClean="0">
                <a:sym typeface="Wingdings" pitchFamily="2" charset="2"/>
              </a:rPr>
              <a:t></a:t>
            </a:r>
            <a:r>
              <a:rPr lang="en-US" sz="1800" dirty="0" smtClean="0"/>
              <a:t> variable cost per unit </a:t>
            </a:r>
            <a:r>
              <a:rPr lang="en-US" sz="1800" dirty="0" err="1" smtClean="0"/>
              <a:t>dan</a:t>
            </a:r>
            <a:r>
              <a:rPr lang="en-US" sz="1800" dirty="0" smtClean="0"/>
              <a:t> X </a:t>
            </a:r>
            <a:r>
              <a:rPr lang="en-US" sz="1800" dirty="0" smtClean="0">
                <a:sym typeface="Wingdings" pitchFamily="2" charset="2"/>
              </a:rPr>
              <a:t></a:t>
            </a:r>
            <a:r>
              <a:rPr lang="en-US" sz="1800" dirty="0" smtClean="0"/>
              <a:t> volume </a:t>
            </a:r>
            <a:r>
              <a:rPr lang="en-US" sz="1800" dirty="0" err="1" smtClean="0"/>
              <a:t>kegiatan</a:t>
            </a:r>
            <a:r>
              <a:rPr lang="en-US" sz="1800" dirty="0" smtClean="0"/>
              <a:t>. </a:t>
            </a:r>
          </a:p>
          <a:p>
            <a:pPr lvl="1" eaLnBrk="1" hangingPunct="1">
              <a:lnSpc>
                <a:spcPct val="80000"/>
              </a:lnSpc>
              <a:defRPr/>
            </a:pPr>
            <a:r>
              <a:rPr lang="en-US" sz="1600" dirty="0" err="1" smtClean="0"/>
              <a:t>Garis</a:t>
            </a:r>
            <a:r>
              <a:rPr lang="en-US" sz="1600" dirty="0" smtClean="0"/>
              <a:t> </a:t>
            </a:r>
            <a:r>
              <a:rPr lang="en-US" sz="1600" dirty="0" err="1" smtClean="0"/>
              <a:t>regresi</a:t>
            </a:r>
            <a:r>
              <a:rPr lang="en-US" sz="1600" dirty="0" smtClean="0"/>
              <a:t> </a:t>
            </a:r>
            <a:r>
              <a:rPr lang="en-US" sz="1600" dirty="0" err="1" smtClean="0"/>
              <a:t>memotong</a:t>
            </a:r>
            <a:r>
              <a:rPr lang="en-US" sz="1600" dirty="0" smtClean="0"/>
              <a:t> </a:t>
            </a:r>
            <a:r>
              <a:rPr lang="en-US" sz="1600" dirty="0" err="1" smtClean="0"/>
              <a:t>sumbu</a:t>
            </a:r>
            <a:r>
              <a:rPr lang="en-US" sz="1600" dirty="0" smtClean="0"/>
              <a:t> Y </a:t>
            </a:r>
            <a:r>
              <a:rPr lang="en-US" sz="1600" dirty="0" err="1" smtClean="0"/>
              <a:t>pada</a:t>
            </a:r>
            <a:r>
              <a:rPr lang="en-US" sz="1600" dirty="0" smtClean="0"/>
              <a:t> $30,000 </a:t>
            </a:r>
            <a:r>
              <a:rPr lang="en-US" sz="1600" dirty="0" err="1" smtClean="0"/>
              <a:t>biaya</a:t>
            </a:r>
            <a:r>
              <a:rPr lang="en-US" sz="1600" dirty="0" smtClean="0"/>
              <a:t> </a:t>
            </a:r>
            <a:r>
              <a:rPr lang="en-US" sz="1600" dirty="0" err="1" smtClean="0"/>
              <a:t>ini</a:t>
            </a:r>
            <a:r>
              <a:rPr lang="en-US" sz="1600" dirty="0" smtClean="0"/>
              <a:t> </a:t>
            </a:r>
            <a:r>
              <a:rPr lang="en-US" sz="1600" dirty="0" err="1" smtClean="0"/>
              <a:t>merupakan</a:t>
            </a:r>
            <a:r>
              <a:rPr lang="en-US" sz="1600" dirty="0" smtClean="0"/>
              <a:t> total fixed cost </a:t>
            </a:r>
            <a:r>
              <a:rPr lang="en-US" sz="1600" dirty="0" err="1" smtClean="0"/>
              <a:t>atau</a:t>
            </a:r>
            <a:r>
              <a:rPr lang="en-US" sz="1600" dirty="0" smtClean="0"/>
              <a:t> a.</a:t>
            </a:r>
          </a:p>
          <a:p>
            <a:pPr lvl="1" eaLnBrk="1" hangingPunct="1">
              <a:lnSpc>
                <a:spcPct val="80000"/>
              </a:lnSpc>
              <a:defRPr/>
            </a:pPr>
            <a:r>
              <a:rPr lang="en-US" sz="1600" dirty="0" smtClean="0"/>
              <a:t>Variable cost per order </a:t>
            </a:r>
            <a:r>
              <a:rPr lang="en-US" sz="1600" dirty="0" err="1" smtClean="0"/>
              <a:t>dapat</a:t>
            </a:r>
            <a:r>
              <a:rPr lang="en-US" sz="1600" dirty="0" smtClean="0"/>
              <a:t> </a:t>
            </a:r>
            <a:r>
              <a:rPr lang="en-US" sz="1600" dirty="0" err="1" smtClean="0"/>
              <a:t>ditentukan</a:t>
            </a:r>
            <a:r>
              <a:rPr lang="en-US" sz="1600" dirty="0" smtClean="0"/>
              <a:t> </a:t>
            </a:r>
            <a:r>
              <a:rPr lang="en-US" sz="1600" dirty="0" err="1" smtClean="0"/>
              <a:t>sebagai</a:t>
            </a:r>
            <a:r>
              <a:rPr lang="en-US" sz="1600" dirty="0" smtClean="0"/>
              <a:t> </a:t>
            </a:r>
            <a:r>
              <a:rPr lang="en-US" sz="1600" dirty="0" err="1" smtClean="0"/>
              <a:t>berikut</a:t>
            </a:r>
            <a:r>
              <a:rPr lang="en-US" sz="1600" dirty="0" smtClean="0"/>
              <a:t>:</a:t>
            </a:r>
          </a:p>
          <a:p>
            <a:pPr eaLnBrk="1" hangingPunct="1">
              <a:lnSpc>
                <a:spcPct val="80000"/>
              </a:lnSpc>
              <a:buFont typeface="Wingdings" pitchFamily="2" charset="2"/>
              <a:buNone/>
              <a:defRPr/>
            </a:pPr>
            <a:r>
              <a:rPr lang="en-US" sz="1800" dirty="0" smtClean="0"/>
              <a:t>	</a:t>
            </a:r>
            <a:r>
              <a:rPr lang="en-US" sz="1800" dirty="0" err="1" smtClean="0"/>
              <a:t>Pilih</a:t>
            </a:r>
            <a:r>
              <a:rPr lang="en-US" sz="1800" dirty="0" smtClean="0"/>
              <a:t> volume yang paling </a:t>
            </a:r>
            <a:r>
              <a:rPr lang="en-US" sz="1800" dirty="0" err="1" smtClean="0"/>
              <a:t>dekat</a:t>
            </a:r>
            <a:r>
              <a:rPr lang="en-US" sz="1800" dirty="0" smtClean="0"/>
              <a:t> </a:t>
            </a:r>
            <a:r>
              <a:rPr lang="en-US" sz="1800" dirty="0" err="1" smtClean="0"/>
              <a:t>dengan</a:t>
            </a:r>
            <a:r>
              <a:rPr lang="en-US" sz="1800" dirty="0" smtClean="0"/>
              <a:t> </a:t>
            </a:r>
            <a:r>
              <a:rPr lang="en-US" sz="1800" dirty="0" err="1" smtClean="0"/>
              <a:t>garis</a:t>
            </a:r>
            <a:r>
              <a:rPr lang="en-US" sz="1800" dirty="0" smtClean="0"/>
              <a:t> (in this case 2,000 orders):</a:t>
            </a:r>
          </a:p>
          <a:p>
            <a:pPr eaLnBrk="1" hangingPunct="1">
              <a:lnSpc>
                <a:spcPct val="80000"/>
              </a:lnSpc>
              <a:buFont typeface="Wingdings" pitchFamily="2" charset="2"/>
              <a:buNone/>
              <a:defRPr/>
            </a:pPr>
            <a:r>
              <a:rPr lang="en-US" sz="1800" dirty="0" smtClean="0"/>
              <a:t>		Total  cost for 2,000 orders			$48,000</a:t>
            </a:r>
          </a:p>
          <a:p>
            <a:pPr eaLnBrk="1" hangingPunct="1">
              <a:lnSpc>
                <a:spcPct val="80000"/>
              </a:lnSpc>
              <a:buFont typeface="Wingdings" pitchFamily="2" charset="2"/>
              <a:buNone/>
              <a:defRPr/>
            </a:pPr>
            <a:r>
              <a:rPr lang="en-US" sz="1800" dirty="0" smtClean="0"/>
              <a:t>		Less fixed cost element (intercept)	 	</a:t>
            </a:r>
            <a:r>
              <a:rPr lang="en-US" sz="1800" u="sng" dirty="0" smtClean="0"/>
              <a:t> 30,000</a:t>
            </a:r>
          </a:p>
          <a:p>
            <a:pPr eaLnBrk="1" hangingPunct="1">
              <a:lnSpc>
                <a:spcPct val="80000"/>
              </a:lnSpc>
              <a:buFont typeface="Wingdings" pitchFamily="2" charset="2"/>
              <a:buNone/>
              <a:defRPr/>
            </a:pPr>
            <a:r>
              <a:rPr lang="en-US" sz="1800" dirty="0" smtClean="0"/>
              <a:t>		Variable cost element for 2,000 orders		</a:t>
            </a:r>
            <a:r>
              <a:rPr lang="en-US" sz="1800" u="sng" dirty="0" smtClean="0"/>
              <a:t>$18,000</a:t>
            </a:r>
          </a:p>
          <a:p>
            <a:pPr eaLnBrk="1" hangingPunct="1">
              <a:lnSpc>
                <a:spcPct val="80000"/>
              </a:lnSpc>
              <a:buFont typeface="Wingdings" pitchFamily="2" charset="2"/>
              <a:buNone/>
              <a:defRPr/>
            </a:pPr>
            <a:r>
              <a:rPr lang="en-US" sz="1800" dirty="0" smtClean="0"/>
              <a:t>		VC/unit = $18,000 ÷ 2,000 orders 		= $9 per order.</a:t>
            </a:r>
          </a:p>
          <a:p>
            <a:pPr eaLnBrk="1" hangingPunct="1">
              <a:lnSpc>
                <a:spcPct val="80000"/>
              </a:lnSpc>
              <a:buFont typeface="Wingdings" pitchFamily="2" charset="2"/>
              <a:buNone/>
              <a:defRPr/>
            </a:pPr>
            <a:r>
              <a:rPr lang="en-US" sz="1800" dirty="0" smtClean="0"/>
              <a:t>	Formula </a:t>
            </a:r>
            <a:r>
              <a:rPr lang="en-US" sz="1800" dirty="0" err="1" smtClean="0"/>
              <a:t>biaya</a:t>
            </a:r>
            <a:r>
              <a:rPr lang="en-US" sz="1800" dirty="0" smtClean="0"/>
              <a:t> </a:t>
            </a:r>
            <a:r>
              <a:rPr lang="en-US" sz="1800" dirty="0" err="1" smtClean="0"/>
              <a:t>penagihan</a:t>
            </a:r>
            <a:r>
              <a:rPr lang="en-US" sz="1800" dirty="0" smtClean="0"/>
              <a:t> per </a:t>
            </a:r>
            <a:r>
              <a:rPr lang="en-US" sz="1800" dirty="0" err="1" smtClean="0"/>
              <a:t>kuartal</a:t>
            </a:r>
            <a:r>
              <a:rPr lang="en-US" sz="1800" dirty="0" smtClean="0"/>
              <a:t> </a:t>
            </a:r>
            <a:r>
              <a:rPr lang="en-US" sz="1800" dirty="0" err="1" smtClean="0"/>
              <a:t>adalah</a:t>
            </a:r>
            <a:r>
              <a:rPr lang="en-US" sz="1800" dirty="0" smtClean="0"/>
              <a:t> $30,000 fixed cost </a:t>
            </a:r>
            <a:r>
              <a:rPr lang="en-US" sz="1800" dirty="0" err="1" smtClean="0"/>
              <a:t>dan</a:t>
            </a:r>
            <a:r>
              <a:rPr lang="en-US" sz="1800" dirty="0" smtClean="0"/>
              <a:t> plus $9 per order or:</a:t>
            </a:r>
          </a:p>
          <a:p>
            <a:pPr algn="ctr" eaLnBrk="1" hangingPunct="1">
              <a:lnSpc>
                <a:spcPct val="80000"/>
              </a:lnSpc>
              <a:buFont typeface="Wingdings" pitchFamily="2" charset="2"/>
              <a:buNone/>
              <a:defRPr/>
            </a:pPr>
            <a:r>
              <a:rPr lang="en-US" sz="1800" dirty="0" smtClean="0"/>
              <a:t>Y = $30,000 + $9X,</a:t>
            </a:r>
            <a:endParaRPr lang="en-US" sz="1800" dirty="0" smtClean="0">
              <a:sym typeface="Wingdings" pitchFamily="2" charset="2"/>
            </a:endParaRPr>
          </a:p>
          <a:p>
            <a:pPr eaLnBrk="1" hangingPunct="1">
              <a:lnSpc>
                <a:spcPct val="80000"/>
              </a:lnSpc>
              <a:buFont typeface="Wingdings" pitchFamily="2" charset="2"/>
              <a:buNone/>
              <a:defRPr/>
            </a:pPr>
            <a:r>
              <a:rPr lang="en-US" sz="1800" dirty="0" smtClean="0">
                <a:sym typeface="Wingdings" pitchFamily="2" charset="2"/>
              </a:rPr>
              <a:t>	</a:t>
            </a:r>
            <a:r>
              <a:rPr lang="en-US" sz="1800" dirty="0" smtClean="0"/>
              <a:t>X </a:t>
            </a:r>
            <a:r>
              <a:rPr lang="en-US" sz="1800" dirty="0" err="1" smtClean="0"/>
              <a:t>menunjukkan</a:t>
            </a:r>
            <a:r>
              <a:rPr lang="en-US" sz="1800" dirty="0" smtClean="0"/>
              <a:t> </a:t>
            </a:r>
            <a:r>
              <a:rPr lang="en-US" sz="1800" dirty="0" err="1" smtClean="0"/>
              <a:t>jumlah</a:t>
            </a:r>
            <a:r>
              <a:rPr lang="en-US" sz="1800" dirty="0" smtClean="0"/>
              <a:t> order</a:t>
            </a:r>
          </a:p>
          <a:p>
            <a:pPr eaLnBrk="1" hangingPunct="1">
              <a:lnSpc>
                <a:spcPct val="80000"/>
              </a:lnSpc>
              <a:buFont typeface="Wingdings" pitchFamily="2" charset="2"/>
              <a:buNone/>
              <a:defRPr/>
            </a:pPr>
            <a:r>
              <a:rPr lang="en-US" sz="1800" dirty="0" smtClean="0"/>
              <a:t>	</a:t>
            </a:r>
            <a:r>
              <a:rPr lang="en-US" sz="1800" dirty="0" err="1" smtClean="0"/>
              <a:t>Kelemahan</a:t>
            </a:r>
            <a:r>
              <a:rPr lang="en-US" sz="1800" dirty="0" smtClean="0"/>
              <a:t> </a:t>
            </a:r>
            <a:r>
              <a:rPr lang="en-US" sz="1800" dirty="0" err="1" smtClean="0"/>
              <a:t>metode</a:t>
            </a:r>
            <a:r>
              <a:rPr lang="en-US" sz="1800" dirty="0" smtClean="0"/>
              <a:t> </a:t>
            </a:r>
            <a:r>
              <a:rPr lang="en-US" sz="1800" dirty="0" err="1" smtClean="0"/>
              <a:t>ini</a:t>
            </a:r>
            <a:r>
              <a:rPr lang="en-US" sz="1800" dirty="0" smtClean="0"/>
              <a:t> </a:t>
            </a:r>
            <a:r>
              <a:rPr lang="en-US" sz="1800" dirty="0" err="1" smtClean="0"/>
              <a:t>adalah</a:t>
            </a:r>
            <a:r>
              <a:rPr lang="en-US" sz="1800" dirty="0" smtClean="0"/>
              <a:t>: 1) </a:t>
            </a:r>
            <a:r>
              <a:rPr lang="en-US" sz="1800" dirty="0" err="1" smtClean="0"/>
              <a:t>bersifat</a:t>
            </a:r>
            <a:r>
              <a:rPr lang="en-US" sz="1800" dirty="0" smtClean="0"/>
              <a:t> </a:t>
            </a:r>
            <a:r>
              <a:rPr lang="en-US" sz="1800" dirty="0" err="1" smtClean="0"/>
              <a:t>subyektif</a:t>
            </a:r>
            <a:r>
              <a:rPr lang="en-US" sz="1800" dirty="0" smtClean="0"/>
              <a:t> </a:t>
            </a:r>
            <a:r>
              <a:rPr lang="en-US" sz="1800" dirty="0" err="1" smtClean="0"/>
              <a:t>artinya</a:t>
            </a:r>
            <a:r>
              <a:rPr lang="en-US" sz="1800" dirty="0" smtClean="0"/>
              <a:t> </a:t>
            </a:r>
            <a:r>
              <a:rPr lang="en-US" sz="1800" dirty="0" err="1" smtClean="0"/>
              <a:t>tidak</a:t>
            </a:r>
            <a:r>
              <a:rPr lang="en-US" sz="1800" dirty="0" smtClean="0"/>
              <a:t> </a:t>
            </a:r>
            <a:r>
              <a:rPr lang="en-US" sz="1800" dirty="0" err="1" smtClean="0"/>
              <a:t>mungkin</a:t>
            </a:r>
            <a:r>
              <a:rPr lang="en-US" sz="1800" dirty="0" smtClean="0"/>
              <a:t> </a:t>
            </a:r>
            <a:r>
              <a:rPr lang="en-US" sz="1800" dirty="0" err="1" smtClean="0"/>
              <a:t>masing-masing</a:t>
            </a:r>
            <a:r>
              <a:rPr lang="en-US" sz="1800" dirty="0" smtClean="0"/>
              <a:t> </a:t>
            </a:r>
            <a:r>
              <a:rPr lang="en-US" sz="1800" dirty="0" err="1" smtClean="0"/>
              <a:t>analis</a:t>
            </a:r>
            <a:r>
              <a:rPr lang="en-US" sz="1800" dirty="0" smtClean="0"/>
              <a:t> </a:t>
            </a:r>
            <a:r>
              <a:rPr lang="en-US" sz="1800" dirty="0" err="1" smtClean="0"/>
              <a:t>membuat</a:t>
            </a:r>
            <a:r>
              <a:rPr lang="en-US" sz="1800" dirty="0" smtClean="0"/>
              <a:t> </a:t>
            </a:r>
            <a:r>
              <a:rPr lang="en-US" sz="1800" dirty="0" err="1" smtClean="0"/>
              <a:t>garis</a:t>
            </a:r>
            <a:r>
              <a:rPr lang="en-US" sz="1800" dirty="0" smtClean="0"/>
              <a:t> </a:t>
            </a:r>
            <a:r>
              <a:rPr lang="en-US" sz="1800" dirty="0" err="1" smtClean="0"/>
              <a:t>regresi</a:t>
            </a:r>
            <a:r>
              <a:rPr lang="en-US" sz="1800" dirty="0" smtClean="0"/>
              <a:t> yang </a:t>
            </a:r>
            <a:r>
              <a:rPr lang="en-US" sz="1800" dirty="0" err="1" smtClean="0"/>
              <a:t>sama</a:t>
            </a:r>
            <a:r>
              <a:rPr lang="en-US" sz="1800" dirty="0" smtClean="0"/>
              <a:t> </a:t>
            </a:r>
            <a:r>
              <a:rPr lang="en-US" sz="1800" dirty="0" err="1" smtClean="0"/>
              <a:t>persis</a:t>
            </a:r>
            <a:r>
              <a:rPr lang="en-US" sz="1800" dirty="0" smtClean="0"/>
              <a:t> </a:t>
            </a:r>
            <a:r>
              <a:rPr lang="en-US" sz="1800" dirty="0" err="1" smtClean="0"/>
              <a:t>dan</a:t>
            </a:r>
            <a:r>
              <a:rPr lang="en-US" sz="1800" dirty="0" smtClean="0"/>
              <a:t> 2) </a:t>
            </a:r>
            <a:r>
              <a:rPr lang="en-US" sz="1800" dirty="0" err="1" smtClean="0"/>
              <a:t>perkiraan</a:t>
            </a:r>
            <a:r>
              <a:rPr lang="en-US" sz="1800" dirty="0" smtClean="0"/>
              <a:t> </a:t>
            </a:r>
            <a:r>
              <a:rPr lang="en-US" sz="1800" dirty="0" err="1" smtClean="0"/>
              <a:t>biaya</a:t>
            </a:r>
            <a:r>
              <a:rPr lang="en-US" sz="1800" dirty="0" smtClean="0"/>
              <a:t> </a:t>
            </a:r>
            <a:r>
              <a:rPr lang="en-US" sz="1800" dirty="0" err="1" smtClean="0"/>
              <a:t>tetap</a:t>
            </a:r>
            <a:r>
              <a:rPr lang="en-US" sz="1800" dirty="0" smtClean="0"/>
              <a:t> </a:t>
            </a:r>
            <a:r>
              <a:rPr lang="en-US" sz="1800" dirty="0" err="1" smtClean="0"/>
              <a:t>tidak</a:t>
            </a:r>
            <a:r>
              <a:rPr lang="en-US" sz="1800" dirty="0" smtClean="0"/>
              <a:t> </a:t>
            </a:r>
            <a:r>
              <a:rPr lang="en-US" sz="1800" dirty="0" err="1" smtClean="0"/>
              <a:t>sama</a:t>
            </a:r>
            <a:r>
              <a:rPr lang="en-US" sz="1800" dirty="0" smtClean="0"/>
              <a:t> </a:t>
            </a:r>
            <a:r>
              <a:rPr lang="en-US" sz="1800" dirty="0" err="1" smtClean="0"/>
              <a:t>dengan</a:t>
            </a:r>
            <a:r>
              <a:rPr lang="en-US" sz="1800" dirty="0" smtClean="0"/>
              <a:t> </a:t>
            </a:r>
            <a:r>
              <a:rPr lang="en-US" sz="1800" dirty="0" err="1" smtClean="0"/>
              <a:t>metode</a:t>
            </a:r>
            <a:r>
              <a:rPr lang="en-US" sz="1800" dirty="0" smtClean="0"/>
              <a:t> </a:t>
            </a:r>
            <a:r>
              <a:rPr lang="en-US" sz="1800" dirty="0" err="1" smtClean="0"/>
              <a:t>lainnya</a:t>
            </a:r>
            <a:r>
              <a:rPr lang="en-US" sz="1800" dirty="0" smtClean="0"/>
              <a:t>, </a:t>
            </a:r>
            <a:r>
              <a:rPr lang="en-US" sz="1800" dirty="0" err="1" smtClean="0"/>
              <a:t>sebab</a:t>
            </a:r>
            <a:r>
              <a:rPr lang="en-US" sz="1800" dirty="0" smtClean="0"/>
              <a:t> </a:t>
            </a:r>
            <a:r>
              <a:rPr lang="en-US" sz="1800" dirty="0" err="1" smtClean="0"/>
              <a:t>cukup</a:t>
            </a:r>
            <a:r>
              <a:rPr lang="en-US" sz="1800" dirty="0" smtClean="0"/>
              <a:t> </a:t>
            </a:r>
            <a:r>
              <a:rPr lang="en-US" sz="1800" dirty="0" err="1" smtClean="0"/>
              <a:t>sulit</a:t>
            </a:r>
            <a:r>
              <a:rPr lang="en-US" sz="1800" dirty="0" smtClean="0"/>
              <a:t> </a:t>
            </a:r>
            <a:r>
              <a:rPr lang="en-US" sz="1800" dirty="0" err="1" smtClean="0"/>
              <a:t>mengukur</a:t>
            </a:r>
            <a:r>
              <a:rPr lang="en-US" sz="1800" dirty="0" smtClean="0"/>
              <a:t> </a:t>
            </a:r>
            <a:r>
              <a:rPr lang="en-US" sz="1800" dirty="0" err="1" smtClean="0"/>
              <a:t>perpotongan</a:t>
            </a:r>
            <a:r>
              <a:rPr lang="en-US" sz="1800" dirty="0" smtClean="0"/>
              <a:t> </a:t>
            </a:r>
            <a:r>
              <a:rPr lang="en-US" sz="1800" dirty="0" err="1" smtClean="0"/>
              <a:t>dengan</a:t>
            </a:r>
            <a:r>
              <a:rPr lang="en-US" sz="1800" dirty="0" smtClean="0"/>
              <a:t> </a:t>
            </a:r>
            <a:r>
              <a:rPr lang="en-US" sz="1800" dirty="0" err="1" smtClean="0"/>
              <a:t>tepat</a:t>
            </a:r>
            <a:r>
              <a:rPr lang="en-US" sz="1800" dirty="0" smtClean="0"/>
              <a:t> </a:t>
            </a:r>
            <a:r>
              <a:rPr lang="en-US" sz="1800" dirty="0" err="1" smtClean="0"/>
              <a:t>antara</a:t>
            </a:r>
            <a:r>
              <a:rPr lang="en-US" sz="1800" dirty="0" smtClean="0"/>
              <a:t> </a:t>
            </a:r>
            <a:r>
              <a:rPr lang="en-US" sz="1800" dirty="0" err="1" smtClean="0"/>
              <a:t>garis</a:t>
            </a:r>
            <a:r>
              <a:rPr lang="en-US" sz="1800" dirty="0" smtClean="0"/>
              <a:t> </a:t>
            </a:r>
            <a:r>
              <a:rPr lang="en-US" sz="1800" dirty="0" err="1" smtClean="0"/>
              <a:t>regresi</a:t>
            </a:r>
            <a:r>
              <a:rPr lang="en-US" sz="1800" dirty="0" smtClean="0"/>
              <a:t> </a:t>
            </a:r>
            <a:r>
              <a:rPr lang="en-US" sz="1800" dirty="0" err="1" smtClean="0"/>
              <a:t>dengan</a:t>
            </a:r>
            <a:r>
              <a:rPr lang="en-US" sz="1800" dirty="0" smtClean="0"/>
              <a:t> </a:t>
            </a:r>
            <a:r>
              <a:rPr lang="en-US" sz="1800" dirty="0" err="1" smtClean="0"/>
              <a:t>sumbu</a:t>
            </a:r>
            <a:r>
              <a:rPr lang="en-US" sz="1800" dirty="0" smtClean="0"/>
              <a:t> Y.</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451C333-D950-4735-8EAD-1EA56A00CFBB}" type="slidenum">
              <a:rPr lang="en-US" smtClean="0"/>
              <a:pPr>
                <a:defRPr/>
              </a:pPr>
              <a:t>43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5534641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idx="4294967295"/>
          </p:nvPr>
        </p:nvSpPr>
        <p:spPr>
          <a:xfrm>
            <a:off x="609600" y="152400"/>
            <a:ext cx="10972800" cy="457200"/>
          </a:xfrm>
        </p:spPr>
        <p:txBody>
          <a:bodyPr anchorCtr="0">
            <a:normAutofit fontScale="90000"/>
          </a:bodyPr>
          <a:lstStyle/>
          <a:p>
            <a:pPr eaLnBrk="1" hangingPunct="1">
              <a:defRPr/>
            </a:pPr>
            <a:r>
              <a:rPr lang="en-US" sz="2000" smtClean="0"/>
              <a:t>ANALYSIS OF MIXED COSTS: HIGH-LOW METHOD</a:t>
            </a:r>
            <a:r>
              <a:rPr lang="en-US" sz="4000" smtClean="0"/>
              <a:t> </a:t>
            </a:r>
          </a:p>
        </p:txBody>
      </p:sp>
      <p:sp>
        <p:nvSpPr>
          <p:cNvPr id="58371" name="Rectangle 3"/>
          <p:cNvSpPr>
            <a:spLocks noGrp="1" noChangeArrowheads="1"/>
          </p:cNvSpPr>
          <p:nvPr>
            <p:ph type="body" idx="4294967295"/>
          </p:nvPr>
        </p:nvSpPr>
        <p:spPr>
          <a:xfrm>
            <a:off x="304800" y="685800"/>
            <a:ext cx="11277600" cy="4495800"/>
          </a:xfrm>
        </p:spPr>
        <p:txBody>
          <a:bodyPr>
            <a:normAutofit fontScale="92500" lnSpcReduction="20000"/>
          </a:bodyPr>
          <a:lstStyle/>
          <a:p>
            <a:pPr eaLnBrk="1" hangingPunct="1">
              <a:lnSpc>
                <a:spcPct val="80000"/>
              </a:lnSpc>
              <a:buFont typeface="Wingdings" pitchFamily="2" charset="2"/>
              <a:buNone/>
              <a:defRPr/>
            </a:pPr>
            <a:r>
              <a:rPr lang="en-US" sz="1600" smtClean="0"/>
              <a:t>	</a:t>
            </a:r>
            <a:r>
              <a:rPr lang="en-US" sz="1400" smtClean="0"/>
              <a:t>EXAMPLE: Data biaya pengiriman (shipping cost) untuk delapan bulan terakhir sebagai berikut:</a:t>
            </a:r>
            <a:endParaRPr lang="en-US" sz="1400" i="1" smtClean="0"/>
          </a:p>
          <a:p>
            <a:pPr eaLnBrk="1" hangingPunct="1">
              <a:lnSpc>
                <a:spcPct val="80000"/>
              </a:lnSpc>
              <a:buFont typeface="Wingdings" pitchFamily="2" charset="2"/>
              <a:buNone/>
              <a:defRPr/>
            </a:pPr>
            <a:r>
              <a:rPr lang="en-US" sz="1400" i="1" smtClean="0"/>
              <a:t>			Units 			Shipping</a:t>
            </a:r>
          </a:p>
          <a:p>
            <a:pPr eaLnBrk="1" hangingPunct="1">
              <a:lnSpc>
                <a:spcPct val="80000"/>
              </a:lnSpc>
              <a:buFont typeface="Wingdings" pitchFamily="2" charset="2"/>
              <a:buNone/>
              <a:defRPr/>
            </a:pPr>
            <a:r>
              <a:rPr lang="en-US" sz="1400" i="1" smtClean="0"/>
              <a:t>			Sold 			Cost</a:t>
            </a:r>
          </a:p>
          <a:p>
            <a:pPr eaLnBrk="1" hangingPunct="1">
              <a:lnSpc>
                <a:spcPct val="80000"/>
              </a:lnSpc>
              <a:buFont typeface="Wingdings" pitchFamily="2" charset="2"/>
              <a:buNone/>
              <a:defRPr/>
            </a:pPr>
            <a:r>
              <a:rPr lang="en-US" sz="1400" smtClean="0"/>
              <a:t>January		  6,000			$  66,000</a:t>
            </a:r>
          </a:p>
          <a:p>
            <a:pPr eaLnBrk="1" hangingPunct="1">
              <a:lnSpc>
                <a:spcPct val="80000"/>
              </a:lnSpc>
              <a:buFont typeface="Wingdings" pitchFamily="2" charset="2"/>
              <a:buNone/>
              <a:defRPr/>
            </a:pPr>
            <a:r>
              <a:rPr lang="en-US" sz="1400" smtClean="0"/>
              <a:t>February		  5,000			$  65,000</a:t>
            </a:r>
          </a:p>
          <a:p>
            <a:pPr eaLnBrk="1" hangingPunct="1">
              <a:lnSpc>
                <a:spcPct val="80000"/>
              </a:lnSpc>
              <a:buFont typeface="Wingdings" pitchFamily="2" charset="2"/>
              <a:buNone/>
              <a:defRPr/>
            </a:pPr>
            <a:r>
              <a:rPr lang="en-US" sz="1400" smtClean="0"/>
              <a:t>March		  7,000			$  70,000</a:t>
            </a:r>
          </a:p>
          <a:p>
            <a:pPr eaLnBrk="1" hangingPunct="1">
              <a:lnSpc>
                <a:spcPct val="80000"/>
              </a:lnSpc>
              <a:buFont typeface="Wingdings" pitchFamily="2" charset="2"/>
              <a:buNone/>
              <a:defRPr/>
            </a:pPr>
            <a:r>
              <a:rPr lang="en-US" sz="1400" smtClean="0"/>
              <a:t>April		  9,000			$  80,000</a:t>
            </a:r>
          </a:p>
          <a:p>
            <a:pPr eaLnBrk="1" hangingPunct="1">
              <a:lnSpc>
                <a:spcPct val="80000"/>
              </a:lnSpc>
              <a:buFont typeface="Wingdings" pitchFamily="2" charset="2"/>
              <a:buNone/>
              <a:defRPr/>
            </a:pPr>
            <a:r>
              <a:rPr lang="en-US" sz="1400" smtClean="0"/>
              <a:t>May		  8,000			$  76,000</a:t>
            </a:r>
          </a:p>
          <a:p>
            <a:pPr eaLnBrk="1" hangingPunct="1">
              <a:lnSpc>
                <a:spcPct val="80000"/>
              </a:lnSpc>
              <a:buFont typeface="Wingdings" pitchFamily="2" charset="2"/>
              <a:buNone/>
              <a:defRPr/>
            </a:pPr>
            <a:r>
              <a:rPr lang="en-US" sz="1400" smtClean="0"/>
              <a:t>June		10,000			$  85,000</a:t>
            </a:r>
          </a:p>
          <a:p>
            <a:pPr eaLnBrk="1" hangingPunct="1">
              <a:lnSpc>
                <a:spcPct val="80000"/>
              </a:lnSpc>
              <a:buFont typeface="Wingdings" pitchFamily="2" charset="2"/>
              <a:buNone/>
              <a:defRPr/>
            </a:pPr>
            <a:r>
              <a:rPr lang="en-US" sz="1400" smtClean="0"/>
              <a:t>July		12,000			$100,000</a:t>
            </a:r>
          </a:p>
          <a:p>
            <a:pPr eaLnBrk="1" hangingPunct="1">
              <a:lnSpc>
                <a:spcPct val="80000"/>
              </a:lnSpc>
              <a:buFont typeface="Wingdings" pitchFamily="2" charset="2"/>
              <a:buNone/>
              <a:defRPr/>
            </a:pPr>
            <a:r>
              <a:rPr lang="en-US" sz="1400" smtClean="0"/>
              <a:t>August		11,000			$  87,000</a:t>
            </a:r>
          </a:p>
          <a:p>
            <a:pPr eaLnBrk="1" hangingPunct="1">
              <a:lnSpc>
                <a:spcPct val="80000"/>
              </a:lnSpc>
              <a:buFont typeface="Wingdings" pitchFamily="2" charset="2"/>
              <a:buNone/>
              <a:defRPr/>
            </a:pPr>
            <a:r>
              <a:rPr lang="en-US" sz="1400" smtClean="0"/>
              <a:t>	Dengan  the high-low method, untuk menentukan estimasi variable cost per unit, akan dipilih dua titik, yaitu aktivitas tertinggi dan aktivitas terrendah.</a:t>
            </a:r>
            <a:endParaRPr lang="en-US" sz="1400" i="1" smtClean="0"/>
          </a:p>
          <a:p>
            <a:pPr eaLnBrk="1" hangingPunct="1">
              <a:lnSpc>
                <a:spcPct val="80000"/>
              </a:lnSpc>
              <a:buFont typeface="Wingdings" pitchFamily="2" charset="2"/>
              <a:buNone/>
              <a:defRPr/>
            </a:pPr>
            <a:r>
              <a:rPr lang="en-US" sz="1400" i="1" smtClean="0"/>
              <a:t>				Units 			Shipping		</a:t>
            </a:r>
          </a:p>
          <a:p>
            <a:pPr eaLnBrk="1" hangingPunct="1">
              <a:lnSpc>
                <a:spcPct val="80000"/>
              </a:lnSpc>
              <a:buFont typeface="Wingdings" pitchFamily="2" charset="2"/>
              <a:buNone/>
              <a:defRPr/>
            </a:pPr>
            <a:r>
              <a:rPr lang="en-US" sz="1400" i="1" smtClean="0"/>
              <a:t>				Sold			Cost</a:t>
            </a:r>
          </a:p>
          <a:p>
            <a:pPr eaLnBrk="1" hangingPunct="1">
              <a:lnSpc>
                <a:spcPct val="80000"/>
              </a:lnSpc>
              <a:buFont typeface="Wingdings" pitchFamily="2" charset="2"/>
              <a:buNone/>
              <a:defRPr/>
            </a:pPr>
            <a:r>
              <a:rPr lang="en-US" sz="1400" smtClean="0"/>
              <a:t>High activity level, July	12,000			$100,000</a:t>
            </a:r>
          </a:p>
          <a:p>
            <a:pPr eaLnBrk="1" hangingPunct="1">
              <a:lnSpc>
                <a:spcPct val="80000"/>
              </a:lnSpc>
              <a:buFont typeface="Wingdings" pitchFamily="2" charset="2"/>
              <a:buNone/>
              <a:defRPr/>
            </a:pPr>
            <a:r>
              <a:rPr lang="en-US" sz="1400" smtClean="0"/>
              <a:t>Low activity level, February	 </a:t>
            </a:r>
            <a:r>
              <a:rPr lang="en-US" sz="1400" u="sng" smtClean="0"/>
              <a:t> 5,000   			    65,000</a:t>
            </a:r>
          </a:p>
          <a:p>
            <a:pPr eaLnBrk="1" hangingPunct="1">
              <a:lnSpc>
                <a:spcPct val="80000"/>
              </a:lnSpc>
              <a:buFont typeface="Wingdings" pitchFamily="2" charset="2"/>
              <a:buNone/>
              <a:defRPr/>
            </a:pPr>
            <a:r>
              <a:rPr lang="en-US" sz="1400" smtClean="0"/>
              <a:t>Change			 </a:t>
            </a:r>
            <a:r>
              <a:rPr lang="en-US" sz="1400" u="sng" smtClean="0"/>
              <a:t> 7,000 	                               $ 35,000</a:t>
            </a:r>
          </a:p>
        </p:txBody>
      </p:sp>
      <p:sp>
        <p:nvSpPr>
          <p:cNvPr id="46084" name="Rectangle 5"/>
          <p:cNvSpPr>
            <a:spLocks noChangeArrowheads="1"/>
          </p:cNvSpPr>
          <p:nvPr/>
        </p:nvSpPr>
        <p:spPr bwMode="auto">
          <a:xfrm>
            <a:off x="2" y="30014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id-ID" smtClean="0">
              <a:solidFill>
                <a:srgbClr val="FFFFFF"/>
              </a:solidFill>
              <a:latin typeface="Garamond" pitchFamily="18" charset="0"/>
            </a:endParaRPr>
          </a:p>
        </p:txBody>
      </p:sp>
      <p:graphicFrame>
        <p:nvGraphicFramePr>
          <p:cNvPr id="46085" name="Object 4"/>
          <p:cNvGraphicFramePr>
            <a:graphicFrameLocks noChangeAspect="1"/>
          </p:cNvGraphicFramePr>
          <p:nvPr/>
        </p:nvGraphicFramePr>
        <p:xfrm>
          <a:off x="1930400" y="5334003"/>
          <a:ext cx="6299200" cy="485775"/>
        </p:xfrm>
        <a:graphic>
          <a:graphicData uri="http://schemas.openxmlformats.org/presentationml/2006/ole">
            <mc:AlternateContent xmlns:mc="http://schemas.openxmlformats.org/markup-compatibility/2006">
              <mc:Choice xmlns:v="urn:schemas-microsoft-com:vml" Requires="v">
                <p:oleObj spid="_x0000_s1026" r:id="rId3" imgW="4724400" imgH="482600" progId="Equation.DSMT4">
                  <p:embed/>
                </p:oleObj>
              </mc:Choice>
              <mc:Fallback>
                <p:oleObj r:id="rId3" imgW="47244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334003"/>
                        <a:ext cx="6299200" cy="485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Rectangle 7"/>
          <p:cNvSpPr>
            <a:spLocks noChangeArrowheads="1"/>
          </p:cNvSpPr>
          <p:nvPr/>
        </p:nvSpPr>
        <p:spPr bwMode="auto">
          <a:xfrm>
            <a:off x="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id-ID" smtClean="0">
              <a:solidFill>
                <a:srgbClr val="FFFFFF"/>
              </a:solidFill>
              <a:latin typeface="Garamond" pitchFamily="18" charset="0"/>
            </a:endParaRPr>
          </a:p>
        </p:txBody>
      </p:sp>
      <p:sp>
        <p:nvSpPr>
          <p:cNvPr id="46087" name="Rectangle 9"/>
          <p:cNvSpPr>
            <a:spLocks noChangeArrowheads="1"/>
          </p:cNvSpPr>
          <p:nvPr/>
        </p:nvSpPr>
        <p:spPr bwMode="auto">
          <a:xfrm>
            <a:off x="2" y="27728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id-ID" smtClean="0">
              <a:solidFill>
                <a:srgbClr val="FFFFFF"/>
              </a:solidFill>
              <a:latin typeface="Garamond" pitchFamily="18" charset="0"/>
            </a:endParaRPr>
          </a:p>
        </p:txBody>
      </p:sp>
      <p:graphicFrame>
        <p:nvGraphicFramePr>
          <p:cNvPr id="46088" name="Object 8"/>
          <p:cNvGraphicFramePr>
            <a:graphicFrameLocks noChangeAspect="1"/>
          </p:cNvGraphicFramePr>
          <p:nvPr/>
        </p:nvGraphicFramePr>
        <p:xfrm>
          <a:off x="2235200" y="5915028"/>
          <a:ext cx="5689600" cy="942975"/>
        </p:xfrm>
        <a:graphic>
          <a:graphicData uri="http://schemas.openxmlformats.org/presentationml/2006/ole">
            <mc:AlternateContent xmlns:mc="http://schemas.openxmlformats.org/markup-compatibility/2006">
              <mc:Choice xmlns:v="urn:schemas-microsoft-com:vml" Requires="v">
                <p:oleObj spid="_x0000_s1027" r:id="rId5" imgW="4267200" imgH="939800" progId="Equation.DSMT4">
                  <p:embed/>
                </p:oleObj>
              </mc:Choice>
              <mc:Fallback>
                <p:oleObj r:id="rId5" imgW="4267200" imgH="939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200" y="5915028"/>
                        <a:ext cx="5689600" cy="942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ate Placeholder 8"/>
          <p:cNvSpPr>
            <a:spLocks noGrp="1"/>
          </p:cNvSpPr>
          <p:nvPr>
            <p:ph type="dt" sz="quarter" idx="4294967295"/>
          </p:nvPr>
        </p:nvSpPr>
        <p:spPr>
          <a:xfrm>
            <a:off x="609600" y="6243638"/>
            <a:ext cx="2844800" cy="457200"/>
          </a:xfrm>
          <a:prstGeom prst="rect">
            <a:avLst/>
          </a:prstGeom>
        </p:spPr>
        <p:txBody>
          <a:bodyPr/>
          <a:lstStyle/>
          <a:p>
            <a:pPr>
              <a:defRPr/>
            </a:pPr>
            <a:endParaRPr lang="en-US">
              <a:solidFill>
                <a:srgbClr val="FFFFFF"/>
              </a:solidFill>
            </a:endParaRPr>
          </a:p>
        </p:txBody>
      </p:sp>
      <p:sp>
        <p:nvSpPr>
          <p:cNvPr id="10" name="Slide Number Placeholder 9"/>
          <p:cNvSpPr>
            <a:spLocks noGrp="1"/>
          </p:cNvSpPr>
          <p:nvPr>
            <p:ph type="sldNum" sz="quarter" idx="4294967295"/>
          </p:nvPr>
        </p:nvSpPr>
        <p:spPr>
          <a:xfrm>
            <a:off x="8737600" y="6243638"/>
            <a:ext cx="2844800" cy="457200"/>
          </a:xfrm>
          <a:prstGeom prst="rect">
            <a:avLst/>
          </a:prstGeom>
        </p:spPr>
        <p:txBody>
          <a:bodyPr/>
          <a:lstStyle/>
          <a:p>
            <a:pPr>
              <a:defRPr/>
            </a:pPr>
            <a:fld id="{0AA3AB80-8CCC-43AC-B1CC-E526AB77537F}" type="slidenum">
              <a:rPr lang="en-US" smtClean="0">
                <a:solidFill>
                  <a:srgbClr val="FFFFFF"/>
                </a:solidFill>
              </a:rPr>
              <a:pPr>
                <a:defRPr/>
              </a:pPr>
              <a:t>44</a:t>
            </a:fld>
            <a:endParaRPr lang="en-US">
              <a:solidFill>
                <a:srgbClr val="FFFFFF"/>
              </a:solidFill>
            </a:endParaRPr>
          </a:p>
        </p:txBody>
      </p:sp>
      <p:sp>
        <p:nvSpPr>
          <p:cNvPr id="11" name="Footer Placeholder 10"/>
          <p:cNvSpPr>
            <a:spLocks noGrp="1"/>
          </p:cNvSpPr>
          <p:nvPr>
            <p:ph type="ftr" sz="quarter" idx="4294967295"/>
          </p:nvPr>
        </p:nvSpPr>
        <p:spPr>
          <a:xfrm>
            <a:off x="4165600" y="6248400"/>
            <a:ext cx="3860800" cy="457200"/>
          </a:xfrm>
          <a:prstGeom prst="rect">
            <a:avLst/>
          </a:prstGeom>
        </p:spPr>
        <p:txBody>
          <a:bodyPr/>
          <a:lstStyle/>
          <a:p>
            <a:pPr>
              <a:defRPr/>
            </a:pPr>
            <a:endParaRPr lang="en-US">
              <a:solidFill>
                <a:srgbClr val="FFFFFF"/>
              </a:solidFill>
            </a:endParaRPr>
          </a:p>
        </p:txBody>
      </p:sp>
    </p:spTree>
    <p:extLst>
      <p:ext uri="{BB962C8B-B14F-4D97-AF65-F5344CB8AC3E}">
        <p14:creationId xmlns:p14="http://schemas.microsoft.com/office/powerpoint/2010/main" val="7305151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idx="4294967295"/>
          </p:nvPr>
        </p:nvSpPr>
        <p:spPr>
          <a:xfrm>
            <a:off x="609600" y="277816"/>
            <a:ext cx="10972800" cy="485775"/>
          </a:xfrm>
        </p:spPr>
        <p:txBody>
          <a:bodyPr anchorCtr="0">
            <a:normAutofit fontScale="90000"/>
          </a:bodyPr>
          <a:lstStyle/>
          <a:p>
            <a:pPr eaLnBrk="1" hangingPunct="1">
              <a:defRPr/>
            </a:pPr>
            <a:r>
              <a:rPr lang="en-US" sz="2800" smtClean="0"/>
              <a:t>LEAST-SQUARES REGRESSION METHOD</a:t>
            </a:r>
            <a:r>
              <a:rPr lang="en-US" sz="4000" smtClean="0"/>
              <a:t> </a:t>
            </a:r>
          </a:p>
        </p:txBody>
      </p:sp>
      <p:sp>
        <p:nvSpPr>
          <p:cNvPr id="60419" name="Rectangle 3"/>
          <p:cNvSpPr>
            <a:spLocks noGrp="1" noChangeArrowheads="1"/>
          </p:cNvSpPr>
          <p:nvPr>
            <p:ph type="body" idx="4294967295"/>
          </p:nvPr>
        </p:nvSpPr>
        <p:spPr>
          <a:xfrm>
            <a:off x="609600" y="990600"/>
            <a:ext cx="10972800" cy="1524000"/>
          </a:xfrm>
        </p:spPr>
        <p:txBody>
          <a:bodyPr/>
          <a:lstStyle/>
          <a:p>
            <a:pPr eaLnBrk="1" hangingPunct="1">
              <a:lnSpc>
                <a:spcPct val="80000"/>
              </a:lnSpc>
              <a:buFont typeface="Wingdings" pitchFamily="2" charset="2"/>
              <a:buNone/>
              <a:defRPr/>
            </a:pPr>
            <a:r>
              <a:rPr lang="en-US" sz="2000" smtClean="0"/>
              <a:t>	The </a:t>
            </a:r>
            <a:r>
              <a:rPr lang="en-US" sz="2000" u="sng" smtClean="0"/>
              <a:t>least-squares regression method</a:t>
            </a:r>
            <a:r>
              <a:rPr lang="en-US" sz="2000" smtClean="0"/>
              <a:t> menggunakan semua data yang tersedia untuk menentukan estimasi biaya. Metode ini secara sederhana menghitung garis regresi yang meminimumkan jumlah kesalahan kuadrat residual.</a:t>
            </a:r>
          </a:p>
        </p:txBody>
      </p:sp>
      <p:pic>
        <p:nvPicPr>
          <p:cNvPr id="47108" name="Picture 4" descr="gar34943_ex05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2" y="2419350"/>
            <a:ext cx="7912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9093E4E-BCA7-4416-A522-28AAFE2CCB1A}" type="slidenum">
              <a:rPr lang="en-US" smtClean="0"/>
              <a:pPr>
                <a:defRPr/>
              </a:pPr>
              <a:t>45</a:t>
            </a:fld>
            <a:endParaRPr lang="en-US"/>
          </a:p>
        </p:txBody>
      </p:sp>
      <p:sp>
        <p:nvSpPr>
          <p:cNvPr id="7" name="Footer Placeholder 6"/>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45120995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nchorCtr="0"/>
          <a:lstStyle/>
          <a:p>
            <a:pPr eaLnBrk="1" hangingPunct="1">
              <a:defRPr/>
            </a:pPr>
            <a:r>
              <a:rPr lang="en-US" dirty="0" smtClean="0"/>
              <a:t>Least Squares Regression…</a:t>
            </a:r>
          </a:p>
        </p:txBody>
      </p:sp>
      <p:sp>
        <p:nvSpPr>
          <p:cNvPr id="117763" name="Rectangle 3"/>
          <p:cNvSpPr>
            <a:spLocks noGrp="1" noChangeArrowheads="1"/>
          </p:cNvSpPr>
          <p:nvPr>
            <p:ph type="body" idx="4294967295"/>
          </p:nvPr>
        </p:nvSpPr>
        <p:spPr/>
        <p:txBody>
          <a:bodyPr/>
          <a:lstStyle/>
          <a:p>
            <a:pPr eaLnBrk="1" hangingPunct="1">
              <a:defRPr/>
            </a:pPr>
            <a:r>
              <a:rPr lang="en-US" sz="2800" dirty="0" err="1" smtClean="0"/>
              <a:t>Nilai</a:t>
            </a:r>
            <a:r>
              <a:rPr lang="en-US" sz="2800" dirty="0" smtClean="0"/>
              <a:t> b (</a:t>
            </a:r>
            <a:r>
              <a:rPr lang="en-US" sz="2800" dirty="0" err="1" smtClean="0"/>
              <a:t>biaya</a:t>
            </a:r>
            <a:r>
              <a:rPr lang="en-US" sz="2800" dirty="0" smtClean="0"/>
              <a:t> </a:t>
            </a:r>
            <a:r>
              <a:rPr lang="en-US" sz="2800" dirty="0" err="1" smtClean="0"/>
              <a:t>variabel</a:t>
            </a:r>
            <a:r>
              <a:rPr lang="en-US" sz="2800" dirty="0" smtClean="0"/>
              <a:t> per unit) </a:t>
            </a:r>
            <a:r>
              <a:rPr lang="en-US" sz="2800" dirty="0" err="1" smtClean="0"/>
              <a:t>ditentukan</a:t>
            </a:r>
            <a:r>
              <a:rPr lang="en-US" sz="2800" dirty="0" smtClean="0"/>
              <a:t> </a:t>
            </a:r>
            <a:r>
              <a:rPr lang="en-US" sz="2800" dirty="0" err="1" smtClean="0"/>
              <a:t>dengan</a:t>
            </a:r>
            <a:r>
              <a:rPr lang="en-US" sz="2800" dirty="0" smtClean="0"/>
              <a:t>:</a:t>
            </a:r>
          </a:p>
          <a:p>
            <a:pPr lvl="1" eaLnBrk="1" hangingPunct="1">
              <a:buFontTx/>
              <a:buNone/>
              <a:defRPr/>
            </a:pPr>
            <a:r>
              <a:rPr lang="en-US" sz="2400" dirty="0" smtClean="0"/>
              <a:t>             XY</a:t>
            </a:r>
          </a:p>
          <a:p>
            <a:pPr lvl="1" eaLnBrk="1" hangingPunct="1">
              <a:buFontTx/>
              <a:buNone/>
              <a:defRPr/>
            </a:pPr>
            <a:r>
              <a:rPr lang="en-US" sz="2400" dirty="0" smtClean="0"/>
              <a:t>		----------------</a:t>
            </a:r>
          </a:p>
          <a:p>
            <a:pPr lvl="1" eaLnBrk="1" hangingPunct="1">
              <a:buFontTx/>
              <a:buNone/>
              <a:defRPr/>
            </a:pPr>
            <a:r>
              <a:rPr lang="en-US" sz="2400" dirty="0" smtClean="0"/>
              <a:t>			X2</a:t>
            </a:r>
          </a:p>
          <a:p>
            <a:pPr lvl="1" eaLnBrk="1" hangingPunct="1">
              <a:buFontTx/>
              <a:buNone/>
              <a:defRPr/>
            </a:pPr>
            <a:r>
              <a:rPr lang="en-US" sz="2400" dirty="0" smtClean="0"/>
              <a:t>X	= </a:t>
            </a:r>
            <a:r>
              <a:rPr lang="en-US" sz="2400" dirty="0" err="1" smtClean="0"/>
              <a:t>Aktivitas</a:t>
            </a:r>
            <a:endParaRPr lang="en-US" sz="2400" dirty="0" smtClean="0"/>
          </a:p>
          <a:p>
            <a:pPr lvl="1" eaLnBrk="1" hangingPunct="1">
              <a:buFontTx/>
              <a:buNone/>
              <a:defRPr/>
            </a:pPr>
            <a:r>
              <a:rPr lang="en-US" sz="2400" dirty="0" smtClean="0"/>
              <a:t>Y	= Total </a:t>
            </a:r>
            <a:r>
              <a:rPr lang="en-US" sz="2400" dirty="0" err="1" smtClean="0"/>
              <a:t>Biaya</a:t>
            </a:r>
            <a:endParaRPr lang="en-US" sz="2400" dirty="0" smtClean="0"/>
          </a:p>
          <a:p>
            <a:pPr lvl="1" eaLnBrk="1" hangingPunct="1">
              <a:buFontTx/>
              <a:buNone/>
              <a:defRPr/>
            </a:pPr>
            <a:endParaRPr lang="en-US" sz="2400" dirty="0" smtClean="0"/>
          </a:p>
          <a:p>
            <a:pPr eaLnBrk="1" hangingPunct="1">
              <a:defRPr/>
            </a:pPr>
            <a:r>
              <a:rPr lang="en-US" sz="2800" dirty="0" err="1" smtClean="0"/>
              <a:t>Nilai</a:t>
            </a:r>
            <a:r>
              <a:rPr lang="en-US" sz="2800" dirty="0" smtClean="0"/>
              <a:t> a (</a:t>
            </a:r>
            <a:r>
              <a:rPr lang="en-US" sz="2800" dirty="0" err="1" smtClean="0"/>
              <a:t>biaya</a:t>
            </a:r>
            <a:r>
              <a:rPr lang="en-US" sz="2800" dirty="0" smtClean="0"/>
              <a:t> </a:t>
            </a:r>
            <a:r>
              <a:rPr lang="en-US" sz="2800" dirty="0" err="1" smtClean="0"/>
              <a:t>tetap</a:t>
            </a:r>
            <a:r>
              <a:rPr lang="en-US" sz="2800" dirty="0" smtClean="0"/>
              <a:t> total per </a:t>
            </a:r>
            <a:r>
              <a:rPr lang="en-US" sz="2800" dirty="0" err="1" smtClean="0"/>
              <a:t>periode</a:t>
            </a:r>
            <a:r>
              <a:rPr lang="en-US" sz="2800" dirty="0" smtClean="0"/>
              <a:t>) </a:t>
            </a:r>
          </a:p>
          <a:p>
            <a:pPr eaLnBrk="1" hangingPunct="1">
              <a:defRPr/>
            </a:pPr>
            <a:endParaRPr lang="en-US" sz="28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D1ACFC9-6E74-4141-8466-9EEBCA5CE874}" type="slidenum">
              <a:rPr lang="en-US" smtClean="0"/>
              <a:pPr>
                <a:defRPr/>
              </a:pPr>
              <a:t>46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153668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idx="4294967295"/>
          </p:nvPr>
        </p:nvSpPr>
        <p:spPr>
          <a:xfrm>
            <a:off x="609600" y="277813"/>
            <a:ext cx="10972800" cy="409575"/>
          </a:xfrm>
        </p:spPr>
        <p:txBody>
          <a:bodyPr anchorCtr="0">
            <a:normAutofit fontScale="90000"/>
          </a:bodyPr>
          <a:lstStyle/>
          <a:p>
            <a:pPr eaLnBrk="1" hangingPunct="1">
              <a:defRPr/>
            </a:pPr>
            <a:r>
              <a:rPr lang="en-US" sz="3200" dirty="0" smtClean="0"/>
              <a:t>LEAST-SQUARES REGRESSION (cont’d)</a:t>
            </a:r>
          </a:p>
        </p:txBody>
      </p:sp>
      <p:sp>
        <p:nvSpPr>
          <p:cNvPr id="61443" name="Rectangle 3"/>
          <p:cNvSpPr>
            <a:spLocks noGrp="1" noChangeArrowheads="1"/>
          </p:cNvSpPr>
          <p:nvPr>
            <p:ph type="body" idx="4294967295"/>
          </p:nvPr>
        </p:nvSpPr>
        <p:spPr>
          <a:xfrm>
            <a:off x="304800" y="838200"/>
            <a:ext cx="11582400" cy="5791200"/>
          </a:xfrm>
        </p:spPr>
        <p:txBody>
          <a:bodyPr>
            <a:normAutofit lnSpcReduction="10000"/>
          </a:bodyPr>
          <a:lstStyle/>
          <a:p>
            <a:pPr eaLnBrk="1" hangingPunct="1">
              <a:lnSpc>
                <a:spcPct val="80000"/>
              </a:lnSpc>
              <a:buFont typeface="Wingdings" pitchFamily="2" charset="2"/>
              <a:buNone/>
              <a:defRPr/>
            </a:pPr>
            <a:r>
              <a:rPr lang="en-US" sz="1400" smtClean="0"/>
              <a:t>	Example: Montase Hospital mengoperasikan cafeteria for employees. Management ingin mengetahui pengaruh biaya cafeteria dengan jumlah pesanan.</a:t>
            </a:r>
            <a:endParaRPr lang="en-US" sz="1400" i="1" smtClean="0"/>
          </a:p>
          <a:p>
            <a:pPr eaLnBrk="1" hangingPunct="1">
              <a:lnSpc>
                <a:spcPct val="80000"/>
              </a:lnSpc>
              <a:buFont typeface="Wingdings" pitchFamily="2" charset="2"/>
              <a:buNone/>
              <a:defRPr/>
            </a:pPr>
            <a:r>
              <a:rPr lang="en-US" sz="1400" i="1" smtClean="0"/>
              <a:t>					Jumlah  		Total		</a:t>
            </a:r>
          </a:p>
          <a:p>
            <a:pPr eaLnBrk="1" hangingPunct="1">
              <a:lnSpc>
                <a:spcPct val="80000"/>
              </a:lnSpc>
              <a:buFont typeface="Wingdings" pitchFamily="2" charset="2"/>
              <a:buNone/>
              <a:defRPr/>
            </a:pPr>
            <a:r>
              <a:rPr lang="en-US" sz="1400" i="1" smtClean="0"/>
              <a:t>					Pesanan 		Cost </a:t>
            </a:r>
          </a:p>
          <a:p>
            <a:pPr eaLnBrk="1" hangingPunct="1">
              <a:lnSpc>
                <a:spcPct val="80000"/>
              </a:lnSpc>
              <a:buFont typeface="Wingdings" pitchFamily="2" charset="2"/>
              <a:buNone/>
              <a:defRPr/>
            </a:pPr>
            <a:r>
              <a:rPr lang="en-US" sz="1400" i="1" smtClean="0"/>
              <a:t>					X 		Y</a:t>
            </a:r>
          </a:p>
          <a:p>
            <a:pPr eaLnBrk="1" hangingPunct="1">
              <a:lnSpc>
                <a:spcPct val="80000"/>
              </a:lnSpc>
              <a:buFont typeface="Wingdings" pitchFamily="2" charset="2"/>
              <a:buNone/>
              <a:defRPr/>
            </a:pPr>
            <a:r>
              <a:rPr lang="en-US" sz="1400" smtClean="0"/>
              <a:t>				April	  4,000		  $9,500</a:t>
            </a:r>
          </a:p>
          <a:p>
            <a:pPr eaLnBrk="1" hangingPunct="1">
              <a:lnSpc>
                <a:spcPct val="80000"/>
              </a:lnSpc>
              <a:buFont typeface="Wingdings" pitchFamily="2" charset="2"/>
              <a:buNone/>
              <a:defRPr/>
            </a:pPr>
            <a:r>
              <a:rPr lang="en-US" sz="1400" smtClean="0"/>
              <a:t>				May	  1,000		  $4,000</a:t>
            </a:r>
          </a:p>
          <a:p>
            <a:pPr eaLnBrk="1" hangingPunct="1">
              <a:lnSpc>
                <a:spcPct val="80000"/>
              </a:lnSpc>
              <a:buFont typeface="Wingdings" pitchFamily="2" charset="2"/>
              <a:buNone/>
              <a:defRPr/>
            </a:pPr>
            <a:r>
              <a:rPr lang="en-US" sz="1400" smtClean="0"/>
              <a:t>				June	  3,000		  $8,000</a:t>
            </a:r>
          </a:p>
          <a:p>
            <a:pPr eaLnBrk="1" hangingPunct="1">
              <a:lnSpc>
                <a:spcPct val="80000"/>
              </a:lnSpc>
              <a:buFont typeface="Wingdings" pitchFamily="2" charset="2"/>
              <a:buNone/>
              <a:defRPr/>
            </a:pPr>
            <a:r>
              <a:rPr lang="en-US" sz="1400" smtClean="0"/>
              <a:t>				July	  5,000		$10,000</a:t>
            </a:r>
          </a:p>
          <a:p>
            <a:pPr eaLnBrk="1" hangingPunct="1">
              <a:lnSpc>
                <a:spcPct val="80000"/>
              </a:lnSpc>
              <a:buFont typeface="Wingdings" pitchFamily="2" charset="2"/>
              <a:buNone/>
              <a:defRPr/>
            </a:pPr>
            <a:r>
              <a:rPr lang="en-US" sz="1400" smtClean="0"/>
              <a:t>				August	10,000		$19,500</a:t>
            </a:r>
          </a:p>
          <a:p>
            <a:pPr eaLnBrk="1" hangingPunct="1">
              <a:lnSpc>
                <a:spcPct val="80000"/>
              </a:lnSpc>
              <a:buFont typeface="Wingdings" pitchFamily="2" charset="2"/>
              <a:buNone/>
              <a:defRPr/>
            </a:pPr>
            <a:r>
              <a:rPr lang="en-US" sz="1400" smtClean="0"/>
              <a:t>				September  7,000		$14,000</a:t>
            </a:r>
          </a:p>
          <a:p>
            <a:pPr eaLnBrk="1" hangingPunct="1">
              <a:lnSpc>
                <a:spcPct val="80000"/>
              </a:lnSpc>
              <a:buFont typeface="Wingdings" pitchFamily="2" charset="2"/>
              <a:buNone/>
              <a:defRPr/>
            </a:pPr>
            <a:r>
              <a:rPr lang="en-US" sz="1400" smtClean="0"/>
              <a:t>	Dengan menggunakan statistical software, yaitu metode least square regression, diperoleh hasil:</a:t>
            </a:r>
          </a:p>
          <a:p>
            <a:pPr eaLnBrk="1" hangingPunct="1">
              <a:lnSpc>
                <a:spcPct val="80000"/>
              </a:lnSpc>
              <a:buFont typeface="Wingdings" pitchFamily="2" charset="2"/>
              <a:buNone/>
              <a:defRPr/>
            </a:pPr>
            <a:r>
              <a:rPr lang="en-US" sz="1400" smtClean="0"/>
              <a:t>		Intercept (fixed cost)	$2,433</a:t>
            </a:r>
          </a:p>
          <a:p>
            <a:pPr eaLnBrk="1" hangingPunct="1">
              <a:lnSpc>
                <a:spcPct val="80000"/>
              </a:lnSpc>
              <a:buFont typeface="Wingdings" pitchFamily="2" charset="2"/>
              <a:buNone/>
              <a:defRPr/>
            </a:pPr>
            <a:r>
              <a:rPr lang="en-US" sz="1400" smtClean="0"/>
              <a:t>		Slope (variable cost)	  $1.68</a:t>
            </a:r>
          </a:p>
          <a:p>
            <a:pPr eaLnBrk="1" hangingPunct="1">
              <a:lnSpc>
                <a:spcPct val="80000"/>
              </a:lnSpc>
              <a:buFont typeface="Wingdings" pitchFamily="2" charset="2"/>
              <a:buNone/>
              <a:defRPr/>
            </a:pPr>
            <a:r>
              <a:rPr lang="en-US" sz="1400" smtClean="0"/>
              <a:t>		R2		    0.99</a:t>
            </a:r>
          </a:p>
          <a:p>
            <a:pPr eaLnBrk="1" hangingPunct="1">
              <a:lnSpc>
                <a:spcPct val="80000"/>
              </a:lnSpc>
              <a:buFont typeface="Wingdings" pitchFamily="2" charset="2"/>
              <a:buNone/>
              <a:defRPr/>
            </a:pPr>
            <a:r>
              <a:rPr lang="en-US" sz="1400" smtClean="0"/>
              <a:t>	Fixed cost per bulan $2,433 sedangkan  variable cost per pesanan $1.68 atau dinyatakan dalam persamaan:</a:t>
            </a:r>
          </a:p>
          <a:p>
            <a:pPr algn="ctr" eaLnBrk="1" hangingPunct="1">
              <a:lnSpc>
                <a:spcPct val="80000"/>
              </a:lnSpc>
              <a:buFont typeface="Wingdings" pitchFamily="2" charset="2"/>
              <a:buNone/>
              <a:defRPr/>
            </a:pPr>
            <a:r>
              <a:rPr lang="en-US" sz="1400" smtClean="0"/>
              <a:t>Y = $2,433 + $1.68X,</a:t>
            </a:r>
          </a:p>
          <a:p>
            <a:pPr eaLnBrk="1" hangingPunct="1">
              <a:lnSpc>
                <a:spcPct val="80000"/>
              </a:lnSpc>
              <a:buFont typeface="Wingdings" pitchFamily="2" charset="2"/>
              <a:buNone/>
              <a:defRPr/>
            </a:pPr>
            <a:r>
              <a:rPr lang="en-US" sz="1400" smtClean="0"/>
              <a:t>	Dimana  X  menunjukkan jumlah pesanan.</a:t>
            </a:r>
          </a:p>
          <a:p>
            <a:pPr eaLnBrk="1" hangingPunct="1">
              <a:lnSpc>
                <a:spcPct val="80000"/>
              </a:lnSpc>
              <a:buFont typeface="Wingdings" pitchFamily="2" charset="2"/>
              <a:buNone/>
              <a:defRPr/>
            </a:pPr>
            <a:r>
              <a:rPr lang="en-US" sz="1400" smtClean="0"/>
              <a:t>	R2  untuk  mengukur tingkat kesesuaian (goodness of fit) dari regression line. R2  bervariasi mulai dari 0% sampai 100%, semakin tinggi semakin baik. Dalam kasus ini  99%  menunjukkan  bahwa 99% variasi biaya cafeteria disebabkan oleh variasi jumlah pesanan. Angka yang tinggi menunjukkan tingkat kesesuaian yang baik (good fit) dan angka yang rendah menunjukkan  tingkat kesesuaian yang rendah (poor fit).</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0218C56-AA3C-4BD7-B0F1-7DEFA7F3AE8A}" type="slidenum">
              <a:rPr lang="en-US" smtClean="0"/>
              <a:pPr>
                <a:defRPr/>
              </a:pPr>
              <a:t>47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782743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7030A0"/>
                </a:solidFill>
              </a:rPr>
              <a:t>VOLUME BASED COSTING</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smtClean="0"/>
              <a:t>4</a:t>
            </a:r>
            <a:endParaRPr lang="en-US" sz="2400" dirty="0"/>
          </a:p>
        </p:txBody>
      </p:sp>
    </p:spTree>
    <p:extLst>
      <p:ext uri="{BB962C8B-B14F-4D97-AF65-F5344CB8AC3E}">
        <p14:creationId xmlns:p14="http://schemas.microsoft.com/office/powerpoint/2010/main" val="3272650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nchorCtr="0"/>
          <a:lstStyle/>
          <a:p>
            <a:pPr eaLnBrk="1" hangingPunct="1">
              <a:defRPr/>
            </a:pPr>
            <a:r>
              <a:rPr lang="en-US" dirty="0" err="1" smtClean="0"/>
              <a:t>Konsep</a:t>
            </a:r>
            <a:r>
              <a:rPr lang="en-US" dirty="0" smtClean="0"/>
              <a:t> </a:t>
            </a:r>
            <a:r>
              <a:rPr lang="en-US" dirty="0" err="1" smtClean="0"/>
              <a:t>Kapasitas</a:t>
            </a:r>
            <a:r>
              <a:rPr lang="en-US" dirty="0" smtClean="0"/>
              <a:t> </a:t>
            </a:r>
            <a:r>
              <a:rPr lang="en-US" dirty="0" err="1" smtClean="0"/>
              <a:t>Pabrik</a:t>
            </a:r>
            <a:endParaRPr lang="en-US" dirty="0" smtClean="0"/>
          </a:p>
        </p:txBody>
      </p:sp>
      <p:sp>
        <p:nvSpPr>
          <p:cNvPr id="117763" name="Rectangle 3"/>
          <p:cNvSpPr>
            <a:spLocks noGrp="1" noChangeArrowheads="1"/>
          </p:cNvSpPr>
          <p:nvPr>
            <p:ph type="body" idx="4294967295"/>
          </p:nvPr>
        </p:nvSpPr>
        <p:spPr/>
        <p:txBody>
          <a:bodyPr/>
          <a:lstStyle/>
          <a:p>
            <a:pPr eaLnBrk="1" hangingPunct="1">
              <a:defRPr/>
            </a:pPr>
            <a:r>
              <a:rPr lang="en-US" sz="2800" dirty="0" err="1" smtClean="0"/>
              <a:t>Kapasitas</a:t>
            </a:r>
            <a:r>
              <a:rPr lang="en-US" sz="2800" dirty="0" smtClean="0"/>
              <a:t> </a:t>
            </a:r>
            <a:r>
              <a:rPr lang="en-US" sz="2800" dirty="0" err="1" smtClean="0"/>
              <a:t>teoritis</a:t>
            </a:r>
            <a:r>
              <a:rPr lang="en-US" sz="2800" dirty="0" smtClean="0"/>
              <a:t> – </a:t>
            </a:r>
            <a:r>
              <a:rPr lang="en-US" sz="2800" dirty="0" err="1" smtClean="0"/>
              <a:t>kapasitas</a:t>
            </a:r>
            <a:r>
              <a:rPr lang="en-US" sz="2800" dirty="0" smtClean="0"/>
              <a:t> </a:t>
            </a:r>
            <a:r>
              <a:rPr lang="en-US" sz="2800" dirty="0" err="1" smtClean="0"/>
              <a:t>idial</a:t>
            </a:r>
            <a:r>
              <a:rPr lang="en-US" sz="2800" dirty="0" smtClean="0"/>
              <a:t> </a:t>
            </a:r>
            <a:r>
              <a:rPr lang="en-US" sz="2800" dirty="0" err="1" smtClean="0"/>
              <a:t>atau</a:t>
            </a:r>
            <a:r>
              <a:rPr lang="en-US" sz="2800" dirty="0" smtClean="0"/>
              <a:t> </a:t>
            </a:r>
            <a:r>
              <a:rPr lang="en-US" sz="2800" dirty="0" err="1" smtClean="0"/>
              <a:t>maksimum</a:t>
            </a:r>
            <a:r>
              <a:rPr lang="en-US" sz="2800" dirty="0" smtClean="0"/>
              <a:t> (100%)</a:t>
            </a:r>
          </a:p>
          <a:p>
            <a:pPr eaLnBrk="1" hangingPunct="1">
              <a:defRPr/>
            </a:pPr>
            <a:r>
              <a:rPr lang="en-US" sz="2800" dirty="0" err="1" smtClean="0"/>
              <a:t>Kapasitas</a:t>
            </a:r>
            <a:r>
              <a:rPr lang="en-US" sz="2800" dirty="0" smtClean="0"/>
              <a:t> </a:t>
            </a:r>
            <a:r>
              <a:rPr lang="en-US" sz="2800" dirty="0" err="1" smtClean="0"/>
              <a:t>praktis</a:t>
            </a:r>
            <a:r>
              <a:rPr lang="en-US" sz="2800" dirty="0" smtClean="0"/>
              <a:t> – </a:t>
            </a:r>
            <a:r>
              <a:rPr lang="en-US" sz="2800" dirty="0" err="1" smtClean="0"/>
              <a:t>tidak</a:t>
            </a:r>
            <a:r>
              <a:rPr lang="en-US" sz="2800" dirty="0" smtClean="0"/>
              <a:t> </a:t>
            </a:r>
            <a:r>
              <a:rPr lang="en-US" sz="2800" dirty="0" err="1" smtClean="0"/>
              <a:t>mempertimbangkan</a:t>
            </a:r>
            <a:r>
              <a:rPr lang="en-US" sz="2800" dirty="0" smtClean="0"/>
              <a:t> </a:t>
            </a:r>
            <a:r>
              <a:rPr lang="en-US" sz="2800" dirty="0" err="1" smtClean="0"/>
              <a:t>waktu</a:t>
            </a:r>
            <a:r>
              <a:rPr lang="en-US" sz="2800" dirty="0" smtClean="0"/>
              <a:t> </a:t>
            </a:r>
            <a:r>
              <a:rPr lang="en-US" sz="2800" dirty="0" err="1" smtClean="0"/>
              <a:t>menganggur</a:t>
            </a:r>
            <a:r>
              <a:rPr lang="en-US" sz="2800" dirty="0" smtClean="0"/>
              <a:t> </a:t>
            </a:r>
            <a:r>
              <a:rPr lang="en-US" sz="2800" dirty="0" err="1" smtClean="0"/>
              <a:t>karena</a:t>
            </a:r>
            <a:r>
              <a:rPr lang="en-US" sz="2800" dirty="0" smtClean="0"/>
              <a:t> </a:t>
            </a:r>
            <a:r>
              <a:rPr lang="en-US" sz="2800" dirty="0" err="1" smtClean="0"/>
              <a:t>terbatasnya</a:t>
            </a:r>
            <a:r>
              <a:rPr lang="en-US" sz="2800" dirty="0" smtClean="0"/>
              <a:t> </a:t>
            </a:r>
            <a:r>
              <a:rPr lang="en-US" sz="2800" dirty="0" err="1" smtClean="0"/>
              <a:t>permintaan</a:t>
            </a:r>
            <a:r>
              <a:rPr lang="en-US" sz="2800" dirty="0" smtClean="0"/>
              <a:t> (80-90% </a:t>
            </a:r>
            <a:r>
              <a:rPr lang="en-US" sz="2800" dirty="0" err="1" smtClean="0"/>
              <a:t>dari</a:t>
            </a:r>
            <a:r>
              <a:rPr lang="en-US" sz="2800" dirty="0" smtClean="0"/>
              <a:t> </a:t>
            </a:r>
            <a:r>
              <a:rPr lang="en-US" sz="2800" dirty="0" err="1" smtClean="0"/>
              <a:t>idial</a:t>
            </a:r>
            <a:r>
              <a:rPr lang="en-US" sz="2800" dirty="0" smtClean="0"/>
              <a:t>)</a:t>
            </a:r>
          </a:p>
          <a:p>
            <a:pPr eaLnBrk="1" hangingPunct="1">
              <a:defRPr/>
            </a:pPr>
            <a:r>
              <a:rPr lang="en-US" sz="2800" dirty="0" err="1" smtClean="0"/>
              <a:t>Kapasitas</a:t>
            </a:r>
            <a:r>
              <a:rPr lang="en-US" sz="2800" dirty="0" smtClean="0"/>
              <a:t> normal- </a:t>
            </a:r>
            <a:r>
              <a:rPr lang="en-US" sz="2800" dirty="0" err="1" smtClean="0"/>
              <a:t>secara</a:t>
            </a:r>
            <a:r>
              <a:rPr lang="en-US" sz="2800" dirty="0" smtClean="0"/>
              <a:t> </a:t>
            </a:r>
            <a:r>
              <a:rPr lang="en-US" sz="2800" dirty="0" err="1" smtClean="0"/>
              <a:t>ekonomis</a:t>
            </a:r>
            <a:r>
              <a:rPr lang="en-US" sz="2800" dirty="0" smtClean="0"/>
              <a:t> </a:t>
            </a:r>
            <a:r>
              <a:rPr lang="en-US" sz="2800" dirty="0" err="1" smtClean="0"/>
              <a:t>dapat</a:t>
            </a:r>
            <a:r>
              <a:rPr lang="en-US" sz="2800" dirty="0" smtClean="0"/>
              <a:t> </a:t>
            </a:r>
            <a:r>
              <a:rPr lang="en-US" sz="2800" dirty="0" err="1" smtClean="0"/>
              <a:t>tercapai</a:t>
            </a:r>
            <a:r>
              <a:rPr lang="en-US" sz="2800" dirty="0" smtClean="0"/>
              <a:t>, </a:t>
            </a:r>
            <a:r>
              <a:rPr lang="en-US" sz="2800" dirty="0" err="1" smtClean="0"/>
              <a:t>mempertimbangkan</a:t>
            </a:r>
            <a:r>
              <a:rPr lang="en-US" sz="2800" dirty="0" smtClean="0"/>
              <a:t> </a:t>
            </a:r>
            <a:r>
              <a:rPr lang="en-US" sz="2800" dirty="0" err="1" smtClean="0"/>
              <a:t>faktor</a:t>
            </a:r>
            <a:r>
              <a:rPr lang="en-US" sz="2800" dirty="0" smtClean="0"/>
              <a:t> internal </a:t>
            </a:r>
            <a:r>
              <a:rPr lang="en-US" sz="2800" dirty="0" err="1" smtClean="0"/>
              <a:t>dan</a:t>
            </a:r>
            <a:r>
              <a:rPr lang="en-US" sz="2800" dirty="0" smtClean="0"/>
              <a:t> </a:t>
            </a:r>
            <a:r>
              <a:rPr lang="en-US" sz="2800" dirty="0" err="1" smtClean="0"/>
              <a:t>eksternal</a:t>
            </a:r>
            <a:endParaRPr lang="en-US" sz="2800" dirty="0" smtClean="0"/>
          </a:p>
          <a:p>
            <a:pPr eaLnBrk="1" hangingPunct="1">
              <a:defRPr/>
            </a:pPr>
            <a:r>
              <a:rPr lang="en-US" sz="2800" dirty="0" err="1" smtClean="0"/>
              <a:t>Kapasitas</a:t>
            </a:r>
            <a:r>
              <a:rPr lang="en-US" sz="2800" dirty="0" smtClean="0"/>
              <a:t> </a:t>
            </a:r>
            <a:r>
              <a:rPr lang="en-US" sz="2800" dirty="0" err="1" smtClean="0"/>
              <a:t>sesungguhnya</a:t>
            </a:r>
            <a:r>
              <a:rPr lang="en-US" sz="2800" dirty="0" smtClean="0"/>
              <a:t>  </a:t>
            </a:r>
          </a:p>
          <a:p>
            <a:pPr eaLnBrk="1" hangingPunct="1">
              <a:defRPr/>
            </a:pPr>
            <a:endParaRPr lang="en-US" sz="28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7AADF54-F963-40C1-AE89-2F26CA398303}" type="slidenum">
              <a:rPr lang="en-US" smtClean="0"/>
              <a:pPr>
                <a:defRPr/>
              </a:pPr>
              <a:t>49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823095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08000" y="266700"/>
            <a:ext cx="11277600" cy="1143000"/>
          </a:xfrm>
        </p:spPr>
        <p:txBody>
          <a:bodyPr anchorCtr="0"/>
          <a:lstStyle/>
          <a:p>
            <a:pPr eaLnBrk="1" hangingPunct="1">
              <a:defRPr/>
            </a:pPr>
            <a:r>
              <a:rPr lang="en-US" dirty="0" err="1" smtClean="0">
                <a:solidFill>
                  <a:srgbClr val="FF2801"/>
                </a:solidFill>
              </a:rPr>
              <a:t>Informasi</a:t>
            </a:r>
            <a:r>
              <a:rPr lang="en-US" dirty="0" smtClean="0">
                <a:solidFill>
                  <a:srgbClr val="FF2801"/>
                </a:solidFill>
              </a:rPr>
              <a:t> Yang </a:t>
            </a:r>
            <a:r>
              <a:rPr lang="en-US" dirty="0" err="1" smtClean="0">
                <a:solidFill>
                  <a:srgbClr val="FF2801"/>
                </a:solidFill>
              </a:rPr>
              <a:t>Dihasilkan</a:t>
            </a:r>
            <a:endParaRPr lang="en-US" dirty="0" smtClean="0">
              <a:solidFill>
                <a:srgbClr val="FF2801"/>
              </a:solidFill>
            </a:endParaRPr>
          </a:p>
        </p:txBody>
      </p:sp>
      <p:sp>
        <p:nvSpPr>
          <p:cNvPr id="9219" name="Rectangle 3"/>
          <p:cNvSpPr>
            <a:spLocks noGrp="1" noChangeArrowheads="1"/>
          </p:cNvSpPr>
          <p:nvPr>
            <p:ph idx="4294967295"/>
          </p:nvPr>
        </p:nvSpPr>
        <p:spPr/>
        <p:txBody>
          <a:bodyPr/>
          <a:lstStyle/>
          <a:p>
            <a:pPr eaLnBrk="1" hangingPunct="1">
              <a:defRPr/>
            </a:pPr>
            <a:r>
              <a:rPr lang="en-US" dirty="0" err="1" smtClean="0">
                <a:solidFill>
                  <a:schemeClr val="hlink"/>
                </a:solidFill>
              </a:rPr>
              <a:t>Informasi</a:t>
            </a:r>
            <a:r>
              <a:rPr lang="en-US" dirty="0" smtClean="0">
                <a:solidFill>
                  <a:schemeClr val="hlink"/>
                </a:solidFill>
              </a:rPr>
              <a:t> </a:t>
            </a:r>
            <a:r>
              <a:rPr lang="en-US" dirty="0" err="1" smtClean="0">
                <a:solidFill>
                  <a:schemeClr val="hlink"/>
                </a:solidFill>
              </a:rPr>
              <a:t>biaya</a:t>
            </a:r>
            <a:r>
              <a:rPr lang="en-US" dirty="0" smtClean="0"/>
              <a:t>. </a:t>
            </a:r>
            <a:r>
              <a:rPr lang="en-US" dirty="0" err="1" smtClean="0"/>
              <a:t>Informasi</a:t>
            </a:r>
            <a:r>
              <a:rPr lang="en-US" dirty="0" smtClean="0"/>
              <a:t> </a:t>
            </a:r>
            <a:r>
              <a:rPr lang="en-US" dirty="0" err="1" smtClean="0"/>
              <a:t>biaya</a:t>
            </a:r>
            <a:r>
              <a:rPr lang="en-US" dirty="0" smtClean="0"/>
              <a:t> </a:t>
            </a:r>
            <a:r>
              <a:rPr lang="en-US" dirty="0" err="1" smtClean="0"/>
              <a:t>merupakan</a:t>
            </a:r>
            <a:r>
              <a:rPr lang="en-US" dirty="0" smtClean="0"/>
              <a:t> </a:t>
            </a:r>
            <a:r>
              <a:rPr lang="en-US" dirty="0" err="1" smtClean="0"/>
              <a:t>keluaran</a:t>
            </a:r>
            <a:r>
              <a:rPr lang="en-US" dirty="0" smtClean="0"/>
              <a:t> </a:t>
            </a:r>
            <a:r>
              <a:rPr lang="en-US" dirty="0" err="1" smtClean="0"/>
              <a:t>sistem</a:t>
            </a:r>
            <a:r>
              <a:rPr lang="en-US" dirty="0" smtClean="0"/>
              <a:t> </a:t>
            </a:r>
            <a:r>
              <a:rPr lang="en-US" dirty="0" err="1" smtClean="0"/>
              <a:t>informasi</a:t>
            </a:r>
            <a:r>
              <a:rPr lang="en-US" dirty="0" smtClean="0"/>
              <a:t> </a:t>
            </a:r>
            <a:r>
              <a:rPr lang="en-US" dirty="0" err="1" smtClean="0"/>
              <a:t>biaya</a:t>
            </a:r>
            <a:r>
              <a:rPr lang="en-US" dirty="0" smtClean="0"/>
              <a:t>.</a:t>
            </a:r>
          </a:p>
          <a:p>
            <a:pPr lvl="1" eaLnBrk="1" hangingPunct="1">
              <a:defRPr/>
            </a:pPr>
            <a:r>
              <a:rPr lang="en-US" dirty="0" err="1" smtClean="0">
                <a:solidFill>
                  <a:schemeClr val="hlink"/>
                </a:solidFill>
              </a:rPr>
              <a:t>Biaya</a:t>
            </a:r>
            <a:r>
              <a:rPr lang="en-US" dirty="0" smtClean="0"/>
              <a:t> </a:t>
            </a:r>
            <a:r>
              <a:rPr lang="en-US" dirty="0" err="1" smtClean="0"/>
              <a:t>adalah</a:t>
            </a:r>
            <a:r>
              <a:rPr lang="en-US" dirty="0" smtClean="0"/>
              <a:t> </a:t>
            </a:r>
            <a:r>
              <a:rPr lang="en-US" dirty="0" err="1" smtClean="0"/>
              <a:t>nilai</a:t>
            </a:r>
            <a:r>
              <a:rPr lang="en-US" dirty="0" smtClean="0"/>
              <a:t> </a:t>
            </a:r>
            <a:r>
              <a:rPr lang="en-US" dirty="0" err="1" smtClean="0"/>
              <a:t>sumber</a:t>
            </a:r>
            <a:r>
              <a:rPr lang="en-US" dirty="0" smtClean="0"/>
              <a:t> </a:t>
            </a:r>
            <a:r>
              <a:rPr lang="en-US" dirty="0" err="1" smtClean="0"/>
              <a:t>daya</a:t>
            </a:r>
            <a:r>
              <a:rPr lang="en-US" dirty="0" smtClean="0"/>
              <a:t> yang </a:t>
            </a:r>
            <a:r>
              <a:rPr lang="en-US" dirty="0" err="1" smtClean="0"/>
              <a:t>dikorbankan</a:t>
            </a:r>
            <a:r>
              <a:rPr lang="en-US" dirty="0" smtClean="0"/>
              <a:t> </a:t>
            </a:r>
            <a:r>
              <a:rPr lang="en-US" dirty="0" err="1" smtClean="0"/>
              <a:t>untuk</a:t>
            </a:r>
            <a:r>
              <a:rPr lang="en-US" dirty="0" smtClean="0"/>
              <a:t> </a:t>
            </a:r>
            <a:r>
              <a:rPr lang="en-US" dirty="0" err="1" smtClean="0"/>
              <a:t>mewujudkan</a:t>
            </a:r>
            <a:r>
              <a:rPr lang="en-US" dirty="0" smtClean="0"/>
              <a:t> </a:t>
            </a:r>
            <a:r>
              <a:rPr lang="en-US" dirty="0" err="1" smtClean="0"/>
              <a:t>tujuan</a:t>
            </a:r>
            <a:r>
              <a:rPr lang="en-US" dirty="0" smtClean="0"/>
              <a:t> </a:t>
            </a:r>
            <a:r>
              <a:rPr lang="en-US" dirty="0" err="1" smtClean="0"/>
              <a:t>tertentu</a:t>
            </a:r>
            <a:r>
              <a:rPr lang="en-US" dirty="0" smtClean="0"/>
              <a:t>.</a:t>
            </a:r>
          </a:p>
          <a:p>
            <a:pPr eaLnBrk="1" hangingPunct="1">
              <a:defRPr/>
            </a:pPr>
            <a:r>
              <a:rPr lang="en-US" dirty="0" err="1" smtClean="0">
                <a:solidFill>
                  <a:srgbClr val="FF2801"/>
                </a:solidFill>
              </a:rPr>
              <a:t>Informasi</a:t>
            </a:r>
            <a:r>
              <a:rPr lang="en-US" dirty="0" smtClean="0">
                <a:solidFill>
                  <a:srgbClr val="FF2801"/>
                </a:solidFill>
              </a:rPr>
              <a:t> </a:t>
            </a:r>
            <a:r>
              <a:rPr lang="en-US" dirty="0" err="1" smtClean="0">
                <a:solidFill>
                  <a:srgbClr val="FF2801"/>
                </a:solidFill>
              </a:rPr>
              <a:t>operasi</a:t>
            </a:r>
            <a:r>
              <a:rPr lang="en-US" dirty="0" smtClean="0">
                <a:solidFill>
                  <a:srgbClr val="FF0000"/>
                </a:solidFill>
              </a:rPr>
              <a:t>, </a:t>
            </a:r>
            <a:r>
              <a:rPr lang="en-US" dirty="0" err="1" smtClean="0">
                <a:solidFill>
                  <a:srgbClr val="FF0000"/>
                </a:solidFill>
              </a:rPr>
              <a:t>Informasi</a:t>
            </a:r>
            <a:r>
              <a:rPr lang="en-US" dirty="0" smtClean="0">
                <a:solidFill>
                  <a:srgbClr val="FF0000"/>
                </a:solidFill>
              </a:rPr>
              <a:t> </a:t>
            </a:r>
            <a:r>
              <a:rPr lang="en-US" dirty="0" err="1" smtClean="0">
                <a:solidFill>
                  <a:srgbClr val="FF0000"/>
                </a:solidFill>
              </a:rPr>
              <a:t>operasi</a:t>
            </a:r>
            <a:r>
              <a:rPr lang="en-US" dirty="0" smtClean="0">
                <a:solidFill>
                  <a:srgbClr val="FF0000"/>
                </a:solidFill>
              </a:rPr>
              <a:t> </a:t>
            </a:r>
            <a:r>
              <a:rPr lang="en-US" dirty="0" err="1" smtClean="0">
                <a:solidFill>
                  <a:srgbClr val="FF0000"/>
                </a:solidFill>
              </a:rPr>
              <a:t>adalah</a:t>
            </a:r>
            <a:r>
              <a:rPr lang="en-US" dirty="0" smtClean="0">
                <a:solidFill>
                  <a:srgbClr val="FF0000"/>
                </a:solidFill>
              </a:rPr>
              <a:t> </a:t>
            </a:r>
            <a:r>
              <a:rPr lang="en-US" dirty="0" err="1" smtClean="0">
                <a:solidFill>
                  <a:srgbClr val="FF0000"/>
                </a:solidFill>
              </a:rPr>
              <a:t>informasi</a:t>
            </a:r>
            <a:r>
              <a:rPr lang="en-US" dirty="0" smtClean="0">
                <a:solidFill>
                  <a:srgbClr val="FF0000"/>
                </a:solidFill>
              </a:rPr>
              <a:t> yang </a:t>
            </a:r>
            <a:r>
              <a:rPr lang="en-US" dirty="0" err="1" smtClean="0">
                <a:solidFill>
                  <a:srgbClr val="FF0000"/>
                </a:solidFill>
              </a:rPr>
              <a:t>berkaitan</a:t>
            </a:r>
            <a:r>
              <a:rPr lang="en-US" dirty="0" smtClean="0">
                <a:solidFill>
                  <a:srgbClr val="FF0000"/>
                </a:solidFill>
              </a:rPr>
              <a:t> </a:t>
            </a:r>
            <a:r>
              <a:rPr lang="en-US" dirty="0" err="1" smtClean="0">
                <a:solidFill>
                  <a:srgbClr val="FF0000"/>
                </a:solidFill>
              </a:rPr>
              <a:t>dengan</a:t>
            </a:r>
            <a:r>
              <a:rPr lang="en-US" dirty="0" smtClean="0">
                <a:solidFill>
                  <a:srgbClr val="FF0000"/>
                </a:solidFill>
              </a:rPr>
              <a:t> </a:t>
            </a:r>
            <a:r>
              <a:rPr lang="en-US" dirty="0" err="1" smtClean="0">
                <a:solidFill>
                  <a:srgbClr val="FF0000"/>
                </a:solidFill>
              </a:rPr>
              <a:t>kegiatan</a:t>
            </a:r>
            <a:r>
              <a:rPr lang="en-US" dirty="0" smtClean="0">
                <a:solidFill>
                  <a:srgbClr val="FF0000"/>
                </a:solidFill>
              </a:rPr>
              <a:t> </a:t>
            </a:r>
            <a:r>
              <a:rPr lang="en-US" dirty="0" err="1" smtClean="0">
                <a:solidFill>
                  <a:srgbClr val="FF0000"/>
                </a:solidFill>
              </a:rPr>
              <a:t>organisasi</a:t>
            </a:r>
            <a:r>
              <a:rPr lang="en-US" dirty="0" smtClean="0">
                <a:solidFill>
                  <a:srgbClr val="FF0000"/>
                </a:solidFill>
              </a:rPr>
              <a:t> </a:t>
            </a:r>
            <a:r>
              <a:rPr lang="en-US" dirty="0" err="1" smtClean="0">
                <a:solidFill>
                  <a:srgbClr val="FF0000"/>
                </a:solidFill>
              </a:rPr>
              <a:t>dalam</a:t>
            </a:r>
            <a:r>
              <a:rPr lang="en-US" dirty="0" smtClean="0">
                <a:solidFill>
                  <a:srgbClr val="FF0000"/>
                </a:solidFill>
              </a:rPr>
              <a:t> </a:t>
            </a:r>
            <a:r>
              <a:rPr lang="en-US" dirty="0" err="1" smtClean="0">
                <a:solidFill>
                  <a:srgbClr val="FF0000"/>
                </a:solidFill>
              </a:rPr>
              <a:t>menghasilkan</a:t>
            </a:r>
            <a:r>
              <a:rPr lang="en-US" dirty="0" smtClean="0">
                <a:solidFill>
                  <a:srgbClr val="FF0000"/>
                </a:solidFill>
              </a:rPr>
              <a:t> </a:t>
            </a:r>
            <a:r>
              <a:rPr lang="en-US" dirty="0" err="1" smtClean="0">
                <a:solidFill>
                  <a:srgbClr val="FF0000"/>
                </a:solidFill>
              </a:rPr>
              <a:t>produk</a:t>
            </a:r>
            <a:r>
              <a:rPr lang="en-US" dirty="0" smtClean="0">
                <a:solidFill>
                  <a:srgbClr val="FF0000"/>
                </a:solidFill>
              </a:rPr>
              <a:t>/</a:t>
            </a:r>
            <a:r>
              <a:rPr lang="en-US" dirty="0" err="1" smtClean="0">
                <a:solidFill>
                  <a:srgbClr val="FF0000"/>
                </a:solidFill>
              </a:rPr>
              <a:t>jasa</a:t>
            </a:r>
            <a:endParaRPr lang="en-US" dirty="0" smtClean="0">
              <a:solidFill>
                <a:srgbClr val="FF0000"/>
              </a:solidFill>
            </a:endParaRPr>
          </a:p>
        </p:txBody>
      </p:sp>
      <p:sp>
        <p:nvSpPr>
          <p:cNvPr id="7172"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C7453FAD-21AC-4570-BB10-B66B5A9ADC9D}" type="slidenum">
              <a:rPr lang="en-US" smtClean="0"/>
              <a:pPr>
                <a:defRPr/>
              </a:pPr>
              <a:t>5</a:t>
            </a:fld>
            <a:endParaRPr lang="en-US"/>
          </a:p>
        </p:txBody>
      </p:sp>
    </p:spTree>
    <p:extLst>
      <p:ext uri="{BB962C8B-B14F-4D97-AF65-F5344CB8AC3E}">
        <p14:creationId xmlns:p14="http://schemas.microsoft.com/office/powerpoint/2010/main" val="16649848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nchorCtr="0"/>
          <a:lstStyle/>
          <a:p>
            <a:pPr eaLnBrk="1" hangingPunct="1">
              <a:defRPr/>
            </a:pPr>
            <a:r>
              <a:rPr lang="en-US" smtClean="0"/>
              <a:t>Contoh</a:t>
            </a:r>
          </a:p>
        </p:txBody>
      </p:sp>
      <p:graphicFrame>
        <p:nvGraphicFramePr>
          <p:cNvPr id="118787" name="Group 3"/>
          <p:cNvGraphicFramePr>
            <a:graphicFrameLocks noGrp="1"/>
          </p:cNvGraphicFramePr>
          <p:nvPr>
            <p:ph idx="4294967295"/>
          </p:nvPr>
        </p:nvGraphicFramePr>
        <p:xfrm>
          <a:off x="711200" y="1600201"/>
          <a:ext cx="10769601" cy="4849813"/>
        </p:xfrm>
        <a:graphic>
          <a:graphicData uri="http://schemas.openxmlformats.org/drawingml/2006/table">
            <a:tbl>
              <a:tblPr/>
              <a:tblGrid>
                <a:gridCol w="1991784"/>
                <a:gridCol w="2194983"/>
                <a:gridCol w="2192867"/>
                <a:gridCol w="2194984"/>
                <a:gridCol w="2194983"/>
              </a:tblGrid>
              <a:tr h="904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rPr>
                        <a:t>Kap teoritis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rPr>
                        <a:t>Kap praktis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rPr>
                        <a:t>Kap normal</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pitchFamily="18" charset="0"/>
                        </a:rPr>
                        <a:t>Kap estimasi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Tingkat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90%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70%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Jam mesin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9.000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7.000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BOP: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V: $10/jam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Tetap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Total</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180.000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90.000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170.000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160.000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70.000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150.000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Tarif BOP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Variabel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Tetap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Total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18,00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8,90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18,90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20,00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Book Antiqua"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10,00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11,43</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21,43</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ABDFC09-C58E-4AE5-8C8D-64B26182D10F}" type="slidenum">
              <a:rPr lang="en-US" smtClean="0"/>
              <a:pPr>
                <a:defRPr/>
              </a:pPr>
              <a:t>50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453275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nchorCtr="0"/>
          <a:lstStyle/>
          <a:p>
            <a:pPr eaLnBrk="1" hangingPunct="1">
              <a:defRPr/>
            </a:pPr>
            <a:r>
              <a:rPr lang="en-US" smtClean="0"/>
              <a:t>Biaya Produksi</a:t>
            </a:r>
          </a:p>
        </p:txBody>
      </p:sp>
      <p:sp>
        <p:nvSpPr>
          <p:cNvPr id="119811" name="Rectangle 3"/>
          <p:cNvSpPr>
            <a:spLocks noGrp="1" noChangeArrowheads="1"/>
          </p:cNvSpPr>
          <p:nvPr>
            <p:ph type="body" idx="4294967295"/>
          </p:nvPr>
        </p:nvSpPr>
        <p:spPr/>
        <p:txBody>
          <a:bodyPr/>
          <a:lstStyle/>
          <a:p>
            <a:pPr eaLnBrk="1" hangingPunct="1">
              <a:defRPr/>
            </a:pPr>
            <a:r>
              <a:rPr lang="en-US" sz="2800" smtClean="0"/>
              <a:t>Biaya produksi langsung – yang dapat ditelusuri dengan mudah dan akurat ke objeknya</a:t>
            </a:r>
          </a:p>
          <a:p>
            <a:pPr lvl="1" eaLnBrk="1" hangingPunct="1">
              <a:defRPr/>
            </a:pPr>
            <a:r>
              <a:rPr lang="en-US" sz="2400" smtClean="0"/>
              <a:t>Biaya bahan baku</a:t>
            </a:r>
          </a:p>
          <a:p>
            <a:pPr lvl="1" eaLnBrk="1" hangingPunct="1">
              <a:defRPr/>
            </a:pPr>
            <a:r>
              <a:rPr lang="en-US" sz="2400" smtClean="0"/>
              <a:t>Biaya tenaga kerja langsung</a:t>
            </a:r>
          </a:p>
          <a:p>
            <a:pPr eaLnBrk="1" hangingPunct="1">
              <a:defRPr/>
            </a:pPr>
            <a:r>
              <a:rPr lang="en-US" sz="2800" smtClean="0"/>
              <a:t>Biaya produksi tidak langsung – tidak dapat ditelusuri secara akurat ke objek biaya</a:t>
            </a:r>
          </a:p>
          <a:p>
            <a:pPr lvl="1" eaLnBrk="1" hangingPunct="1">
              <a:defRPr/>
            </a:pPr>
            <a:r>
              <a:rPr lang="en-US" sz="2400" smtClean="0"/>
              <a:t>Biaya overhed pabrik</a:t>
            </a:r>
          </a:p>
          <a:p>
            <a:pPr lvl="1" eaLnBrk="1" hangingPunct="1">
              <a:defRPr/>
            </a:pPr>
            <a:r>
              <a:rPr lang="en-US" sz="2400" smtClean="0"/>
              <a:t>Kecuali jika produk yang dihasilkan selama periode akuntansi hanya satu unit, seperti perusahaan yang memproduksi galangan kapal atau pesawat terbang</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4CDC540-2F97-4F12-B9DC-A864816D3EA9}" type="slidenum">
              <a:rPr lang="en-US" smtClean="0"/>
              <a:pPr>
                <a:defRPr/>
              </a:pPr>
              <a:t>51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009114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nchorCtr="0"/>
          <a:lstStyle/>
          <a:p>
            <a:pPr eaLnBrk="1" hangingPunct="1">
              <a:defRPr/>
            </a:pPr>
            <a:r>
              <a:rPr lang="en-US" smtClean="0"/>
              <a:t>Pembebanan Kos Produk</a:t>
            </a:r>
          </a:p>
        </p:txBody>
      </p:sp>
      <p:sp>
        <p:nvSpPr>
          <p:cNvPr id="120835" name="Rectangle 3"/>
          <p:cNvSpPr>
            <a:spLocks noGrp="1" noChangeArrowheads="1"/>
          </p:cNvSpPr>
          <p:nvPr>
            <p:ph type="body" idx="4294967295"/>
          </p:nvPr>
        </p:nvSpPr>
        <p:spPr/>
        <p:txBody>
          <a:bodyPr/>
          <a:lstStyle/>
          <a:p>
            <a:pPr eaLnBrk="1" hangingPunct="1">
              <a:defRPr/>
            </a:pPr>
            <a:r>
              <a:rPr lang="en-US" sz="2800" smtClean="0"/>
              <a:t>Direct Cost (direct material dan direct labor) dibebankan secara langsung ke objek kos</a:t>
            </a:r>
          </a:p>
          <a:p>
            <a:pPr eaLnBrk="1" hangingPunct="1">
              <a:defRPr/>
            </a:pPr>
            <a:r>
              <a:rPr lang="en-US" sz="2800" smtClean="0"/>
              <a:t>Indirect Cost (manufacturing overhead) dibebankan atas dasar tarif (ditentukan di muka atau tarif sesungguhnya)</a:t>
            </a:r>
          </a:p>
          <a:p>
            <a:pPr lvl="1" eaLnBrk="1" hangingPunct="1">
              <a:defRPr/>
            </a:pPr>
            <a:r>
              <a:rPr lang="en-US" sz="2400" smtClean="0"/>
              <a:t>Untuk kepentingan control menggunakan tarif di tentukan di muka</a:t>
            </a:r>
          </a:p>
          <a:p>
            <a:pPr lvl="1" eaLnBrk="1" hangingPunct="1">
              <a:defRPr/>
            </a:pPr>
            <a:r>
              <a:rPr lang="en-US" sz="2400" smtClean="0"/>
              <a:t>Traditional costing (cost driver level unit) sedangkan activity-based costing (cost driver level unit dan level non unit)</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CB8A828-5C9F-4182-8461-81C69381918B}" type="slidenum">
              <a:rPr lang="en-US" smtClean="0"/>
              <a:pPr>
                <a:defRPr/>
              </a:pPr>
              <a:t>52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175299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nchorCtr="0"/>
          <a:lstStyle/>
          <a:p>
            <a:pPr eaLnBrk="1" hangingPunct="1">
              <a:defRPr/>
            </a:pPr>
            <a:r>
              <a:rPr lang="en-US" dirty="0" err="1" smtClean="0"/>
              <a:t>Biaya</a:t>
            </a:r>
            <a:r>
              <a:rPr lang="en-US" dirty="0" smtClean="0"/>
              <a:t> </a:t>
            </a:r>
            <a:r>
              <a:rPr lang="en-US" dirty="0" err="1" smtClean="0"/>
              <a:t>Langsung</a:t>
            </a:r>
            <a:r>
              <a:rPr lang="en-US" dirty="0" smtClean="0"/>
              <a:t> </a:t>
            </a:r>
            <a:r>
              <a:rPr lang="en-US" dirty="0" err="1" smtClean="0"/>
              <a:t>Departemen</a:t>
            </a:r>
            <a:endParaRPr lang="en-US" dirty="0" smtClean="0"/>
          </a:p>
        </p:txBody>
      </p:sp>
      <p:sp>
        <p:nvSpPr>
          <p:cNvPr id="3" name="Content Placeholder 2"/>
          <p:cNvSpPr>
            <a:spLocks noGrp="1"/>
          </p:cNvSpPr>
          <p:nvPr>
            <p:ph idx="4294967295"/>
          </p:nvPr>
        </p:nvSpPr>
        <p:spPr/>
        <p:txBody>
          <a:bodyPr/>
          <a:lstStyle/>
          <a:p>
            <a:pPr marL="609600" indent="-609600" eaLnBrk="1" hangingPunct="1">
              <a:lnSpc>
                <a:spcPct val="90000"/>
              </a:lnSpc>
              <a:defRPr/>
            </a:pPr>
            <a:r>
              <a:rPr lang="en-US" smtClean="0"/>
              <a:t>Adalah biaya yang langsung dapat ditelusuri  secara langsung ke departemen tertentu</a:t>
            </a:r>
          </a:p>
          <a:p>
            <a:pPr marL="609600" indent="-609600" eaLnBrk="1" hangingPunct="1">
              <a:lnSpc>
                <a:spcPct val="90000"/>
              </a:lnSpc>
              <a:defRPr/>
            </a:pPr>
            <a:r>
              <a:rPr lang="en-US" smtClean="0"/>
              <a:t>Contoh:</a:t>
            </a:r>
          </a:p>
          <a:p>
            <a:pPr marL="609600" indent="-609600" eaLnBrk="1" hangingPunct="1">
              <a:lnSpc>
                <a:spcPct val="90000"/>
              </a:lnSpc>
              <a:buFontTx/>
              <a:buAutoNum type="arabicPeriod"/>
              <a:defRPr/>
            </a:pPr>
            <a:r>
              <a:rPr lang="en-US" smtClean="0"/>
              <a:t>Supervisi, tenaga kerja tidak langsung</a:t>
            </a:r>
          </a:p>
          <a:p>
            <a:pPr marL="609600" indent="-609600" eaLnBrk="1" hangingPunct="1">
              <a:lnSpc>
                <a:spcPct val="90000"/>
              </a:lnSpc>
              <a:buFontTx/>
              <a:buAutoNum type="arabicPeriod"/>
              <a:defRPr/>
            </a:pPr>
            <a:r>
              <a:rPr lang="en-US" smtClean="0"/>
              <a:t>Tunjangan tenaga kerja</a:t>
            </a:r>
          </a:p>
          <a:p>
            <a:pPr marL="609600" indent="-609600" eaLnBrk="1" hangingPunct="1">
              <a:lnSpc>
                <a:spcPct val="90000"/>
              </a:lnSpc>
              <a:buFontTx/>
              <a:buAutoNum type="arabicPeriod"/>
              <a:defRPr/>
            </a:pPr>
            <a:r>
              <a:rPr lang="en-US" smtClean="0"/>
              <a:t>Bahan tidak langsung dan perlengkapan</a:t>
            </a:r>
          </a:p>
          <a:p>
            <a:pPr marL="609600" indent="-609600" eaLnBrk="1" hangingPunct="1">
              <a:lnSpc>
                <a:spcPct val="90000"/>
              </a:lnSpc>
              <a:buFontTx/>
              <a:buAutoNum type="arabicPeriod"/>
              <a:defRPr/>
            </a:pPr>
            <a:r>
              <a:rPr lang="en-US" smtClean="0"/>
              <a:t>Perbaikan dan pemeliharaan</a:t>
            </a:r>
          </a:p>
          <a:p>
            <a:pPr marL="609600" indent="-609600" eaLnBrk="1" hangingPunct="1">
              <a:lnSpc>
                <a:spcPct val="90000"/>
              </a:lnSpc>
              <a:buFontTx/>
              <a:buAutoNum type="arabicPeriod"/>
              <a:defRPr/>
            </a:pPr>
            <a:r>
              <a:rPr lang="en-US" smtClean="0"/>
              <a:t>Penyusutan peralatan dan sewa</a:t>
            </a:r>
          </a:p>
          <a:p>
            <a:pPr marL="609600" indent="-609600" eaLnBrk="1" hangingPunct="1">
              <a:defRPr/>
            </a:pPr>
            <a:endParaRPr lang="en-US"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690BEA4-5011-4AF2-BEF5-E04D7EC01ECF}" type="slidenum">
              <a:rPr lang="en-US" smtClean="0"/>
              <a:pPr>
                <a:defRPr/>
              </a:pPr>
              <a:t>53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76249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anchorCtr="0"/>
          <a:lstStyle/>
          <a:p>
            <a:pPr eaLnBrk="1" hangingPunct="1">
              <a:defRPr/>
            </a:pPr>
            <a:r>
              <a:rPr lang="en-US" dirty="0" err="1" smtClean="0"/>
              <a:t>Biaya</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Departemen</a:t>
            </a:r>
            <a:endParaRPr lang="en-US" dirty="0" smtClean="0"/>
          </a:p>
        </p:txBody>
      </p:sp>
      <p:sp>
        <p:nvSpPr>
          <p:cNvPr id="122883" name="Content Placeholder 2"/>
          <p:cNvSpPr>
            <a:spLocks noGrp="1"/>
          </p:cNvSpPr>
          <p:nvPr>
            <p:ph idx="4294967295"/>
          </p:nvPr>
        </p:nvSpPr>
        <p:spPr/>
        <p:txBody>
          <a:bodyPr/>
          <a:lstStyle/>
          <a:p>
            <a:pPr eaLnBrk="1" hangingPunct="1">
              <a:defRPr/>
            </a:pPr>
            <a:r>
              <a:rPr lang="en-US" smtClean="0"/>
              <a:t>Adalah biaya yang terjadi  untuk memberikan manfaat bagi semua departemen, sehingga biayanya dialokasikan ke semua departemen.</a:t>
            </a:r>
          </a:p>
          <a:p>
            <a:pPr eaLnBrk="1" hangingPunct="1">
              <a:defRPr/>
            </a:pPr>
            <a:r>
              <a:rPr lang="en-US" smtClean="0"/>
              <a:t>Contoh Biaya tidak  langsung departemen jasa, yaitu departemen yang mendukung departemen produksi, departemen jasa tidak menghasilkan produks</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7AD3FF6-CEAC-43C6-8294-3CB454907611}" type="slidenum">
              <a:rPr lang="en-US" smtClean="0"/>
              <a:pPr>
                <a:defRPr/>
              </a:pPr>
              <a:t>54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585456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nchorCtr="0"/>
          <a:lstStyle/>
          <a:p>
            <a:pPr eaLnBrk="1" hangingPunct="1">
              <a:defRPr/>
            </a:pPr>
            <a:r>
              <a:rPr lang="en-US" smtClean="0"/>
              <a:t>Penentuan Tarif BOP</a:t>
            </a:r>
          </a:p>
        </p:txBody>
      </p:sp>
      <p:sp>
        <p:nvSpPr>
          <p:cNvPr id="123907" name="Rectangle 3"/>
          <p:cNvSpPr>
            <a:spLocks noGrp="1" noChangeArrowheads="1"/>
          </p:cNvSpPr>
          <p:nvPr>
            <p:ph type="body" idx="4294967295"/>
          </p:nvPr>
        </p:nvSpPr>
        <p:spPr/>
        <p:txBody>
          <a:bodyPr/>
          <a:lstStyle/>
          <a:p>
            <a:pPr eaLnBrk="1" hangingPunct="1">
              <a:lnSpc>
                <a:spcPct val="90000"/>
              </a:lnSpc>
              <a:defRPr/>
            </a:pPr>
            <a:r>
              <a:rPr lang="en-US" sz="2800" smtClean="0"/>
              <a:t>Penetapan anggaran masing-masing departemen (produksi dan jasa)</a:t>
            </a:r>
          </a:p>
          <a:p>
            <a:pPr eaLnBrk="1" hangingPunct="1">
              <a:lnSpc>
                <a:spcPct val="90000"/>
              </a:lnSpc>
              <a:defRPr/>
            </a:pPr>
            <a:r>
              <a:rPr lang="en-US" sz="2800" smtClean="0"/>
              <a:t>Alokasi anggaran departemen jasa ke departemen produksi	</a:t>
            </a:r>
          </a:p>
          <a:p>
            <a:pPr lvl="1" eaLnBrk="1" hangingPunct="1">
              <a:lnSpc>
                <a:spcPct val="90000"/>
              </a:lnSpc>
              <a:defRPr/>
            </a:pPr>
            <a:r>
              <a:rPr lang="en-US" sz="2400" smtClean="0"/>
              <a:t>Metode alokasi langsung</a:t>
            </a:r>
          </a:p>
          <a:p>
            <a:pPr lvl="1" eaLnBrk="1" hangingPunct="1">
              <a:lnSpc>
                <a:spcPct val="90000"/>
              </a:lnSpc>
              <a:defRPr/>
            </a:pPr>
            <a:r>
              <a:rPr lang="en-US" sz="2400" smtClean="0"/>
              <a:t>Metode alokasi bertahap</a:t>
            </a:r>
          </a:p>
          <a:p>
            <a:pPr lvl="1" eaLnBrk="1" hangingPunct="1">
              <a:lnSpc>
                <a:spcPct val="90000"/>
              </a:lnSpc>
              <a:defRPr/>
            </a:pPr>
            <a:r>
              <a:rPr lang="en-US" sz="2400" smtClean="0"/>
              <a:t>Metode alokasi aljabar</a:t>
            </a:r>
          </a:p>
          <a:p>
            <a:pPr eaLnBrk="1" hangingPunct="1">
              <a:lnSpc>
                <a:spcPct val="90000"/>
              </a:lnSpc>
              <a:defRPr/>
            </a:pPr>
            <a:r>
              <a:rPr lang="en-US" sz="2800" smtClean="0"/>
              <a:t>Membagi anggaran BOP setelah alokasi dengan ukuran aktivitas (unit diproduksi, jam kerja atau jam mesin)</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204C9659-38BA-4080-971A-20CFAD640498}" type="slidenum">
              <a:rPr lang="en-US" smtClean="0"/>
              <a:pPr>
                <a:defRPr/>
              </a:pPr>
              <a:t>55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665592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06400" y="228600"/>
            <a:ext cx="10769600" cy="1143000"/>
          </a:xfrm>
        </p:spPr>
        <p:txBody>
          <a:bodyPr anchorCtr="0"/>
          <a:lstStyle/>
          <a:p>
            <a:pPr eaLnBrk="1" hangingPunct="1">
              <a:defRPr/>
            </a:pPr>
            <a:r>
              <a:rPr lang="en-US" smtClean="0"/>
              <a:t>Distribusi BOP Tidak Langsung</a:t>
            </a:r>
          </a:p>
        </p:txBody>
      </p:sp>
      <p:graphicFrame>
        <p:nvGraphicFramePr>
          <p:cNvPr id="124931" name="Group 3"/>
          <p:cNvGraphicFramePr>
            <a:graphicFrameLocks noGrp="1"/>
          </p:cNvGraphicFramePr>
          <p:nvPr>
            <p:ph idx="4294967295"/>
          </p:nvPr>
        </p:nvGraphicFramePr>
        <p:xfrm>
          <a:off x="609600" y="1600200"/>
          <a:ext cx="10972800" cy="4713288"/>
        </p:xfrm>
        <a:graphic>
          <a:graphicData uri="http://schemas.openxmlformats.org/drawingml/2006/table">
            <a:tbl>
              <a:tblPr/>
              <a:tblGrid>
                <a:gridCol w="5486400"/>
                <a:gridCol w="5486400"/>
              </a:tblGrid>
              <a:tr h="7010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Book Antiqua" pitchFamily="18" charset="0"/>
                        </a:rPr>
                        <a:t>BOP TIDAK LANGSUNG DEPARTEMEN</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Book Antiqua" pitchFamily="18" charset="0"/>
                        </a:rPr>
                        <a:t>DASAR DISTRIBUSI</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Depresiasi mesin pabrik</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Jam mesin</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Pemeliharaan, asuransi dan depresiasi gedung pabrik</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Luas lantai</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Reparasi dan pemeliharaan mesin</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Jam mesin, jumlah mesin atau frekuensi kerusakan</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Listrik, lembur, pajak dan tunjangan pensiun</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Upah tenaga kerja langsung</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Gaji pengawas departemen</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Jumlah karyawan</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6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Pengadaan dan pemeliharaan bahan baku</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Jumlah biaya bahan baku</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Biaya administrasi dan pajak bumi bangunan</a:t>
                      </a:r>
                    </a:p>
                  </a:txBody>
                  <a:tcPr marL="121920" marR="12192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Luas lantai atau harga pokok aktiva</a:t>
                      </a:r>
                    </a:p>
                  </a:txBody>
                  <a:tcPr marL="121920" marR="12192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E4D9FF2-DCE9-4B7C-9BDC-35E34BC738DA}" type="slidenum">
              <a:rPr lang="en-US" smtClean="0"/>
              <a:pPr>
                <a:defRPr/>
              </a:pPr>
              <a:t>56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8863470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nchorCtr="0"/>
          <a:lstStyle/>
          <a:p>
            <a:pPr eaLnBrk="1" hangingPunct="1">
              <a:defRPr/>
            </a:pPr>
            <a:r>
              <a:rPr lang="en-US" sz="4000" smtClean="0"/>
              <a:t>Metode Alokasi BOP Tidak Langsung Departemen</a:t>
            </a:r>
          </a:p>
        </p:txBody>
      </p:sp>
      <p:sp>
        <p:nvSpPr>
          <p:cNvPr id="125955" name="Rectangle 3"/>
          <p:cNvSpPr>
            <a:spLocks noGrp="1" noChangeArrowheads="1"/>
          </p:cNvSpPr>
          <p:nvPr>
            <p:ph type="body" idx="4294967295"/>
          </p:nvPr>
        </p:nvSpPr>
        <p:spPr/>
        <p:txBody>
          <a:bodyPr/>
          <a:lstStyle/>
          <a:p>
            <a:pPr eaLnBrk="1" hangingPunct="1">
              <a:lnSpc>
                <a:spcPct val="80000"/>
              </a:lnSpc>
              <a:defRPr/>
            </a:pPr>
            <a:r>
              <a:rPr lang="en-US" sz="2000" smtClean="0"/>
              <a:t>Alokasi langsung</a:t>
            </a:r>
          </a:p>
          <a:p>
            <a:pPr lvl="1" eaLnBrk="1" hangingPunct="1">
              <a:lnSpc>
                <a:spcPct val="80000"/>
              </a:lnSpc>
              <a:defRPr/>
            </a:pPr>
            <a:r>
              <a:rPr lang="en-US" sz="1800" smtClean="0"/>
              <a:t>BOP departemen jasa secara langsung ke departemen produksi atas dasar cost driver yang tepat</a:t>
            </a:r>
          </a:p>
          <a:p>
            <a:pPr lvl="1" eaLnBrk="1" hangingPunct="1">
              <a:lnSpc>
                <a:spcPct val="80000"/>
              </a:lnSpc>
              <a:defRPr/>
            </a:pPr>
            <a:r>
              <a:rPr lang="en-US" sz="1800" smtClean="0"/>
              <a:t>BOP departemen jasa hanya dialokasikan ke departemen produksi</a:t>
            </a:r>
          </a:p>
          <a:p>
            <a:pPr eaLnBrk="1" hangingPunct="1">
              <a:lnSpc>
                <a:spcPct val="80000"/>
              </a:lnSpc>
              <a:defRPr/>
            </a:pPr>
            <a:r>
              <a:rPr lang="en-US" sz="2000" smtClean="0"/>
              <a:t>Alokasi bertahan</a:t>
            </a:r>
          </a:p>
          <a:p>
            <a:pPr lvl="1" eaLnBrk="1" hangingPunct="1">
              <a:lnSpc>
                <a:spcPct val="80000"/>
              </a:lnSpc>
              <a:defRPr/>
            </a:pPr>
            <a:r>
              <a:rPr lang="en-US" sz="1800" smtClean="0"/>
              <a:t>Alokasi secara bertahap dari departemen jasa yang BOP nya paling besar</a:t>
            </a:r>
          </a:p>
          <a:p>
            <a:pPr lvl="1" eaLnBrk="1" hangingPunct="1">
              <a:lnSpc>
                <a:spcPct val="80000"/>
              </a:lnSpc>
              <a:defRPr/>
            </a:pPr>
            <a:r>
              <a:rPr lang="en-US" sz="1800" smtClean="0"/>
              <a:t>Departemen jasa yang BOP paling/lebih besar selain dialokasikan ke departemen produksi juga ke departemen jasa lain</a:t>
            </a:r>
          </a:p>
          <a:p>
            <a:pPr eaLnBrk="1" hangingPunct="1">
              <a:lnSpc>
                <a:spcPct val="80000"/>
              </a:lnSpc>
              <a:defRPr/>
            </a:pPr>
            <a:r>
              <a:rPr lang="en-US" sz="2000" smtClean="0"/>
              <a:t>Aljabar </a:t>
            </a:r>
          </a:p>
          <a:p>
            <a:pPr lvl="1" eaLnBrk="1" hangingPunct="1">
              <a:lnSpc>
                <a:spcPct val="80000"/>
              </a:lnSpc>
              <a:defRPr/>
            </a:pPr>
            <a:r>
              <a:rPr lang="en-US" sz="1800" smtClean="0"/>
              <a:t>Menggunakan asumsi adanya manfaat timbal balik antar departemen produksi dan departemen jasa</a:t>
            </a:r>
          </a:p>
          <a:p>
            <a:pPr lvl="1" eaLnBrk="1" hangingPunct="1">
              <a:lnSpc>
                <a:spcPct val="80000"/>
              </a:lnSpc>
              <a:defRPr/>
            </a:pPr>
            <a:r>
              <a:rPr lang="en-US" sz="1800" smtClean="0"/>
              <a:t>Menggunakan pendekatan statistik</a:t>
            </a:r>
          </a:p>
          <a:p>
            <a:pPr lvl="1" eaLnBrk="1" hangingPunct="1">
              <a:lnSpc>
                <a:spcPct val="80000"/>
              </a:lnSpc>
              <a:defRPr/>
            </a:pPr>
            <a:r>
              <a:rPr lang="en-US" sz="1800" smtClean="0"/>
              <a:t>BOP departemen jasa selain dialokasikan ke departemen produksi juga dialokasikan ke departemen jasa lainnya</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1FD7106-DC17-40CF-9256-01C2BD99A959}" type="slidenum">
              <a:rPr lang="en-US" smtClean="0"/>
              <a:pPr>
                <a:defRPr/>
              </a:pPr>
              <a:t>57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654527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nchorCtr="0"/>
          <a:lstStyle/>
          <a:p>
            <a:pPr eaLnBrk="1" hangingPunct="1">
              <a:defRPr/>
            </a:pPr>
            <a:r>
              <a:rPr lang="en-US" dirty="0" err="1" smtClean="0"/>
              <a:t>Contoh</a:t>
            </a:r>
            <a:r>
              <a:rPr lang="id-ID" dirty="0"/>
              <a:t> </a:t>
            </a:r>
            <a:r>
              <a:rPr lang="id-ID" dirty="0" smtClean="0"/>
              <a:t>1 (metode Aljabar)</a:t>
            </a:r>
            <a:endParaRPr lang="en-US" dirty="0" smtClean="0"/>
          </a:p>
        </p:txBody>
      </p:sp>
      <p:sp>
        <p:nvSpPr>
          <p:cNvPr id="126979" name="Rectangle 3"/>
          <p:cNvSpPr>
            <a:spLocks noGrp="1" noChangeArrowheads="1"/>
          </p:cNvSpPr>
          <p:nvPr>
            <p:ph type="body" idx="4294967295"/>
          </p:nvPr>
        </p:nvSpPr>
        <p:spPr/>
        <p:txBody>
          <a:bodyPr/>
          <a:lstStyle/>
          <a:p>
            <a:pPr eaLnBrk="1" hangingPunct="1">
              <a:defRPr/>
            </a:pPr>
            <a:r>
              <a:rPr lang="en-US" dirty="0" err="1" smtClean="0"/>
              <a:t>Anggaran</a:t>
            </a:r>
            <a:r>
              <a:rPr lang="en-US" dirty="0" smtClean="0"/>
              <a:t> BOP  </a:t>
            </a:r>
            <a:r>
              <a:rPr lang="en-US" dirty="0" err="1" smtClean="0"/>
              <a:t>masing-masing</a:t>
            </a:r>
            <a:r>
              <a:rPr lang="en-US" dirty="0" smtClean="0"/>
              <a:t> </a:t>
            </a:r>
            <a:r>
              <a:rPr lang="en-US" dirty="0" err="1" smtClean="0"/>
              <a:t>departemen</a:t>
            </a:r>
            <a:r>
              <a:rPr lang="en-US" dirty="0" smtClean="0"/>
              <a:t> </a:t>
            </a:r>
            <a:r>
              <a:rPr lang="en-US" dirty="0" err="1" smtClean="0"/>
              <a:t>dan</a:t>
            </a:r>
            <a:r>
              <a:rPr lang="en-US" dirty="0" smtClean="0"/>
              <a:t> </a:t>
            </a:r>
            <a:r>
              <a:rPr lang="en-US" dirty="0" err="1" smtClean="0"/>
              <a:t>dasar</a:t>
            </a:r>
            <a:r>
              <a:rPr lang="en-US" dirty="0" smtClean="0"/>
              <a:t> </a:t>
            </a:r>
            <a:r>
              <a:rPr lang="en-US" dirty="0" err="1" smtClean="0"/>
              <a:t>pembebanan</a:t>
            </a:r>
            <a:r>
              <a:rPr lang="en-US" dirty="0" smtClean="0"/>
              <a:t> yang </a:t>
            </a:r>
            <a:r>
              <a:rPr lang="en-US" dirty="0" err="1" smtClean="0"/>
              <a:t>digunakan</a:t>
            </a:r>
            <a:r>
              <a:rPr lang="en-US" dirty="0" smtClean="0"/>
              <a:t> </a:t>
            </a:r>
            <a:r>
              <a:rPr lang="en-US" dirty="0" err="1" smtClean="0"/>
              <a:t>sebagai</a:t>
            </a:r>
            <a:r>
              <a:rPr lang="en-US" dirty="0" smtClean="0"/>
              <a:t> </a:t>
            </a:r>
            <a:r>
              <a:rPr lang="en-US" dirty="0" err="1" smtClean="0"/>
              <a:t>berikut</a:t>
            </a:r>
            <a:r>
              <a:rPr lang="en-US" dirty="0" smtClean="0"/>
              <a:t>:</a:t>
            </a:r>
          </a:p>
          <a:p>
            <a:pPr lvl="1" eaLnBrk="1" hangingPunct="1">
              <a:defRPr/>
            </a:pPr>
            <a:r>
              <a:rPr lang="en-US" dirty="0" err="1" smtClean="0"/>
              <a:t>Departemen</a:t>
            </a:r>
            <a:r>
              <a:rPr lang="en-US" dirty="0" smtClean="0"/>
              <a:t> produksi-1 $333.000 </a:t>
            </a:r>
          </a:p>
          <a:p>
            <a:pPr lvl="1" eaLnBrk="1" hangingPunct="1">
              <a:defRPr/>
            </a:pPr>
            <a:r>
              <a:rPr lang="en-US" dirty="0" err="1" smtClean="0"/>
              <a:t>Departemen</a:t>
            </a:r>
            <a:r>
              <a:rPr lang="en-US" dirty="0" smtClean="0"/>
              <a:t> produksi-2 $392.000</a:t>
            </a:r>
          </a:p>
          <a:p>
            <a:pPr lvl="1" eaLnBrk="1" hangingPunct="1">
              <a:defRPr/>
            </a:pPr>
            <a:r>
              <a:rPr lang="en-US" dirty="0" err="1" smtClean="0"/>
              <a:t>Departemen</a:t>
            </a:r>
            <a:r>
              <a:rPr lang="en-US" dirty="0" smtClean="0"/>
              <a:t> </a:t>
            </a:r>
            <a:r>
              <a:rPr lang="en-US" dirty="0" err="1" smtClean="0"/>
              <a:t>jasa</a:t>
            </a:r>
            <a:r>
              <a:rPr lang="en-US" dirty="0" smtClean="0"/>
              <a:t>-A $87.000 – </a:t>
            </a:r>
            <a:r>
              <a:rPr lang="en-US" dirty="0" err="1" smtClean="0"/>
              <a:t>atas</a:t>
            </a:r>
            <a:r>
              <a:rPr lang="en-US" dirty="0" smtClean="0"/>
              <a:t> </a:t>
            </a:r>
            <a:r>
              <a:rPr lang="en-US" dirty="0" err="1" smtClean="0"/>
              <a:t>dasar</a:t>
            </a:r>
            <a:r>
              <a:rPr lang="en-US" dirty="0" smtClean="0"/>
              <a:t> jam </a:t>
            </a:r>
            <a:r>
              <a:rPr lang="en-US" dirty="0" err="1" smtClean="0"/>
              <a:t>reparasi</a:t>
            </a:r>
            <a:endParaRPr lang="en-US" dirty="0" smtClean="0"/>
          </a:p>
          <a:p>
            <a:pPr lvl="1" eaLnBrk="1" hangingPunct="1">
              <a:defRPr/>
            </a:pPr>
            <a:r>
              <a:rPr lang="en-US" dirty="0" err="1" smtClean="0"/>
              <a:t>Departemen</a:t>
            </a:r>
            <a:r>
              <a:rPr lang="en-US" dirty="0" smtClean="0"/>
              <a:t> </a:t>
            </a:r>
            <a:r>
              <a:rPr lang="en-US" dirty="0" err="1" smtClean="0"/>
              <a:t>jasa</a:t>
            </a:r>
            <a:r>
              <a:rPr lang="en-US" dirty="0" smtClean="0"/>
              <a:t>-B $99.000 – </a:t>
            </a:r>
            <a:r>
              <a:rPr lang="en-US" dirty="0" err="1" smtClean="0"/>
              <a:t>atas</a:t>
            </a:r>
            <a:r>
              <a:rPr lang="en-US" dirty="0" smtClean="0"/>
              <a:t> </a:t>
            </a:r>
            <a:r>
              <a:rPr lang="en-US" dirty="0" err="1" smtClean="0"/>
              <a:t>dasar</a:t>
            </a:r>
            <a:r>
              <a:rPr lang="en-US" dirty="0" smtClean="0"/>
              <a:t> </a:t>
            </a:r>
            <a:r>
              <a:rPr lang="en-US" dirty="0" err="1" smtClean="0"/>
              <a:t>jumlah</a:t>
            </a:r>
            <a:r>
              <a:rPr lang="en-US" dirty="0" smtClean="0"/>
              <a:t> </a:t>
            </a:r>
            <a:r>
              <a:rPr lang="en-US" dirty="0" err="1" smtClean="0"/>
              <a:t>pegawai</a:t>
            </a:r>
            <a:endParaRPr lang="en-US" dirty="0" smtClean="0"/>
          </a:p>
          <a:p>
            <a:pPr lvl="1" eaLnBrk="1" hangingPunct="1">
              <a:buFontTx/>
              <a:buNone/>
              <a:defRPr/>
            </a:pPr>
            <a:endParaRPr lang="en-US"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D519266-13E1-4EE9-BB55-ABF10234FB75}" type="slidenum">
              <a:rPr lang="en-US" smtClean="0"/>
              <a:pPr>
                <a:defRPr/>
              </a:pPr>
              <a:t>58</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43785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nchorCtr="0"/>
          <a:lstStyle/>
          <a:p>
            <a:pPr eaLnBrk="1" hangingPunct="1">
              <a:defRPr/>
            </a:pPr>
            <a:endParaRPr lang="en-US" dirty="0" smtClean="0"/>
          </a:p>
        </p:txBody>
      </p:sp>
      <p:sp>
        <p:nvSpPr>
          <p:cNvPr id="128003" name="Rectangle 3"/>
          <p:cNvSpPr>
            <a:spLocks noGrp="1" noChangeArrowheads="1"/>
          </p:cNvSpPr>
          <p:nvPr>
            <p:ph type="body" idx="4294967295"/>
          </p:nvPr>
        </p:nvSpPr>
        <p:spPr/>
        <p:txBody>
          <a:bodyPr/>
          <a:lstStyle/>
          <a:p>
            <a:pPr eaLnBrk="1" hangingPunct="1">
              <a:lnSpc>
                <a:spcPct val="80000"/>
              </a:lnSpc>
              <a:defRPr/>
            </a:pPr>
            <a:r>
              <a:rPr lang="en-US" sz="2400" dirty="0" smtClean="0"/>
              <a:t>Data </a:t>
            </a:r>
            <a:r>
              <a:rPr lang="en-US" sz="2400" dirty="0" err="1" smtClean="0"/>
              <a:t>aktivitas</a:t>
            </a:r>
            <a:r>
              <a:rPr lang="en-US" sz="2400" dirty="0" smtClean="0"/>
              <a:t> </a:t>
            </a:r>
            <a:r>
              <a:rPr lang="en-US" sz="2400" dirty="0" err="1" smtClean="0"/>
              <a:t>masing-masing</a:t>
            </a:r>
            <a:r>
              <a:rPr lang="en-US" sz="2400" dirty="0" smtClean="0"/>
              <a:t> </a:t>
            </a:r>
            <a:r>
              <a:rPr lang="en-US" sz="2400" dirty="0" err="1" smtClean="0"/>
              <a:t>departemen</a:t>
            </a:r>
            <a:r>
              <a:rPr lang="en-US" sz="2400" dirty="0" smtClean="0"/>
              <a:t> </a:t>
            </a:r>
            <a:r>
              <a:rPr lang="en-US" sz="2400" dirty="0" err="1" smtClean="0"/>
              <a:t>sebagai</a:t>
            </a:r>
            <a:r>
              <a:rPr lang="en-US" sz="2400" dirty="0" smtClean="0"/>
              <a:t> </a:t>
            </a:r>
            <a:r>
              <a:rPr lang="en-US" sz="2400" dirty="0" err="1" smtClean="0"/>
              <a:t>berikut:HALAMAN</a:t>
            </a:r>
            <a:r>
              <a:rPr lang="en-US" sz="2400" dirty="0" smtClean="0"/>
              <a:t> 40 </a:t>
            </a:r>
            <a:r>
              <a:rPr lang="en-US" sz="2400" dirty="0" err="1" smtClean="0"/>
              <a:t>sampai</a:t>
            </a:r>
            <a:r>
              <a:rPr lang="en-US" sz="2400" dirty="0" smtClean="0"/>
              <a:t> 42</a:t>
            </a:r>
          </a:p>
          <a:p>
            <a:pPr lvl="1" eaLnBrk="1" hangingPunct="1">
              <a:lnSpc>
                <a:spcPct val="80000"/>
              </a:lnSpc>
              <a:defRPr/>
            </a:pPr>
            <a:r>
              <a:rPr lang="en-US" sz="2000" dirty="0" smtClean="0"/>
              <a:t>Jam </a:t>
            </a:r>
            <a:r>
              <a:rPr lang="en-US" sz="2000" dirty="0" err="1" smtClean="0"/>
              <a:t>reparasi</a:t>
            </a:r>
            <a:endParaRPr lang="en-US" sz="2000" dirty="0" smtClean="0"/>
          </a:p>
          <a:p>
            <a:pPr lvl="2" eaLnBrk="1" hangingPunct="1">
              <a:lnSpc>
                <a:spcPct val="80000"/>
              </a:lnSpc>
              <a:defRPr/>
            </a:pPr>
            <a:r>
              <a:rPr lang="en-US" sz="1800" dirty="0" err="1" smtClean="0"/>
              <a:t>Departemen</a:t>
            </a:r>
            <a:r>
              <a:rPr lang="en-US" sz="1800" dirty="0" smtClean="0"/>
              <a:t> produksi-1 </a:t>
            </a:r>
            <a:r>
              <a:rPr lang="en-US" sz="1800" dirty="0" err="1" smtClean="0"/>
              <a:t>sejumlah</a:t>
            </a:r>
            <a:r>
              <a:rPr lang="en-US" sz="1800" dirty="0" smtClean="0"/>
              <a:t> 264 jam</a:t>
            </a:r>
          </a:p>
          <a:p>
            <a:pPr lvl="2" eaLnBrk="1" hangingPunct="1">
              <a:lnSpc>
                <a:spcPct val="80000"/>
              </a:lnSpc>
              <a:defRPr/>
            </a:pPr>
            <a:r>
              <a:rPr lang="en-US" sz="1800" dirty="0" err="1" smtClean="0"/>
              <a:t>Departemen</a:t>
            </a:r>
            <a:r>
              <a:rPr lang="en-US" sz="1800" dirty="0" smtClean="0"/>
              <a:t> produksi-2 </a:t>
            </a:r>
            <a:r>
              <a:rPr lang="en-US" sz="1800" dirty="0" err="1" smtClean="0"/>
              <a:t>sejumlah</a:t>
            </a:r>
            <a:r>
              <a:rPr lang="en-US" sz="1800" dirty="0" smtClean="0"/>
              <a:t> 240 jam</a:t>
            </a:r>
          </a:p>
          <a:p>
            <a:pPr lvl="2" eaLnBrk="1" hangingPunct="1">
              <a:lnSpc>
                <a:spcPct val="80000"/>
              </a:lnSpc>
              <a:defRPr/>
            </a:pPr>
            <a:r>
              <a:rPr lang="en-US" sz="1800" dirty="0" err="1" smtClean="0"/>
              <a:t>Departemen</a:t>
            </a:r>
            <a:r>
              <a:rPr lang="en-US" sz="1800" dirty="0" smtClean="0"/>
              <a:t> </a:t>
            </a:r>
            <a:r>
              <a:rPr lang="en-US" sz="1800" dirty="0" err="1" smtClean="0"/>
              <a:t>jasa</a:t>
            </a:r>
            <a:r>
              <a:rPr lang="en-US" sz="1800" dirty="0" smtClean="0"/>
              <a:t>-A </a:t>
            </a:r>
            <a:r>
              <a:rPr lang="en-US" sz="1800" dirty="0" err="1" smtClean="0"/>
              <a:t>sejumlah</a:t>
            </a:r>
            <a:r>
              <a:rPr lang="en-US" sz="1800" dirty="0" smtClean="0"/>
              <a:t> 12 jam</a:t>
            </a:r>
          </a:p>
          <a:p>
            <a:pPr lvl="2" eaLnBrk="1" hangingPunct="1">
              <a:lnSpc>
                <a:spcPct val="80000"/>
              </a:lnSpc>
              <a:defRPr/>
            </a:pPr>
            <a:r>
              <a:rPr lang="en-US" sz="1800" dirty="0" err="1" smtClean="0"/>
              <a:t>Departemen</a:t>
            </a:r>
            <a:r>
              <a:rPr lang="en-US" sz="1800" dirty="0" smtClean="0"/>
              <a:t> </a:t>
            </a:r>
            <a:r>
              <a:rPr lang="en-US" sz="1800" dirty="0" err="1" smtClean="0"/>
              <a:t>jasa</a:t>
            </a:r>
            <a:r>
              <a:rPr lang="en-US" sz="1800" dirty="0" smtClean="0"/>
              <a:t>-B </a:t>
            </a:r>
            <a:r>
              <a:rPr lang="en-US" sz="1800" dirty="0" err="1" smtClean="0"/>
              <a:t>sejumlah</a:t>
            </a:r>
            <a:r>
              <a:rPr lang="en-US" sz="1800" dirty="0" smtClean="0"/>
              <a:t> 96 jam</a:t>
            </a:r>
          </a:p>
          <a:p>
            <a:pPr lvl="1" eaLnBrk="1" hangingPunct="1">
              <a:lnSpc>
                <a:spcPct val="80000"/>
              </a:lnSpc>
              <a:defRPr/>
            </a:pPr>
            <a:r>
              <a:rPr lang="en-US" sz="2000" dirty="0" err="1" smtClean="0"/>
              <a:t>Jumlah</a:t>
            </a:r>
            <a:r>
              <a:rPr lang="en-US" sz="2000" dirty="0" smtClean="0"/>
              <a:t> </a:t>
            </a:r>
            <a:r>
              <a:rPr lang="en-US" sz="2000" dirty="0" err="1" smtClean="0"/>
              <a:t>pegawai</a:t>
            </a:r>
            <a:endParaRPr lang="en-US" sz="2000" dirty="0" smtClean="0"/>
          </a:p>
          <a:p>
            <a:pPr lvl="2" eaLnBrk="1" hangingPunct="1">
              <a:lnSpc>
                <a:spcPct val="80000"/>
              </a:lnSpc>
              <a:defRPr/>
            </a:pPr>
            <a:r>
              <a:rPr lang="en-US" sz="1800" dirty="0" err="1" smtClean="0"/>
              <a:t>Departemen</a:t>
            </a:r>
            <a:r>
              <a:rPr lang="en-US" sz="1800" dirty="0" smtClean="0"/>
              <a:t> produksi-1 </a:t>
            </a:r>
            <a:r>
              <a:rPr lang="en-US" sz="1800" dirty="0" err="1" smtClean="0"/>
              <a:t>sejumlah</a:t>
            </a:r>
            <a:r>
              <a:rPr lang="en-US" sz="1800" dirty="0" smtClean="0"/>
              <a:t> 10.624 </a:t>
            </a:r>
            <a:r>
              <a:rPr lang="en-US" sz="1800" dirty="0" err="1" smtClean="0"/>
              <a:t>orang</a:t>
            </a:r>
            <a:endParaRPr lang="en-US" sz="1800" dirty="0" smtClean="0"/>
          </a:p>
          <a:p>
            <a:pPr lvl="2" eaLnBrk="1" hangingPunct="1">
              <a:lnSpc>
                <a:spcPct val="80000"/>
              </a:lnSpc>
              <a:defRPr/>
            </a:pPr>
            <a:r>
              <a:rPr lang="en-US" sz="1800" dirty="0" err="1" smtClean="0"/>
              <a:t>Departemen</a:t>
            </a:r>
            <a:r>
              <a:rPr lang="en-US" sz="1800" dirty="0" smtClean="0"/>
              <a:t> produksi-2 </a:t>
            </a:r>
            <a:r>
              <a:rPr lang="en-US" sz="1800" dirty="0" err="1" smtClean="0"/>
              <a:t>sejumlah</a:t>
            </a:r>
            <a:r>
              <a:rPr lang="en-US" sz="1800" dirty="0" smtClean="0"/>
              <a:t> 15.936 </a:t>
            </a:r>
            <a:r>
              <a:rPr lang="en-US" sz="1800" dirty="0" err="1" smtClean="0"/>
              <a:t>orang</a:t>
            </a:r>
            <a:endParaRPr lang="en-US" sz="1800" dirty="0" smtClean="0"/>
          </a:p>
          <a:p>
            <a:pPr lvl="2" eaLnBrk="1" hangingPunct="1">
              <a:lnSpc>
                <a:spcPct val="80000"/>
              </a:lnSpc>
              <a:defRPr/>
            </a:pPr>
            <a:r>
              <a:rPr lang="en-US" sz="1800" dirty="0" err="1" smtClean="0"/>
              <a:t>Departemen</a:t>
            </a:r>
            <a:r>
              <a:rPr lang="en-US" sz="1800" dirty="0" smtClean="0"/>
              <a:t> </a:t>
            </a:r>
            <a:r>
              <a:rPr lang="en-US" sz="1800" dirty="0" err="1" smtClean="0"/>
              <a:t>jasa</a:t>
            </a:r>
            <a:r>
              <a:rPr lang="en-US" sz="1800" dirty="0" smtClean="0"/>
              <a:t>-A </a:t>
            </a:r>
            <a:r>
              <a:rPr lang="en-US" sz="1800" dirty="0" err="1" smtClean="0"/>
              <a:t>sejumlah</a:t>
            </a:r>
            <a:r>
              <a:rPr lang="en-US" sz="1800" dirty="0" smtClean="0"/>
              <a:t> 6.640 </a:t>
            </a:r>
            <a:r>
              <a:rPr lang="en-US" sz="1800" dirty="0" err="1" smtClean="0"/>
              <a:t>orang</a:t>
            </a:r>
            <a:endParaRPr lang="en-US" sz="1800" dirty="0" smtClean="0"/>
          </a:p>
          <a:p>
            <a:pPr lvl="2" eaLnBrk="1" hangingPunct="1">
              <a:lnSpc>
                <a:spcPct val="80000"/>
              </a:lnSpc>
              <a:defRPr/>
            </a:pPr>
            <a:r>
              <a:rPr lang="en-US" sz="1800" dirty="0" err="1" smtClean="0"/>
              <a:t>Departemen</a:t>
            </a:r>
            <a:r>
              <a:rPr lang="en-US" sz="1800" dirty="0" smtClean="0"/>
              <a:t> </a:t>
            </a:r>
            <a:r>
              <a:rPr lang="en-US" sz="1800" dirty="0" err="1" smtClean="0"/>
              <a:t>jasa</a:t>
            </a:r>
            <a:r>
              <a:rPr lang="en-US" sz="1800" dirty="0" smtClean="0"/>
              <a:t>-B </a:t>
            </a:r>
            <a:r>
              <a:rPr lang="en-US" sz="1800" dirty="0" err="1" smtClean="0"/>
              <a:t>sejumlah</a:t>
            </a:r>
            <a:r>
              <a:rPr lang="en-US" sz="1800" dirty="0" smtClean="0"/>
              <a:t> 1.115 </a:t>
            </a:r>
            <a:r>
              <a:rPr lang="en-US" sz="1800" dirty="0" err="1" smtClean="0"/>
              <a:t>orang</a:t>
            </a:r>
            <a:endParaRPr lang="en-US" sz="1800" dirty="0" smtClean="0"/>
          </a:p>
          <a:p>
            <a:pPr lvl="1" eaLnBrk="1" hangingPunct="1">
              <a:lnSpc>
                <a:spcPct val="80000"/>
              </a:lnSpc>
              <a:defRPr/>
            </a:pPr>
            <a:r>
              <a:rPr lang="en-US" sz="2000" dirty="0" err="1" smtClean="0"/>
              <a:t>Jumlah</a:t>
            </a:r>
            <a:r>
              <a:rPr lang="en-US" sz="2000" dirty="0" smtClean="0"/>
              <a:t> jam </a:t>
            </a:r>
            <a:r>
              <a:rPr lang="en-US" sz="2000" dirty="0" err="1" smtClean="0"/>
              <a:t>mesin</a:t>
            </a:r>
            <a:endParaRPr lang="en-US" sz="2000" dirty="0" smtClean="0"/>
          </a:p>
          <a:p>
            <a:pPr lvl="2" eaLnBrk="1" hangingPunct="1">
              <a:lnSpc>
                <a:spcPct val="80000"/>
              </a:lnSpc>
              <a:defRPr/>
            </a:pPr>
            <a:r>
              <a:rPr lang="en-US" sz="1800" dirty="0" err="1" smtClean="0"/>
              <a:t>Departemen</a:t>
            </a:r>
            <a:r>
              <a:rPr lang="en-US" sz="1800" dirty="0" smtClean="0"/>
              <a:t> produksi-1 </a:t>
            </a:r>
            <a:r>
              <a:rPr lang="en-US" sz="1800" dirty="0" err="1" smtClean="0"/>
              <a:t>sejumlah</a:t>
            </a:r>
            <a:r>
              <a:rPr lang="en-US" sz="1800" dirty="0" smtClean="0"/>
              <a:t> 27.925 jam</a:t>
            </a:r>
          </a:p>
          <a:p>
            <a:pPr lvl="2" eaLnBrk="1" hangingPunct="1">
              <a:lnSpc>
                <a:spcPct val="80000"/>
              </a:lnSpc>
              <a:defRPr/>
            </a:pPr>
            <a:r>
              <a:rPr lang="en-US" sz="1800" dirty="0" err="1" smtClean="0"/>
              <a:t>Departemen</a:t>
            </a:r>
            <a:r>
              <a:rPr lang="en-US" sz="1800" dirty="0" smtClean="0"/>
              <a:t> produksi-2 </a:t>
            </a:r>
            <a:r>
              <a:rPr lang="en-US" sz="1800" dirty="0" err="1" smtClean="0"/>
              <a:t>sejumlah</a:t>
            </a:r>
            <a:r>
              <a:rPr lang="en-US" sz="1800" dirty="0" smtClean="0"/>
              <a:t> 19.685 </a:t>
            </a:r>
            <a:r>
              <a:rPr lang="en-US" sz="1800" dirty="0" err="1" smtClean="0"/>
              <a:t>orang</a:t>
            </a:r>
            <a:endParaRPr lang="en-US" sz="18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14CB4EBD-1DE2-4378-9C46-3D2C9FA3C147}" type="slidenum">
              <a:rPr lang="en-US" smtClean="0"/>
              <a:pPr>
                <a:defRPr/>
              </a:pPr>
              <a:t>59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00159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0"/>
          <a:lstStyle/>
          <a:p>
            <a:pPr eaLnBrk="1" hangingPunct="1">
              <a:defRPr/>
            </a:pPr>
            <a:r>
              <a:rPr lang="en-US" dirty="0" err="1" smtClean="0">
                <a:solidFill>
                  <a:srgbClr val="FF2801"/>
                </a:solidFill>
              </a:rPr>
              <a:t>Pengelolaan</a:t>
            </a:r>
            <a:r>
              <a:rPr lang="en-US" dirty="0" smtClean="0">
                <a:solidFill>
                  <a:srgbClr val="FF2801"/>
                </a:solidFill>
              </a:rPr>
              <a:t> </a:t>
            </a:r>
            <a:r>
              <a:rPr lang="en-US" dirty="0" err="1" smtClean="0">
                <a:solidFill>
                  <a:srgbClr val="FF2801"/>
                </a:solidFill>
              </a:rPr>
              <a:t>Aktivitas</a:t>
            </a:r>
            <a:endParaRPr lang="en-US" dirty="0" smtClean="0">
              <a:solidFill>
                <a:srgbClr val="FF2801"/>
              </a:solidFill>
            </a:endParaRPr>
          </a:p>
        </p:txBody>
      </p:sp>
      <p:sp>
        <p:nvSpPr>
          <p:cNvPr id="582659" name="Rectangle 3"/>
          <p:cNvSpPr>
            <a:spLocks noGrp="1" noChangeArrowheads="1"/>
          </p:cNvSpPr>
          <p:nvPr>
            <p:ph idx="4294967295"/>
          </p:nvPr>
        </p:nvSpPr>
        <p:spPr>
          <a:xfrm>
            <a:off x="1320800" y="1524000"/>
            <a:ext cx="9550400" cy="4495800"/>
          </a:xfrm>
        </p:spPr>
        <p:txBody>
          <a:bodyPr>
            <a:normAutofit/>
          </a:bodyPr>
          <a:lstStyle/>
          <a:p>
            <a:pPr eaLnBrk="1" hangingPunct="1">
              <a:lnSpc>
                <a:spcPct val="90000"/>
              </a:lnSpc>
              <a:defRPr/>
            </a:pPr>
            <a:r>
              <a:rPr lang="en-US" sz="3000" dirty="0" err="1" smtClean="0">
                <a:solidFill>
                  <a:srgbClr val="FFFF00"/>
                </a:solidFill>
              </a:rPr>
              <a:t>Manajemen</a:t>
            </a:r>
            <a:r>
              <a:rPr lang="en-US" sz="3000" dirty="0" smtClean="0">
                <a:solidFill>
                  <a:srgbClr val="FFFF00"/>
                </a:solidFill>
              </a:rPr>
              <a:t> </a:t>
            </a:r>
            <a:r>
              <a:rPr lang="en-US" sz="3000" dirty="0" err="1" smtClean="0">
                <a:solidFill>
                  <a:srgbClr val="FFFF00"/>
                </a:solidFill>
              </a:rPr>
              <a:t>aktivitas</a:t>
            </a:r>
            <a:r>
              <a:rPr lang="en-US" sz="3000" dirty="0" smtClean="0">
                <a:solidFill>
                  <a:srgbClr val="FFFF00"/>
                </a:solidFill>
              </a:rPr>
              <a:t> </a:t>
            </a:r>
            <a:r>
              <a:rPr lang="en-US" sz="3000" dirty="0" err="1" smtClean="0">
                <a:solidFill>
                  <a:srgbClr val="FFFF00"/>
                </a:solidFill>
              </a:rPr>
              <a:t>merupakan</a:t>
            </a:r>
            <a:r>
              <a:rPr lang="en-US" sz="3000" dirty="0" smtClean="0">
                <a:solidFill>
                  <a:srgbClr val="FFFF00"/>
                </a:solidFill>
              </a:rPr>
              <a:t> </a:t>
            </a:r>
            <a:r>
              <a:rPr lang="en-US" sz="3000" dirty="0" err="1" smtClean="0">
                <a:solidFill>
                  <a:srgbClr val="FFFF00"/>
                </a:solidFill>
              </a:rPr>
              <a:t>fokus</a:t>
            </a:r>
            <a:r>
              <a:rPr lang="en-US" sz="3000" dirty="0" smtClean="0">
                <a:solidFill>
                  <a:srgbClr val="FFFF00"/>
                </a:solidFill>
              </a:rPr>
              <a:t> </a:t>
            </a:r>
            <a:r>
              <a:rPr lang="en-US" sz="3000" dirty="0" err="1" smtClean="0">
                <a:solidFill>
                  <a:srgbClr val="FFFF00"/>
                </a:solidFill>
              </a:rPr>
              <a:t>manajemen</a:t>
            </a:r>
            <a:r>
              <a:rPr lang="en-US" sz="3000" dirty="0" smtClean="0">
                <a:solidFill>
                  <a:srgbClr val="FFFF00"/>
                </a:solidFill>
              </a:rPr>
              <a:t> </a:t>
            </a:r>
            <a:r>
              <a:rPr lang="en-US" sz="3000" dirty="0" err="1" smtClean="0">
                <a:solidFill>
                  <a:srgbClr val="FFFF00"/>
                </a:solidFill>
              </a:rPr>
              <a:t>kontemporer</a:t>
            </a:r>
            <a:r>
              <a:rPr lang="en-US" sz="3000" dirty="0" smtClean="0">
                <a:solidFill>
                  <a:srgbClr val="FFFF00"/>
                </a:solidFill>
              </a:rPr>
              <a:t>.</a:t>
            </a:r>
          </a:p>
          <a:p>
            <a:pPr eaLnBrk="1" hangingPunct="1">
              <a:lnSpc>
                <a:spcPct val="90000"/>
              </a:lnSpc>
              <a:defRPr/>
            </a:pPr>
            <a:r>
              <a:rPr lang="en-US" sz="3000" dirty="0" err="1" smtClean="0">
                <a:solidFill>
                  <a:srgbClr val="FFFF00"/>
                </a:solidFill>
              </a:rPr>
              <a:t>Sistem</a:t>
            </a:r>
            <a:r>
              <a:rPr lang="en-US" sz="3000" dirty="0" smtClean="0">
                <a:solidFill>
                  <a:srgbClr val="FFFF00"/>
                </a:solidFill>
              </a:rPr>
              <a:t> </a:t>
            </a:r>
            <a:r>
              <a:rPr lang="en-US" sz="3000" dirty="0" err="1" smtClean="0">
                <a:solidFill>
                  <a:srgbClr val="FFFF00"/>
                </a:solidFill>
              </a:rPr>
              <a:t>informasi</a:t>
            </a:r>
            <a:r>
              <a:rPr lang="en-US" sz="3000" dirty="0" smtClean="0">
                <a:solidFill>
                  <a:srgbClr val="FFFF00"/>
                </a:solidFill>
              </a:rPr>
              <a:t> </a:t>
            </a:r>
            <a:r>
              <a:rPr lang="en-US" sz="3000" dirty="0" err="1" smtClean="0">
                <a:solidFill>
                  <a:srgbClr val="FFFF00"/>
                </a:solidFill>
              </a:rPr>
              <a:t>biaya</a:t>
            </a:r>
            <a:r>
              <a:rPr lang="en-US" sz="3000" dirty="0" smtClean="0">
                <a:solidFill>
                  <a:srgbClr val="FFFF00"/>
                </a:solidFill>
              </a:rPr>
              <a:t> </a:t>
            </a:r>
            <a:r>
              <a:rPr lang="en-US" sz="3000" dirty="0" err="1" smtClean="0">
                <a:solidFill>
                  <a:srgbClr val="FFFF00"/>
                </a:solidFill>
              </a:rPr>
              <a:t>menghasilkan</a:t>
            </a:r>
            <a:r>
              <a:rPr lang="en-US" sz="3000" dirty="0" smtClean="0">
                <a:solidFill>
                  <a:srgbClr val="FFFF00"/>
                </a:solidFill>
              </a:rPr>
              <a:t> </a:t>
            </a:r>
            <a:r>
              <a:rPr lang="en-US" sz="3000" dirty="0" err="1" smtClean="0">
                <a:solidFill>
                  <a:srgbClr val="FFFF00"/>
                </a:solidFill>
              </a:rPr>
              <a:t>informasi</a:t>
            </a:r>
            <a:r>
              <a:rPr lang="en-US" sz="3000" dirty="0" smtClean="0">
                <a:solidFill>
                  <a:srgbClr val="FFFF00"/>
                </a:solidFill>
              </a:rPr>
              <a:t> </a:t>
            </a:r>
            <a:r>
              <a:rPr lang="en-US" sz="3000" dirty="0" err="1" smtClean="0">
                <a:solidFill>
                  <a:srgbClr val="FFFF00"/>
                </a:solidFill>
              </a:rPr>
              <a:t>biaya</a:t>
            </a:r>
            <a:r>
              <a:rPr lang="en-US" sz="3000" dirty="0" smtClean="0">
                <a:solidFill>
                  <a:srgbClr val="FFFF00"/>
                </a:solidFill>
              </a:rPr>
              <a:t> </a:t>
            </a:r>
            <a:r>
              <a:rPr lang="en-US" sz="3000" dirty="0" err="1" smtClean="0">
                <a:solidFill>
                  <a:srgbClr val="FFFF00"/>
                </a:solidFill>
              </a:rPr>
              <a:t>dan</a:t>
            </a:r>
            <a:r>
              <a:rPr lang="en-US" sz="3000" dirty="0" smtClean="0">
                <a:solidFill>
                  <a:srgbClr val="FFFF00"/>
                </a:solidFill>
              </a:rPr>
              <a:t> </a:t>
            </a:r>
            <a:r>
              <a:rPr lang="en-US" sz="3000" dirty="0" err="1" smtClean="0">
                <a:solidFill>
                  <a:srgbClr val="FFFF00"/>
                </a:solidFill>
              </a:rPr>
              <a:t>informasi</a:t>
            </a:r>
            <a:r>
              <a:rPr lang="en-US" sz="3000" dirty="0" smtClean="0">
                <a:solidFill>
                  <a:srgbClr val="FFFF00"/>
                </a:solidFill>
              </a:rPr>
              <a:t> </a:t>
            </a:r>
            <a:r>
              <a:rPr lang="en-US" sz="3000" dirty="0" err="1" smtClean="0">
                <a:solidFill>
                  <a:srgbClr val="FFFF00"/>
                </a:solidFill>
              </a:rPr>
              <a:t>tentang</a:t>
            </a:r>
            <a:r>
              <a:rPr lang="en-US" sz="3000" dirty="0" smtClean="0">
                <a:solidFill>
                  <a:srgbClr val="FFFF00"/>
                </a:solidFill>
              </a:rPr>
              <a:t> </a:t>
            </a:r>
            <a:r>
              <a:rPr lang="en-US" sz="3000" dirty="0" err="1" smtClean="0">
                <a:solidFill>
                  <a:srgbClr val="FFFF00"/>
                </a:solidFill>
              </a:rPr>
              <a:t>aktivitas</a:t>
            </a:r>
            <a:r>
              <a:rPr lang="en-US" sz="3000" dirty="0" smtClean="0">
                <a:solidFill>
                  <a:srgbClr val="FFFF00"/>
                </a:solidFill>
              </a:rPr>
              <a:t> yang </a:t>
            </a:r>
            <a:r>
              <a:rPr lang="en-US" sz="3000" dirty="0" err="1" smtClean="0">
                <a:solidFill>
                  <a:srgbClr val="FFFF00"/>
                </a:solidFill>
              </a:rPr>
              <a:t>dapat</a:t>
            </a:r>
            <a:r>
              <a:rPr lang="en-US" sz="3000" dirty="0" smtClean="0">
                <a:solidFill>
                  <a:srgbClr val="FFFF00"/>
                </a:solidFill>
              </a:rPr>
              <a:t> </a:t>
            </a:r>
            <a:r>
              <a:rPr lang="en-US" sz="3000" dirty="0" err="1" smtClean="0">
                <a:solidFill>
                  <a:srgbClr val="FFFF00"/>
                </a:solidFill>
              </a:rPr>
              <a:t>memberdayakan</a:t>
            </a:r>
            <a:r>
              <a:rPr lang="en-US" sz="3000" dirty="0" smtClean="0">
                <a:solidFill>
                  <a:srgbClr val="FFFF00"/>
                </a:solidFill>
              </a:rPr>
              <a:t> </a:t>
            </a:r>
            <a:r>
              <a:rPr lang="en-US" sz="3000" dirty="0" err="1" smtClean="0">
                <a:solidFill>
                  <a:srgbClr val="FFFF00"/>
                </a:solidFill>
              </a:rPr>
              <a:t>personel</a:t>
            </a:r>
            <a:r>
              <a:rPr lang="en-US" sz="3000" dirty="0" smtClean="0">
                <a:solidFill>
                  <a:srgbClr val="FFFF00"/>
                </a:solidFill>
              </a:rPr>
              <a:t> </a:t>
            </a:r>
            <a:r>
              <a:rPr lang="en-US" sz="3000" dirty="0" err="1" smtClean="0">
                <a:solidFill>
                  <a:srgbClr val="FFFF00"/>
                </a:solidFill>
              </a:rPr>
              <a:t>dalam</a:t>
            </a:r>
            <a:r>
              <a:rPr lang="en-US" sz="3000" dirty="0" smtClean="0">
                <a:solidFill>
                  <a:srgbClr val="FFFF00"/>
                </a:solidFill>
              </a:rPr>
              <a:t>:</a:t>
            </a:r>
          </a:p>
          <a:p>
            <a:pPr lvl="1" eaLnBrk="1" hangingPunct="1">
              <a:lnSpc>
                <a:spcPct val="90000"/>
              </a:lnSpc>
              <a:defRPr/>
            </a:pPr>
            <a:r>
              <a:rPr lang="en-US" dirty="0" err="1" smtClean="0">
                <a:solidFill>
                  <a:srgbClr val="FFFF00"/>
                </a:solidFill>
              </a:rPr>
              <a:t>pengelolaan</a:t>
            </a:r>
            <a:r>
              <a:rPr lang="en-US" dirty="0" smtClean="0">
                <a:solidFill>
                  <a:srgbClr val="FFFF00"/>
                </a:solidFill>
              </a:rPr>
              <a:t> </a:t>
            </a:r>
            <a:r>
              <a:rPr lang="en-US" dirty="0" err="1" smtClean="0">
                <a:solidFill>
                  <a:srgbClr val="FFFF00"/>
                </a:solidFill>
              </a:rPr>
              <a:t>aktivitas</a:t>
            </a:r>
            <a:endParaRPr lang="en-US" dirty="0" smtClean="0">
              <a:solidFill>
                <a:srgbClr val="FFFF00"/>
              </a:solidFill>
            </a:endParaRPr>
          </a:p>
          <a:p>
            <a:pPr lvl="1" eaLnBrk="1" hangingPunct="1">
              <a:lnSpc>
                <a:spcPct val="90000"/>
              </a:lnSpc>
              <a:defRPr/>
            </a:pPr>
            <a:r>
              <a:rPr lang="en-US" dirty="0" err="1" smtClean="0">
                <a:solidFill>
                  <a:srgbClr val="FFFF00"/>
                </a:solidFill>
              </a:rPr>
              <a:t>penentuan</a:t>
            </a:r>
            <a:r>
              <a:rPr lang="en-US" dirty="0" smtClean="0">
                <a:solidFill>
                  <a:srgbClr val="FFFF00"/>
                </a:solidFill>
              </a:rPr>
              <a:t> </a:t>
            </a:r>
            <a:r>
              <a:rPr lang="en-US" dirty="0" err="1" smtClean="0">
                <a:solidFill>
                  <a:srgbClr val="FFFF00"/>
                </a:solidFill>
              </a:rPr>
              <a:t>kos</a:t>
            </a:r>
            <a:r>
              <a:rPr lang="en-US" dirty="0" smtClean="0">
                <a:solidFill>
                  <a:srgbClr val="FFFF00"/>
                </a:solidFill>
              </a:rPr>
              <a:t> </a:t>
            </a:r>
            <a:r>
              <a:rPr lang="en-US" dirty="0" err="1" smtClean="0">
                <a:solidFill>
                  <a:srgbClr val="FFFF00"/>
                </a:solidFill>
              </a:rPr>
              <a:t>produk</a:t>
            </a:r>
            <a:r>
              <a:rPr lang="en-US" dirty="0" smtClean="0">
                <a:solidFill>
                  <a:srgbClr val="FFFF00"/>
                </a:solidFill>
              </a:rPr>
              <a:t> </a:t>
            </a:r>
            <a:r>
              <a:rPr lang="en-US" dirty="0" err="1" smtClean="0">
                <a:solidFill>
                  <a:srgbClr val="FFFF00"/>
                </a:solidFill>
              </a:rPr>
              <a:t>atau</a:t>
            </a:r>
            <a:r>
              <a:rPr lang="en-US" dirty="0" smtClean="0">
                <a:solidFill>
                  <a:srgbClr val="FFFF00"/>
                </a:solidFill>
              </a:rPr>
              <a:t> </a:t>
            </a:r>
            <a:r>
              <a:rPr lang="en-US" dirty="0" err="1" smtClean="0">
                <a:solidFill>
                  <a:srgbClr val="FFFF00"/>
                </a:solidFill>
              </a:rPr>
              <a:t>jasa</a:t>
            </a:r>
            <a:endParaRPr lang="en-US" dirty="0" smtClean="0">
              <a:solidFill>
                <a:srgbClr val="FFFF00"/>
              </a:solidFill>
            </a:endParaRPr>
          </a:p>
          <a:p>
            <a:pPr lvl="1" eaLnBrk="1" hangingPunct="1">
              <a:lnSpc>
                <a:spcPct val="90000"/>
              </a:lnSpc>
              <a:defRPr/>
            </a:pPr>
            <a:r>
              <a:rPr lang="en-US" dirty="0" err="1" smtClean="0">
                <a:solidFill>
                  <a:srgbClr val="FFFF00"/>
                </a:solidFill>
              </a:rPr>
              <a:t>pengambilan</a:t>
            </a:r>
            <a:r>
              <a:rPr lang="en-US" dirty="0" smtClean="0">
                <a:solidFill>
                  <a:srgbClr val="FFFF00"/>
                </a:solidFill>
              </a:rPr>
              <a:t> </a:t>
            </a:r>
            <a:r>
              <a:rPr lang="en-US" dirty="0" err="1" smtClean="0">
                <a:solidFill>
                  <a:srgbClr val="FFFF00"/>
                </a:solidFill>
              </a:rPr>
              <a:t>keputusan</a:t>
            </a:r>
            <a:r>
              <a:rPr lang="en-US" dirty="0" smtClean="0">
                <a:solidFill>
                  <a:srgbClr val="FFFF00"/>
                </a:solidFill>
              </a:rPr>
              <a:t> </a:t>
            </a:r>
            <a:r>
              <a:rPr lang="en-US" dirty="0" err="1" smtClean="0">
                <a:solidFill>
                  <a:srgbClr val="FFFF00"/>
                </a:solidFill>
              </a:rPr>
              <a:t>ekonomik</a:t>
            </a:r>
            <a:r>
              <a:rPr lang="en-US" sz="2600" dirty="0" smtClean="0">
                <a:solidFill>
                  <a:srgbClr val="FFFF00"/>
                </a:solidFill>
              </a:rPr>
              <a:t> </a:t>
            </a:r>
          </a:p>
          <a:p>
            <a:pPr lvl="1" eaLnBrk="1" hangingPunct="1">
              <a:lnSpc>
                <a:spcPct val="90000"/>
              </a:lnSpc>
              <a:defRPr/>
            </a:pPr>
            <a:endParaRPr lang="en-US" sz="2600" dirty="0" smtClean="0">
              <a:solidFill>
                <a:srgbClr val="FFFF00"/>
              </a:solidFill>
            </a:endParaRPr>
          </a:p>
          <a:p>
            <a:pPr eaLnBrk="1" hangingPunct="1">
              <a:lnSpc>
                <a:spcPct val="90000"/>
              </a:lnSpc>
              <a:defRPr/>
            </a:pPr>
            <a:endParaRPr lang="en-US" sz="3000" dirty="0" smtClean="0"/>
          </a:p>
        </p:txBody>
      </p:sp>
      <p:sp>
        <p:nvSpPr>
          <p:cNvPr id="8196"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3EC7E2E-E6DE-47EC-A8AA-D5BA17EDB973}" type="slidenum">
              <a:rPr lang="en-US" smtClean="0"/>
              <a:pPr>
                <a:defRPr/>
              </a:pPr>
              <a:t>6</a:t>
            </a:fld>
            <a:endParaRPr lang="en-US"/>
          </a:p>
        </p:txBody>
      </p:sp>
    </p:spTree>
    <p:extLst>
      <p:ext uri="{BB962C8B-B14F-4D97-AF65-F5344CB8AC3E}">
        <p14:creationId xmlns:p14="http://schemas.microsoft.com/office/powerpoint/2010/main" val="3921622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nchorCtr="0"/>
          <a:lstStyle/>
          <a:p>
            <a:pPr eaLnBrk="1" hangingPunct="1">
              <a:defRPr/>
            </a:pPr>
            <a:endParaRPr lang="en-US" dirty="0" smtClean="0"/>
          </a:p>
        </p:txBody>
      </p:sp>
      <p:sp>
        <p:nvSpPr>
          <p:cNvPr id="129027" name="Rectangle 3"/>
          <p:cNvSpPr>
            <a:spLocks noGrp="1" noChangeArrowheads="1"/>
          </p:cNvSpPr>
          <p:nvPr>
            <p:ph type="body" idx="4294967295"/>
          </p:nvPr>
        </p:nvSpPr>
        <p:spPr/>
        <p:txBody>
          <a:bodyPr/>
          <a:lstStyle/>
          <a:p>
            <a:pPr eaLnBrk="1" hangingPunct="1">
              <a:defRPr/>
            </a:pPr>
            <a:r>
              <a:rPr lang="en-US" sz="2800" smtClean="0"/>
              <a:t>Metode Aljabar</a:t>
            </a:r>
          </a:p>
          <a:p>
            <a:pPr lvl="1" eaLnBrk="1" hangingPunct="1">
              <a:defRPr/>
            </a:pPr>
            <a:r>
              <a:rPr lang="en-US" sz="2400" smtClean="0"/>
              <a:t>Menentukan % penerimaan jasa oleh masing-masing departemen (1) Jasa-A: 44% Produksi-1, 40% Produksi-2 dan 16% Jasa-B (2) Jasa-B: 32% Produksi-1, 48% Produksi-2 dan 20% Jasa A</a:t>
            </a:r>
          </a:p>
          <a:p>
            <a:pPr lvl="1" eaLnBrk="1" hangingPunct="1">
              <a:defRPr/>
            </a:pPr>
            <a:r>
              <a:rPr lang="en-US" sz="2400" smtClean="0"/>
              <a:t>Menentukan BOP Departemen Jasa setelah alokasi (1) A= 87.000 + 0,20B (2) B = 99.000 + 0,16A</a:t>
            </a:r>
          </a:p>
          <a:p>
            <a:pPr lvl="1" eaLnBrk="1" hangingPunct="1">
              <a:defRPr/>
            </a:pPr>
            <a:r>
              <a:rPr lang="en-US" sz="2400" smtClean="0"/>
              <a:t>Nilai A $110.800 dan B $116.653</a:t>
            </a:r>
          </a:p>
          <a:p>
            <a:pPr lvl="1" eaLnBrk="1" hangingPunct="1">
              <a:defRPr/>
            </a:pPr>
            <a:r>
              <a:rPr lang="en-US" sz="2400" smtClean="0"/>
              <a:t>Mengalokasikan BOP Departemen Jasa ke departemen yang lain</a:t>
            </a:r>
          </a:p>
          <a:p>
            <a:pPr lvl="2" eaLnBrk="1" hangingPunct="1">
              <a:defRPr/>
            </a:pPr>
            <a:r>
              <a:rPr lang="en-US" sz="2000" smtClean="0"/>
              <a:t>Produksi-1 $481.875	Produksi-2 $492.125</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12B64126-F60F-47CA-A392-D3DEF287747B}" type="slidenum">
              <a:rPr lang="en-US" smtClean="0"/>
              <a:pPr>
                <a:defRPr/>
              </a:pPr>
              <a:t>60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765191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nchorCtr="0"/>
          <a:lstStyle/>
          <a:p>
            <a:pPr eaLnBrk="1" hangingPunct="1">
              <a:defRPr/>
            </a:pPr>
            <a:endParaRPr lang="en-US" dirty="0" smtClean="0"/>
          </a:p>
        </p:txBody>
      </p:sp>
      <p:sp>
        <p:nvSpPr>
          <p:cNvPr id="129027" name="Rectangle 3"/>
          <p:cNvSpPr>
            <a:spLocks noGrp="1" noChangeArrowheads="1"/>
          </p:cNvSpPr>
          <p:nvPr>
            <p:ph type="body" idx="4294967295"/>
          </p:nvPr>
        </p:nvSpPr>
        <p:spPr/>
        <p:txBody>
          <a:bodyPr/>
          <a:lstStyle/>
          <a:p>
            <a:pPr lvl="1" eaLnBrk="1" hangingPunct="1">
              <a:defRPr/>
            </a:pPr>
            <a:r>
              <a:rPr lang="en-US" sz="2400" dirty="0" err="1" smtClean="0"/>
              <a:t>Menentukan</a:t>
            </a:r>
            <a:r>
              <a:rPr lang="en-US" sz="2400" dirty="0" smtClean="0"/>
              <a:t> % </a:t>
            </a:r>
            <a:r>
              <a:rPr lang="en-US" sz="2400" dirty="0" err="1" smtClean="0"/>
              <a:t>penerimaan</a:t>
            </a:r>
            <a:r>
              <a:rPr lang="en-US" sz="2400" dirty="0" smtClean="0"/>
              <a:t> </a:t>
            </a:r>
            <a:r>
              <a:rPr lang="en-US" sz="2400" dirty="0" err="1" smtClean="0"/>
              <a:t>jasa</a:t>
            </a:r>
            <a:r>
              <a:rPr lang="en-US" sz="2400" dirty="0" smtClean="0"/>
              <a:t> </a:t>
            </a:r>
            <a:r>
              <a:rPr lang="en-US" sz="2400" dirty="0" err="1" smtClean="0"/>
              <a:t>oleh</a:t>
            </a:r>
            <a:r>
              <a:rPr lang="en-US" sz="2400" dirty="0" smtClean="0"/>
              <a:t> </a:t>
            </a:r>
            <a:r>
              <a:rPr lang="en-US" sz="2400" dirty="0" err="1" smtClean="0"/>
              <a:t>masing-masing</a:t>
            </a:r>
            <a:r>
              <a:rPr lang="en-US" sz="2400" dirty="0" smtClean="0"/>
              <a:t> </a:t>
            </a:r>
            <a:r>
              <a:rPr lang="en-US" sz="2400" dirty="0" err="1" smtClean="0"/>
              <a:t>departemen</a:t>
            </a:r>
            <a:r>
              <a:rPr lang="en-US" sz="2400" dirty="0" smtClean="0"/>
              <a:t> (1) </a:t>
            </a:r>
            <a:r>
              <a:rPr lang="en-US" sz="2400" dirty="0" err="1" smtClean="0"/>
              <a:t>Jasa</a:t>
            </a:r>
            <a:r>
              <a:rPr lang="en-US" sz="2400" dirty="0" smtClean="0"/>
              <a:t>-A: 44% (264/600) Produksi-1, 40% (240/600) Produksi-2 </a:t>
            </a:r>
            <a:r>
              <a:rPr lang="en-US" sz="2400" dirty="0" err="1" smtClean="0"/>
              <a:t>dan</a:t>
            </a:r>
            <a:r>
              <a:rPr lang="en-US" sz="2400" dirty="0" smtClean="0"/>
              <a:t> 16% (96/600) </a:t>
            </a:r>
            <a:r>
              <a:rPr lang="en-US" sz="2400" dirty="0" err="1" smtClean="0"/>
              <a:t>Jasa</a:t>
            </a:r>
            <a:r>
              <a:rPr lang="en-US" sz="2400" dirty="0" smtClean="0"/>
              <a:t>-B (2) </a:t>
            </a:r>
            <a:r>
              <a:rPr lang="en-US" sz="2400" dirty="0" err="1" smtClean="0"/>
              <a:t>Jasa</a:t>
            </a:r>
            <a:r>
              <a:rPr lang="en-US" sz="2400" dirty="0" smtClean="0"/>
              <a:t>-B: 32% (10.624/33.200) Produksi-1, 48% (15.936/33.200) Produksi-2 </a:t>
            </a:r>
            <a:r>
              <a:rPr lang="en-US" sz="2400" dirty="0" err="1" smtClean="0"/>
              <a:t>dan</a:t>
            </a:r>
            <a:r>
              <a:rPr lang="en-US" sz="2400" dirty="0" smtClean="0"/>
              <a:t> </a:t>
            </a:r>
            <a:r>
              <a:rPr lang="en-US" sz="2400" smtClean="0"/>
              <a:t>20% (6.640/33.200) </a:t>
            </a:r>
            <a:r>
              <a:rPr lang="en-US" sz="2400" dirty="0" err="1" smtClean="0"/>
              <a:t>Jasa</a:t>
            </a:r>
            <a:r>
              <a:rPr lang="en-US" sz="2400" dirty="0" smtClean="0"/>
              <a:t> A</a:t>
            </a:r>
          </a:p>
          <a:p>
            <a:pPr lvl="1" eaLnBrk="1" hangingPunct="1">
              <a:defRPr/>
            </a:pPr>
            <a:r>
              <a:rPr lang="en-US" sz="2400" dirty="0" err="1" smtClean="0"/>
              <a:t>Menentukan</a:t>
            </a:r>
            <a:r>
              <a:rPr lang="en-US" sz="2400" dirty="0" smtClean="0"/>
              <a:t> BOP </a:t>
            </a:r>
            <a:r>
              <a:rPr lang="en-US" sz="2400" dirty="0" err="1" smtClean="0"/>
              <a:t>Departemen</a:t>
            </a:r>
            <a:r>
              <a:rPr lang="en-US" sz="2400" dirty="0" smtClean="0"/>
              <a:t> </a:t>
            </a:r>
            <a:r>
              <a:rPr lang="en-US" sz="2400" dirty="0" err="1" smtClean="0"/>
              <a:t>Jasa</a:t>
            </a:r>
            <a:r>
              <a:rPr lang="en-US" sz="2400" dirty="0" smtClean="0"/>
              <a:t> </a:t>
            </a:r>
            <a:r>
              <a:rPr lang="en-US" sz="2400" dirty="0" err="1" smtClean="0"/>
              <a:t>setelah</a:t>
            </a:r>
            <a:r>
              <a:rPr lang="en-US" sz="2400" dirty="0" smtClean="0"/>
              <a:t> </a:t>
            </a:r>
            <a:r>
              <a:rPr lang="en-US" sz="2400" dirty="0" err="1" smtClean="0"/>
              <a:t>alokasi</a:t>
            </a:r>
            <a:r>
              <a:rPr lang="en-US" sz="2400" dirty="0" smtClean="0"/>
              <a:t> (1) A= 87.000 + 0,20B (2) B = 99.000 + 0,16A</a:t>
            </a:r>
          </a:p>
          <a:p>
            <a:pPr lvl="1" eaLnBrk="1" hangingPunct="1">
              <a:defRPr/>
            </a:pPr>
            <a:r>
              <a:rPr lang="en-US" sz="2400" dirty="0" err="1" smtClean="0"/>
              <a:t>Nilai</a:t>
            </a:r>
            <a:r>
              <a:rPr lang="en-US" sz="2400" dirty="0" smtClean="0"/>
              <a:t> A $110.800 </a:t>
            </a:r>
            <a:r>
              <a:rPr lang="en-US" sz="2400" dirty="0" err="1" smtClean="0"/>
              <a:t>dan</a:t>
            </a:r>
            <a:r>
              <a:rPr lang="en-US" sz="2400" dirty="0" smtClean="0"/>
              <a:t> B $116.653</a:t>
            </a:r>
          </a:p>
          <a:p>
            <a:pPr lvl="1" eaLnBrk="1" hangingPunct="1">
              <a:defRPr/>
            </a:pPr>
            <a:r>
              <a:rPr lang="en-US" sz="2400" dirty="0" err="1" smtClean="0"/>
              <a:t>Mengalokasikan</a:t>
            </a:r>
            <a:r>
              <a:rPr lang="en-US" sz="2400" dirty="0" smtClean="0"/>
              <a:t> BOP </a:t>
            </a:r>
            <a:r>
              <a:rPr lang="en-US" sz="2400" dirty="0" err="1" smtClean="0"/>
              <a:t>Departemen</a:t>
            </a:r>
            <a:r>
              <a:rPr lang="en-US" sz="2400" dirty="0" smtClean="0"/>
              <a:t> </a:t>
            </a:r>
            <a:r>
              <a:rPr lang="en-US" sz="2400" dirty="0" err="1" smtClean="0"/>
              <a:t>Jasa</a:t>
            </a:r>
            <a:r>
              <a:rPr lang="en-US" sz="2400" dirty="0" smtClean="0"/>
              <a:t> </a:t>
            </a:r>
            <a:r>
              <a:rPr lang="en-US" sz="2400" dirty="0" err="1" smtClean="0"/>
              <a:t>ke</a:t>
            </a:r>
            <a:r>
              <a:rPr lang="en-US" sz="2400" dirty="0" smtClean="0"/>
              <a:t> </a:t>
            </a:r>
            <a:r>
              <a:rPr lang="en-US" sz="2400" dirty="0" err="1" smtClean="0"/>
              <a:t>departemen</a:t>
            </a:r>
            <a:r>
              <a:rPr lang="en-US" sz="2400" dirty="0" smtClean="0"/>
              <a:t> yang lain</a:t>
            </a:r>
          </a:p>
          <a:p>
            <a:pPr lvl="2" eaLnBrk="1" hangingPunct="1">
              <a:defRPr/>
            </a:pPr>
            <a:r>
              <a:rPr lang="en-US" sz="2000" dirty="0" smtClean="0"/>
              <a:t>Produksi-1 $481.875	Produksi-2 $492.125</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216EED9F-642B-46BD-AE37-9EF0B7BEA05D}" type="slidenum">
              <a:rPr lang="en-US" smtClean="0"/>
              <a:pPr>
                <a:defRPr/>
              </a:pPr>
              <a:t>61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061247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nchorCtr="0"/>
          <a:lstStyle/>
          <a:p>
            <a:pPr eaLnBrk="1" hangingPunct="1">
              <a:defRPr/>
            </a:pPr>
            <a:r>
              <a:rPr lang="en-US" dirty="0" err="1" smtClean="0"/>
              <a:t>Contoh</a:t>
            </a:r>
            <a:r>
              <a:rPr lang="id-ID" dirty="0" smtClean="0"/>
              <a:t> </a:t>
            </a:r>
            <a:r>
              <a:rPr lang="en-US" dirty="0" smtClean="0"/>
              <a:t>2</a:t>
            </a:r>
            <a:r>
              <a:rPr lang="id-ID" dirty="0" smtClean="0"/>
              <a:t> (metode alokasi langsung dan bertahap)</a:t>
            </a:r>
            <a:endParaRPr lang="en-US" dirty="0" smtClean="0"/>
          </a:p>
        </p:txBody>
      </p:sp>
      <p:sp>
        <p:nvSpPr>
          <p:cNvPr id="130051" name="Rectangle 3"/>
          <p:cNvSpPr>
            <a:spLocks noGrp="1" noChangeArrowheads="1"/>
          </p:cNvSpPr>
          <p:nvPr>
            <p:ph type="body" idx="4294967295"/>
          </p:nvPr>
        </p:nvSpPr>
        <p:spPr/>
        <p:txBody>
          <a:bodyPr/>
          <a:lstStyle/>
          <a:p>
            <a:pPr eaLnBrk="1" hangingPunct="1">
              <a:lnSpc>
                <a:spcPct val="80000"/>
              </a:lnSpc>
              <a:defRPr/>
            </a:pPr>
            <a:r>
              <a:rPr lang="en-US" sz="2000" smtClean="0"/>
              <a:t>Anggaran BOP masing-masing departemen:</a:t>
            </a:r>
          </a:p>
          <a:p>
            <a:pPr lvl="1" eaLnBrk="1" hangingPunct="1">
              <a:lnSpc>
                <a:spcPct val="80000"/>
              </a:lnSpc>
              <a:defRPr/>
            </a:pPr>
            <a:r>
              <a:rPr lang="en-US" sz="1800" smtClean="0"/>
              <a:t>Produksi-1 Rp900.000</a:t>
            </a:r>
          </a:p>
          <a:p>
            <a:pPr lvl="1" eaLnBrk="1" hangingPunct="1">
              <a:lnSpc>
                <a:spcPct val="80000"/>
              </a:lnSpc>
              <a:defRPr/>
            </a:pPr>
            <a:r>
              <a:rPr lang="en-US" sz="1800" smtClean="0"/>
              <a:t>Produksi-2 Rp480.000</a:t>
            </a:r>
          </a:p>
          <a:p>
            <a:pPr lvl="1" eaLnBrk="1" hangingPunct="1">
              <a:lnSpc>
                <a:spcPct val="80000"/>
              </a:lnSpc>
              <a:defRPr/>
            </a:pPr>
            <a:r>
              <a:rPr lang="en-US" sz="1800" smtClean="0"/>
              <a:t>Produksi-3 Rp600.000</a:t>
            </a:r>
          </a:p>
          <a:p>
            <a:pPr lvl="1" eaLnBrk="1" hangingPunct="1">
              <a:lnSpc>
                <a:spcPct val="80000"/>
              </a:lnSpc>
              <a:defRPr/>
            </a:pPr>
            <a:r>
              <a:rPr lang="en-US" sz="1800" smtClean="0"/>
              <a:t>Jasa A Rp1.500.000</a:t>
            </a:r>
          </a:p>
          <a:p>
            <a:pPr lvl="1" eaLnBrk="1" hangingPunct="1">
              <a:lnSpc>
                <a:spcPct val="80000"/>
              </a:lnSpc>
              <a:defRPr/>
            </a:pPr>
            <a:r>
              <a:rPr lang="en-US" sz="1800" smtClean="0"/>
              <a:t>Jasa B Rp1.300.000</a:t>
            </a:r>
          </a:p>
          <a:p>
            <a:pPr eaLnBrk="1" hangingPunct="1">
              <a:lnSpc>
                <a:spcPct val="80000"/>
              </a:lnSpc>
              <a:defRPr/>
            </a:pPr>
            <a:r>
              <a:rPr lang="en-US" sz="2000" smtClean="0"/>
              <a:t>Dasar pembebanan BOP:</a:t>
            </a:r>
          </a:p>
          <a:p>
            <a:pPr lvl="1" eaLnBrk="1" hangingPunct="1">
              <a:lnSpc>
                <a:spcPct val="80000"/>
              </a:lnSpc>
              <a:defRPr/>
            </a:pPr>
            <a:r>
              <a:rPr lang="en-US" sz="1800" smtClean="0"/>
              <a:t>Departemen Jasa A atas dasar jam listrik, Produksi-1 1.350, Produksi-2 675, Produksi-3 675, Jasa-A 750 dan Jasa-B 300</a:t>
            </a:r>
          </a:p>
          <a:p>
            <a:pPr lvl="1" eaLnBrk="1" hangingPunct="1">
              <a:lnSpc>
                <a:spcPct val="80000"/>
              </a:lnSpc>
              <a:defRPr/>
            </a:pPr>
            <a:r>
              <a:rPr lang="en-US" sz="1800" smtClean="0"/>
              <a:t>Departemen Jasa B atas dasar luas lantai, Produksi-1 300, Produksi-2 600, Produksi-3: 300, Jasa-A: 200 dan Jasa-B: 200</a:t>
            </a:r>
          </a:p>
          <a:p>
            <a:pPr eaLnBrk="1" hangingPunct="1">
              <a:lnSpc>
                <a:spcPct val="80000"/>
              </a:lnSpc>
              <a:defRPr/>
            </a:pPr>
            <a:r>
              <a:rPr lang="en-US" sz="2000" smtClean="0"/>
              <a:t>BOP setelah alokasi:</a:t>
            </a:r>
          </a:p>
          <a:p>
            <a:pPr lvl="1" eaLnBrk="1" hangingPunct="1">
              <a:lnSpc>
                <a:spcPct val="80000"/>
              </a:lnSpc>
              <a:defRPr/>
            </a:pPr>
            <a:r>
              <a:rPr lang="en-US" sz="1800" smtClean="0"/>
              <a:t>Alokasi langsung (1) Produksi-1 Rp1.975.000 (2) Produksi-2 Rp1.505.000 (3) Produksi-3 Rp1.300.000</a:t>
            </a:r>
          </a:p>
          <a:p>
            <a:pPr lvl="1" eaLnBrk="1" hangingPunct="1">
              <a:lnSpc>
                <a:spcPct val="80000"/>
              </a:lnSpc>
              <a:defRPr/>
            </a:pPr>
            <a:r>
              <a:rPr lang="en-US" sz="1800" smtClean="0"/>
              <a:t>Alokasi bertahap (1) Produksi-1 Rp1.937.500 (2) Produksi-2 Rp1.542.500 (3) Produksi-3 Rp1.300.000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D62B53D-2C3A-4669-863C-C40E23940AD7}" type="slidenum">
              <a:rPr lang="en-US" smtClean="0"/>
              <a:pPr>
                <a:defRPr/>
              </a:pPr>
              <a:t>62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366172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nchorCtr="0"/>
          <a:lstStyle/>
          <a:p>
            <a:pPr eaLnBrk="1" hangingPunct="1">
              <a:defRPr/>
            </a:pPr>
            <a:r>
              <a:rPr lang="en-US" smtClean="0"/>
              <a:t>Metode Penentuan Tarif BOP</a:t>
            </a:r>
          </a:p>
        </p:txBody>
      </p:sp>
      <p:sp>
        <p:nvSpPr>
          <p:cNvPr id="131075" name="Rectangle 3"/>
          <p:cNvSpPr>
            <a:spLocks noGrp="1" noChangeArrowheads="1"/>
          </p:cNvSpPr>
          <p:nvPr>
            <p:ph type="body" idx="4294967295"/>
          </p:nvPr>
        </p:nvSpPr>
        <p:spPr/>
        <p:txBody>
          <a:bodyPr/>
          <a:lstStyle/>
          <a:p>
            <a:pPr eaLnBrk="1" hangingPunct="1">
              <a:lnSpc>
                <a:spcPct val="90000"/>
              </a:lnSpc>
              <a:defRPr/>
            </a:pPr>
            <a:r>
              <a:rPr lang="en-US" smtClean="0"/>
              <a:t>BOP dibebankan ke produk atas dasar tarif (ditentukan di muka atau sesungguhnya)</a:t>
            </a:r>
          </a:p>
          <a:p>
            <a:pPr eaLnBrk="1" hangingPunct="1">
              <a:lnSpc>
                <a:spcPct val="90000"/>
              </a:lnSpc>
              <a:defRPr/>
            </a:pPr>
            <a:r>
              <a:rPr lang="en-US" smtClean="0"/>
              <a:t>Tarif dihitung berdasarkan anggaran BOP setelah menerima alokasi</a:t>
            </a:r>
          </a:p>
          <a:p>
            <a:pPr eaLnBrk="1" hangingPunct="1">
              <a:lnSpc>
                <a:spcPct val="90000"/>
              </a:lnSpc>
              <a:defRPr/>
            </a:pPr>
            <a:r>
              <a:rPr lang="en-US" smtClean="0"/>
              <a:t>Metode penentuan tarif:</a:t>
            </a:r>
          </a:p>
          <a:p>
            <a:pPr lvl="1" eaLnBrk="1" hangingPunct="1">
              <a:lnSpc>
                <a:spcPct val="90000"/>
              </a:lnSpc>
              <a:defRPr/>
            </a:pPr>
            <a:r>
              <a:rPr lang="en-US" smtClean="0"/>
              <a:t>Tarif tunggal – hanya satu departemen</a:t>
            </a:r>
          </a:p>
          <a:p>
            <a:pPr lvl="1" eaLnBrk="1" hangingPunct="1">
              <a:lnSpc>
                <a:spcPct val="90000"/>
              </a:lnSpc>
              <a:defRPr/>
            </a:pPr>
            <a:r>
              <a:rPr lang="en-US" smtClean="0"/>
              <a:t>Tarif per departemen- lebih dari satu departemen</a:t>
            </a:r>
          </a:p>
          <a:p>
            <a:pPr lvl="1" eaLnBrk="1" hangingPunct="1">
              <a:lnSpc>
                <a:spcPct val="90000"/>
              </a:lnSpc>
              <a:buFontTx/>
              <a:buNone/>
              <a:defRPr/>
            </a:pPr>
            <a:endParaRPr lang="en-US"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94D3528A-B307-45EF-85FA-3762767972E8}" type="slidenum">
              <a:rPr lang="en-US" smtClean="0"/>
              <a:pPr>
                <a:defRPr/>
              </a:pPr>
              <a:t>63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071907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nchorCtr="0"/>
          <a:lstStyle/>
          <a:p>
            <a:pPr eaLnBrk="1" hangingPunct="1">
              <a:defRPr/>
            </a:pPr>
            <a:r>
              <a:rPr lang="en-US" dirty="0" err="1" smtClean="0"/>
              <a:t>Contoh</a:t>
            </a:r>
            <a:r>
              <a:rPr lang="id-ID" dirty="0" smtClean="0"/>
              <a:t> 3-</a:t>
            </a:r>
            <a:r>
              <a:rPr lang="en-US" dirty="0" err="1" smtClean="0"/>
              <a:t>Tarif</a:t>
            </a:r>
            <a:r>
              <a:rPr lang="en-US" dirty="0" smtClean="0"/>
              <a:t> Tunggal</a:t>
            </a:r>
          </a:p>
        </p:txBody>
      </p:sp>
      <p:sp>
        <p:nvSpPr>
          <p:cNvPr id="132099" name="Rectangle 3"/>
          <p:cNvSpPr>
            <a:spLocks noGrp="1" noChangeArrowheads="1"/>
          </p:cNvSpPr>
          <p:nvPr>
            <p:ph type="body" idx="4294967295"/>
          </p:nvPr>
        </p:nvSpPr>
        <p:spPr/>
        <p:txBody>
          <a:bodyPr/>
          <a:lstStyle/>
          <a:p>
            <a:pPr eaLnBrk="1" hangingPunct="1">
              <a:lnSpc>
                <a:spcPct val="80000"/>
              </a:lnSpc>
              <a:defRPr/>
            </a:pPr>
            <a:r>
              <a:rPr lang="en-US" sz="2400" dirty="0" smtClean="0"/>
              <a:t>PT </a:t>
            </a:r>
            <a:r>
              <a:rPr lang="en-US" sz="2400" dirty="0" err="1" smtClean="0"/>
              <a:t>Barokah</a:t>
            </a:r>
            <a:r>
              <a:rPr lang="en-US" sz="2400" dirty="0" smtClean="0"/>
              <a:t> </a:t>
            </a:r>
            <a:r>
              <a:rPr lang="en-US" sz="2400" dirty="0" err="1" smtClean="0"/>
              <a:t>beroperasi</a:t>
            </a:r>
            <a:r>
              <a:rPr lang="en-US" sz="2400" dirty="0" smtClean="0"/>
              <a:t> </a:t>
            </a:r>
            <a:r>
              <a:rPr lang="en-US" sz="2400" dirty="0" err="1" smtClean="0"/>
              <a:t>pada</a:t>
            </a:r>
            <a:r>
              <a:rPr lang="en-US" sz="2400" dirty="0" smtClean="0"/>
              <a:t> </a:t>
            </a:r>
            <a:r>
              <a:rPr lang="en-US" sz="2400" dirty="0" err="1" smtClean="0"/>
              <a:t>kapasitas</a:t>
            </a:r>
            <a:r>
              <a:rPr lang="en-US" sz="2400" dirty="0" smtClean="0"/>
              <a:t> normal 80.000 jam </a:t>
            </a:r>
            <a:r>
              <a:rPr lang="en-US" sz="2400" dirty="0" err="1" smtClean="0"/>
              <a:t>mesin</a:t>
            </a:r>
            <a:r>
              <a:rPr lang="en-US" sz="2400" dirty="0" smtClean="0"/>
              <a:t> </a:t>
            </a:r>
            <a:r>
              <a:rPr lang="en-US" sz="2400" dirty="0" err="1" smtClean="0"/>
              <a:t>tahun</a:t>
            </a:r>
            <a:r>
              <a:rPr lang="en-US" sz="2400" dirty="0" smtClean="0"/>
              <a:t> </a:t>
            </a:r>
            <a:r>
              <a:rPr lang="en-US" sz="2400" dirty="0" err="1" smtClean="0"/>
              <a:t>anggaran</a:t>
            </a:r>
            <a:r>
              <a:rPr lang="en-US" sz="2400" dirty="0" smtClean="0"/>
              <a:t> 2009</a:t>
            </a:r>
          </a:p>
          <a:p>
            <a:pPr eaLnBrk="1" hangingPunct="1">
              <a:lnSpc>
                <a:spcPct val="80000"/>
              </a:lnSpc>
              <a:defRPr/>
            </a:pPr>
            <a:r>
              <a:rPr lang="en-US" sz="2400" dirty="0" err="1" smtClean="0"/>
              <a:t>Elemen</a:t>
            </a:r>
            <a:r>
              <a:rPr lang="en-US" sz="2400" dirty="0" smtClean="0"/>
              <a:t> BOP:</a:t>
            </a:r>
          </a:p>
          <a:p>
            <a:pPr lvl="1" eaLnBrk="1" hangingPunct="1">
              <a:lnSpc>
                <a:spcPct val="80000"/>
              </a:lnSpc>
              <a:defRPr/>
            </a:pPr>
            <a:r>
              <a:rPr lang="en-US" sz="2000" dirty="0" smtClean="0"/>
              <a:t>BOP </a:t>
            </a:r>
            <a:r>
              <a:rPr lang="en-US" sz="2000" dirty="0" err="1" smtClean="0"/>
              <a:t>variabel</a:t>
            </a:r>
            <a:r>
              <a:rPr lang="en-US" sz="2000" dirty="0" smtClean="0"/>
              <a:t> (1) </a:t>
            </a:r>
            <a:r>
              <a:rPr lang="en-US" sz="2000" dirty="0" err="1" smtClean="0"/>
              <a:t>bahan</a:t>
            </a:r>
            <a:r>
              <a:rPr lang="en-US" sz="2000" dirty="0" smtClean="0"/>
              <a:t>  Rp5.250.000 (2) </a:t>
            </a:r>
            <a:r>
              <a:rPr lang="en-US" sz="2000" dirty="0" err="1" smtClean="0"/>
              <a:t>tenaga</a:t>
            </a:r>
            <a:r>
              <a:rPr lang="en-US" sz="2000" dirty="0" smtClean="0"/>
              <a:t> </a:t>
            </a:r>
            <a:r>
              <a:rPr lang="en-US" sz="2000" dirty="0" err="1" smtClean="0"/>
              <a:t>kerja</a:t>
            </a:r>
            <a:r>
              <a:rPr lang="en-US" sz="2000" dirty="0" smtClean="0"/>
              <a:t> Rp7.500.000 (3) BOP Rp16.250.000</a:t>
            </a:r>
          </a:p>
          <a:p>
            <a:pPr lvl="1" eaLnBrk="1" hangingPunct="1">
              <a:lnSpc>
                <a:spcPct val="80000"/>
              </a:lnSpc>
              <a:defRPr/>
            </a:pPr>
            <a:r>
              <a:rPr lang="en-US" sz="2000" dirty="0" smtClean="0"/>
              <a:t>BOP </a:t>
            </a:r>
            <a:r>
              <a:rPr lang="en-US" sz="2000" dirty="0" err="1" smtClean="0"/>
              <a:t>tetap</a:t>
            </a:r>
            <a:r>
              <a:rPr lang="en-US" sz="2000" dirty="0" smtClean="0"/>
              <a:t> (1) </a:t>
            </a:r>
            <a:r>
              <a:rPr lang="en-US" sz="2000" dirty="0" err="1" smtClean="0"/>
              <a:t>depresiasi</a:t>
            </a:r>
            <a:r>
              <a:rPr lang="en-US" sz="2000" dirty="0" smtClean="0"/>
              <a:t> Rp21.500.000 (2)</a:t>
            </a:r>
            <a:r>
              <a:rPr lang="en-US" sz="2000" dirty="0" err="1" smtClean="0"/>
              <a:t>asuransi</a:t>
            </a:r>
            <a:r>
              <a:rPr lang="en-US" sz="2000" dirty="0" smtClean="0"/>
              <a:t> Rp5.500.000</a:t>
            </a:r>
          </a:p>
          <a:p>
            <a:pPr eaLnBrk="1" hangingPunct="1">
              <a:lnSpc>
                <a:spcPct val="80000"/>
              </a:lnSpc>
              <a:defRPr/>
            </a:pPr>
            <a:r>
              <a:rPr lang="en-US" sz="2400" dirty="0" err="1" smtClean="0"/>
              <a:t>Pertanyaan</a:t>
            </a:r>
            <a:endParaRPr lang="en-US" sz="2400" dirty="0" smtClean="0"/>
          </a:p>
          <a:p>
            <a:pPr lvl="1" eaLnBrk="1" hangingPunct="1">
              <a:lnSpc>
                <a:spcPct val="80000"/>
              </a:lnSpc>
              <a:defRPr/>
            </a:pPr>
            <a:r>
              <a:rPr lang="en-US" sz="2000" dirty="0" err="1" smtClean="0"/>
              <a:t>Tentukan</a:t>
            </a:r>
            <a:r>
              <a:rPr lang="en-US" sz="2000" dirty="0" smtClean="0"/>
              <a:t> </a:t>
            </a:r>
            <a:r>
              <a:rPr lang="en-US" sz="2000" dirty="0" err="1" smtClean="0"/>
              <a:t>tarif</a:t>
            </a:r>
            <a:r>
              <a:rPr lang="en-US" sz="2000" dirty="0" smtClean="0"/>
              <a:t> BOP </a:t>
            </a:r>
            <a:r>
              <a:rPr lang="en-US" sz="2000" dirty="0" err="1" smtClean="0"/>
              <a:t>tetap</a:t>
            </a:r>
            <a:r>
              <a:rPr lang="en-US" sz="2000" dirty="0" smtClean="0"/>
              <a:t>, </a:t>
            </a:r>
            <a:r>
              <a:rPr lang="en-US" sz="2000" dirty="0" err="1" smtClean="0"/>
              <a:t>variabel</a:t>
            </a:r>
            <a:r>
              <a:rPr lang="en-US" sz="2000" dirty="0" smtClean="0"/>
              <a:t> </a:t>
            </a:r>
            <a:r>
              <a:rPr lang="en-US" sz="2000" dirty="0" err="1" smtClean="0"/>
              <a:t>dan</a:t>
            </a:r>
            <a:r>
              <a:rPr lang="en-US" sz="2000" dirty="0" smtClean="0"/>
              <a:t> total</a:t>
            </a:r>
          </a:p>
          <a:p>
            <a:pPr lvl="1" eaLnBrk="1" hangingPunct="1">
              <a:lnSpc>
                <a:spcPct val="80000"/>
              </a:lnSpc>
              <a:defRPr/>
            </a:pPr>
            <a:r>
              <a:rPr lang="en-US" sz="2000" dirty="0" err="1" smtClean="0"/>
              <a:t>Jika</a:t>
            </a:r>
            <a:r>
              <a:rPr lang="en-US" sz="2000" dirty="0" smtClean="0"/>
              <a:t> </a:t>
            </a:r>
            <a:r>
              <a:rPr lang="en-US" sz="2000" dirty="0" err="1" smtClean="0"/>
              <a:t>tahun</a:t>
            </a:r>
            <a:r>
              <a:rPr lang="en-US" sz="2000" dirty="0" smtClean="0"/>
              <a:t> 2009 </a:t>
            </a:r>
            <a:r>
              <a:rPr lang="en-US" sz="2000" dirty="0" err="1" smtClean="0"/>
              <a:t>menerima</a:t>
            </a:r>
            <a:r>
              <a:rPr lang="en-US" sz="2000" dirty="0" smtClean="0"/>
              <a:t> </a:t>
            </a:r>
            <a:r>
              <a:rPr lang="en-US" sz="2000" dirty="0" err="1" smtClean="0"/>
              <a:t>pesanan</a:t>
            </a:r>
            <a:r>
              <a:rPr lang="en-US" sz="2000" dirty="0" smtClean="0"/>
              <a:t> 120 unit </a:t>
            </a:r>
            <a:r>
              <a:rPr lang="en-US" sz="2000" dirty="0" err="1" smtClean="0"/>
              <a:t>dengan</a:t>
            </a:r>
            <a:r>
              <a:rPr lang="en-US" sz="2000" dirty="0" smtClean="0"/>
              <a:t> 76.000 jam </a:t>
            </a:r>
            <a:r>
              <a:rPr lang="en-US" sz="2000" dirty="0" err="1" smtClean="0"/>
              <a:t>mesin</a:t>
            </a:r>
            <a:r>
              <a:rPr lang="en-US" sz="2000" dirty="0" smtClean="0"/>
              <a:t>, </a:t>
            </a:r>
            <a:r>
              <a:rPr lang="en-US" sz="2000" dirty="0" err="1" smtClean="0"/>
              <a:t>buatlah</a:t>
            </a:r>
            <a:r>
              <a:rPr lang="en-US" sz="2000" dirty="0" smtClean="0"/>
              <a:t> </a:t>
            </a:r>
            <a:r>
              <a:rPr lang="en-US" sz="2000" dirty="0" err="1" smtClean="0"/>
              <a:t>jurnalnya</a:t>
            </a:r>
            <a:endParaRPr lang="en-US" sz="2000" dirty="0" smtClean="0"/>
          </a:p>
          <a:p>
            <a:pPr lvl="1" eaLnBrk="1" hangingPunct="1">
              <a:lnSpc>
                <a:spcPct val="80000"/>
              </a:lnSpc>
              <a:defRPr/>
            </a:pPr>
            <a:r>
              <a:rPr lang="en-US" sz="2000" dirty="0" err="1" smtClean="0"/>
              <a:t>Jika</a:t>
            </a:r>
            <a:r>
              <a:rPr lang="en-US" sz="2000" dirty="0" smtClean="0"/>
              <a:t> BOP </a:t>
            </a:r>
            <a:r>
              <a:rPr lang="en-US" sz="2000" dirty="0" err="1" smtClean="0"/>
              <a:t>aktual</a:t>
            </a:r>
            <a:r>
              <a:rPr lang="en-US" sz="2000" dirty="0" smtClean="0"/>
              <a:t> </a:t>
            </a:r>
            <a:r>
              <a:rPr lang="en-US" sz="2000" dirty="0" err="1" smtClean="0"/>
              <a:t>untuk</a:t>
            </a:r>
            <a:r>
              <a:rPr lang="en-US" sz="2000" dirty="0" smtClean="0"/>
              <a:t> 120 </a:t>
            </a:r>
            <a:r>
              <a:rPr lang="en-US" sz="2000" dirty="0" err="1" smtClean="0"/>
              <a:t>pesanan</a:t>
            </a:r>
            <a:r>
              <a:rPr lang="en-US" sz="2000" dirty="0" smtClean="0"/>
              <a:t> Rp53.500.000 (</a:t>
            </a:r>
            <a:r>
              <a:rPr lang="en-US" sz="2000" dirty="0" err="1" smtClean="0"/>
              <a:t>tetap</a:t>
            </a:r>
            <a:r>
              <a:rPr lang="en-US" sz="2000" dirty="0" smtClean="0"/>
              <a:t> Rp27.000.000 </a:t>
            </a:r>
            <a:r>
              <a:rPr lang="en-US" sz="2000" dirty="0" err="1" smtClean="0"/>
              <a:t>dan</a:t>
            </a:r>
            <a:r>
              <a:rPr lang="en-US" sz="2000" dirty="0" smtClean="0"/>
              <a:t> </a:t>
            </a:r>
            <a:r>
              <a:rPr lang="en-US" sz="2000" dirty="0" err="1" smtClean="0"/>
              <a:t>variabel</a:t>
            </a:r>
            <a:r>
              <a:rPr lang="en-US" sz="2000" dirty="0" smtClean="0"/>
              <a:t> Rp26.500.000) </a:t>
            </a:r>
            <a:r>
              <a:rPr lang="en-US" sz="2000" dirty="0" err="1" smtClean="0"/>
              <a:t>tentukan</a:t>
            </a:r>
            <a:r>
              <a:rPr lang="en-US" sz="2000" dirty="0" smtClean="0"/>
              <a:t> </a:t>
            </a:r>
            <a:r>
              <a:rPr lang="en-US" sz="2000" dirty="0" err="1" smtClean="0"/>
              <a:t>selisih</a:t>
            </a:r>
            <a:r>
              <a:rPr lang="en-US" sz="2000" dirty="0" smtClean="0"/>
              <a:t> </a:t>
            </a:r>
            <a:r>
              <a:rPr lang="en-US" sz="2000" dirty="0" err="1" smtClean="0"/>
              <a:t>anggaran</a:t>
            </a:r>
            <a:r>
              <a:rPr lang="en-US" sz="2000" dirty="0" smtClean="0"/>
              <a:t> </a:t>
            </a:r>
            <a:r>
              <a:rPr lang="en-US" sz="2000" dirty="0" err="1" smtClean="0"/>
              <a:t>dan</a:t>
            </a:r>
            <a:r>
              <a:rPr lang="en-US" sz="2000" dirty="0" smtClean="0"/>
              <a:t> </a:t>
            </a:r>
            <a:r>
              <a:rPr lang="en-US" sz="2000" dirty="0" err="1" smtClean="0"/>
              <a:t>selisih</a:t>
            </a:r>
            <a:r>
              <a:rPr lang="en-US" sz="2000" dirty="0" smtClean="0"/>
              <a:t> </a:t>
            </a:r>
            <a:r>
              <a:rPr lang="en-US" sz="2000" dirty="0" err="1" smtClean="0"/>
              <a:t>kapasitas</a:t>
            </a:r>
            <a:endParaRPr lang="en-US" sz="2000" dirty="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EDBA323D-564E-4511-96AE-B93D4B4AE95A}" type="slidenum">
              <a:rPr lang="en-US" smtClean="0"/>
              <a:pPr>
                <a:defRPr/>
              </a:pPr>
              <a:t>64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034347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mtClean="0"/>
              <a:t>BOP Aktual – BOP Dibebankan</a:t>
            </a:r>
          </a:p>
        </p:txBody>
      </p:sp>
      <p:sp>
        <p:nvSpPr>
          <p:cNvPr id="133123" name="Rectangle 3"/>
          <p:cNvSpPr>
            <a:spLocks noGrp="1" noChangeArrowheads="1"/>
          </p:cNvSpPr>
          <p:nvPr>
            <p:ph type="body" idx="1"/>
          </p:nvPr>
        </p:nvSpPr>
        <p:spPr/>
        <p:txBody>
          <a:bodyPr/>
          <a:lstStyle/>
          <a:p>
            <a:pPr eaLnBrk="1" hangingPunct="1">
              <a:lnSpc>
                <a:spcPct val="80000"/>
              </a:lnSpc>
              <a:defRPr/>
            </a:pPr>
            <a:r>
              <a:rPr lang="en-US" sz="2000" smtClean="0"/>
              <a:t>Menentukan dasar  dan tingkat aktivitas, mengestimasi total BOP dan menghitung tarip BOP terjadi sebelum terjadinya atau sebelum pencatatan BOP sesungguhnya.</a:t>
            </a:r>
          </a:p>
          <a:p>
            <a:pPr eaLnBrk="1" hangingPunct="1">
              <a:lnSpc>
                <a:spcPct val="80000"/>
              </a:lnSpc>
              <a:defRPr/>
            </a:pPr>
            <a:r>
              <a:rPr lang="en-US" sz="2000" smtClean="0"/>
              <a:t>BOP dapat dibebankan setiap minggu atau bulan, segera setelah data yang diperlukan, seperti tarip yang telah ditentukan di muka dan jam mesin aktual tersedi. </a:t>
            </a:r>
          </a:p>
          <a:p>
            <a:pPr eaLnBrk="1" hangingPunct="1">
              <a:lnSpc>
                <a:spcPct val="80000"/>
              </a:lnSpc>
              <a:defRPr/>
            </a:pPr>
            <a:r>
              <a:rPr lang="en-US" sz="2000" smtClean="0"/>
              <a:t>Tetapi, setiap hari beberapa BOP sesungguhnya dicatat ketika terjadi.</a:t>
            </a:r>
          </a:p>
          <a:p>
            <a:pPr eaLnBrk="1" hangingPunct="1">
              <a:lnSpc>
                <a:spcPct val="80000"/>
              </a:lnSpc>
              <a:defRPr/>
            </a:pPr>
            <a:r>
              <a:rPr lang="en-US" sz="2000" smtClean="0"/>
              <a:t>Tujuan utama dari pengumpulan BOP sesungguhnya adalah untuk menyediakan informasi pengendalian.</a:t>
            </a:r>
          </a:p>
          <a:p>
            <a:pPr eaLnBrk="1" hangingPunct="1">
              <a:lnSpc>
                <a:spcPct val="80000"/>
              </a:lnSpc>
              <a:defRPr/>
            </a:pPr>
            <a:r>
              <a:rPr lang="en-US" sz="2000" smtClean="0"/>
              <a:t>Dokumen sumber utama yang digunakan untuk mencatat BOP dan jurnal adalahvoucher pembelian, bukti permintaan bahan, kartu jam kerja dan voucher jurnal umum</a:t>
            </a:r>
          </a:p>
          <a:p>
            <a:pPr eaLnBrk="1" hangingPunct="1">
              <a:lnSpc>
                <a:spcPct val="80000"/>
              </a:lnSpc>
              <a:defRPr/>
            </a:pPr>
            <a:endParaRPr lang="en-US" sz="200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15E9E4B-1110-42EC-A357-0927C7724C3F}" type="slidenum">
              <a:rPr lang="en-US" smtClean="0"/>
              <a:pPr>
                <a:defRPr/>
              </a:pPr>
              <a:t>65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913301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p:txBody>
          <a:bodyPr anchorCtr="0"/>
          <a:lstStyle/>
          <a:p>
            <a:pPr eaLnBrk="1" hangingPunct="1">
              <a:defRPr/>
            </a:pPr>
            <a:r>
              <a:rPr lang="en-US" sz="4000" smtClean="0"/>
              <a:t>Pembebanan BOP Lebih-Kurang</a:t>
            </a:r>
          </a:p>
        </p:txBody>
      </p:sp>
      <p:sp>
        <p:nvSpPr>
          <p:cNvPr id="134147" name="Rectangle 3"/>
          <p:cNvSpPr>
            <a:spLocks noGrp="1" noChangeArrowheads="1"/>
          </p:cNvSpPr>
          <p:nvPr>
            <p:ph type="body" idx="4294967295"/>
          </p:nvPr>
        </p:nvSpPr>
        <p:spPr/>
        <p:txBody>
          <a:bodyPr/>
          <a:lstStyle/>
          <a:p>
            <a:pPr eaLnBrk="1" hangingPunct="1">
              <a:lnSpc>
                <a:spcPct val="90000"/>
              </a:lnSpc>
              <a:defRPr/>
            </a:pPr>
            <a:r>
              <a:rPr lang="en-US" sz="2800" smtClean="0"/>
              <a:t>Penggunaan tarif ditentukan dimuka menyebabkan adanya selisih BOP</a:t>
            </a:r>
          </a:p>
          <a:p>
            <a:pPr eaLnBrk="1" hangingPunct="1">
              <a:lnSpc>
                <a:spcPct val="90000"/>
              </a:lnSpc>
              <a:defRPr/>
            </a:pPr>
            <a:r>
              <a:rPr lang="en-US" sz="2800" smtClean="0"/>
              <a:t>Selisih BOP – perbedaan antara BOP yang dibebankan atas dasar tarif dengan BOP sesungguhnya</a:t>
            </a:r>
          </a:p>
          <a:p>
            <a:pPr lvl="1" eaLnBrk="1" hangingPunct="1">
              <a:lnSpc>
                <a:spcPct val="90000"/>
              </a:lnSpc>
              <a:defRPr/>
            </a:pPr>
            <a:r>
              <a:rPr lang="en-US" sz="2400" smtClean="0"/>
              <a:t>Selisih menguntungkan – BOP yang dibebankan lebih besar dari aktual</a:t>
            </a:r>
          </a:p>
          <a:p>
            <a:pPr lvl="1" eaLnBrk="1" hangingPunct="1">
              <a:lnSpc>
                <a:spcPct val="90000"/>
              </a:lnSpc>
              <a:defRPr/>
            </a:pPr>
            <a:r>
              <a:rPr lang="en-US" sz="2400" smtClean="0"/>
              <a:t>Selisih tidak menguntungkan – BOP yang dibebankan lebih kecil dari aktual</a:t>
            </a:r>
          </a:p>
          <a:p>
            <a:pPr eaLnBrk="1" hangingPunct="1">
              <a:lnSpc>
                <a:spcPct val="90000"/>
              </a:lnSpc>
              <a:defRPr/>
            </a:pPr>
            <a:r>
              <a:rPr lang="en-US" sz="2800" smtClean="0"/>
              <a:t>Selisih BOP dibebankan ke rekening persediaan atau harga pokok penjualan</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FBE31511-8406-405F-AEFB-366D17F64922}" type="slidenum">
              <a:rPr lang="en-US" smtClean="0"/>
              <a:pPr>
                <a:defRPr/>
              </a:pPr>
              <a:t>66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8826156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nchorCtr="0"/>
          <a:lstStyle/>
          <a:p>
            <a:pPr eaLnBrk="1" hangingPunct="1">
              <a:defRPr/>
            </a:pPr>
            <a:r>
              <a:rPr lang="en-US" smtClean="0"/>
              <a:t>Selisih BOP</a:t>
            </a:r>
          </a:p>
        </p:txBody>
      </p:sp>
      <p:sp>
        <p:nvSpPr>
          <p:cNvPr id="135171" name="Rectangle 3"/>
          <p:cNvSpPr>
            <a:spLocks noGrp="1" noChangeArrowheads="1"/>
          </p:cNvSpPr>
          <p:nvPr>
            <p:ph type="body" idx="4294967295"/>
          </p:nvPr>
        </p:nvSpPr>
        <p:spPr/>
        <p:txBody>
          <a:bodyPr/>
          <a:lstStyle/>
          <a:p>
            <a:pPr eaLnBrk="1" hangingPunct="1">
              <a:lnSpc>
                <a:spcPct val="80000"/>
              </a:lnSpc>
              <a:defRPr/>
            </a:pPr>
            <a:r>
              <a:rPr lang="en-US" sz="2400" dirty="0" err="1" smtClean="0"/>
              <a:t>Selisih</a:t>
            </a:r>
            <a:r>
              <a:rPr lang="en-US" sz="2400" dirty="0" smtClean="0"/>
              <a:t> BOP </a:t>
            </a:r>
            <a:r>
              <a:rPr lang="en-US" sz="2400" dirty="0" err="1" smtClean="0"/>
              <a:t>dapat</a:t>
            </a:r>
            <a:r>
              <a:rPr lang="en-US" sz="2400" dirty="0" smtClean="0"/>
              <a:t> </a:t>
            </a:r>
            <a:r>
              <a:rPr lang="en-US" sz="2400" dirty="0" err="1" smtClean="0"/>
              <a:t>dianalisis</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selisih</a:t>
            </a:r>
            <a:r>
              <a:rPr lang="en-US" sz="2400" dirty="0" smtClean="0"/>
              <a:t> </a:t>
            </a:r>
            <a:r>
              <a:rPr lang="en-US" sz="2400" dirty="0" err="1" smtClean="0"/>
              <a:t>anggaran</a:t>
            </a:r>
            <a:r>
              <a:rPr lang="en-US" sz="2400" dirty="0" smtClean="0"/>
              <a:t> </a:t>
            </a:r>
            <a:r>
              <a:rPr lang="en-US" sz="2400" dirty="0" err="1" smtClean="0"/>
              <a:t>dan</a:t>
            </a:r>
            <a:r>
              <a:rPr lang="en-US" sz="2400" dirty="0" smtClean="0"/>
              <a:t> </a:t>
            </a:r>
            <a:r>
              <a:rPr lang="en-US" sz="2400" dirty="0" err="1" smtClean="0"/>
              <a:t>selisih</a:t>
            </a:r>
            <a:r>
              <a:rPr lang="en-US" sz="2400" dirty="0" smtClean="0"/>
              <a:t> </a:t>
            </a:r>
            <a:r>
              <a:rPr lang="en-US" sz="2400" dirty="0" err="1" smtClean="0"/>
              <a:t>kapasitas</a:t>
            </a:r>
            <a:endParaRPr lang="en-US" sz="2400" dirty="0" smtClean="0"/>
          </a:p>
          <a:p>
            <a:pPr eaLnBrk="1" hangingPunct="1">
              <a:lnSpc>
                <a:spcPct val="80000"/>
              </a:lnSpc>
              <a:defRPr/>
            </a:pPr>
            <a:r>
              <a:rPr lang="en-US" sz="2400" dirty="0" err="1" smtClean="0"/>
              <a:t>Selisih</a:t>
            </a:r>
            <a:r>
              <a:rPr lang="en-US" sz="2400" dirty="0" smtClean="0"/>
              <a:t> </a:t>
            </a:r>
            <a:r>
              <a:rPr lang="en-US" sz="2400" dirty="0" err="1" smtClean="0"/>
              <a:t>anggaran</a:t>
            </a:r>
            <a:r>
              <a:rPr lang="en-US" sz="2400" dirty="0" smtClean="0"/>
              <a:t> – </a:t>
            </a:r>
            <a:r>
              <a:rPr lang="en-US" sz="2400" dirty="0" err="1" smtClean="0"/>
              <a:t>perbedaan</a:t>
            </a:r>
            <a:r>
              <a:rPr lang="en-US" sz="2400" dirty="0" smtClean="0"/>
              <a:t> </a:t>
            </a:r>
            <a:r>
              <a:rPr lang="en-US" sz="2400" dirty="0" err="1" smtClean="0"/>
              <a:t>antara</a:t>
            </a:r>
            <a:r>
              <a:rPr lang="en-US" sz="2400" dirty="0" smtClean="0"/>
              <a:t> BOP </a:t>
            </a:r>
            <a:r>
              <a:rPr lang="en-US" sz="2400" dirty="0" err="1" smtClean="0"/>
              <a:t>variabel</a:t>
            </a:r>
            <a:r>
              <a:rPr lang="en-US" sz="2400" dirty="0" smtClean="0"/>
              <a:t> </a:t>
            </a:r>
            <a:r>
              <a:rPr lang="en-US" sz="2400" dirty="0" err="1" smtClean="0"/>
              <a:t>aktual</a:t>
            </a:r>
            <a:r>
              <a:rPr lang="en-US" sz="2400" dirty="0" smtClean="0"/>
              <a:t> </a:t>
            </a:r>
            <a:r>
              <a:rPr lang="en-US" sz="2400" dirty="0" err="1" smtClean="0"/>
              <a:t>dengan</a:t>
            </a:r>
            <a:r>
              <a:rPr lang="en-US" sz="2400" dirty="0" smtClean="0"/>
              <a:t> BOP </a:t>
            </a:r>
            <a:r>
              <a:rPr lang="en-US" sz="2400" dirty="0" err="1" smtClean="0"/>
              <a:t>variabel</a:t>
            </a:r>
            <a:r>
              <a:rPr lang="en-US" sz="2400" dirty="0" smtClean="0"/>
              <a:t> yang </a:t>
            </a:r>
            <a:r>
              <a:rPr lang="en-US" sz="2400" dirty="0" err="1" smtClean="0"/>
              <a:t>dibebankan</a:t>
            </a:r>
            <a:r>
              <a:rPr lang="en-US" sz="2400" dirty="0" smtClean="0"/>
              <a:t> </a:t>
            </a:r>
            <a:r>
              <a:rPr lang="en-US" sz="2400" dirty="0" err="1" smtClean="0"/>
              <a:t>atas</a:t>
            </a:r>
            <a:r>
              <a:rPr lang="en-US" sz="2400" dirty="0" smtClean="0"/>
              <a:t> </a:t>
            </a:r>
            <a:r>
              <a:rPr lang="en-US" sz="2400" dirty="0" err="1" smtClean="0"/>
              <a:t>dasar</a:t>
            </a:r>
            <a:r>
              <a:rPr lang="en-US" sz="2400" dirty="0" smtClean="0"/>
              <a:t> </a:t>
            </a:r>
            <a:r>
              <a:rPr lang="en-US" sz="2400" dirty="0" err="1" smtClean="0"/>
              <a:t>tarif</a:t>
            </a:r>
            <a:endParaRPr lang="en-US" sz="2400" dirty="0" smtClean="0"/>
          </a:p>
          <a:p>
            <a:pPr lvl="1" eaLnBrk="1" hangingPunct="1">
              <a:lnSpc>
                <a:spcPct val="80000"/>
              </a:lnSpc>
              <a:defRPr/>
            </a:pPr>
            <a:r>
              <a:rPr lang="en-US" sz="2000" dirty="0" smtClean="0"/>
              <a:t>BOP </a:t>
            </a:r>
            <a:r>
              <a:rPr lang="en-US" sz="2000" dirty="0" err="1" smtClean="0"/>
              <a:t>aktual</a:t>
            </a:r>
            <a:r>
              <a:rPr lang="en-US" sz="2000" dirty="0" smtClean="0"/>
              <a:t>                                                              xx </a:t>
            </a:r>
          </a:p>
          <a:p>
            <a:pPr lvl="1" eaLnBrk="1" hangingPunct="1">
              <a:lnSpc>
                <a:spcPct val="80000"/>
              </a:lnSpc>
              <a:defRPr/>
            </a:pPr>
            <a:r>
              <a:rPr lang="en-US" sz="2000" dirty="0" smtClean="0"/>
              <a:t>BOP </a:t>
            </a:r>
            <a:r>
              <a:rPr lang="en-US" sz="2000" dirty="0" err="1" smtClean="0"/>
              <a:t>anggaran</a:t>
            </a:r>
            <a:r>
              <a:rPr lang="en-US" sz="2000" dirty="0" smtClean="0"/>
              <a:t> </a:t>
            </a:r>
            <a:r>
              <a:rPr lang="en-US" sz="2000" dirty="0" err="1" smtClean="0"/>
              <a:t>pada</a:t>
            </a:r>
            <a:r>
              <a:rPr lang="en-US" sz="2000" dirty="0" smtClean="0"/>
              <a:t> </a:t>
            </a:r>
            <a:r>
              <a:rPr lang="en-US" sz="2000" dirty="0" err="1" smtClean="0"/>
              <a:t>kapasitas</a:t>
            </a:r>
            <a:r>
              <a:rPr lang="en-US" sz="2000" dirty="0" smtClean="0"/>
              <a:t> </a:t>
            </a:r>
            <a:r>
              <a:rPr lang="en-US" sz="2000" dirty="0" err="1" smtClean="0"/>
              <a:t>aktual</a:t>
            </a:r>
            <a:endParaRPr lang="en-US" sz="2000" dirty="0" smtClean="0"/>
          </a:p>
          <a:p>
            <a:pPr lvl="2" eaLnBrk="1" hangingPunct="1">
              <a:lnSpc>
                <a:spcPct val="80000"/>
              </a:lnSpc>
              <a:defRPr/>
            </a:pPr>
            <a:r>
              <a:rPr lang="en-US" sz="1800" dirty="0" err="1" smtClean="0"/>
              <a:t>Tetap</a:t>
            </a:r>
            <a:r>
              <a:rPr lang="en-US" sz="1800" dirty="0" smtClean="0"/>
              <a:t> (</a:t>
            </a:r>
            <a:r>
              <a:rPr lang="en-US" sz="1800" dirty="0" err="1" smtClean="0"/>
              <a:t>kapasitas</a:t>
            </a:r>
            <a:r>
              <a:rPr lang="en-US" sz="1800" dirty="0" smtClean="0"/>
              <a:t> </a:t>
            </a:r>
            <a:r>
              <a:rPr lang="en-US" sz="1800" dirty="0" err="1" smtClean="0"/>
              <a:t>anggaran</a:t>
            </a:r>
            <a:r>
              <a:rPr lang="en-US" sz="1800" dirty="0" smtClean="0"/>
              <a:t> x </a:t>
            </a:r>
            <a:r>
              <a:rPr lang="en-US" sz="1800" dirty="0" err="1" smtClean="0"/>
              <a:t>tarif</a:t>
            </a:r>
            <a:r>
              <a:rPr lang="en-US" sz="1800" dirty="0" smtClean="0"/>
              <a:t> </a:t>
            </a:r>
            <a:r>
              <a:rPr lang="en-US" sz="1800" dirty="0" err="1" smtClean="0"/>
              <a:t>tetap</a:t>
            </a:r>
            <a:r>
              <a:rPr lang="en-US" sz="1800" dirty="0" smtClean="0"/>
              <a:t>)       xx</a:t>
            </a:r>
          </a:p>
          <a:p>
            <a:pPr lvl="2" eaLnBrk="1" hangingPunct="1">
              <a:lnSpc>
                <a:spcPct val="80000"/>
              </a:lnSpc>
              <a:defRPr/>
            </a:pPr>
            <a:r>
              <a:rPr lang="en-US" sz="1800" dirty="0" err="1" smtClean="0"/>
              <a:t>Variabel</a:t>
            </a:r>
            <a:r>
              <a:rPr lang="en-US" sz="1800" dirty="0" smtClean="0"/>
              <a:t> (</a:t>
            </a:r>
            <a:r>
              <a:rPr lang="en-US" sz="1800" dirty="0" err="1" smtClean="0"/>
              <a:t>kapasitas</a:t>
            </a:r>
            <a:r>
              <a:rPr lang="en-US" sz="1800" dirty="0" smtClean="0"/>
              <a:t> </a:t>
            </a:r>
            <a:r>
              <a:rPr lang="en-US" sz="1800" dirty="0" err="1" smtClean="0"/>
              <a:t>aktual</a:t>
            </a:r>
            <a:r>
              <a:rPr lang="en-US" sz="1800" dirty="0" smtClean="0"/>
              <a:t> x </a:t>
            </a:r>
            <a:r>
              <a:rPr lang="en-US" sz="1800" dirty="0" err="1" smtClean="0"/>
              <a:t>tarif</a:t>
            </a:r>
            <a:r>
              <a:rPr lang="en-US" sz="1800" dirty="0" smtClean="0"/>
              <a:t> </a:t>
            </a:r>
            <a:r>
              <a:rPr lang="en-US" sz="1800" dirty="0" err="1" smtClean="0"/>
              <a:t>variabel</a:t>
            </a:r>
            <a:r>
              <a:rPr lang="en-US" sz="1800" dirty="0" smtClean="0"/>
              <a:t>)    </a:t>
            </a:r>
            <a:r>
              <a:rPr lang="en-US" sz="1800" u="sng" dirty="0" smtClean="0"/>
              <a:t>xx ----    (xx)</a:t>
            </a:r>
          </a:p>
          <a:p>
            <a:pPr lvl="1" eaLnBrk="1" hangingPunct="1">
              <a:lnSpc>
                <a:spcPct val="80000"/>
              </a:lnSpc>
              <a:defRPr/>
            </a:pPr>
            <a:r>
              <a:rPr lang="en-US" sz="2000" dirty="0" err="1" smtClean="0"/>
              <a:t>Selisih</a:t>
            </a:r>
            <a:r>
              <a:rPr lang="en-US" sz="2000" dirty="0" smtClean="0"/>
              <a:t> </a:t>
            </a:r>
            <a:r>
              <a:rPr lang="en-US" sz="2000" dirty="0" err="1" smtClean="0"/>
              <a:t>anggaran</a:t>
            </a:r>
            <a:r>
              <a:rPr lang="en-US" sz="2000" dirty="0" smtClean="0"/>
              <a:t>				             xx</a:t>
            </a:r>
          </a:p>
          <a:p>
            <a:pPr eaLnBrk="1" hangingPunct="1">
              <a:lnSpc>
                <a:spcPct val="80000"/>
              </a:lnSpc>
              <a:defRPr/>
            </a:pPr>
            <a:r>
              <a:rPr lang="en-US" sz="2400" dirty="0" err="1" smtClean="0"/>
              <a:t>Selisih</a:t>
            </a:r>
            <a:r>
              <a:rPr lang="en-US" sz="2400" dirty="0" smtClean="0"/>
              <a:t> </a:t>
            </a:r>
            <a:r>
              <a:rPr lang="en-US" sz="2400" dirty="0" err="1" smtClean="0"/>
              <a:t>kapasitas</a:t>
            </a:r>
            <a:r>
              <a:rPr lang="en-US" sz="2400" dirty="0" smtClean="0"/>
              <a:t> – </a:t>
            </a:r>
            <a:r>
              <a:rPr lang="en-US" sz="2400" dirty="0" err="1" smtClean="0"/>
              <a:t>perbedaan</a:t>
            </a:r>
            <a:r>
              <a:rPr lang="en-US" sz="2400" dirty="0" smtClean="0"/>
              <a:t> </a:t>
            </a:r>
            <a:r>
              <a:rPr lang="en-US" sz="2400" dirty="0" err="1" smtClean="0"/>
              <a:t>antara</a:t>
            </a:r>
            <a:r>
              <a:rPr lang="en-US" sz="2400" dirty="0" smtClean="0"/>
              <a:t> BOP </a:t>
            </a:r>
            <a:r>
              <a:rPr lang="en-US" sz="2400" dirty="0" err="1" smtClean="0"/>
              <a:t>tetap</a:t>
            </a:r>
            <a:r>
              <a:rPr lang="en-US" sz="2400" dirty="0" smtClean="0"/>
              <a:t> </a:t>
            </a:r>
            <a:r>
              <a:rPr lang="en-US" sz="2400" dirty="0" err="1" smtClean="0"/>
              <a:t>pada</a:t>
            </a:r>
            <a:r>
              <a:rPr lang="en-US" sz="2400" dirty="0" smtClean="0"/>
              <a:t> </a:t>
            </a:r>
            <a:r>
              <a:rPr lang="en-US" sz="2400" dirty="0" err="1" smtClean="0"/>
              <a:t>kapasitas</a:t>
            </a:r>
            <a:r>
              <a:rPr lang="en-US" sz="2400" dirty="0" smtClean="0"/>
              <a:t> </a:t>
            </a:r>
            <a:r>
              <a:rPr lang="en-US" sz="2400" dirty="0" err="1" smtClean="0"/>
              <a:t>sesungguhnya</a:t>
            </a:r>
            <a:r>
              <a:rPr lang="en-US" sz="2400" dirty="0" smtClean="0"/>
              <a:t> </a:t>
            </a:r>
            <a:r>
              <a:rPr lang="en-US" sz="2400" dirty="0" err="1" smtClean="0"/>
              <a:t>dan</a:t>
            </a:r>
            <a:r>
              <a:rPr lang="en-US" sz="2400" dirty="0" smtClean="0"/>
              <a:t> BOP </a:t>
            </a:r>
            <a:r>
              <a:rPr lang="en-US" sz="2400" dirty="0" err="1" smtClean="0"/>
              <a:t>tetap</a:t>
            </a:r>
            <a:r>
              <a:rPr lang="en-US" sz="2400" dirty="0" smtClean="0"/>
              <a:t> </a:t>
            </a:r>
            <a:r>
              <a:rPr lang="en-US" sz="2400" dirty="0" err="1" smtClean="0"/>
              <a:t>pada</a:t>
            </a:r>
            <a:r>
              <a:rPr lang="en-US" sz="2400" dirty="0" smtClean="0"/>
              <a:t> </a:t>
            </a:r>
            <a:r>
              <a:rPr lang="en-US" sz="2400" dirty="0" err="1" smtClean="0"/>
              <a:t>kapasitas</a:t>
            </a:r>
            <a:r>
              <a:rPr lang="en-US" sz="2400" dirty="0" smtClean="0"/>
              <a:t> normal</a:t>
            </a:r>
          </a:p>
          <a:p>
            <a:pPr lvl="1" eaLnBrk="1" hangingPunct="1">
              <a:lnSpc>
                <a:spcPct val="80000"/>
              </a:lnSpc>
              <a:defRPr/>
            </a:pPr>
            <a:r>
              <a:rPr lang="en-US" sz="2000" dirty="0" smtClean="0"/>
              <a:t>(</a:t>
            </a:r>
            <a:r>
              <a:rPr lang="en-US" sz="2000" dirty="0" err="1" smtClean="0"/>
              <a:t>kapasitas</a:t>
            </a:r>
            <a:r>
              <a:rPr lang="en-US" sz="2000" dirty="0" smtClean="0"/>
              <a:t> normal – </a:t>
            </a:r>
            <a:r>
              <a:rPr lang="en-US" sz="2000" dirty="0" err="1" smtClean="0"/>
              <a:t>kapasitas</a:t>
            </a:r>
            <a:r>
              <a:rPr lang="en-US" sz="2000" dirty="0" smtClean="0"/>
              <a:t> </a:t>
            </a:r>
            <a:r>
              <a:rPr lang="en-US" sz="2000" dirty="0" err="1" smtClean="0"/>
              <a:t>aktual</a:t>
            </a:r>
            <a:r>
              <a:rPr lang="en-US" sz="2000" dirty="0" smtClean="0"/>
              <a:t>) x </a:t>
            </a:r>
            <a:r>
              <a:rPr lang="en-US" sz="2000" dirty="0" err="1" smtClean="0"/>
              <a:t>tarif</a:t>
            </a:r>
            <a:r>
              <a:rPr lang="en-US" sz="2000" dirty="0" smtClean="0"/>
              <a:t> </a:t>
            </a:r>
            <a:r>
              <a:rPr lang="en-US" sz="2000" dirty="0" err="1" smtClean="0"/>
              <a:t>tetap</a:t>
            </a:r>
            <a:r>
              <a:rPr lang="en-US" sz="2000" dirty="0" smtClean="0"/>
              <a:t> -- xx</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71E6898A-42B8-49EF-8930-5E1D8C2AE2AF}" type="slidenum">
              <a:rPr lang="en-US" smtClean="0"/>
              <a:pPr>
                <a:defRPr/>
              </a:pPr>
              <a:t>67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016107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nchorCtr="0"/>
          <a:lstStyle/>
          <a:p>
            <a:pPr eaLnBrk="1" hangingPunct="1">
              <a:defRPr/>
            </a:pPr>
            <a:r>
              <a:rPr lang="en-US" sz="4000" dirty="0" err="1" smtClean="0"/>
              <a:t>Contoh</a:t>
            </a:r>
            <a:r>
              <a:rPr lang="id-ID" sz="4000" dirty="0"/>
              <a:t> </a:t>
            </a:r>
            <a:r>
              <a:rPr lang="id-ID" sz="4000" dirty="0" smtClean="0"/>
              <a:t>4-</a:t>
            </a:r>
            <a:r>
              <a:rPr lang="en-US" sz="4000" dirty="0" smtClean="0"/>
              <a:t>BOP </a:t>
            </a:r>
            <a:r>
              <a:rPr lang="en-US" sz="4000" dirty="0" err="1" smtClean="0"/>
              <a:t>dibebankan</a:t>
            </a:r>
            <a:r>
              <a:rPr lang="en-US" sz="4000" dirty="0" smtClean="0"/>
              <a:t> </a:t>
            </a:r>
            <a:r>
              <a:rPr lang="en-US" sz="4000" dirty="0" err="1" smtClean="0"/>
              <a:t>dan</a:t>
            </a:r>
            <a:r>
              <a:rPr lang="en-US" sz="4000" dirty="0" smtClean="0"/>
              <a:t> </a:t>
            </a:r>
            <a:r>
              <a:rPr lang="en-US" sz="4000" dirty="0" err="1" smtClean="0"/>
              <a:t>Jumlah</a:t>
            </a:r>
            <a:r>
              <a:rPr lang="en-US" sz="4000" dirty="0" smtClean="0"/>
              <a:t> </a:t>
            </a:r>
            <a:r>
              <a:rPr lang="en-US" sz="4000" dirty="0" err="1" smtClean="0"/>
              <a:t>Selisih</a:t>
            </a:r>
            <a:r>
              <a:rPr lang="en-US" sz="4000" dirty="0" smtClean="0"/>
              <a:t> BOP</a:t>
            </a:r>
          </a:p>
        </p:txBody>
      </p:sp>
      <p:sp>
        <p:nvSpPr>
          <p:cNvPr id="137219" name="Rectangle 3"/>
          <p:cNvSpPr>
            <a:spLocks noGrp="1" noChangeArrowheads="1"/>
          </p:cNvSpPr>
          <p:nvPr>
            <p:ph type="body" idx="4294967295"/>
          </p:nvPr>
        </p:nvSpPr>
        <p:spPr/>
        <p:txBody>
          <a:bodyPr/>
          <a:lstStyle/>
          <a:p>
            <a:pPr eaLnBrk="1" hangingPunct="1">
              <a:lnSpc>
                <a:spcPct val="80000"/>
              </a:lnSpc>
              <a:defRPr/>
            </a:pPr>
            <a:r>
              <a:rPr lang="en-US" sz="2000" smtClean="0"/>
              <a:t>Misal:</a:t>
            </a:r>
          </a:p>
          <a:p>
            <a:pPr eaLnBrk="1" hangingPunct="1">
              <a:lnSpc>
                <a:spcPct val="80000"/>
              </a:lnSpc>
              <a:buFont typeface="Wingdings" pitchFamily="2" charset="2"/>
              <a:buNone/>
              <a:defRPr/>
            </a:pPr>
            <a:r>
              <a:rPr lang="en-US" sz="2000" smtClean="0"/>
              <a:t>	Tarip BOP DeWitt Product sebesar $15 per jam mesin. Jam mesin aktual sebesar 18.900 dan BOP aktual $292.000. Mk BOP dibebankan selama periode ini adalah sebesar 18.900 X $15 = $283.500</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Jurnal mencatat pembebanan BOP:</a:t>
            </a:r>
          </a:p>
          <a:p>
            <a:pPr eaLnBrk="1" hangingPunct="1">
              <a:lnSpc>
                <a:spcPct val="80000"/>
              </a:lnSpc>
              <a:buFont typeface="Wingdings" pitchFamily="2" charset="2"/>
              <a:buNone/>
              <a:defRPr/>
            </a:pPr>
            <a:r>
              <a:rPr lang="en-US" sz="2000" smtClean="0"/>
              <a:t>	Work ini Process			283.500</a:t>
            </a:r>
          </a:p>
          <a:p>
            <a:pPr eaLnBrk="1" hangingPunct="1">
              <a:lnSpc>
                <a:spcPct val="80000"/>
              </a:lnSpc>
              <a:buFont typeface="Wingdings" pitchFamily="2" charset="2"/>
              <a:buNone/>
              <a:defRPr/>
            </a:pPr>
            <a:r>
              <a:rPr lang="en-US" sz="2000" smtClean="0"/>
              <a:t>		Applied Factory Overhead	                283.500</a:t>
            </a:r>
          </a:p>
          <a:p>
            <a:pPr eaLnBrk="1" hangingPunct="1">
              <a:lnSpc>
                <a:spcPct val="80000"/>
              </a:lnSpc>
              <a:defRPr/>
            </a:pPr>
            <a:r>
              <a:rPr lang="en-US" sz="2000" smtClean="0"/>
              <a:t>Jurnal menutup BOP dibebankan ke BOP sesungguhnya:</a:t>
            </a:r>
          </a:p>
          <a:p>
            <a:pPr eaLnBrk="1" hangingPunct="1">
              <a:lnSpc>
                <a:spcPct val="80000"/>
              </a:lnSpc>
              <a:buFont typeface="Wingdings" pitchFamily="2" charset="2"/>
              <a:buNone/>
              <a:defRPr/>
            </a:pPr>
            <a:r>
              <a:rPr lang="en-US" sz="2000" smtClean="0"/>
              <a:t>	Applied Factory Overhead	             283.500</a:t>
            </a:r>
          </a:p>
          <a:p>
            <a:pPr eaLnBrk="1" hangingPunct="1">
              <a:lnSpc>
                <a:spcPct val="80000"/>
              </a:lnSpc>
              <a:buFont typeface="Wingdings" pitchFamily="2" charset="2"/>
              <a:buNone/>
              <a:defRPr/>
            </a:pPr>
            <a:r>
              <a:rPr lang="en-US" sz="2000" smtClean="0"/>
              <a:t>		 Factory Overhead  Control	               283.500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CFDCF78-1680-4DB8-A3AB-86A94AD75DE1}" type="slidenum">
              <a:rPr lang="en-US" smtClean="0"/>
              <a:pPr>
                <a:defRPr/>
              </a:pPr>
              <a:t>68</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0561369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nchorCtr="0"/>
          <a:lstStyle/>
          <a:p>
            <a:pPr eaLnBrk="1" hangingPunct="1">
              <a:defRPr/>
            </a:pPr>
            <a:r>
              <a:rPr lang="en-US" smtClean="0"/>
              <a:t>Selisih BOP</a:t>
            </a:r>
          </a:p>
        </p:txBody>
      </p:sp>
      <p:sp>
        <p:nvSpPr>
          <p:cNvPr id="138243"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en-US" sz="2400" smtClean="0"/>
              <a:t>				     BOP AKTUAL</a:t>
            </a:r>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400" smtClean="0"/>
              <a:t>			</a:t>
            </a:r>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Saldo debit rekening “Factory Overhead Control” mengindikasikan bahwa BOP dibebankan terlalu rendah, dan sebaliknya</a:t>
            </a:r>
          </a:p>
          <a:p>
            <a:pPr eaLnBrk="1" hangingPunct="1">
              <a:lnSpc>
                <a:spcPct val="80000"/>
              </a:lnSpc>
              <a:defRPr/>
            </a:pPr>
            <a:r>
              <a:rPr lang="en-US" sz="2400" smtClean="0"/>
              <a:t>Pada kasus DeWitt Product berarti BOP dibebankan terlalu rendah sebesar $8.500.</a:t>
            </a:r>
          </a:p>
        </p:txBody>
      </p:sp>
      <p:sp>
        <p:nvSpPr>
          <p:cNvPr id="71684" name="Line 5"/>
          <p:cNvSpPr>
            <a:spLocks noChangeShapeType="1"/>
          </p:cNvSpPr>
          <p:nvPr/>
        </p:nvSpPr>
        <p:spPr bwMode="auto">
          <a:xfrm>
            <a:off x="1727200" y="2362200"/>
            <a:ext cx="802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85" name="Line 6"/>
          <p:cNvSpPr>
            <a:spLocks noChangeShapeType="1"/>
          </p:cNvSpPr>
          <p:nvPr/>
        </p:nvSpPr>
        <p:spPr bwMode="auto">
          <a:xfrm>
            <a:off x="5791200" y="2362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86" name="Line 7"/>
          <p:cNvSpPr>
            <a:spLocks noChangeShapeType="1"/>
          </p:cNvSpPr>
          <p:nvPr/>
        </p:nvSpPr>
        <p:spPr bwMode="auto">
          <a:xfrm>
            <a:off x="3352800" y="1981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87" name="Line 9"/>
          <p:cNvSpPr>
            <a:spLocks noChangeShapeType="1"/>
          </p:cNvSpPr>
          <p:nvPr/>
        </p:nvSpPr>
        <p:spPr bwMode="auto">
          <a:xfrm>
            <a:off x="1219200" y="1828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88" name="Line 11"/>
          <p:cNvSpPr>
            <a:spLocks noChangeShapeType="1"/>
          </p:cNvSpPr>
          <p:nvPr/>
        </p:nvSpPr>
        <p:spPr bwMode="auto">
          <a:xfrm>
            <a:off x="6908800" y="2667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89" name="Text Box 12"/>
          <p:cNvSpPr txBox="1">
            <a:spLocks noChangeArrowheads="1"/>
          </p:cNvSpPr>
          <p:nvPr/>
        </p:nvSpPr>
        <p:spPr bwMode="auto">
          <a:xfrm>
            <a:off x="6786033" y="2551113"/>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atin typeface="Arial" charset="0"/>
                <a:cs typeface="Arial" charset="0"/>
              </a:rPr>
              <a:t>283.500</a:t>
            </a:r>
          </a:p>
        </p:txBody>
      </p:sp>
      <p:sp>
        <p:nvSpPr>
          <p:cNvPr id="71690" name="Line 13"/>
          <p:cNvSpPr>
            <a:spLocks noChangeShapeType="1"/>
          </p:cNvSpPr>
          <p:nvPr/>
        </p:nvSpPr>
        <p:spPr bwMode="auto">
          <a:xfrm>
            <a:off x="4470400" y="2819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91" name="Text Box 14"/>
          <p:cNvSpPr txBox="1">
            <a:spLocks noChangeArrowheads="1"/>
          </p:cNvSpPr>
          <p:nvPr/>
        </p:nvSpPr>
        <p:spPr bwMode="auto">
          <a:xfrm>
            <a:off x="3839634" y="27035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id-ID">
              <a:latin typeface="Arial" charset="0"/>
              <a:cs typeface="Arial" charset="0"/>
            </a:endParaRPr>
          </a:p>
        </p:txBody>
      </p:sp>
      <p:sp>
        <p:nvSpPr>
          <p:cNvPr id="71692" name="Line 15"/>
          <p:cNvSpPr>
            <a:spLocks noChangeShapeType="1"/>
          </p:cNvSpPr>
          <p:nvPr/>
        </p:nvSpPr>
        <p:spPr bwMode="auto">
          <a:xfrm>
            <a:off x="4775200" y="2743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93" name="Text Box 16"/>
          <p:cNvSpPr txBox="1">
            <a:spLocks noChangeArrowheads="1"/>
          </p:cNvSpPr>
          <p:nvPr/>
        </p:nvSpPr>
        <p:spPr bwMode="auto">
          <a:xfrm>
            <a:off x="4550834" y="26273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id-ID">
              <a:latin typeface="Arial" charset="0"/>
              <a:cs typeface="Arial" charset="0"/>
            </a:endParaRPr>
          </a:p>
        </p:txBody>
      </p:sp>
      <p:sp>
        <p:nvSpPr>
          <p:cNvPr id="71694" name="Line 18"/>
          <p:cNvSpPr>
            <a:spLocks noChangeShapeType="1"/>
          </p:cNvSpPr>
          <p:nvPr/>
        </p:nvSpPr>
        <p:spPr bwMode="auto">
          <a:xfrm>
            <a:off x="3454400" y="2667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95" name="Line 19"/>
          <p:cNvSpPr>
            <a:spLocks noChangeShapeType="1"/>
          </p:cNvSpPr>
          <p:nvPr/>
        </p:nvSpPr>
        <p:spPr bwMode="auto">
          <a:xfrm>
            <a:off x="3352800" y="2743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1696" name="Text Box 20"/>
          <p:cNvSpPr txBox="1">
            <a:spLocks noChangeArrowheads="1"/>
          </p:cNvSpPr>
          <p:nvPr/>
        </p:nvSpPr>
        <p:spPr bwMode="auto">
          <a:xfrm>
            <a:off x="2844800" y="26670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a:latin typeface="Arial" charset="0"/>
                <a:cs typeface="Arial" charset="0"/>
              </a:rPr>
              <a:t>292.000</a:t>
            </a:r>
          </a:p>
        </p:txBody>
      </p:sp>
      <p:sp>
        <p:nvSpPr>
          <p:cNvPr id="17" name="Date Placeholder 16"/>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18" name="Slide Number Placeholder 17"/>
          <p:cNvSpPr>
            <a:spLocks noGrp="1"/>
          </p:cNvSpPr>
          <p:nvPr>
            <p:ph type="sldNum" sz="quarter" idx="4294967295"/>
          </p:nvPr>
        </p:nvSpPr>
        <p:spPr>
          <a:xfrm>
            <a:off x="8737600" y="6243638"/>
            <a:ext cx="2844800" cy="457200"/>
          </a:xfrm>
          <a:prstGeom prst="rect">
            <a:avLst/>
          </a:prstGeom>
        </p:spPr>
        <p:txBody>
          <a:bodyPr/>
          <a:lstStyle/>
          <a:p>
            <a:pPr>
              <a:defRPr/>
            </a:pPr>
            <a:fld id="{D2D27E52-99FC-4F86-A052-A8D55798C069}" type="slidenum">
              <a:rPr lang="en-US" smtClean="0"/>
              <a:pPr>
                <a:defRPr/>
              </a:pPr>
              <a:t>69</a:t>
            </a:fld>
            <a:endParaRPr lang="en-US"/>
          </a:p>
        </p:txBody>
      </p:sp>
      <p:sp>
        <p:nvSpPr>
          <p:cNvPr id="19" name="Footer Placeholder 18"/>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909174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idx="4294967295"/>
          </p:nvPr>
        </p:nvSpPr>
        <p:spPr/>
        <p:txBody>
          <a:bodyPr anchorCtr="0">
            <a:normAutofit/>
          </a:bodyPr>
          <a:lstStyle/>
          <a:p>
            <a:pPr eaLnBrk="1" hangingPunct="1">
              <a:defRPr/>
            </a:pPr>
            <a:r>
              <a:rPr lang="en-US" sz="4000" dirty="0" smtClean="0">
                <a:solidFill>
                  <a:srgbClr val="002060"/>
                </a:solidFill>
              </a:rPr>
              <a:t>Kos, </a:t>
            </a:r>
            <a:r>
              <a:rPr lang="en-US" sz="4000" dirty="0" err="1" smtClean="0">
                <a:solidFill>
                  <a:srgbClr val="002060"/>
                </a:solidFill>
              </a:rPr>
              <a:t>Biaya</a:t>
            </a:r>
            <a:r>
              <a:rPr lang="en-US" sz="4000" dirty="0" smtClean="0">
                <a:solidFill>
                  <a:srgbClr val="002060"/>
                </a:solidFill>
              </a:rPr>
              <a:t> Dan </a:t>
            </a:r>
            <a:r>
              <a:rPr lang="en-US" sz="4000" dirty="0" err="1" smtClean="0">
                <a:solidFill>
                  <a:srgbClr val="002060"/>
                </a:solidFill>
              </a:rPr>
              <a:t>Kerugian</a:t>
            </a:r>
            <a:endParaRPr lang="en-US" sz="4000" dirty="0" smtClean="0">
              <a:solidFill>
                <a:srgbClr val="002060"/>
              </a:solidFill>
            </a:endParaRPr>
          </a:p>
        </p:txBody>
      </p:sp>
      <p:sp>
        <p:nvSpPr>
          <p:cNvPr id="583683" name="Rectangle 3"/>
          <p:cNvSpPr>
            <a:spLocks noGrp="1" noChangeArrowheads="1"/>
          </p:cNvSpPr>
          <p:nvPr>
            <p:ph idx="4294967295"/>
          </p:nvPr>
        </p:nvSpPr>
        <p:spPr>
          <a:xfrm>
            <a:off x="406400" y="1219200"/>
            <a:ext cx="11480800" cy="5410200"/>
          </a:xfrm>
        </p:spPr>
        <p:txBody>
          <a:bodyPr>
            <a:normAutofit/>
          </a:bodyPr>
          <a:lstStyle/>
          <a:p>
            <a:pPr eaLnBrk="1" hangingPunct="1">
              <a:defRPr/>
            </a:pPr>
            <a:r>
              <a:rPr lang="en-US" sz="3000" dirty="0" smtClean="0">
                <a:solidFill>
                  <a:srgbClr val="C00000"/>
                </a:solidFill>
              </a:rPr>
              <a:t>Kos (</a:t>
            </a:r>
            <a:r>
              <a:rPr lang="en-US" sz="3000" i="1" dirty="0" smtClean="0">
                <a:solidFill>
                  <a:srgbClr val="C00000"/>
                </a:solidFill>
              </a:rPr>
              <a:t>cost</a:t>
            </a:r>
            <a:r>
              <a:rPr lang="en-US" sz="3000" dirty="0" smtClean="0">
                <a:solidFill>
                  <a:srgbClr val="C00000"/>
                </a:solidFill>
              </a:rPr>
              <a:t>) </a:t>
            </a:r>
            <a:r>
              <a:rPr lang="en-US" sz="3000" dirty="0" err="1" smtClean="0"/>
              <a:t>adalah</a:t>
            </a:r>
            <a:r>
              <a:rPr lang="en-US" sz="3000" dirty="0" smtClean="0"/>
              <a:t> </a:t>
            </a:r>
            <a:r>
              <a:rPr lang="en-US" sz="3000" dirty="0" err="1" smtClean="0"/>
              <a:t>kas</a:t>
            </a:r>
            <a:r>
              <a:rPr lang="en-US" sz="3000" dirty="0" smtClean="0"/>
              <a:t> </a:t>
            </a:r>
            <a:r>
              <a:rPr lang="en-US" sz="3000" dirty="0" err="1" smtClean="0"/>
              <a:t>atau</a:t>
            </a:r>
            <a:r>
              <a:rPr lang="en-US" sz="3000" dirty="0" smtClean="0"/>
              <a:t> </a:t>
            </a:r>
            <a:r>
              <a:rPr lang="en-US" sz="3000" dirty="0" err="1" smtClean="0"/>
              <a:t>nilai</a:t>
            </a:r>
            <a:r>
              <a:rPr lang="en-US" sz="3000" dirty="0" smtClean="0"/>
              <a:t> </a:t>
            </a:r>
            <a:r>
              <a:rPr lang="en-US" sz="3000" dirty="0" err="1" smtClean="0"/>
              <a:t>setara</a:t>
            </a:r>
            <a:r>
              <a:rPr lang="en-US" sz="3000" dirty="0" smtClean="0"/>
              <a:t> </a:t>
            </a:r>
            <a:r>
              <a:rPr lang="en-US" sz="3000" dirty="0" err="1" smtClean="0"/>
              <a:t>kas</a:t>
            </a:r>
            <a:r>
              <a:rPr lang="en-US" sz="3000" dirty="0" smtClean="0"/>
              <a:t> yang </a:t>
            </a:r>
            <a:r>
              <a:rPr lang="en-US" sz="3000" dirty="0" err="1" smtClean="0"/>
              <a:t>dikorbankan</a:t>
            </a:r>
            <a:r>
              <a:rPr lang="en-US" sz="3000" dirty="0" smtClean="0"/>
              <a:t> </a:t>
            </a:r>
            <a:r>
              <a:rPr lang="en-US" sz="3000" dirty="0" err="1" smtClean="0"/>
              <a:t>untuk</a:t>
            </a:r>
            <a:r>
              <a:rPr lang="en-US" sz="3000" dirty="0" smtClean="0"/>
              <a:t> </a:t>
            </a:r>
            <a:r>
              <a:rPr lang="en-US" sz="3000" dirty="0" err="1" smtClean="0"/>
              <a:t>memperoleh</a:t>
            </a:r>
            <a:r>
              <a:rPr lang="en-US" sz="3000" dirty="0" smtClean="0"/>
              <a:t> </a:t>
            </a:r>
            <a:r>
              <a:rPr lang="en-US" sz="3000" dirty="0" err="1" smtClean="0"/>
              <a:t>barang</a:t>
            </a:r>
            <a:r>
              <a:rPr lang="en-US" sz="3000" dirty="0" smtClean="0"/>
              <a:t> </a:t>
            </a:r>
            <a:r>
              <a:rPr lang="en-US" sz="3000" dirty="0" err="1" smtClean="0"/>
              <a:t>dan</a:t>
            </a:r>
            <a:r>
              <a:rPr lang="en-US" sz="3000" dirty="0" smtClean="0"/>
              <a:t> </a:t>
            </a:r>
            <a:r>
              <a:rPr lang="en-US" sz="3000" dirty="0" err="1" smtClean="0"/>
              <a:t>jasa</a:t>
            </a:r>
            <a:r>
              <a:rPr lang="en-US" sz="3000" dirty="0" smtClean="0"/>
              <a:t> yang </a:t>
            </a:r>
            <a:r>
              <a:rPr lang="en-US" sz="3000" dirty="0" err="1" smtClean="0"/>
              <a:t>diharapkan</a:t>
            </a:r>
            <a:r>
              <a:rPr lang="en-US" sz="3000" dirty="0" smtClean="0"/>
              <a:t> </a:t>
            </a:r>
            <a:r>
              <a:rPr lang="en-US" sz="3000" dirty="0" err="1" smtClean="0"/>
              <a:t>akan</a:t>
            </a:r>
            <a:r>
              <a:rPr lang="en-US" sz="3000" dirty="0" smtClean="0"/>
              <a:t> </a:t>
            </a:r>
            <a:r>
              <a:rPr lang="en-US" sz="3000" dirty="0" err="1" smtClean="0"/>
              <a:t>membawa</a:t>
            </a:r>
            <a:r>
              <a:rPr lang="en-US" sz="3000" dirty="0" smtClean="0"/>
              <a:t> </a:t>
            </a:r>
            <a:r>
              <a:rPr lang="en-US" sz="3000" dirty="0" err="1" smtClean="0"/>
              <a:t>manfaat</a:t>
            </a:r>
            <a:r>
              <a:rPr lang="en-US" sz="3000" dirty="0" smtClean="0"/>
              <a:t> </a:t>
            </a:r>
            <a:r>
              <a:rPr lang="en-US" sz="3000" dirty="0" err="1" smtClean="0"/>
              <a:t>sekarang</a:t>
            </a:r>
            <a:r>
              <a:rPr lang="en-US" sz="3000" dirty="0" smtClean="0"/>
              <a:t> </a:t>
            </a:r>
            <a:r>
              <a:rPr lang="en-US" sz="3000" dirty="0" err="1" smtClean="0"/>
              <a:t>atau</a:t>
            </a:r>
            <a:r>
              <a:rPr lang="en-US" sz="3000" dirty="0" smtClean="0"/>
              <a:t> di </a:t>
            </a:r>
            <a:r>
              <a:rPr lang="en-US" sz="3000" dirty="0" err="1" smtClean="0"/>
              <a:t>masa</a:t>
            </a:r>
            <a:r>
              <a:rPr lang="en-US" sz="3000" dirty="0" smtClean="0"/>
              <a:t> </a:t>
            </a:r>
            <a:r>
              <a:rPr lang="en-US" sz="3000" dirty="0" err="1" smtClean="0"/>
              <a:t>depan</a:t>
            </a:r>
            <a:r>
              <a:rPr lang="en-US" sz="3000" dirty="0" smtClean="0"/>
              <a:t> </a:t>
            </a:r>
            <a:r>
              <a:rPr lang="en-US" sz="3000" dirty="0" err="1" smtClean="0"/>
              <a:t>bagi</a:t>
            </a:r>
            <a:r>
              <a:rPr lang="en-US" sz="3000" dirty="0" smtClean="0"/>
              <a:t> </a:t>
            </a:r>
            <a:r>
              <a:rPr lang="en-US" sz="3000" dirty="0" err="1" smtClean="0"/>
              <a:t>organisasi</a:t>
            </a:r>
            <a:r>
              <a:rPr lang="en-US" sz="3000" dirty="0" smtClean="0"/>
              <a:t>.</a:t>
            </a:r>
          </a:p>
          <a:p>
            <a:pPr eaLnBrk="1" hangingPunct="1">
              <a:defRPr/>
            </a:pPr>
            <a:r>
              <a:rPr lang="en-US" sz="3000" dirty="0" err="1" smtClean="0">
                <a:solidFill>
                  <a:srgbClr val="C00000"/>
                </a:solidFill>
              </a:rPr>
              <a:t>Biaya</a:t>
            </a:r>
            <a:r>
              <a:rPr lang="en-US" sz="3000" dirty="0" smtClean="0">
                <a:solidFill>
                  <a:srgbClr val="C00000"/>
                </a:solidFill>
              </a:rPr>
              <a:t> (</a:t>
            </a:r>
            <a:r>
              <a:rPr lang="en-US" sz="3000" i="1" dirty="0" smtClean="0">
                <a:solidFill>
                  <a:srgbClr val="C00000"/>
                </a:solidFill>
              </a:rPr>
              <a:t>expense</a:t>
            </a:r>
            <a:r>
              <a:rPr lang="en-US" sz="3000" dirty="0" smtClean="0"/>
              <a:t>) </a:t>
            </a:r>
            <a:r>
              <a:rPr lang="en-US" sz="3000" dirty="0" err="1" smtClean="0"/>
              <a:t>adalah</a:t>
            </a:r>
            <a:r>
              <a:rPr lang="en-US" sz="3000" dirty="0" smtClean="0"/>
              <a:t> </a:t>
            </a:r>
            <a:r>
              <a:rPr lang="en-US" sz="3000" dirty="0" err="1" smtClean="0"/>
              <a:t>kos</a:t>
            </a:r>
            <a:r>
              <a:rPr lang="en-US" sz="3000" dirty="0" smtClean="0"/>
              <a:t> </a:t>
            </a:r>
            <a:r>
              <a:rPr lang="en-US" sz="3000" dirty="0" err="1" smtClean="0"/>
              <a:t>sumber</a:t>
            </a:r>
            <a:r>
              <a:rPr lang="en-US" sz="3000" dirty="0" smtClean="0"/>
              <a:t> </a:t>
            </a:r>
            <a:r>
              <a:rPr lang="en-US" sz="3000" dirty="0" err="1" smtClean="0"/>
              <a:t>daya</a:t>
            </a:r>
            <a:r>
              <a:rPr lang="en-US" sz="3000" dirty="0" smtClean="0"/>
              <a:t> yang </a:t>
            </a:r>
            <a:r>
              <a:rPr lang="en-US" sz="3000" dirty="0" err="1" smtClean="0"/>
              <a:t>telah</a:t>
            </a:r>
            <a:r>
              <a:rPr lang="en-US" sz="3000" dirty="0" smtClean="0"/>
              <a:t> </a:t>
            </a:r>
            <a:r>
              <a:rPr lang="en-US" sz="3000" dirty="0" err="1" smtClean="0"/>
              <a:t>atau</a:t>
            </a:r>
            <a:r>
              <a:rPr lang="en-US" sz="3000" dirty="0" smtClean="0"/>
              <a:t> </a:t>
            </a:r>
            <a:r>
              <a:rPr lang="en-US" sz="3000" dirty="0" err="1" smtClean="0"/>
              <a:t>akan</a:t>
            </a:r>
            <a:r>
              <a:rPr lang="en-US" sz="3000" dirty="0" smtClean="0"/>
              <a:t> </a:t>
            </a:r>
            <a:r>
              <a:rPr lang="en-US" sz="3000" dirty="0" err="1" smtClean="0"/>
              <a:t>dikorbankan</a:t>
            </a:r>
            <a:r>
              <a:rPr lang="en-US" sz="3000" dirty="0" smtClean="0"/>
              <a:t> </a:t>
            </a:r>
            <a:r>
              <a:rPr lang="en-US" sz="3000" dirty="0" err="1" smtClean="0"/>
              <a:t>untuk</a:t>
            </a:r>
            <a:r>
              <a:rPr lang="en-US" sz="3000" dirty="0" smtClean="0"/>
              <a:t> </a:t>
            </a:r>
            <a:r>
              <a:rPr lang="en-US" sz="3000" dirty="0" err="1" smtClean="0"/>
              <a:t>mewujudkan</a:t>
            </a:r>
            <a:r>
              <a:rPr lang="en-US" sz="3000" dirty="0" smtClean="0"/>
              <a:t> </a:t>
            </a:r>
            <a:r>
              <a:rPr lang="en-US" sz="3000" dirty="0" err="1" smtClean="0"/>
              <a:t>tujuan</a:t>
            </a:r>
            <a:r>
              <a:rPr lang="en-US" sz="3000" dirty="0" smtClean="0"/>
              <a:t> </a:t>
            </a:r>
            <a:r>
              <a:rPr lang="en-US" sz="3000" dirty="0" err="1" smtClean="0"/>
              <a:t>tertentu</a:t>
            </a:r>
            <a:r>
              <a:rPr lang="en-US" sz="3000" dirty="0" smtClean="0"/>
              <a:t>.</a:t>
            </a:r>
          </a:p>
          <a:p>
            <a:pPr eaLnBrk="1" hangingPunct="1">
              <a:defRPr/>
            </a:pPr>
            <a:r>
              <a:rPr lang="en-US" sz="3000" dirty="0" err="1" smtClean="0">
                <a:solidFill>
                  <a:srgbClr val="C00000"/>
                </a:solidFill>
              </a:rPr>
              <a:t>Kerugian</a:t>
            </a:r>
            <a:r>
              <a:rPr lang="en-US" sz="3000" dirty="0" smtClean="0">
                <a:solidFill>
                  <a:srgbClr val="C00000"/>
                </a:solidFill>
              </a:rPr>
              <a:t> (</a:t>
            </a:r>
            <a:r>
              <a:rPr lang="en-US" sz="3000" i="1" dirty="0" smtClean="0">
                <a:solidFill>
                  <a:srgbClr val="C00000"/>
                </a:solidFill>
              </a:rPr>
              <a:t>loss</a:t>
            </a:r>
            <a:r>
              <a:rPr lang="en-US" sz="3000" dirty="0" smtClean="0">
                <a:solidFill>
                  <a:srgbClr val="C00000"/>
                </a:solidFill>
              </a:rPr>
              <a:t>) </a:t>
            </a:r>
            <a:r>
              <a:rPr lang="en-US" sz="3000" dirty="0" err="1" smtClean="0"/>
              <a:t>adalah</a:t>
            </a:r>
            <a:r>
              <a:rPr lang="en-US" sz="3000" dirty="0" smtClean="0"/>
              <a:t> </a:t>
            </a:r>
            <a:r>
              <a:rPr lang="en-US" sz="3000" dirty="0" err="1" smtClean="0"/>
              <a:t>kos</a:t>
            </a:r>
            <a:r>
              <a:rPr lang="en-US" sz="3000" dirty="0" smtClean="0"/>
              <a:t> yang </a:t>
            </a:r>
            <a:r>
              <a:rPr lang="en-US" sz="3000" dirty="0" err="1" smtClean="0"/>
              <a:t>dikorbankan</a:t>
            </a:r>
            <a:r>
              <a:rPr lang="en-US" sz="3000" dirty="0" smtClean="0"/>
              <a:t> </a:t>
            </a:r>
            <a:r>
              <a:rPr lang="en-US" sz="3000" dirty="0" err="1" smtClean="0"/>
              <a:t>namun</a:t>
            </a:r>
            <a:r>
              <a:rPr lang="en-US" sz="3000" dirty="0" smtClean="0"/>
              <a:t> </a:t>
            </a:r>
            <a:r>
              <a:rPr lang="en-US" sz="3000" dirty="0" err="1" smtClean="0"/>
              <a:t>pengorbanan</a:t>
            </a:r>
            <a:r>
              <a:rPr lang="en-US" sz="3000" dirty="0" smtClean="0"/>
              <a:t> </a:t>
            </a:r>
            <a:r>
              <a:rPr lang="en-US" sz="3000" dirty="0" err="1" smtClean="0"/>
              <a:t>tersebut</a:t>
            </a:r>
            <a:r>
              <a:rPr lang="en-US" sz="3000" dirty="0" smtClean="0"/>
              <a:t> </a:t>
            </a:r>
            <a:r>
              <a:rPr lang="en-US" sz="3000" dirty="0" err="1" smtClean="0"/>
              <a:t>tidak</a:t>
            </a:r>
            <a:r>
              <a:rPr lang="en-US" sz="3000" dirty="0" smtClean="0"/>
              <a:t> </a:t>
            </a:r>
            <a:r>
              <a:rPr lang="en-US" sz="3000" dirty="0" err="1" smtClean="0"/>
              <a:t>menghasilkan</a:t>
            </a:r>
            <a:r>
              <a:rPr lang="en-US" sz="3000" dirty="0" smtClean="0"/>
              <a:t> </a:t>
            </a:r>
            <a:r>
              <a:rPr lang="en-US" sz="3000" dirty="0" err="1" smtClean="0"/>
              <a:t>pendapatan</a:t>
            </a:r>
            <a:r>
              <a:rPr lang="en-US" sz="3000" dirty="0" smtClean="0"/>
              <a:t> </a:t>
            </a:r>
            <a:r>
              <a:rPr lang="en-US" sz="3000" dirty="0" err="1" smtClean="0"/>
              <a:t>sebagaimana</a:t>
            </a:r>
            <a:r>
              <a:rPr lang="en-US" sz="3000" dirty="0" smtClean="0"/>
              <a:t> yang </a:t>
            </a:r>
            <a:r>
              <a:rPr lang="en-US" sz="3000" dirty="0" err="1" smtClean="0"/>
              <a:t>diharapkan</a:t>
            </a:r>
            <a:endParaRPr lang="en-US" sz="3000" dirty="0" smtClean="0"/>
          </a:p>
        </p:txBody>
      </p:sp>
      <p:sp>
        <p:nvSpPr>
          <p:cNvPr id="9220"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1EF55F3A-3E2D-40B4-8A1D-08B10B9D032F}" type="slidenum">
              <a:rPr lang="en-US" smtClean="0"/>
              <a:pPr>
                <a:defRPr/>
              </a:pPr>
              <a:t>7</a:t>
            </a:fld>
            <a:endParaRPr lang="en-US"/>
          </a:p>
        </p:txBody>
      </p:sp>
    </p:spTree>
    <p:extLst>
      <p:ext uri="{BB962C8B-B14F-4D97-AF65-F5344CB8AC3E}">
        <p14:creationId xmlns:p14="http://schemas.microsoft.com/office/powerpoint/2010/main" val="3610875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nchorCtr="0"/>
          <a:lstStyle/>
          <a:p>
            <a:pPr eaLnBrk="1" hangingPunct="1">
              <a:defRPr/>
            </a:pPr>
            <a:r>
              <a:rPr lang="en-US" smtClean="0"/>
              <a:t>Alokasi Selisih BOP</a:t>
            </a:r>
          </a:p>
        </p:txBody>
      </p:sp>
      <p:sp>
        <p:nvSpPr>
          <p:cNvPr id="139267" name="Rectangle 3"/>
          <p:cNvSpPr>
            <a:spLocks noGrp="1" noChangeArrowheads="1"/>
          </p:cNvSpPr>
          <p:nvPr>
            <p:ph type="body" idx="4294967295"/>
          </p:nvPr>
        </p:nvSpPr>
        <p:spPr/>
        <p:txBody>
          <a:bodyPr>
            <a:normAutofit lnSpcReduction="10000"/>
          </a:bodyPr>
          <a:lstStyle/>
          <a:p>
            <a:pPr eaLnBrk="1" hangingPunct="1">
              <a:lnSpc>
                <a:spcPct val="80000"/>
              </a:lnSpc>
              <a:defRPr/>
            </a:pPr>
            <a:r>
              <a:rPr lang="en-US" sz="2400" smtClean="0"/>
              <a:t>Jika jumlah selisih BOP tidak signifikan, ditutup ke ikhtisar L/R atau ke HPP</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Income Summary		8.500</a:t>
            </a:r>
          </a:p>
          <a:p>
            <a:pPr eaLnBrk="1" hangingPunct="1">
              <a:lnSpc>
                <a:spcPct val="80000"/>
              </a:lnSpc>
              <a:buFont typeface="Wingdings" pitchFamily="2" charset="2"/>
              <a:buNone/>
              <a:defRPr/>
            </a:pPr>
            <a:r>
              <a:rPr lang="en-US" sz="2400" smtClean="0"/>
              <a:t>		Factory Overhead Control	8.500</a:t>
            </a:r>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400" smtClean="0"/>
              <a:t>Atau</a:t>
            </a:r>
          </a:p>
          <a:p>
            <a:pPr eaLnBrk="1" hangingPunct="1">
              <a:lnSpc>
                <a:spcPct val="80000"/>
              </a:lnSpc>
              <a:defRPr/>
            </a:pPr>
            <a:r>
              <a:rPr lang="en-US" sz="2400" smtClean="0"/>
              <a:t>Cost of Goods Sold	8.500</a:t>
            </a:r>
          </a:p>
          <a:p>
            <a:pPr eaLnBrk="1" hangingPunct="1">
              <a:lnSpc>
                <a:spcPct val="80000"/>
              </a:lnSpc>
              <a:buFont typeface="Wingdings" pitchFamily="2" charset="2"/>
              <a:buNone/>
              <a:defRPr/>
            </a:pPr>
            <a:r>
              <a:rPr lang="en-US" sz="2400" smtClean="0"/>
              <a:t>		Factory Overhead Control	8.500</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Alternatif lain bisa dilaporkan sebagai penyesuan dalam Harga Pokok Penjualan</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8B57038-0FAD-4073-A6A8-33A0263D3353}" type="slidenum">
              <a:rPr lang="en-US" smtClean="0"/>
              <a:pPr>
                <a:defRPr/>
              </a:pPr>
              <a:t>70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469101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p:txBody>
          <a:bodyPr anchorCtr="0"/>
          <a:lstStyle/>
          <a:p>
            <a:pPr eaLnBrk="1" hangingPunct="1">
              <a:defRPr/>
            </a:pPr>
            <a:r>
              <a:rPr lang="en-US" smtClean="0"/>
              <a:t>Alokasi Selisih BOP-Lanjutan</a:t>
            </a:r>
          </a:p>
        </p:txBody>
      </p:sp>
      <p:sp>
        <p:nvSpPr>
          <p:cNvPr id="140291" name="Rectangle 3"/>
          <p:cNvSpPr>
            <a:spLocks noGrp="1" noChangeArrowheads="1"/>
          </p:cNvSpPr>
          <p:nvPr>
            <p:ph type="body" idx="4294967295"/>
          </p:nvPr>
        </p:nvSpPr>
        <p:spPr/>
        <p:txBody>
          <a:bodyPr/>
          <a:lstStyle/>
          <a:p>
            <a:pPr eaLnBrk="1" hangingPunct="1">
              <a:defRPr/>
            </a:pPr>
            <a:r>
              <a:rPr lang="en-US" sz="2800" smtClean="0"/>
              <a:t>Jika dampaknya terhadap laporan keuangan material, selisih BOP dialokasikan ke persediaan BDP dan Produk jadi serta HPP.</a:t>
            </a:r>
          </a:p>
          <a:p>
            <a:pPr eaLnBrk="1" hangingPunct="1">
              <a:defRPr/>
            </a:pPr>
            <a:r>
              <a:rPr lang="en-US" sz="2800" smtClean="0"/>
              <a:t>Contoh: Di akhir tahun berjalan, Spander Company memeiliki saldo BOP dibebankan terlalu rendah $4.000, dan saldo persediaan serta HPP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904AD89F-A8DA-458E-AC35-A3D3DC0711B1}" type="slidenum">
              <a:rPr lang="en-US" smtClean="0"/>
              <a:pPr>
                <a:defRPr/>
              </a:pPr>
              <a:t>71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794636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nchorCtr="0"/>
          <a:lstStyle/>
          <a:p>
            <a:pPr eaLnBrk="1" hangingPunct="1">
              <a:defRPr/>
            </a:pPr>
            <a:r>
              <a:rPr lang="en-US" smtClean="0"/>
              <a:t>Alokasi Selisih BOP-Lanjutan</a:t>
            </a:r>
          </a:p>
        </p:txBody>
      </p:sp>
      <p:sp>
        <p:nvSpPr>
          <p:cNvPr id="141315" name="Rectangle 3"/>
          <p:cNvSpPr>
            <a:spLocks noGrp="1" noChangeArrowheads="1"/>
          </p:cNvSpPr>
          <p:nvPr>
            <p:ph type="body" idx="4294967295"/>
          </p:nvPr>
        </p:nvSpPr>
        <p:spPr/>
        <p:txBody>
          <a:bodyPr>
            <a:normAutofit lnSpcReduction="10000"/>
          </a:bodyPr>
          <a:lstStyle/>
          <a:p>
            <a:pPr eaLnBrk="1" hangingPunct="1">
              <a:lnSpc>
                <a:spcPct val="80000"/>
              </a:lnSpc>
              <a:defRPr/>
            </a:pPr>
            <a:r>
              <a:rPr lang="en-US" sz="2000" smtClean="0"/>
              <a:t>Selisih BOP biasanya dialokasikan ke tiga rekening sesuai dengan proporsi saldonya</a:t>
            </a:r>
          </a:p>
          <a:p>
            <a:pPr eaLnBrk="1" hangingPunct="1">
              <a:lnSpc>
                <a:spcPct val="80000"/>
              </a:lnSpc>
              <a:buFont typeface="Wingdings" pitchFamily="2" charset="2"/>
              <a:buNone/>
              <a:defRPr/>
            </a:pPr>
            <a:r>
              <a:rPr lang="en-US" sz="2000" smtClean="0"/>
              <a:t>			Saldo 		%	Alokasi</a:t>
            </a:r>
          </a:p>
          <a:p>
            <a:pPr eaLnBrk="1" hangingPunct="1">
              <a:lnSpc>
                <a:spcPct val="80000"/>
              </a:lnSpc>
              <a:buFont typeface="Wingdings" pitchFamily="2" charset="2"/>
              <a:buNone/>
              <a:defRPr/>
            </a:pPr>
            <a:r>
              <a:rPr lang="en-US" sz="2000" smtClean="0"/>
              <a:t>  	WIP		   25.000	10	  400</a:t>
            </a:r>
          </a:p>
          <a:p>
            <a:pPr eaLnBrk="1" hangingPunct="1">
              <a:lnSpc>
                <a:spcPct val="80000"/>
              </a:lnSpc>
              <a:buFont typeface="Wingdings" pitchFamily="2" charset="2"/>
              <a:buNone/>
              <a:defRPr/>
            </a:pPr>
            <a:r>
              <a:rPr lang="en-US" sz="2000" smtClean="0"/>
              <a:t>	FG		   45.000	18	  720</a:t>
            </a:r>
          </a:p>
          <a:p>
            <a:pPr eaLnBrk="1" hangingPunct="1">
              <a:lnSpc>
                <a:spcPct val="80000"/>
              </a:lnSpc>
              <a:buFont typeface="Wingdings" pitchFamily="2" charset="2"/>
              <a:buNone/>
              <a:defRPr/>
            </a:pPr>
            <a:r>
              <a:rPr lang="en-US" sz="2000" smtClean="0"/>
              <a:t>	COGS	 </a:t>
            </a:r>
            <a:r>
              <a:rPr lang="en-US" sz="2000" u="sng" smtClean="0"/>
              <a:t>180.000</a:t>
            </a:r>
            <a:r>
              <a:rPr lang="en-US" sz="2000" smtClean="0"/>
              <a:t>	</a:t>
            </a:r>
            <a:r>
              <a:rPr lang="en-US" sz="2000" u="sng" smtClean="0"/>
              <a:t>72</a:t>
            </a:r>
            <a:r>
              <a:rPr lang="en-US" sz="2000" smtClean="0"/>
              <a:t>	</a:t>
            </a:r>
            <a:r>
              <a:rPr lang="en-US" sz="2000" u="sng" smtClean="0"/>
              <a:t>2.880</a:t>
            </a:r>
          </a:p>
          <a:p>
            <a:pPr eaLnBrk="1" hangingPunct="1">
              <a:lnSpc>
                <a:spcPct val="80000"/>
              </a:lnSpc>
              <a:buFont typeface="Wingdings" pitchFamily="2" charset="2"/>
              <a:buNone/>
              <a:defRPr/>
            </a:pPr>
            <a:r>
              <a:rPr lang="en-US" sz="2000" smtClean="0"/>
              <a:t>	Total	 250.000	100  	4.000</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Jurnal alokasi selisih BOP</a:t>
            </a:r>
          </a:p>
          <a:p>
            <a:pPr eaLnBrk="1" hangingPunct="1">
              <a:lnSpc>
                <a:spcPct val="80000"/>
              </a:lnSpc>
              <a:buFont typeface="Wingdings" pitchFamily="2" charset="2"/>
              <a:buNone/>
              <a:defRPr/>
            </a:pPr>
            <a:r>
              <a:rPr lang="en-US" sz="2000" smtClean="0"/>
              <a:t>	WIP		             400</a:t>
            </a:r>
          </a:p>
          <a:p>
            <a:pPr eaLnBrk="1" hangingPunct="1">
              <a:lnSpc>
                <a:spcPct val="80000"/>
              </a:lnSpc>
              <a:buFont typeface="Wingdings" pitchFamily="2" charset="2"/>
              <a:buNone/>
              <a:defRPr/>
            </a:pPr>
            <a:r>
              <a:rPr lang="en-US" sz="2000" smtClean="0"/>
              <a:t>	FG		             720</a:t>
            </a:r>
          </a:p>
          <a:p>
            <a:pPr eaLnBrk="1" hangingPunct="1">
              <a:lnSpc>
                <a:spcPct val="80000"/>
              </a:lnSpc>
              <a:buFont typeface="Wingdings" pitchFamily="2" charset="2"/>
              <a:buNone/>
              <a:defRPr/>
            </a:pPr>
            <a:r>
              <a:rPr lang="en-US" sz="2000" smtClean="0"/>
              <a:t>	COGS	          2.880</a:t>
            </a:r>
          </a:p>
          <a:p>
            <a:pPr eaLnBrk="1" hangingPunct="1">
              <a:lnSpc>
                <a:spcPct val="80000"/>
              </a:lnSpc>
              <a:buFont typeface="Wingdings" pitchFamily="2" charset="2"/>
              <a:buNone/>
              <a:defRPr/>
            </a:pPr>
            <a:r>
              <a:rPr lang="en-US" sz="2000" smtClean="0"/>
              <a:t>	Factory Overhead Control		4.000</a:t>
            </a:r>
          </a:p>
          <a:p>
            <a:pPr lvl="3" eaLnBrk="1" hangingPunct="1">
              <a:lnSpc>
                <a:spcPct val="80000"/>
              </a:lnSpc>
              <a:buFontTx/>
              <a:buNone/>
              <a:defRPr/>
            </a:pPr>
            <a:endParaRPr lang="en-US" sz="1400" smtClean="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9A6A7AB-39E6-47AE-BA4A-F747B82728D8}" type="slidenum">
              <a:rPr lang="en-US" smtClean="0"/>
              <a:pPr>
                <a:defRPr/>
              </a:pPr>
              <a:t>72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478705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dirty="0" smtClean="0">
                <a:solidFill>
                  <a:srgbClr val="7030A0"/>
                </a:solidFill>
              </a:rPr>
              <a:t>ACTIVITY -</a:t>
            </a:r>
            <a:r>
              <a:rPr lang="en-US" dirty="0" smtClean="0">
                <a:solidFill>
                  <a:srgbClr val="7030A0"/>
                </a:solidFill>
              </a:rPr>
              <a:t> </a:t>
            </a:r>
            <a:r>
              <a:rPr lang="en-US" dirty="0">
                <a:solidFill>
                  <a:srgbClr val="7030A0"/>
                </a:solidFill>
              </a:rPr>
              <a:t>BASED COSTING</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dirty="0"/>
              <a:t>5</a:t>
            </a:r>
            <a:endParaRPr lang="en-US" sz="2400" dirty="0"/>
          </a:p>
        </p:txBody>
      </p:sp>
    </p:spTree>
    <p:extLst>
      <p:ext uri="{BB962C8B-B14F-4D97-AF65-F5344CB8AC3E}">
        <p14:creationId xmlns:p14="http://schemas.microsoft.com/office/powerpoint/2010/main" val="31014755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LATAR BELAKANG ABC</a:t>
            </a:r>
          </a:p>
        </p:txBody>
      </p:sp>
      <p:sp>
        <p:nvSpPr>
          <p:cNvPr id="3075" name="Rectangle 3"/>
          <p:cNvSpPr>
            <a:spLocks noGrp="1" noChangeArrowheads="1"/>
          </p:cNvSpPr>
          <p:nvPr>
            <p:ph type="body" idx="1"/>
          </p:nvPr>
        </p:nvSpPr>
        <p:spPr/>
        <p:txBody>
          <a:bodyPr/>
          <a:lstStyle/>
          <a:p>
            <a:pPr eaLnBrk="1" hangingPunct="1">
              <a:lnSpc>
                <a:spcPct val="90000"/>
              </a:lnSpc>
              <a:defRPr/>
            </a:pPr>
            <a:r>
              <a:rPr lang="en-US" smtClean="0"/>
              <a:t>PERKEMBANGAN PROSES MANUFAKTUR – FLEXIBLE MANUFACTURING SYSTEM – PENINGKATAN INDIRECT COST PRODUCT</a:t>
            </a:r>
          </a:p>
          <a:p>
            <a:pPr eaLnBrk="1" hangingPunct="1">
              <a:lnSpc>
                <a:spcPct val="90000"/>
              </a:lnSpc>
              <a:defRPr/>
            </a:pPr>
            <a:r>
              <a:rPr lang="en-US" smtClean="0"/>
              <a:t>REALITASNYA BANYAK BIAYA/KOS YG TDK DIPICU OLEH OUTPUT, JTKL ATAU JAM MESIN – BIAYA SET-UP, PENANGANAN ORDER</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EFA18731-C65E-4BFF-96A1-F6FDE8614734}" type="slidenum">
              <a:rPr lang="en-US" smtClean="0"/>
              <a:pPr>
                <a:defRPr/>
              </a:pPr>
              <a:t>74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009858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smtClean="0"/>
              <a:t>KELEMAHAN YG TRADITIONAL COSTING</a:t>
            </a:r>
          </a:p>
        </p:txBody>
      </p:sp>
      <p:sp>
        <p:nvSpPr>
          <p:cNvPr id="4099" name="Rectangle 3"/>
          <p:cNvSpPr>
            <a:spLocks noGrp="1" noChangeArrowheads="1"/>
          </p:cNvSpPr>
          <p:nvPr>
            <p:ph type="body" idx="1"/>
          </p:nvPr>
        </p:nvSpPr>
        <p:spPr/>
        <p:txBody>
          <a:bodyPr/>
          <a:lstStyle/>
          <a:p>
            <a:pPr eaLnBrk="1" hangingPunct="1">
              <a:lnSpc>
                <a:spcPct val="90000"/>
              </a:lnSpc>
              <a:defRPr/>
            </a:pPr>
            <a:r>
              <a:rPr lang="en-US" sz="2800" smtClean="0"/>
              <a:t>TUJUAN PENETAPAN NILAI PERSEDIAAN – TDK DIDESAIN UNTUK MENGHASILKAN INFORMASI KOS YG AKURAT – PELAPORAN KEUANGAN EKSTERNAL</a:t>
            </a:r>
          </a:p>
          <a:p>
            <a:pPr eaLnBrk="1" hangingPunct="1">
              <a:lnSpc>
                <a:spcPct val="90000"/>
              </a:lnSpc>
              <a:defRPr/>
            </a:pPr>
            <a:r>
              <a:rPr lang="en-US" sz="2800" smtClean="0"/>
              <a:t>KURANG ADAPTIF TERHADAP PERUBAHAN</a:t>
            </a:r>
          </a:p>
          <a:p>
            <a:pPr eaLnBrk="1" hangingPunct="1">
              <a:lnSpc>
                <a:spcPct val="90000"/>
              </a:lnSpc>
              <a:defRPr/>
            </a:pPr>
            <a:r>
              <a:rPr lang="en-US" sz="2800" smtClean="0"/>
              <a:t>DAMPAK NEGATIF TERHADAP PERILAKU – PRODUK YG SULIT DIPRODUKSI DILAPORKAN SANGAT PROFITABLE, PROFIT MARGIM MASING2 SEGMEN SULIT DIJELASKAN</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CADDB7BB-6977-4115-91B7-AB7949EAA6CF}" type="slidenum">
              <a:rPr lang="en-US" smtClean="0"/>
              <a:pPr>
                <a:defRPr/>
              </a:pPr>
              <a:t>75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7493028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t>Gejala Sistem Costing Yang Usang</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z="2400" smtClean="0"/>
              <a:t>Profit margin masing-masing produk sulit dijelaskan</a:t>
            </a:r>
          </a:p>
          <a:p>
            <a:pPr eaLnBrk="1" hangingPunct="1">
              <a:lnSpc>
                <a:spcPct val="90000"/>
              </a:lnSpc>
              <a:defRPr/>
            </a:pPr>
            <a:r>
              <a:rPr lang="en-US" sz="2400" smtClean="0"/>
              <a:t>Produk yang sulit diproduksi dilaporkan sangat menguntungkan meskipun tidak dijual dengan harga premium</a:t>
            </a:r>
          </a:p>
          <a:p>
            <a:pPr eaLnBrk="1" hangingPunct="1">
              <a:lnSpc>
                <a:spcPct val="90000"/>
              </a:lnSpc>
              <a:defRPr/>
            </a:pPr>
            <a:r>
              <a:rPr lang="en-US" sz="2400" smtClean="0"/>
              <a:t>Hasil penawaran (kemenangan atau kekalahan tender sulit dijelaskan</a:t>
            </a:r>
          </a:p>
          <a:p>
            <a:pPr eaLnBrk="1" hangingPunct="1">
              <a:lnSpc>
                <a:spcPct val="90000"/>
              </a:lnSpc>
              <a:defRPr/>
            </a:pPr>
            <a:r>
              <a:rPr lang="en-US" sz="2400" smtClean="0"/>
              <a:t>Menjual produk bervolume tinggi dengan harga mahal dan sebaliknya, sementara harga pesaing sebaliknya</a:t>
            </a:r>
          </a:p>
          <a:p>
            <a:pPr eaLnBrk="1" hangingPunct="1">
              <a:lnSpc>
                <a:spcPct val="90000"/>
              </a:lnSpc>
              <a:defRPr/>
            </a:pPr>
            <a:r>
              <a:rPr lang="en-US" sz="2400" smtClean="0"/>
              <a:t>Suplier menawarkan suku cadang komponen rakitan dengan harga murah</a:t>
            </a:r>
          </a:p>
          <a:p>
            <a:pPr eaLnBrk="1" hangingPunct="1">
              <a:lnSpc>
                <a:spcPct val="90000"/>
              </a:lnSpc>
              <a:defRPr/>
            </a:pPr>
            <a:r>
              <a:rPr lang="en-US" sz="2400" smtClean="0"/>
              <a:t>Pelanggan tidak berreaksi atas kenaikan harga</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16910360-479B-4341-9D64-15ADDA4200F5}" type="slidenum">
              <a:rPr lang="en-US" smtClean="0"/>
              <a:pPr>
                <a:defRPr/>
              </a:pPr>
              <a:t>76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8126273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smtClean="0"/>
              <a:t>PERBEDAAN ANTARA ABC DAN TRADITIONAL COSTING</a:t>
            </a:r>
          </a:p>
        </p:txBody>
      </p:sp>
      <p:sp>
        <p:nvSpPr>
          <p:cNvPr id="5123" name="Rectangle 3"/>
          <p:cNvSpPr>
            <a:spLocks noGrp="1" noChangeArrowheads="1"/>
          </p:cNvSpPr>
          <p:nvPr>
            <p:ph type="body" idx="1"/>
          </p:nvPr>
        </p:nvSpPr>
        <p:spPr/>
        <p:txBody>
          <a:bodyPr/>
          <a:lstStyle/>
          <a:p>
            <a:pPr eaLnBrk="1" hangingPunct="1">
              <a:lnSpc>
                <a:spcPct val="90000"/>
              </a:lnSpc>
              <a:defRPr/>
            </a:pPr>
            <a:r>
              <a:rPr lang="en-US" sz="2800" smtClean="0"/>
              <a:t>PENGGUNAAN COST DRIVER</a:t>
            </a:r>
          </a:p>
          <a:p>
            <a:pPr lvl="1" eaLnBrk="1" hangingPunct="1">
              <a:lnSpc>
                <a:spcPct val="90000"/>
              </a:lnSpc>
              <a:defRPr/>
            </a:pPr>
            <a:r>
              <a:rPr lang="en-US" sz="2400" smtClean="0"/>
              <a:t>TRADITIONAL COSTING – COST DRIVER LEVEL UNIT</a:t>
            </a:r>
          </a:p>
          <a:p>
            <a:pPr lvl="1" eaLnBrk="1" hangingPunct="1">
              <a:lnSpc>
                <a:spcPct val="90000"/>
              </a:lnSpc>
              <a:defRPr/>
            </a:pPr>
            <a:r>
              <a:rPr lang="en-US" sz="2400" smtClean="0"/>
              <a:t>ABC – MENGGUNAKAN COST DRIVER LEVEL UNIT DAN NON UNIT</a:t>
            </a:r>
          </a:p>
          <a:p>
            <a:pPr eaLnBrk="1" hangingPunct="1">
              <a:lnSpc>
                <a:spcPct val="90000"/>
              </a:lnSpc>
              <a:defRPr/>
            </a:pPr>
            <a:r>
              <a:rPr lang="en-US" sz="2800" smtClean="0"/>
              <a:t>PROSES PEMBEBANAN COST</a:t>
            </a:r>
          </a:p>
          <a:p>
            <a:pPr lvl="1" eaLnBrk="1" hangingPunct="1">
              <a:lnSpc>
                <a:spcPct val="90000"/>
              </a:lnSpc>
              <a:defRPr/>
            </a:pPr>
            <a:r>
              <a:rPr lang="en-US" sz="2400" smtClean="0"/>
              <a:t>TRADITIONAL BOP DIBEBANKAN ATAS DASAR TARIF YG DITENTUKAN DIMUKA DENGAN MENGGUNAKAN SATU DASAR PEMBEBANAN</a:t>
            </a:r>
          </a:p>
          <a:p>
            <a:pPr lvl="1" eaLnBrk="1" hangingPunct="1">
              <a:lnSpc>
                <a:spcPct val="90000"/>
              </a:lnSpc>
              <a:defRPr/>
            </a:pPr>
            <a:r>
              <a:rPr lang="en-US" sz="2400" smtClean="0"/>
              <a:t>ABC: PENENTUAN TARIF KELOMPOK, PEMBEBANAN KOS KE OBJEK KOS</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205902F7-43B4-4DEA-A321-568305A0D3BA}" type="slidenum">
              <a:rPr lang="en-US" smtClean="0"/>
              <a:pPr>
                <a:defRPr/>
              </a:pPr>
              <a:t>77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536845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smtClean="0"/>
              <a:t>Klasifikasi kos </a:t>
            </a:r>
            <a:br>
              <a:rPr lang="en-US" sz="4000" smtClean="0"/>
            </a:br>
            <a:r>
              <a:rPr lang="en-US" sz="4000" smtClean="0"/>
              <a:t>berdasarkan cost driver</a:t>
            </a:r>
          </a:p>
        </p:txBody>
      </p:sp>
      <p:graphicFrame>
        <p:nvGraphicFramePr>
          <p:cNvPr id="9259" name="Group 43"/>
          <p:cNvGraphicFramePr>
            <a:graphicFrameLocks noGrp="1"/>
          </p:cNvGraphicFramePr>
          <p:nvPr>
            <p:ph idx="1"/>
          </p:nvPr>
        </p:nvGraphicFramePr>
        <p:xfrm>
          <a:off x="609600" y="1600201"/>
          <a:ext cx="10972800" cy="5275517"/>
        </p:xfrm>
        <a:graphic>
          <a:graphicData uri="http://schemas.openxmlformats.org/drawingml/2006/table">
            <a:tbl>
              <a:tblPr/>
              <a:tblGrid>
                <a:gridCol w="3657600"/>
                <a:gridCol w="3657600"/>
                <a:gridCol w="3657600"/>
              </a:tblGrid>
              <a:tr h="904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Klasifikasi</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Jenis kos</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Kebutuhan kos</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8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Kos level unit</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Bahan baku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Tenaga kerja langsung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Beberapa biaya mesin yg dpt ditelusur</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Setiap unit yang diproduksi</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Kos level batch</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Penanganan order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Set-up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Pemindahan bahan</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Setiap batch yang diproduksi</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Kos level produk</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Order perubahan teknik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Pemeliharaan peralatan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Pengembangan produk</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Mendukung seluruh lini produk</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Kos level fasilitas</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Depresiasi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Gaji manajer pabrik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Iklan organisasi</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Mendukung keseluruhan organisasi</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7F4EC70-2324-4239-9038-91EE696CF0A1}" type="slidenum">
              <a:rPr lang="en-US" smtClean="0"/>
              <a:pPr>
                <a:defRPr/>
              </a:pPr>
              <a:t>78</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4218164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MANFAAT ABC</a:t>
            </a:r>
          </a:p>
        </p:txBody>
      </p:sp>
      <p:sp>
        <p:nvSpPr>
          <p:cNvPr id="6147" name="Rectangle 3"/>
          <p:cNvSpPr>
            <a:spLocks noGrp="1" noChangeArrowheads="1"/>
          </p:cNvSpPr>
          <p:nvPr>
            <p:ph type="body" idx="1"/>
          </p:nvPr>
        </p:nvSpPr>
        <p:spPr/>
        <p:txBody>
          <a:bodyPr/>
          <a:lstStyle/>
          <a:p>
            <a:pPr eaLnBrk="1" hangingPunct="1">
              <a:defRPr/>
            </a:pPr>
            <a:r>
              <a:rPr lang="en-US" sz="2800" smtClean="0"/>
              <a:t>MENINGKATKAN KUALITAS KEPUTUSAN  MELALUI PENYEDIAAN INFORMASI AKUNTNASI YG LEBIH AKURAT</a:t>
            </a:r>
          </a:p>
          <a:p>
            <a:pPr eaLnBrk="1" hangingPunct="1">
              <a:defRPr/>
            </a:pPr>
            <a:r>
              <a:rPr lang="en-US" sz="2800" smtClean="0"/>
              <a:t>MENAWARKAN PERBAIKAN PROSES KERJA DALAM MEMANAGE AKTIVITAS OVERHED</a:t>
            </a:r>
          </a:p>
          <a:p>
            <a:pPr eaLnBrk="1" hangingPunct="1">
              <a:defRPr/>
            </a:pPr>
            <a:r>
              <a:rPr lang="en-US" sz="2800" smtClean="0"/>
              <a:t>MEMBANTU MENINGKATKAN KUALITAS ACTIVTY-BASED MANAGEMENT (ABM)</a:t>
            </a:r>
          </a:p>
          <a:p>
            <a:pPr eaLnBrk="1" hangingPunct="1">
              <a:defRPr/>
            </a:pPr>
            <a:r>
              <a:rPr lang="en-US" sz="2800" smtClean="0"/>
              <a:t>MEMPERMUDAH ESTIMASI KOS</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08D5C8A3-D394-4E19-9003-A1B09ACD7CA5}" type="slidenum">
              <a:rPr lang="en-US" smtClean="0"/>
              <a:pPr>
                <a:defRPr/>
              </a:pPr>
              <a:t>79</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06452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idx="4294967295"/>
          </p:nvPr>
        </p:nvSpPr>
        <p:spPr>
          <a:xfrm>
            <a:off x="609600" y="152400"/>
            <a:ext cx="10363200" cy="1143000"/>
          </a:xfrm>
        </p:spPr>
        <p:txBody>
          <a:bodyPr anchorCtr="0">
            <a:normAutofit fontScale="90000"/>
          </a:bodyPr>
          <a:lstStyle/>
          <a:p>
            <a:pPr eaLnBrk="1" hangingPunct="1">
              <a:defRPr/>
            </a:pPr>
            <a:r>
              <a:rPr lang="en-US" sz="4000" dirty="0" err="1" smtClean="0">
                <a:solidFill>
                  <a:srgbClr val="FF0000"/>
                </a:solidFill>
              </a:rPr>
              <a:t>Contoh</a:t>
            </a:r>
            <a:r>
              <a:rPr lang="en-US" sz="4000" dirty="0" smtClean="0">
                <a:solidFill>
                  <a:srgbClr val="FF0000"/>
                </a:solidFill>
              </a:rPr>
              <a:t> </a:t>
            </a:r>
            <a:r>
              <a:rPr lang="en-US" sz="4000" dirty="0" err="1" smtClean="0">
                <a:solidFill>
                  <a:srgbClr val="FF0000"/>
                </a:solidFill>
              </a:rPr>
              <a:t>Penggunaan</a:t>
            </a:r>
            <a:r>
              <a:rPr lang="en-US" sz="4000" dirty="0" smtClean="0">
                <a:solidFill>
                  <a:srgbClr val="FF0000"/>
                </a:solidFill>
              </a:rPr>
              <a:t> Cost, Expense Dan Loss</a:t>
            </a:r>
          </a:p>
        </p:txBody>
      </p:sp>
      <p:sp>
        <p:nvSpPr>
          <p:cNvPr id="584707" name="Rectangle 3"/>
          <p:cNvSpPr>
            <a:spLocks noGrp="1" noChangeArrowheads="1"/>
          </p:cNvSpPr>
          <p:nvPr>
            <p:ph idx="4294967295"/>
          </p:nvPr>
        </p:nvSpPr>
        <p:spPr>
          <a:xfrm>
            <a:off x="406400" y="1371600"/>
            <a:ext cx="11582400" cy="4724400"/>
          </a:xfrm>
        </p:spPr>
        <p:txBody>
          <a:bodyPr>
            <a:normAutofit/>
          </a:bodyPr>
          <a:lstStyle/>
          <a:p>
            <a:pPr eaLnBrk="1" hangingPunct="1">
              <a:lnSpc>
                <a:spcPct val="70000"/>
              </a:lnSpc>
              <a:defRPr/>
            </a:pPr>
            <a:r>
              <a:rPr lang="en-US" sz="1800" b="1" dirty="0" err="1" smtClean="0"/>
              <a:t>Contoh</a:t>
            </a:r>
            <a:r>
              <a:rPr lang="en-US" sz="1800" b="1" dirty="0" smtClean="0"/>
              <a:t> 1: </a:t>
            </a:r>
          </a:p>
          <a:p>
            <a:pPr lvl="1" eaLnBrk="1" hangingPunct="1">
              <a:lnSpc>
                <a:spcPct val="90000"/>
              </a:lnSpc>
              <a:defRPr/>
            </a:pPr>
            <a:r>
              <a:rPr lang="en-US" sz="1600" dirty="0" smtClean="0"/>
              <a:t>PT SARANA TRANSPORT </a:t>
            </a:r>
            <a:r>
              <a:rPr lang="en-US" sz="1600" dirty="0" err="1" smtClean="0"/>
              <a:t>berusaha</a:t>
            </a:r>
            <a:r>
              <a:rPr lang="en-US" sz="1600" dirty="0" smtClean="0"/>
              <a:t> </a:t>
            </a:r>
            <a:r>
              <a:rPr lang="en-US" sz="1600" dirty="0" err="1" smtClean="0"/>
              <a:t>dalam</a:t>
            </a:r>
            <a:r>
              <a:rPr lang="en-US" sz="1600" dirty="0" smtClean="0"/>
              <a:t> </a:t>
            </a:r>
            <a:r>
              <a:rPr lang="en-US" sz="1600" dirty="0" err="1" smtClean="0"/>
              <a:t>bisnis</a:t>
            </a:r>
            <a:r>
              <a:rPr lang="en-US" sz="1600" dirty="0" smtClean="0"/>
              <a:t> </a:t>
            </a:r>
            <a:r>
              <a:rPr lang="en-US" sz="1600" dirty="0" err="1" smtClean="0"/>
              <a:t>jasa</a:t>
            </a:r>
            <a:r>
              <a:rPr lang="en-US" sz="1600" dirty="0" smtClean="0"/>
              <a:t> </a:t>
            </a:r>
            <a:r>
              <a:rPr lang="en-US" sz="1600" dirty="0" err="1" smtClean="0"/>
              <a:t>transportasi</a:t>
            </a:r>
            <a:r>
              <a:rPr lang="en-US" sz="1600" dirty="0" smtClean="0"/>
              <a:t> </a:t>
            </a:r>
            <a:r>
              <a:rPr lang="en-US" sz="1600" dirty="0" err="1" smtClean="0"/>
              <a:t>penumpang</a:t>
            </a:r>
            <a:r>
              <a:rPr lang="en-US" sz="1600" dirty="0" smtClean="0"/>
              <a:t> </a:t>
            </a:r>
            <a:r>
              <a:rPr lang="en-US" sz="1600" dirty="0" err="1" smtClean="0"/>
              <a:t>antarpropinsi</a:t>
            </a:r>
            <a:r>
              <a:rPr lang="en-US" sz="1600" dirty="0" smtClean="0"/>
              <a:t> </a:t>
            </a:r>
            <a:r>
              <a:rPr lang="en-US" sz="1600" dirty="0" err="1" smtClean="0"/>
              <a:t>di</a:t>
            </a:r>
            <a:r>
              <a:rPr lang="en-US" sz="1600" dirty="0" smtClean="0"/>
              <a:t> </a:t>
            </a:r>
            <a:r>
              <a:rPr lang="en-US" sz="1600" dirty="0" err="1" smtClean="0"/>
              <a:t>pulau</a:t>
            </a:r>
            <a:r>
              <a:rPr lang="en-US" sz="1600" dirty="0" smtClean="0"/>
              <a:t> Bali, </a:t>
            </a:r>
            <a:r>
              <a:rPr lang="en-US" sz="1600" dirty="0" err="1" smtClean="0"/>
              <a:t>Jawa</a:t>
            </a:r>
            <a:r>
              <a:rPr lang="en-US" sz="1600" dirty="0" smtClean="0"/>
              <a:t>, </a:t>
            </a:r>
            <a:r>
              <a:rPr lang="en-US" sz="1600" dirty="0" err="1" smtClean="0"/>
              <a:t>dan</a:t>
            </a:r>
            <a:r>
              <a:rPr lang="en-US" sz="1600" dirty="0" smtClean="0"/>
              <a:t> Sumatra. Perusahaan </a:t>
            </a:r>
            <a:r>
              <a:rPr lang="en-US" sz="1600" dirty="0" err="1" smtClean="0"/>
              <a:t>membeli</a:t>
            </a:r>
            <a:r>
              <a:rPr lang="en-US" sz="1600" dirty="0" smtClean="0"/>
              <a:t> 25 </a:t>
            </a:r>
            <a:r>
              <a:rPr lang="en-US" sz="1600" dirty="0" err="1" smtClean="0"/>
              <a:t>bis</a:t>
            </a:r>
            <a:r>
              <a:rPr lang="en-US" sz="1600" dirty="0" smtClean="0"/>
              <a:t> </a:t>
            </a:r>
            <a:r>
              <a:rPr lang="en-US" sz="1600" dirty="0" err="1" smtClean="0"/>
              <a:t>dengan</a:t>
            </a:r>
            <a:r>
              <a:rPr lang="en-US" sz="1600" dirty="0" smtClean="0"/>
              <a:t> </a:t>
            </a:r>
            <a:r>
              <a:rPr lang="en-US" sz="1600" dirty="0" err="1" smtClean="0"/>
              <a:t>harga</a:t>
            </a:r>
            <a:r>
              <a:rPr lang="en-US" sz="1600" dirty="0" smtClean="0"/>
              <a:t> Rp500.000.000 per </a:t>
            </a:r>
            <a:r>
              <a:rPr lang="en-US" sz="1600" dirty="0" err="1" smtClean="0"/>
              <a:t>buah</a:t>
            </a:r>
            <a:r>
              <a:rPr lang="en-US" sz="1600" dirty="0" smtClean="0"/>
              <a:t>. Dari total </a:t>
            </a:r>
            <a:r>
              <a:rPr lang="en-US" sz="1600" dirty="0" err="1" smtClean="0"/>
              <a:t>harga</a:t>
            </a:r>
            <a:r>
              <a:rPr lang="en-US" sz="1600" dirty="0" smtClean="0"/>
              <a:t> </a:t>
            </a:r>
            <a:r>
              <a:rPr lang="en-US" sz="1600" dirty="0" err="1" smtClean="0"/>
              <a:t>bis</a:t>
            </a:r>
            <a:r>
              <a:rPr lang="en-US" sz="1600" dirty="0" smtClean="0"/>
              <a:t> </a:t>
            </a:r>
            <a:r>
              <a:rPr lang="en-US" sz="1600" dirty="0" err="1" smtClean="0"/>
              <a:t>sebesar</a:t>
            </a:r>
            <a:r>
              <a:rPr lang="en-US" sz="1600" dirty="0" smtClean="0"/>
              <a:t> Rp12.500.000.000, </a:t>
            </a:r>
            <a:r>
              <a:rPr lang="en-US" sz="1600" dirty="0" err="1" smtClean="0"/>
              <a:t>pembayaran</a:t>
            </a:r>
            <a:r>
              <a:rPr lang="en-US" sz="1600" dirty="0" smtClean="0"/>
              <a:t> </a:t>
            </a:r>
            <a:r>
              <a:rPr lang="en-US" sz="1600" i="1" dirty="0" smtClean="0"/>
              <a:t>down payment</a:t>
            </a:r>
            <a:r>
              <a:rPr lang="en-US" sz="1600" dirty="0" smtClean="0"/>
              <a:t> Rp3.750.000.000 </a:t>
            </a:r>
            <a:r>
              <a:rPr lang="en-US" sz="1600" dirty="0" err="1" smtClean="0"/>
              <a:t>dilakukan</a:t>
            </a:r>
            <a:r>
              <a:rPr lang="en-US" sz="1600" dirty="0" smtClean="0"/>
              <a:t> </a:t>
            </a:r>
            <a:r>
              <a:rPr lang="en-US" sz="1600" dirty="0" err="1" smtClean="0"/>
              <a:t>secara</a:t>
            </a:r>
            <a:r>
              <a:rPr lang="en-US" sz="1600" dirty="0" smtClean="0"/>
              <a:t> </a:t>
            </a:r>
            <a:r>
              <a:rPr lang="en-US" sz="1600" dirty="0" err="1" smtClean="0"/>
              <a:t>tunai</a:t>
            </a:r>
            <a:r>
              <a:rPr lang="en-US" sz="1600" dirty="0" smtClean="0"/>
              <a:t>, </a:t>
            </a:r>
            <a:r>
              <a:rPr lang="en-US" sz="1600" dirty="0" err="1" smtClean="0"/>
              <a:t>sedangkan</a:t>
            </a:r>
            <a:r>
              <a:rPr lang="en-US" sz="1600" dirty="0" smtClean="0"/>
              <a:t> </a:t>
            </a:r>
            <a:r>
              <a:rPr lang="en-US" sz="1600" dirty="0" err="1" smtClean="0"/>
              <a:t>sisanya</a:t>
            </a:r>
            <a:r>
              <a:rPr lang="en-US" sz="1600" dirty="0" smtClean="0"/>
              <a:t> Rp8.750.000.000 </a:t>
            </a:r>
            <a:r>
              <a:rPr lang="en-US" sz="1600" dirty="0" err="1" smtClean="0"/>
              <a:t>diangsur</a:t>
            </a:r>
            <a:r>
              <a:rPr lang="en-US" sz="1600" dirty="0" smtClean="0"/>
              <a:t> </a:t>
            </a:r>
            <a:r>
              <a:rPr lang="en-US" sz="1600" dirty="0" err="1" smtClean="0"/>
              <a:t>selama</a:t>
            </a:r>
            <a:r>
              <a:rPr lang="en-US" sz="1600" dirty="0" smtClean="0"/>
              <a:t> </a:t>
            </a:r>
            <a:r>
              <a:rPr lang="en-US" sz="1600" dirty="0" err="1" smtClean="0"/>
              <a:t>jangka</a:t>
            </a:r>
            <a:r>
              <a:rPr lang="en-US" sz="1600" dirty="0" smtClean="0"/>
              <a:t> </a:t>
            </a:r>
            <a:r>
              <a:rPr lang="en-US" sz="1600" dirty="0" err="1" smtClean="0"/>
              <a:t>waktu</a:t>
            </a:r>
            <a:r>
              <a:rPr lang="en-US" sz="1600" dirty="0" smtClean="0"/>
              <a:t> </a:t>
            </a:r>
            <a:r>
              <a:rPr lang="en-US" sz="1600" dirty="0" err="1" smtClean="0"/>
              <a:t>empat</a:t>
            </a:r>
            <a:r>
              <a:rPr lang="en-US" sz="1600" dirty="0" smtClean="0"/>
              <a:t> </a:t>
            </a:r>
            <a:r>
              <a:rPr lang="en-US" sz="1600" dirty="0" err="1" smtClean="0"/>
              <a:t>tahun</a:t>
            </a:r>
            <a:r>
              <a:rPr lang="en-US" sz="1600" dirty="0" smtClean="0"/>
              <a:t> </a:t>
            </a:r>
            <a:r>
              <a:rPr lang="en-US" sz="1600" dirty="0" err="1" smtClean="0"/>
              <a:t>dengan</a:t>
            </a:r>
            <a:r>
              <a:rPr lang="en-US" sz="1600" dirty="0" smtClean="0"/>
              <a:t> </a:t>
            </a:r>
            <a:r>
              <a:rPr lang="en-US" sz="1600" dirty="0" err="1" smtClean="0"/>
              <a:t>tingkat</a:t>
            </a:r>
            <a:r>
              <a:rPr lang="en-US" sz="1600" dirty="0" smtClean="0"/>
              <a:t> </a:t>
            </a:r>
            <a:r>
              <a:rPr lang="en-US" sz="1600" dirty="0" err="1" smtClean="0"/>
              <a:t>bunga</a:t>
            </a:r>
            <a:r>
              <a:rPr lang="en-US" sz="1600" dirty="0" smtClean="0"/>
              <a:t> 18% per </a:t>
            </a:r>
            <a:r>
              <a:rPr lang="en-US" sz="1600" dirty="0" err="1" smtClean="0"/>
              <a:t>tahun</a:t>
            </a:r>
            <a:r>
              <a:rPr lang="en-US" sz="1600" dirty="0" smtClean="0"/>
              <a:t>. </a:t>
            </a:r>
          </a:p>
          <a:p>
            <a:pPr eaLnBrk="1" hangingPunct="1">
              <a:lnSpc>
                <a:spcPct val="90000"/>
              </a:lnSpc>
              <a:defRPr/>
            </a:pPr>
            <a:endParaRPr lang="en-US" sz="2000" dirty="0" smtClean="0"/>
          </a:p>
          <a:p>
            <a:pPr lvl="1" eaLnBrk="1" hangingPunct="1">
              <a:lnSpc>
                <a:spcPct val="90000"/>
              </a:lnSpc>
              <a:defRPr/>
            </a:pPr>
            <a:r>
              <a:rPr lang="en-US" sz="1600" dirty="0" err="1" smtClean="0"/>
              <a:t>Untuk</a:t>
            </a:r>
            <a:r>
              <a:rPr lang="en-US" sz="1600" dirty="0" smtClean="0"/>
              <a:t> </a:t>
            </a:r>
            <a:r>
              <a:rPr lang="en-US" sz="1600" dirty="0" err="1" smtClean="0"/>
              <a:t>mengoperasikan</a:t>
            </a:r>
            <a:r>
              <a:rPr lang="en-US" sz="1600" dirty="0" smtClean="0"/>
              <a:t> </a:t>
            </a:r>
            <a:r>
              <a:rPr lang="en-US" sz="1600" dirty="0" err="1" smtClean="0"/>
              <a:t>bis</a:t>
            </a:r>
            <a:r>
              <a:rPr lang="en-US" sz="1600" dirty="0" smtClean="0"/>
              <a:t> </a:t>
            </a:r>
            <a:r>
              <a:rPr lang="en-US" sz="1600" dirty="0" err="1" smtClean="0"/>
              <a:t>tersebut</a:t>
            </a:r>
            <a:r>
              <a:rPr lang="en-US" sz="1600" dirty="0" smtClean="0"/>
              <a:t> </a:t>
            </a:r>
            <a:r>
              <a:rPr lang="en-US" sz="1600" dirty="0" err="1" smtClean="0"/>
              <a:t>dipekerjakan</a:t>
            </a:r>
            <a:r>
              <a:rPr lang="en-US" sz="1600" dirty="0" smtClean="0"/>
              <a:t> 75 </a:t>
            </a:r>
            <a:r>
              <a:rPr lang="en-US" sz="1600" dirty="0" err="1" smtClean="0"/>
              <a:t>karyawan</a:t>
            </a:r>
            <a:r>
              <a:rPr lang="en-US" sz="1600" dirty="0" smtClean="0"/>
              <a:t> </a:t>
            </a:r>
            <a:r>
              <a:rPr lang="en-US" sz="1600" dirty="0" err="1" smtClean="0"/>
              <a:t>dengan</a:t>
            </a:r>
            <a:r>
              <a:rPr lang="en-US" sz="1600" dirty="0" smtClean="0"/>
              <a:t> total </a:t>
            </a:r>
            <a:r>
              <a:rPr lang="en-US" sz="1600" dirty="0" err="1" smtClean="0"/>
              <a:t>gaji</a:t>
            </a:r>
            <a:r>
              <a:rPr lang="en-US" sz="1600" dirty="0" smtClean="0"/>
              <a:t> Rp250.000.000 per </a:t>
            </a:r>
            <a:r>
              <a:rPr lang="en-US" sz="1600" dirty="0" err="1" smtClean="0"/>
              <a:t>bulan</a:t>
            </a:r>
            <a:r>
              <a:rPr lang="en-US" sz="1600" dirty="0" smtClean="0"/>
              <a:t>. </a:t>
            </a:r>
            <a:r>
              <a:rPr lang="en-US" sz="1600" dirty="0" err="1" smtClean="0"/>
              <a:t>Bis</a:t>
            </a:r>
            <a:r>
              <a:rPr lang="en-US" sz="1600" dirty="0" smtClean="0"/>
              <a:t> </a:t>
            </a:r>
            <a:r>
              <a:rPr lang="en-US" sz="1600" dirty="0" err="1" smtClean="0"/>
              <a:t>tersebut</a:t>
            </a:r>
            <a:r>
              <a:rPr lang="en-US" sz="1600" dirty="0" smtClean="0"/>
              <a:t> </a:t>
            </a:r>
            <a:r>
              <a:rPr lang="en-US" sz="1600" dirty="0" err="1" smtClean="0"/>
              <a:t>diasuransikan</a:t>
            </a:r>
            <a:r>
              <a:rPr lang="en-US" sz="1600" dirty="0" smtClean="0"/>
              <a:t> </a:t>
            </a:r>
            <a:r>
              <a:rPr lang="en-US" sz="1600" dirty="0" err="1" smtClean="0"/>
              <a:t>dengan</a:t>
            </a:r>
            <a:r>
              <a:rPr lang="en-US" sz="1600" dirty="0" smtClean="0"/>
              <a:t> </a:t>
            </a:r>
            <a:r>
              <a:rPr lang="en-US" sz="1600" dirty="0" err="1" smtClean="0"/>
              <a:t>premi</a:t>
            </a:r>
            <a:r>
              <a:rPr lang="en-US" sz="1600" dirty="0" smtClean="0"/>
              <a:t> Rp10.000.000 per </a:t>
            </a:r>
            <a:r>
              <a:rPr lang="en-US" sz="1600" dirty="0" err="1" smtClean="0"/>
              <a:t>buah</a:t>
            </a:r>
            <a:r>
              <a:rPr lang="en-US" sz="1600" dirty="0" smtClean="0"/>
              <a:t> </a:t>
            </a:r>
            <a:r>
              <a:rPr lang="en-US" sz="1600" dirty="0" err="1" smtClean="0"/>
              <a:t>bis</a:t>
            </a:r>
            <a:r>
              <a:rPr lang="en-US" sz="1600" dirty="0" smtClean="0"/>
              <a:t> per </a:t>
            </a:r>
            <a:r>
              <a:rPr lang="en-US" sz="1600" dirty="0" err="1" smtClean="0"/>
              <a:t>tahun</a:t>
            </a:r>
            <a:r>
              <a:rPr lang="en-US" sz="1600" dirty="0" smtClean="0"/>
              <a:t>. </a:t>
            </a:r>
            <a:r>
              <a:rPr lang="en-US" sz="1600" dirty="0" err="1" smtClean="0"/>
              <a:t>Umur</a:t>
            </a:r>
            <a:r>
              <a:rPr lang="en-US" sz="1600" dirty="0" smtClean="0"/>
              <a:t> </a:t>
            </a:r>
            <a:r>
              <a:rPr lang="en-US" sz="1600" dirty="0" err="1" smtClean="0"/>
              <a:t>ekonomis</a:t>
            </a:r>
            <a:r>
              <a:rPr lang="en-US" sz="1600" dirty="0" smtClean="0"/>
              <a:t> </a:t>
            </a:r>
            <a:r>
              <a:rPr lang="en-US" sz="1600" dirty="0" err="1" smtClean="0"/>
              <a:t>bis</a:t>
            </a:r>
            <a:r>
              <a:rPr lang="en-US" sz="1600" dirty="0" smtClean="0"/>
              <a:t> </a:t>
            </a:r>
            <a:r>
              <a:rPr lang="en-US" sz="1600" dirty="0" err="1" smtClean="0"/>
              <a:t>diperkirakan</a:t>
            </a:r>
            <a:r>
              <a:rPr lang="en-US" sz="1600" dirty="0" smtClean="0"/>
              <a:t> 60 </a:t>
            </a:r>
            <a:r>
              <a:rPr lang="en-US" sz="1600" dirty="0" err="1" smtClean="0"/>
              <a:t>bulan</a:t>
            </a:r>
            <a:r>
              <a:rPr lang="en-US" sz="1600" dirty="0" smtClean="0"/>
              <a:t>. </a:t>
            </a:r>
            <a:r>
              <a:rPr lang="en-US" sz="1600" dirty="0" err="1" smtClean="0"/>
              <a:t>Diperlukan</a:t>
            </a:r>
            <a:r>
              <a:rPr lang="en-US" sz="1600" dirty="0" smtClean="0"/>
              <a:t> </a:t>
            </a:r>
            <a:r>
              <a:rPr lang="en-US" sz="1600" dirty="0" err="1" smtClean="0"/>
              <a:t>bahan</a:t>
            </a:r>
            <a:r>
              <a:rPr lang="en-US" sz="1600" dirty="0" smtClean="0"/>
              <a:t> </a:t>
            </a:r>
            <a:r>
              <a:rPr lang="en-US" sz="1600" dirty="0" err="1" smtClean="0"/>
              <a:t>bakar</a:t>
            </a:r>
            <a:r>
              <a:rPr lang="en-US" sz="1600" dirty="0" smtClean="0"/>
              <a:t> 20.000 kilo liter per </a:t>
            </a:r>
            <a:r>
              <a:rPr lang="en-US" sz="1600" dirty="0" err="1" smtClean="0"/>
              <a:t>bulan</a:t>
            </a:r>
            <a:r>
              <a:rPr lang="en-US" sz="1600" dirty="0" smtClean="0"/>
              <a:t> @Rp600 per liter </a:t>
            </a:r>
            <a:r>
              <a:rPr lang="en-US" sz="1600" dirty="0" err="1" smtClean="0"/>
              <a:t>untuk</a:t>
            </a:r>
            <a:r>
              <a:rPr lang="en-US" sz="1600" dirty="0" smtClean="0"/>
              <a:t> </a:t>
            </a:r>
            <a:r>
              <a:rPr lang="en-US" sz="1600" dirty="0" err="1" smtClean="0"/>
              <a:t>mengoperasikan</a:t>
            </a:r>
            <a:r>
              <a:rPr lang="en-US" sz="1600" dirty="0" smtClean="0"/>
              <a:t> 25 </a:t>
            </a:r>
            <a:r>
              <a:rPr lang="en-US" sz="1600" dirty="0" err="1" smtClean="0"/>
              <a:t>bis</a:t>
            </a:r>
            <a:r>
              <a:rPr lang="en-US" sz="1600" dirty="0" smtClean="0"/>
              <a:t> </a:t>
            </a:r>
            <a:r>
              <a:rPr lang="en-US" sz="1600" dirty="0" err="1" smtClean="0"/>
              <a:t>tersebut</a:t>
            </a:r>
            <a:r>
              <a:rPr lang="en-US" sz="1600" dirty="0" smtClean="0"/>
              <a:t>.</a:t>
            </a:r>
          </a:p>
          <a:p>
            <a:pPr eaLnBrk="1" hangingPunct="1">
              <a:lnSpc>
                <a:spcPct val="90000"/>
              </a:lnSpc>
              <a:defRPr/>
            </a:pPr>
            <a:endParaRPr lang="en-US" sz="2000" dirty="0" smtClean="0"/>
          </a:p>
          <a:p>
            <a:pPr lvl="1" eaLnBrk="1" hangingPunct="1">
              <a:lnSpc>
                <a:spcPct val="90000"/>
              </a:lnSpc>
              <a:defRPr/>
            </a:pPr>
            <a:r>
              <a:rPr lang="en-US" sz="1600" dirty="0" err="1" smtClean="0"/>
              <a:t>Salah</a:t>
            </a:r>
            <a:r>
              <a:rPr lang="en-US" sz="1600" dirty="0" smtClean="0"/>
              <a:t> </a:t>
            </a:r>
            <a:r>
              <a:rPr lang="en-US" sz="1600" dirty="0" err="1" smtClean="0"/>
              <a:t>satu</a:t>
            </a:r>
            <a:r>
              <a:rPr lang="en-US" sz="1600" dirty="0" smtClean="0"/>
              <a:t> </a:t>
            </a:r>
            <a:r>
              <a:rPr lang="en-US" sz="1600" dirty="0" err="1" smtClean="0"/>
              <a:t>bis</a:t>
            </a:r>
            <a:r>
              <a:rPr lang="en-US" sz="1600" dirty="0" smtClean="0"/>
              <a:t> </a:t>
            </a:r>
            <a:r>
              <a:rPr lang="en-US" sz="1600" dirty="0" err="1" smtClean="0"/>
              <a:t>perusahaan</a:t>
            </a:r>
            <a:r>
              <a:rPr lang="en-US" sz="1600" dirty="0" smtClean="0"/>
              <a:t> </a:t>
            </a:r>
            <a:r>
              <a:rPr lang="en-US" sz="1600" dirty="0" err="1" smtClean="0"/>
              <a:t>tersebut</a:t>
            </a:r>
            <a:r>
              <a:rPr lang="en-US" sz="1600" dirty="0" smtClean="0"/>
              <a:t> </a:t>
            </a:r>
            <a:r>
              <a:rPr lang="en-US" sz="1600" dirty="0" err="1" smtClean="0"/>
              <a:t>mengalami</a:t>
            </a:r>
            <a:r>
              <a:rPr lang="en-US" sz="1600" dirty="0" smtClean="0"/>
              <a:t> </a:t>
            </a:r>
            <a:r>
              <a:rPr lang="en-US" sz="1600" dirty="0" err="1" smtClean="0"/>
              <a:t>kerusakan</a:t>
            </a:r>
            <a:r>
              <a:rPr lang="en-US" sz="1600" dirty="0" smtClean="0"/>
              <a:t> total </a:t>
            </a:r>
            <a:r>
              <a:rPr lang="en-US" sz="1600" dirty="0" err="1" smtClean="0"/>
              <a:t>pada</a:t>
            </a:r>
            <a:r>
              <a:rPr lang="en-US" sz="1600" dirty="0" smtClean="0"/>
              <a:t> </a:t>
            </a:r>
            <a:r>
              <a:rPr lang="en-US" sz="1600" dirty="0" err="1" smtClean="0"/>
              <a:t>waktu</a:t>
            </a:r>
            <a:r>
              <a:rPr lang="en-US" sz="1600" dirty="0" smtClean="0"/>
              <a:t> </a:t>
            </a:r>
            <a:r>
              <a:rPr lang="en-US" sz="1600" dirty="0" err="1" smtClean="0"/>
              <a:t>sedang</a:t>
            </a:r>
            <a:r>
              <a:rPr lang="en-US" sz="1600" dirty="0" smtClean="0"/>
              <a:t> </a:t>
            </a:r>
            <a:r>
              <a:rPr lang="en-US" sz="1600" dirty="0" err="1" smtClean="0"/>
              <a:t>istirahat</a:t>
            </a:r>
            <a:r>
              <a:rPr lang="en-US" sz="1600" dirty="0" smtClean="0"/>
              <a:t> </a:t>
            </a:r>
            <a:r>
              <a:rPr lang="en-US" sz="1600" dirty="0" err="1" smtClean="0"/>
              <a:t>di</a:t>
            </a:r>
            <a:r>
              <a:rPr lang="en-US" sz="1600" dirty="0" smtClean="0"/>
              <a:t> </a:t>
            </a:r>
            <a:r>
              <a:rPr lang="en-US" sz="1600" dirty="0" err="1" smtClean="0"/>
              <a:t>kota</a:t>
            </a:r>
            <a:r>
              <a:rPr lang="en-US" sz="1600" dirty="0" smtClean="0"/>
              <a:t> yang </a:t>
            </a:r>
            <a:r>
              <a:rPr lang="en-US" sz="1600" dirty="0" err="1" smtClean="0"/>
              <a:t>dilanda</a:t>
            </a:r>
            <a:r>
              <a:rPr lang="en-US" sz="1600" dirty="0" smtClean="0"/>
              <a:t> </a:t>
            </a:r>
            <a:r>
              <a:rPr lang="en-US" sz="1600" dirty="0" err="1" smtClean="0"/>
              <a:t>musibah</a:t>
            </a:r>
            <a:r>
              <a:rPr lang="en-US" sz="1600" dirty="0" smtClean="0"/>
              <a:t> </a:t>
            </a:r>
            <a:r>
              <a:rPr lang="en-US" sz="1600" dirty="0" err="1" smtClean="0"/>
              <a:t>gempa</a:t>
            </a:r>
            <a:r>
              <a:rPr lang="en-US" sz="1600" dirty="0" smtClean="0"/>
              <a:t> </a:t>
            </a:r>
            <a:r>
              <a:rPr lang="en-US" sz="1600" dirty="0" err="1" smtClean="0"/>
              <a:t>bumi</a:t>
            </a:r>
            <a:r>
              <a:rPr lang="en-US" sz="1600" dirty="0" smtClean="0"/>
              <a:t> </a:t>
            </a:r>
            <a:r>
              <a:rPr lang="en-US" sz="1600" dirty="0" err="1" smtClean="0"/>
              <a:t>pada</a:t>
            </a:r>
            <a:r>
              <a:rPr lang="en-US" sz="1600" dirty="0" smtClean="0"/>
              <a:t> </a:t>
            </a:r>
            <a:r>
              <a:rPr lang="en-US" sz="1600" dirty="0" err="1" smtClean="0"/>
              <a:t>tujuh</a:t>
            </a:r>
            <a:r>
              <a:rPr lang="en-US" sz="1600" dirty="0" smtClean="0"/>
              <a:t> </a:t>
            </a:r>
            <a:r>
              <a:rPr lang="en-US" sz="1600" dirty="0" err="1" smtClean="0"/>
              <a:t>skala</a:t>
            </a:r>
            <a:r>
              <a:rPr lang="en-US" sz="1600" dirty="0" smtClean="0"/>
              <a:t> Richter. </a:t>
            </a:r>
            <a:r>
              <a:rPr lang="en-US" sz="1600" dirty="0" err="1" smtClean="0"/>
              <a:t>Kerusakan</a:t>
            </a:r>
            <a:r>
              <a:rPr lang="en-US" sz="1600" dirty="0" smtClean="0"/>
              <a:t> </a:t>
            </a:r>
            <a:r>
              <a:rPr lang="en-US" sz="1600" dirty="0" err="1" smtClean="0"/>
              <a:t>ini</a:t>
            </a:r>
            <a:r>
              <a:rPr lang="en-US" sz="1600" dirty="0" smtClean="0"/>
              <a:t> </a:t>
            </a:r>
            <a:r>
              <a:rPr lang="en-US" sz="1600" dirty="0" err="1" smtClean="0"/>
              <a:t>tidak</a:t>
            </a:r>
            <a:r>
              <a:rPr lang="en-US" sz="1600" dirty="0" smtClean="0"/>
              <a:t> </a:t>
            </a:r>
            <a:r>
              <a:rPr lang="en-US" sz="1600" dirty="0" err="1" smtClean="0"/>
              <a:t>dicakup</a:t>
            </a:r>
            <a:r>
              <a:rPr lang="en-US" sz="1600" dirty="0" smtClean="0"/>
              <a:t> </a:t>
            </a:r>
            <a:r>
              <a:rPr lang="en-US" sz="1600" dirty="0" err="1" smtClean="0"/>
              <a:t>oleh</a:t>
            </a:r>
            <a:r>
              <a:rPr lang="en-US" sz="1600" dirty="0" smtClean="0"/>
              <a:t> </a:t>
            </a:r>
            <a:r>
              <a:rPr lang="en-US" sz="1600" dirty="0" err="1" smtClean="0"/>
              <a:t>asuransi</a:t>
            </a:r>
            <a:r>
              <a:rPr lang="en-US" sz="1600" dirty="0" smtClean="0"/>
              <a:t>, </a:t>
            </a:r>
            <a:r>
              <a:rPr lang="en-US" sz="1600" dirty="0" err="1" smtClean="0"/>
              <a:t>karena</a:t>
            </a:r>
            <a:r>
              <a:rPr lang="en-US" sz="1600" dirty="0" smtClean="0"/>
              <a:t> </a:t>
            </a:r>
            <a:r>
              <a:rPr lang="en-US" sz="1600" dirty="0" err="1" smtClean="0"/>
              <a:t>risiko</a:t>
            </a:r>
            <a:r>
              <a:rPr lang="en-US" sz="1600" dirty="0" smtClean="0"/>
              <a:t> </a:t>
            </a:r>
            <a:r>
              <a:rPr lang="en-US" sz="1600" dirty="0" err="1" smtClean="0"/>
              <a:t>kerugian</a:t>
            </a:r>
            <a:r>
              <a:rPr lang="en-US" sz="1600" dirty="0" smtClean="0"/>
              <a:t> yang </a:t>
            </a:r>
            <a:r>
              <a:rPr lang="en-US" sz="1600" dirty="0" err="1" smtClean="0"/>
              <a:t>ditanggung</a:t>
            </a:r>
            <a:r>
              <a:rPr lang="en-US" sz="1600" dirty="0" smtClean="0"/>
              <a:t> </a:t>
            </a:r>
            <a:r>
              <a:rPr lang="en-US" sz="1600" dirty="0" err="1" smtClean="0"/>
              <a:t>oleh</a:t>
            </a:r>
            <a:r>
              <a:rPr lang="en-US" sz="1600" dirty="0" smtClean="0"/>
              <a:t> </a:t>
            </a:r>
            <a:r>
              <a:rPr lang="en-US" sz="1600" dirty="0" err="1" smtClean="0"/>
              <a:t>perusahaan</a:t>
            </a:r>
            <a:r>
              <a:rPr lang="en-US" sz="1600" dirty="0" smtClean="0"/>
              <a:t> </a:t>
            </a:r>
            <a:r>
              <a:rPr lang="en-US" sz="1600" dirty="0" err="1" smtClean="0"/>
              <a:t>asuransi</a:t>
            </a:r>
            <a:r>
              <a:rPr lang="en-US" sz="1600" dirty="0" smtClean="0"/>
              <a:t> </a:t>
            </a:r>
            <a:r>
              <a:rPr lang="en-US" sz="1600" dirty="0" err="1" smtClean="0"/>
              <a:t>hanya</a:t>
            </a:r>
            <a:r>
              <a:rPr lang="en-US" sz="1600" dirty="0" smtClean="0"/>
              <a:t> yang </a:t>
            </a:r>
            <a:r>
              <a:rPr lang="en-US" sz="1600" dirty="0" err="1" smtClean="0"/>
              <a:t>berkaitan</a:t>
            </a:r>
            <a:r>
              <a:rPr lang="en-US" sz="1600" dirty="0" smtClean="0"/>
              <a:t> </a:t>
            </a:r>
            <a:r>
              <a:rPr lang="en-US" sz="1600" dirty="0" err="1" smtClean="0"/>
              <a:t>dengan</a:t>
            </a:r>
            <a:r>
              <a:rPr lang="en-US" sz="1600" dirty="0" smtClean="0"/>
              <a:t> </a:t>
            </a:r>
            <a:r>
              <a:rPr lang="en-US" sz="1600" dirty="0" err="1" smtClean="0"/>
              <a:t>kecelakaan</a:t>
            </a:r>
            <a:r>
              <a:rPr lang="en-US" sz="1600" dirty="0" smtClean="0"/>
              <a:t>, </a:t>
            </a:r>
            <a:r>
              <a:rPr lang="en-US" sz="1600" dirty="0" err="1" smtClean="0"/>
              <a:t>bukan</a:t>
            </a:r>
            <a:r>
              <a:rPr lang="en-US" sz="1600" dirty="0" smtClean="0"/>
              <a:t> </a:t>
            </a:r>
            <a:r>
              <a:rPr lang="en-US" sz="1600" dirty="0" err="1" smtClean="0"/>
              <a:t>oleh</a:t>
            </a:r>
            <a:r>
              <a:rPr lang="en-US" sz="1600" dirty="0" smtClean="0"/>
              <a:t> </a:t>
            </a:r>
            <a:r>
              <a:rPr lang="en-US" sz="1600" dirty="0" err="1" smtClean="0"/>
              <a:t>bencana</a:t>
            </a:r>
            <a:r>
              <a:rPr lang="en-US" sz="1600" dirty="0" smtClean="0"/>
              <a:t> </a:t>
            </a:r>
            <a:r>
              <a:rPr lang="en-US" sz="1600" dirty="0" err="1" smtClean="0"/>
              <a:t>alam</a:t>
            </a:r>
            <a:r>
              <a:rPr lang="en-US" sz="1600" dirty="0" smtClean="0"/>
              <a:t>, </a:t>
            </a:r>
            <a:r>
              <a:rPr lang="en-US" sz="1600" dirty="0" err="1" smtClean="0"/>
              <a:t>perang</a:t>
            </a:r>
            <a:r>
              <a:rPr lang="en-US" sz="1600" dirty="0" smtClean="0"/>
              <a:t>, </a:t>
            </a:r>
            <a:r>
              <a:rPr lang="en-US" sz="1600" dirty="0" err="1" smtClean="0"/>
              <a:t>dan</a:t>
            </a:r>
            <a:r>
              <a:rPr lang="en-US" sz="1600" dirty="0" smtClean="0"/>
              <a:t> </a:t>
            </a:r>
            <a:r>
              <a:rPr lang="en-US" sz="1600" dirty="0" err="1" smtClean="0"/>
              <a:t>kerusuhan</a:t>
            </a:r>
            <a:r>
              <a:rPr lang="en-US" sz="1600" dirty="0" smtClean="0"/>
              <a:t> </a:t>
            </a:r>
            <a:r>
              <a:rPr lang="en-US" sz="1600" dirty="0" err="1" smtClean="0"/>
              <a:t>umum</a:t>
            </a:r>
            <a:r>
              <a:rPr lang="en-US" sz="1600" dirty="0" smtClean="0"/>
              <a:t>.</a:t>
            </a:r>
          </a:p>
          <a:p>
            <a:pPr eaLnBrk="1" hangingPunct="1">
              <a:lnSpc>
                <a:spcPct val="70000"/>
              </a:lnSpc>
              <a:defRPr/>
            </a:pPr>
            <a:endParaRPr lang="en-US" sz="1800" dirty="0" smtClean="0"/>
          </a:p>
          <a:p>
            <a:pPr eaLnBrk="1" hangingPunct="1">
              <a:lnSpc>
                <a:spcPct val="70000"/>
              </a:lnSpc>
              <a:defRPr/>
            </a:pPr>
            <a:r>
              <a:rPr lang="en-US" sz="1800" dirty="0" smtClean="0"/>
              <a:t>Dari data </a:t>
            </a:r>
            <a:r>
              <a:rPr lang="en-US" sz="1800" dirty="0" err="1" smtClean="0"/>
              <a:t>di</a:t>
            </a:r>
            <a:r>
              <a:rPr lang="en-US" sz="1800" dirty="0" smtClean="0"/>
              <a:t> </a:t>
            </a:r>
            <a:r>
              <a:rPr lang="en-US" sz="1800" dirty="0" err="1" smtClean="0"/>
              <a:t>atas</a:t>
            </a:r>
            <a:r>
              <a:rPr lang="en-US" sz="1800" dirty="0" smtClean="0"/>
              <a:t>, </a:t>
            </a:r>
            <a:r>
              <a:rPr lang="en-US" sz="1800" dirty="0" err="1" smtClean="0"/>
              <a:t>manakah</a:t>
            </a:r>
            <a:r>
              <a:rPr lang="en-US" sz="1800" dirty="0" smtClean="0"/>
              <a:t> yang </a:t>
            </a:r>
            <a:r>
              <a:rPr lang="en-US" sz="1800" dirty="0" err="1" smtClean="0"/>
              <a:t>merupakan</a:t>
            </a:r>
            <a:r>
              <a:rPr lang="en-US" sz="1800" dirty="0" smtClean="0"/>
              <a:t> </a:t>
            </a:r>
            <a:r>
              <a:rPr lang="en-US" sz="1800" dirty="0" err="1" smtClean="0"/>
              <a:t>kos</a:t>
            </a:r>
            <a:r>
              <a:rPr lang="en-US" sz="1800" dirty="0" smtClean="0"/>
              <a:t>, </a:t>
            </a:r>
            <a:r>
              <a:rPr lang="en-US" sz="1800" dirty="0" err="1" smtClean="0"/>
              <a:t>biaya</a:t>
            </a:r>
            <a:r>
              <a:rPr lang="en-US" sz="1800" dirty="0" smtClean="0"/>
              <a:t>, </a:t>
            </a:r>
            <a:r>
              <a:rPr lang="en-US" sz="1800" dirty="0" err="1" smtClean="0"/>
              <a:t>dan</a:t>
            </a:r>
            <a:r>
              <a:rPr lang="en-US" sz="1800" dirty="0" smtClean="0"/>
              <a:t> </a:t>
            </a:r>
            <a:r>
              <a:rPr lang="en-US" sz="1800" dirty="0" err="1" smtClean="0"/>
              <a:t>rugi</a:t>
            </a:r>
            <a:r>
              <a:rPr lang="en-US" sz="1800" dirty="0" smtClean="0"/>
              <a:t>?</a:t>
            </a:r>
            <a:endParaRPr lang="en-US" sz="1000" dirty="0" smtClean="0">
              <a:latin typeface="AppleGaramond Lt" charset="0"/>
            </a:endParaRPr>
          </a:p>
        </p:txBody>
      </p:sp>
      <p:sp>
        <p:nvSpPr>
          <p:cNvPr id="10244"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6275DD9-E8C7-4C36-9BDE-838CFED32946}" type="slidenum">
              <a:rPr lang="en-US" smtClean="0"/>
              <a:pPr>
                <a:defRPr/>
              </a:pPr>
              <a:t>8</a:t>
            </a:fld>
            <a:endParaRPr lang="en-US"/>
          </a:p>
        </p:txBody>
      </p:sp>
    </p:spTree>
    <p:extLst>
      <p:ext uri="{BB962C8B-B14F-4D97-AF65-F5344CB8AC3E}">
        <p14:creationId xmlns:p14="http://schemas.microsoft.com/office/powerpoint/2010/main" val="3829468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dirty="0" err="1" smtClean="0">
                <a:solidFill>
                  <a:srgbClr val="C00000"/>
                </a:solidFill>
              </a:rPr>
              <a:t>Contoh</a:t>
            </a:r>
            <a:r>
              <a:rPr lang="en-US" sz="4000" dirty="0" smtClean="0">
                <a:solidFill>
                  <a:srgbClr val="C00000"/>
                </a:solidFill>
              </a:rPr>
              <a:t>:</a:t>
            </a:r>
            <a:r>
              <a:rPr lang="en-US" sz="4000" dirty="0" smtClean="0"/>
              <a:t> </a:t>
            </a:r>
            <a:r>
              <a:rPr lang="en-US" sz="4000" dirty="0" err="1" smtClean="0"/>
              <a:t>Anggaran</a:t>
            </a:r>
            <a:r>
              <a:rPr lang="en-US" sz="4000" dirty="0" smtClean="0"/>
              <a:t>  </a:t>
            </a:r>
            <a:r>
              <a:rPr lang="en-US" sz="4000" dirty="0" err="1" smtClean="0"/>
              <a:t>kos</a:t>
            </a:r>
            <a:r>
              <a:rPr lang="en-US" sz="4000" dirty="0" smtClean="0"/>
              <a:t> </a:t>
            </a:r>
            <a:br>
              <a:rPr lang="en-US" sz="4000" dirty="0" smtClean="0"/>
            </a:br>
            <a:r>
              <a:rPr lang="en-US" sz="4000" dirty="0" err="1" smtClean="0"/>
              <a:t>dan</a:t>
            </a:r>
            <a:r>
              <a:rPr lang="en-US" sz="4000" dirty="0" smtClean="0"/>
              <a:t> </a:t>
            </a:r>
            <a:r>
              <a:rPr lang="en-US" sz="4000" dirty="0" err="1" smtClean="0"/>
              <a:t>konsumsi</a:t>
            </a:r>
            <a:r>
              <a:rPr lang="en-US" sz="4000" dirty="0" smtClean="0"/>
              <a:t> </a:t>
            </a:r>
            <a:r>
              <a:rPr lang="en-US" sz="4000" dirty="0" err="1" smtClean="0"/>
              <a:t>aktivitas</a:t>
            </a:r>
            <a:endParaRPr lang="en-US" sz="4000" dirty="0" smtClean="0"/>
          </a:p>
        </p:txBody>
      </p:sp>
      <p:graphicFrame>
        <p:nvGraphicFramePr>
          <p:cNvPr id="7245" name="Group 77"/>
          <p:cNvGraphicFramePr>
            <a:graphicFrameLocks noGrp="1"/>
          </p:cNvGraphicFramePr>
          <p:nvPr>
            <p:ph idx="1"/>
          </p:nvPr>
        </p:nvGraphicFramePr>
        <p:xfrm>
          <a:off x="609600" y="1600200"/>
          <a:ext cx="11734801" cy="4525966"/>
        </p:xfrm>
        <a:graphic>
          <a:graphicData uri="http://schemas.openxmlformats.org/drawingml/2006/table">
            <a:tbl>
              <a:tblPr/>
              <a:tblGrid>
                <a:gridCol w="2956984"/>
                <a:gridCol w="2194983"/>
                <a:gridCol w="2192867"/>
                <a:gridCol w="2194984"/>
                <a:gridCol w="2194983"/>
              </a:tblGrid>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Ket.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Model A</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Model B</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Model C</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Total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Unit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BBB/u (Rp)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130.000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BTKL/u (Rp)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140.000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Jam mesin/u</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84.000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Penerimaan order</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16</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256</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Pesanan produksi</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19</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45</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Batch produksi</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34</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Inspeksi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8</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9E1BF626-56EC-4D60-90B5-C7F1D4AC8920}" type="slidenum">
              <a:rPr lang="en-US" smtClean="0"/>
              <a:pPr>
                <a:defRPr/>
              </a:pPr>
              <a:t>80</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3677139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Anggaran BOP</a:t>
            </a:r>
          </a:p>
        </p:txBody>
      </p:sp>
      <p:graphicFrame>
        <p:nvGraphicFramePr>
          <p:cNvPr id="12328" name="Group 40"/>
          <p:cNvGraphicFramePr>
            <a:graphicFrameLocks noGrp="1"/>
          </p:cNvGraphicFramePr>
          <p:nvPr>
            <p:ph idx="1"/>
          </p:nvPr>
        </p:nvGraphicFramePr>
        <p:xfrm>
          <a:off x="609600" y="1600200"/>
          <a:ext cx="10972800" cy="5122897"/>
        </p:xfrm>
        <a:graphic>
          <a:graphicData uri="http://schemas.openxmlformats.org/drawingml/2006/table">
            <a:tbl>
              <a:tblPr/>
              <a:tblGrid>
                <a:gridCol w="3657600"/>
                <a:gridCol w="3657600"/>
                <a:gridCol w="3657600"/>
              </a:tblGrid>
              <a:tr h="646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Elemen BOP</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Cost driver</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Jumlah (Rp)</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Depresiasi </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Jam mesin</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8.400.000.000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Penerimaan order</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Jml penerimaan order</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4.186.000.000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Perancangan </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Pesanan produksi</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3.600.000.000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Set-up</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Jumlah batch</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374.000.000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Inspeksi </a:t>
                      </a: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Jumlah inspeksi</a:t>
                      </a: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1.920.000.000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121920" marR="12192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121920" marR="12192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18.480.000.000</a:t>
                      </a:r>
                    </a:p>
                  </a:txBody>
                  <a:tcPr marL="121920" marR="12192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60091D7E-4072-4068-9443-F5B8685D2EA2}" type="slidenum">
              <a:rPr lang="en-US" smtClean="0"/>
              <a:pPr>
                <a:defRPr/>
              </a:pPr>
              <a:t>81</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4459662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Traditional costing</a:t>
            </a:r>
          </a:p>
        </p:txBody>
      </p:sp>
      <p:sp>
        <p:nvSpPr>
          <p:cNvPr id="14339" name="Rectangle 3"/>
          <p:cNvSpPr>
            <a:spLocks noGrp="1" noChangeArrowheads="1"/>
          </p:cNvSpPr>
          <p:nvPr>
            <p:ph type="body" idx="1"/>
          </p:nvPr>
        </p:nvSpPr>
        <p:spPr/>
        <p:txBody>
          <a:bodyPr/>
          <a:lstStyle/>
          <a:p>
            <a:pPr eaLnBrk="1" hangingPunct="1">
              <a:lnSpc>
                <a:spcPct val="90000"/>
              </a:lnSpc>
              <a:defRPr/>
            </a:pPr>
            <a:r>
              <a:rPr lang="en-US" dirty="0" err="1" smtClean="0"/>
              <a:t>Tarif</a:t>
            </a:r>
            <a:r>
              <a:rPr lang="en-US" dirty="0" smtClean="0"/>
              <a:t> BOP per jam </a:t>
            </a:r>
            <a:r>
              <a:rPr lang="en-US" dirty="0" err="1" smtClean="0"/>
              <a:t>mesin</a:t>
            </a:r>
            <a:r>
              <a:rPr lang="en-US" dirty="0" smtClean="0"/>
              <a:t>:</a:t>
            </a:r>
          </a:p>
          <a:p>
            <a:pPr eaLnBrk="1" hangingPunct="1">
              <a:lnSpc>
                <a:spcPct val="90000"/>
              </a:lnSpc>
              <a:buFontTx/>
              <a:buNone/>
              <a:defRPr/>
            </a:pPr>
            <a:r>
              <a:rPr lang="en-US" dirty="0" smtClean="0"/>
              <a:t>			Total </a:t>
            </a:r>
            <a:r>
              <a:rPr lang="en-US" dirty="0" err="1" smtClean="0"/>
              <a:t>Anggaran</a:t>
            </a:r>
            <a:r>
              <a:rPr lang="en-US" dirty="0" smtClean="0"/>
              <a:t> BOP</a:t>
            </a:r>
          </a:p>
          <a:p>
            <a:pPr eaLnBrk="1" hangingPunct="1">
              <a:lnSpc>
                <a:spcPct val="90000"/>
              </a:lnSpc>
              <a:buFontTx/>
              <a:buNone/>
              <a:defRPr/>
            </a:pPr>
            <a:r>
              <a:rPr lang="en-US" dirty="0" smtClean="0"/>
              <a:t>		---------------------------- = XXX  			</a:t>
            </a:r>
            <a:r>
              <a:rPr lang="en-US" dirty="0" err="1" smtClean="0"/>
              <a:t>tarif</a:t>
            </a:r>
            <a:r>
              <a:rPr lang="en-US" dirty="0" smtClean="0"/>
              <a:t>/jam </a:t>
            </a:r>
            <a:r>
              <a:rPr lang="en-US" dirty="0" err="1" smtClean="0"/>
              <a:t>mesin</a:t>
            </a:r>
            <a:endParaRPr lang="en-US" dirty="0" smtClean="0"/>
          </a:p>
          <a:p>
            <a:pPr eaLnBrk="1" hangingPunct="1">
              <a:lnSpc>
                <a:spcPct val="90000"/>
              </a:lnSpc>
              <a:buFontTx/>
              <a:buNone/>
              <a:defRPr/>
            </a:pPr>
            <a:r>
              <a:rPr lang="en-US" dirty="0" smtClean="0"/>
              <a:t>	 		Jam </a:t>
            </a:r>
            <a:r>
              <a:rPr lang="en-US" dirty="0" err="1" smtClean="0"/>
              <a:t>mesin</a:t>
            </a:r>
            <a:endParaRPr lang="en-US" dirty="0" smtClean="0"/>
          </a:p>
          <a:p>
            <a:pPr eaLnBrk="1" hangingPunct="1">
              <a:lnSpc>
                <a:spcPct val="90000"/>
              </a:lnSpc>
              <a:buFontTx/>
              <a:buNone/>
              <a:defRPr/>
            </a:pPr>
            <a:endParaRPr lang="en-US" dirty="0" smtClean="0"/>
          </a:p>
          <a:p>
            <a:pPr eaLnBrk="1" hangingPunct="1">
              <a:lnSpc>
                <a:spcPct val="90000"/>
              </a:lnSpc>
              <a:buFontTx/>
              <a:buNone/>
              <a:defRPr/>
            </a:pPr>
            <a:r>
              <a:rPr lang="en-US" dirty="0" smtClean="0"/>
              <a:t>		   18.480.000.000</a:t>
            </a:r>
          </a:p>
          <a:p>
            <a:pPr eaLnBrk="1" hangingPunct="1">
              <a:lnSpc>
                <a:spcPct val="90000"/>
              </a:lnSpc>
              <a:buFontTx/>
              <a:buNone/>
              <a:defRPr/>
            </a:pPr>
            <a:r>
              <a:rPr lang="en-US" dirty="0" smtClean="0"/>
              <a:t>		---------------------=Rp220.000,-</a:t>
            </a:r>
          </a:p>
          <a:p>
            <a:pPr eaLnBrk="1" hangingPunct="1">
              <a:lnSpc>
                <a:spcPct val="90000"/>
              </a:lnSpc>
              <a:buFontTx/>
              <a:buNone/>
              <a:defRPr/>
            </a:pPr>
            <a:r>
              <a:rPr lang="en-US" dirty="0" smtClean="0"/>
              <a:t>			84.000 </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E05DBE9E-14B4-455C-84D2-F58FBE26E947}" type="slidenum">
              <a:rPr lang="en-US" smtClean="0"/>
              <a:pPr>
                <a:defRPr/>
              </a:pPr>
              <a:t>82</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6350356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BOP masing2 Produk</a:t>
            </a:r>
          </a:p>
        </p:txBody>
      </p:sp>
      <p:graphicFrame>
        <p:nvGraphicFramePr>
          <p:cNvPr id="15416" name="Group 56"/>
          <p:cNvGraphicFramePr>
            <a:graphicFrameLocks noGrp="1"/>
          </p:cNvGraphicFramePr>
          <p:nvPr>
            <p:ph idx="1"/>
          </p:nvPr>
        </p:nvGraphicFramePr>
        <p:xfrm>
          <a:off x="609600" y="1600201"/>
          <a:ext cx="10972800" cy="4581525"/>
        </p:xfrm>
        <a:graphic>
          <a:graphicData uri="http://schemas.openxmlformats.org/drawingml/2006/table">
            <a:tbl>
              <a:tblPr/>
              <a:tblGrid>
                <a:gridCol w="2743200"/>
                <a:gridCol w="2743200"/>
                <a:gridCol w="2743200"/>
                <a:gridCol w="2743200"/>
              </a:tblGrid>
              <a:tr h="64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Ket </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A</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B</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C</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JM/u</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JM total</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42.000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36.000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6.000</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Tarif /jm (Rp)</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220.000</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BOP total (Rp)</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9.240.000.000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7.920.000.000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1.320.000.000</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Unit produksi</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28.000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6.000</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BOP per unit (Rp)</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330.000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440.000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220.000</a:t>
                      </a: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7712A02D-E3FE-47CF-A5B0-DAF6599CDF21}" type="slidenum">
              <a:rPr lang="en-US" smtClean="0"/>
              <a:pPr>
                <a:defRPr/>
              </a:pPr>
              <a:t>83</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1092796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dirty="0" smtClean="0"/>
              <a:t>Unit Cost- Traditional Costing</a:t>
            </a:r>
          </a:p>
        </p:txBody>
      </p:sp>
      <p:graphicFrame>
        <p:nvGraphicFramePr>
          <p:cNvPr id="20519" name="Group 39"/>
          <p:cNvGraphicFramePr>
            <a:graphicFrameLocks noGrp="1"/>
          </p:cNvGraphicFramePr>
          <p:nvPr>
            <p:ph idx="1"/>
          </p:nvPr>
        </p:nvGraphicFramePr>
        <p:xfrm>
          <a:off x="609600" y="1600201"/>
          <a:ext cx="10972800" cy="4525963"/>
        </p:xfrm>
        <a:graphic>
          <a:graphicData uri="http://schemas.openxmlformats.org/drawingml/2006/table">
            <a:tbl>
              <a:tblPr/>
              <a:tblGrid>
                <a:gridCol w="2743200"/>
                <a:gridCol w="2743200"/>
                <a:gridCol w="2743200"/>
                <a:gridCol w="27432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Elemen kos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A</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B</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Model C</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BBB (Rp)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130.000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BTKL (Rp)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100.000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BOP (Rp)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220.000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650.000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730.000</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450.000</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82DB6FD5-6979-463F-B5CD-5E1632BCBAB5}" type="slidenum">
              <a:rPr lang="en-US" smtClean="0"/>
              <a:pPr>
                <a:defRPr/>
              </a:pPr>
              <a:t>84</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1266412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Activity-Based Costing</a:t>
            </a:r>
          </a:p>
        </p:txBody>
      </p:sp>
      <p:sp>
        <p:nvSpPr>
          <p:cNvPr id="22531" name="Rectangle 3"/>
          <p:cNvSpPr>
            <a:spLocks noGrp="1" noChangeArrowheads="1"/>
          </p:cNvSpPr>
          <p:nvPr>
            <p:ph type="body" idx="1"/>
          </p:nvPr>
        </p:nvSpPr>
        <p:spPr/>
        <p:txBody>
          <a:bodyPr/>
          <a:lstStyle/>
          <a:p>
            <a:pPr eaLnBrk="1" hangingPunct="1">
              <a:defRPr/>
            </a:pPr>
            <a:r>
              <a:rPr lang="en-US" sz="2800" dirty="0" err="1" smtClean="0"/>
              <a:t>Biaya</a:t>
            </a:r>
            <a:r>
              <a:rPr lang="en-US" sz="2800" dirty="0" smtClean="0"/>
              <a:t> </a:t>
            </a:r>
            <a:r>
              <a:rPr lang="en-US" sz="2800" dirty="0" err="1" smtClean="0"/>
              <a:t>depresiasi</a:t>
            </a:r>
            <a:r>
              <a:rPr lang="en-US" sz="2800" dirty="0" smtClean="0"/>
              <a:t>/jam </a:t>
            </a:r>
            <a:r>
              <a:rPr lang="en-US" sz="2800" dirty="0" err="1" smtClean="0"/>
              <a:t>mesin</a:t>
            </a:r>
            <a:r>
              <a:rPr lang="en-US" sz="2800" dirty="0" smtClean="0"/>
              <a:t>: 8.400.000.000/84.000 = Rp100.000,-</a:t>
            </a:r>
          </a:p>
          <a:p>
            <a:pPr lvl="1" eaLnBrk="1" hangingPunct="1">
              <a:defRPr/>
            </a:pPr>
            <a:r>
              <a:rPr lang="en-US" sz="2400" dirty="0" smtClean="0"/>
              <a:t>Model A: 1,5 </a:t>
            </a:r>
            <a:r>
              <a:rPr lang="en-US" sz="2400" dirty="0" err="1" smtClean="0"/>
              <a:t>jm</a:t>
            </a:r>
            <a:r>
              <a:rPr lang="en-US" sz="2400" dirty="0" smtClean="0"/>
              <a:t> x 100.000	Rp150.000,-</a:t>
            </a:r>
          </a:p>
          <a:p>
            <a:pPr lvl="1" eaLnBrk="1" hangingPunct="1">
              <a:defRPr/>
            </a:pPr>
            <a:r>
              <a:rPr lang="en-US" sz="2400" dirty="0" smtClean="0"/>
              <a:t>Model B: 2 </a:t>
            </a:r>
            <a:r>
              <a:rPr lang="en-US" sz="2400" dirty="0" err="1" smtClean="0"/>
              <a:t>jm</a:t>
            </a:r>
            <a:r>
              <a:rPr lang="en-US" sz="2400" dirty="0" smtClean="0"/>
              <a:t> x 100.000	Rp200.000,-</a:t>
            </a:r>
          </a:p>
          <a:p>
            <a:pPr lvl="1" eaLnBrk="1" hangingPunct="1">
              <a:defRPr/>
            </a:pPr>
            <a:r>
              <a:rPr lang="en-US" sz="2400" dirty="0" smtClean="0"/>
              <a:t>Model C: 1 </a:t>
            </a:r>
            <a:r>
              <a:rPr lang="en-US" sz="2400" dirty="0" err="1" smtClean="0"/>
              <a:t>jm</a:t>
            </a:r>
            <a:r>
              <a:rPr lang="en-US" sz="2400" dirty="0" smtClean="0"/>
              <a:t> x 100.000	Rp100.000,-</a:t>
            </a:r>
          </a:p>
          <a:p>
            <a:pPr eaLnBrk="1" hangingPunct="1">
              <a:defRPr/>
            </a:pPr>
            <a:r>
              <a:rPr lang="en-US" sz="2800" dirty="0" err="1" smtClean="0"/>
              <a:t>Biaya</a:t>
            </a:r>
            <a:r>
              <a:rPr lang="en-US" sz="2800" dirty="0" smtClean="0"/>
              <a:t> </a:t>
            </a:r>
            <a:r>
              <a:rPr lang="en-US" sz="2800" dirty="0" err="1" smtClean="0"/>
              <a:t>penerimaan</a:t>
            </a:r>
            <a:r>
              <a:rPr lang="en-US" sz="2800" dirty="0" smtClean="0"/>
              <a:t> order: 4.186.000.000/256 = Rp16.350.000,-</a:t>
            </a:r>
          </a:p>
          <a:p>
            <a:pPr lvl="1" eaLnBrk="1" hangingPunct="1">
              <a:defRPr/>
            </a:pPr>
            <a:r>
              <a:rPr lang="en-US" sz="2000" dirty="0" smtClean="0"/>
              <a:t>Model A= (16 x 16.350.000):28.000 u = </a:t>
            </a:r>
            <a:r>
              <a:rPr lang="en-US" sz="2000" dirty="0" err="1" smtClean="0"/>
              <a:t>Rp</a:t>
            </a:r>
            <a:r>
              <a:rPr lang="en-US" sz="2000" dirty="0" smtClean="0"/>
              <a:t>   9.300</a:t>
            </a:r>
          </a:p>
          <a:p>
            <a:pPr lvl="1" eaLnBrk="1" hangingPunct="1">
              <a:defRPr/>
            </a:pPr>
            <a:r>
              <a:rPr lang="en-US" sz="2000" dirty="0" smtClean="0"/>
              <a:t>Model B= (40 x 16.350.000): 18.000 u =</a:t>
            </a:r>
            <a:r>
              <a:rPr lang="en-US" sz="2000" dirty="0" err="1" smtClean="0"/>
              <a:t>Rp</a:t>
            </a:r>
            <a:r>
              <a:rPr lang="en-US" sz="2000" dirty="0" smtClean="0"/>
              <a:t>  36.300</a:t>
            </a:r>
          </a:p>
          <a:p>
            <a:pPr lvl="1" eaLnBrk="1" hangingPunct="1">
              <a:defRPr/>
            </a:pPr>
            <a:r>
              <a:rPr lang="en-US" sz="2000" dirty="0" smtClean="0"/>
              <a:t>Model C= (200 x 16.350.000):6.000 u = Rp545.000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DB1BED21-8495-49B7-BC21-EE1916C3CCA6}" type="slidenum">
              <a:rPr lang="en-US" smtClean="0"/>
              <a:pPr>
                <a:defRPr/>
              </a:pPr>
              <a:t>85</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3190481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Activity-Based Costing</a:t>
            </a:r>
          </a:p>
        </p:txBody>
      </p:sp>
      <p:sp>
        <p:nvSpPr>
          <p:cNvPr id="22531" name="Rectangle 3"/>
          <p:cNvSpPr>
            <a:spLocks noGrp="1" noChangeArrowheads="1"/>
          </p:cNvSpPr>
          <p:nvPr>
            <p:ph type="body" idx="1"/>
          </p:nvPr>
        </p:nvSpPr>
        <p:spPr/>
        <p:txBody>
          <a:bodyPr/>
          <a:lstStyle/>
          <a:p>
            <a:pPr eaLnBrk="1" hangingPunct="1">
              <a:defRPr/>
            </a:pPr>
            <a:r>
              <a:rPr lang="en-US" sz="2800" dirty="0" err="1" smtClean="0"/>
              <a:t>Biaya</a:t>
            </a:r>
            <a:r>
              <a:rPr lang="en-US" sz="2800" dirty="0" smtClean="0"/>
              <a:t> </a:t>
            </a:r>
            <a:r>
              <a:rPr lang="en-US" sz="2800" dirty="0" err="1" smtClean="0"/>
              <a:t>perancangan</a:t>
            </a:r>
            <a:r>
              <a:rPr lang="en-US" sz="2800" dirty="0" smtClean="0"/>
              <a:t> </a:t>
            </a:r>
            <a:r>
              <a:rPr lang="en-US" sz="2800" dirty="0" err="1" smtClean="0"/>
              <a:t>teknik</a:t>
            </a:r>
            <a:r>
              <a:rPr lang="en-US" sz="2800" dirty="0" smtClean="0"/>
              <a:t>/order: 3.600.000.000/45 	= Rp80.000.000,-</a:t>
            </a:r>
          </a:p>
          <a:p>
            <a:pPr lvl="1" eaLnBrk="1" hangingPunct="1">
              <a:defRPr/>
            </a:pPr>
            <a:r>
              <a:rPr lang="en-US" sz="2400" dirty="0" smtClean="0"/>
              <a:t>Model A: (14x 80 </a:t>
            </a:r>
            <a:r>
              <a:rPr lang="en-US" sz="2400" dirty="0" err="1" smtClean="0"/>
              <a:t>jt</a:t>
            </a:r>
            <a:r>
              <a:rPr lang="en-US" sz="2400" dirty="0" smtClean="0"/>
              <a:t>):28.000 u	</a:t>
            </a:r>
            <a:r>
              <a:rPr lang="en-US" sz="2400" dirty="0" err="1" smtClean="0"/>
              <a:t>Rp</a:t>
            </a:r>
            <a:r>
              <a:rPr lang="en-US" sz="2400" dirty="0" smtClean="0"/>
              <a:t>  40.000,-</a:t>
            </a:r>
          </a:p>
          <a:p>
            <a:pPr lvl="1" eaLnBrk="1" hangingPunct="1">
              <a:defRPr/>
            </a:pPr>
            <a:r>
              <a:rPr lang="en-US" sz="2400" dirty="0" smtClean="0"/>
              <a:t>Model B: (2x80 </a:t>
            </a:r>
            <a:r>
              <a:rPr lang="en-US" sz="2400" dirty="0" err="1" smtClean="0"/>
              <a:t>jt</a:t>
            </a:r>
            <a:r>
              <a:rPr lang="en-US" sz="2400" dirty="0" smtClean="0"/>
              <a:t>) :18.000 u	</a:t>
            </a:r>
            <a:r>
              <a:rPr lang="en-US" sz="2400" dirty="0" err="1" smtClean="0"/>
              <a:t>Rp</a:t>
            </a:r>
            <a:r>
              <a:rPr lang="en-US" sz="2400" dirty="0" smtClean="0"/>
              <a:t>  53.300,-</a:t>
            </a:r>
          </a:p>
          <a:p>
            <a:pPr lvl="1" eaLnBrk="1" hangingPunct="1">
              <a:defRPr/>
            </a:pPr>
            <a:r>
              <a:rPr lang="en-US" sz="2400" dirty="0" smtClean="0"/>
              <a:t>Model C: (19x 80 </a:t>
            </a:r>
            <a:r>
              <a:rPr lang="en-US" sz="2400" dirty="0" err="1" smtClean="0"/>
              <a:t>jt</a:t>
            </a:r>
            <a:r>
              <a:rPr lang="en-US" sz="2400" dirty="0" smtClean="0"/>
              <a:t>):6.000 u	Rp253.300,-</a:t>
            </a:r>
          </a:p>
          <a:p>
            <a:pPr eaLnBrk="1" hangingPunct="1">
              <a:defRPr/>
            </a:pPr>
            <a:r>
              <a:rPr lang="en-US" sz="2800" dirty="0" err="1" smtClean="0"/>
              <a:t>Biaya</a:t>
            </a:r>
            <a:r>
              <a:rPr lang="en-US" sz="2800" dirty="0" smtClean="0"/>
              <a:t> set-up/ set up: </a:t>
            </a:r>
          </a:p>
          <a:p>
            <a:pPr eaLnBrk="1" hangingPunct="1">
              <a:buFont typeface="Wingdings" pitchFamily="2" charset="2"/>
              <a:buNone/>
              <a:defRPr/>
            </a:pPr>
            <a:r>
              <a:rPr lang="en-US" sz="2800" dirty="0" smtClean="0"/>
              <a:t>   374.000.000/34 = Rp11.000.000,-</a:t>
            </a:r>
          </a:p>
          <a:p>
            <a:pPr lvl="1" eaLnBrk="1" hangingPunct="1">
              <a:defRPr/>
            </a:pPr>
            <a:r>
              <a:rPr lang="en-US" sz="2000" dirty="0" smtClean="0"/>
              <a:t>Model A= (4 x 11.000.000):28.000 u = </a:t>
            </a:r>
            <a:r>
              <a:rPr lang="en-US" sz="2000" dirty="0" err="1" smtClean="0"/>
              <a:t>Rp</a:t>
            </a:r>
            <a:r>
              <a:rPr lang="en-US" sz="2000" dirty="0" smtClean="0"/>
              <a:t>  1.600</a:t>
            </a:r>
          </a:p>
          <a:p>
            <a:pPr lvl="1" eaLnBrk="1" hangingPunct="1">
              <a:defRPr/>
            </a:pPr>
            <a:r>
              <a:rPr lang="en-US" sz="2000" dirty="0" smtClean="0"/>
              <a:t>Model B= (8 x 11.000.000): 18.000 u =</a:t>
            </a:r>
            <a:r>
              <a:rPr lang="en-US" sz="2000" dirty="0" err="1" smtClean="0"/>
              <a:t>Rp</a:t>
            </a:r>
            <a:r>
              <a:rPr lang="en-US" sz="2000" dirty="0" smtClean="0"/>
              <a:t>  4.900</a:t>
            </a:r>
          </a:p>
          <a:p>
            <a:pPr lvl="1" eaLnBrk="1" hangingPunct="1">
              <a:defRPr/>
            </a:pPr>
            <a:r>
              <a:rPr lang="en-US" sz="2000" dirty="0" smtClean="0"/>
              <a:t>Model C= (22 x 11.000.000):6.000 u = Rp40.300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B131826A-B035-4188-A1A4-4BCE3F70301A}" type="slidenum">
              <a:rPr lang="en-US" smtClean="0"/>
              <a:pPr>
                <a:defRPr/>
              </a:pPr>
              <a:t>86</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6152745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Activity-Based Costing</a:t>
            </a:r>
          </a:p>
        </p:txBody>
      </p:sp>
      <p:sp>
        <p:nvSpPr>
          <p:cNvPr id="22531" name="Rectangle 3"/>
          <p:cNvSpPr>
            <a:spLocks noGrp="1" noChangeArrowheads="1"/>
          </p:cNvSpPr>
          <p:nvPr>
            <p:ph type="body" idx="1"/>
          </p:nvPr>
        </p:nvSpPr>
        <p:spPr/>
        <p:txBody>
          <a:bodyPr/>
          <a:lstStyle/>
          <a:p>
            <a:pPr eaLnBrk="1" hangingPunct="1">
              <a:defRPr/>
            </a:pPr>
            <a:r>
              <a:rPr lang="en-US" sz="2800" dirty="0" err="1" smtClean="0"/>
              <a:t>Biaya</a:t>
            </a:r>
            <a:r>
              <a:rPr lang="en-US" sz="2800" dirty="0" smtClean="0"/>
              <a:t> </a:t>
            </a:r>
            <a:r>
              <a:rPr lang="en-US" sz="2800" dirty="0" err="1" smtClean="0"/>
              <a:t>inspeksi</a:t>
            </a:r>
            <a:r>
              <a:rPr lang="en-US" sz="2800" dirty="0" smtClean="0"/>
              <a:t>/</a:t>
            </a:r>
            <a:r>
              <a:rPr lang="en-US" sz="2800" dirty="0" err="1" smtClean="0"/>
              <a:t>inspeksi</a:t>
            </a:r>
            <a:r>
              <a:rPr lang="en-US" sz="2800" dirty="0" smtClean="0"/>
              <a:t>: </a:t>
            </a:r>
          </a:p>
          <a:p>
            <a:pPr eaLnBrk="1" hangingPunct="1">
              <a:buFont typeface="Wingdings" pitchFamily="2" charset="2"/>
              <a:buNone/>
              <a:defRPr/>
            </a:pPr>
            <a:r>
              <a:rPr lang="en-US" sz="2800" dirty="0" smtClean="0"/>
              <a:t>   1.920.000.000/32 	= Rp60.000.000,-</a:t>
            </a:r>
          </a:p>
          <a:p>
            <a:pPr lvl="1" eaLnBrk="1" hangingPunct="1">
              <a:defRPr/>
            </a:pPr>
            <a:r>
              <a:rPr lang="en-US" dirty="0" smtClean="0"/>
              <a:t>Model A: (8x 60 </a:t>
            </a:r>
            <a:r>
              <a:rPr lang="en-US" dirty="0" err="1" smtClean="0"/>
              <a:t>jt</a:t>
            </a:r>
            <a:r>
              <a:rPr lang="en-US" dirty="0" smtClean="0"/>
              <a:t>):28.000 u =Rp17.100,-</a:t>
            </a:r>
          </a:p>
          <a:p>
            <a:pPr lvl="1" eaLnBrk="1" hangingPunct="1">
              <a:defRPr/>
            </a:pPr>
            <a:r>
              <a:rPr lang="en-US" dirty="0" smtClean="0"/>
              <a:t>Model B: (4x60 </a:t>
            </a:r>
            <a:r>
              <a:rPr lang="en-US" dirty="0" err="1" smtClean="0"/>
              <a:t>jt</a:t>
            </a:r>
            <a:r>
              <a:rPr lang="en-US" dirty="0" smtClean="0"/>
              <a:t>) :18.000 u	=Rp13.300,-</a:t>
            </a:r>
          </a:p>
          <a:p>
            <a:pPr lvl="1" eaLnBrk="1" hangingPunct="1">
              <a:defRPr/>
            </a:pPr>
            <a:r>
              <a:rPr lang="en-US" dirty="0" smtClean="0"/>
              <a:t>Model C: (20x 60 </a:t>
            </a:r>
            <a:r>
              <a:rPr lang="en-US" dirty="0" err="1" smtClean="0"/>
              <a:t>jt</a:t>
            </a:r>
            <a:r>
              <a:rPr lang="en-US" dirty="0" smtClean="0"/>
              <a:t>):6.000 u	=Rp200.000,-</a:t>
            </a:r>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Slide Number Placeholder 4"/>
          <p:cNvSpPr>
            <a:spLocks noGrp="1"/>
          </p:cNvSpPr>
          <p:nvPr>
            <p:ph type="sldNum" sz="quarter" idx="4294967295"/>
          </p:nvPr>
        </p:nvSpPr>
        <p:spPr>
          <a:xfrm>
            <a:off x="8737600" y="6243638"/>
            <a:ext cx="2844800" cy="457200"/>
          </a:xfrm>
          <a:prstGeom prst="rect">
            <a:avLst/>
          </a:prstGeom>
        </p:spPr>
        <p:txBody>
          <a:bodyPr/>
          <a:lstStyle/>
          <a:p>
            <a:pPr>
              <a:defRPr/>
            </a:pPr>
            <a:fld id="{368C7243-5154-449F-AC0D-AAF2C29706B5}" type="slidenum">
              <a:rPr lang="en-US" smtClean="0"/>
              <a:pPr>
                <a:defRPr/>
              </a:pPr>
              <a:t>87</a:t>
            </a:fld>
            <a:endParaRPr lang="en-US"/>
          </a:p>
        </p:txBody>
      </p:sp>
      <p:sp>
        <p:nvSpPr>
          <p:cNvPr id="6" name="Footer Placeholder 5"/>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Tree>
    <p:extLst>
      <p:ext uri="{BB962C8B-B14F-4D97-AF65-F5344CB8AC3E}">
        <p14:creationId xmlns:p14="http://schemas.microsoft.com/office/powerpoint/2010/main" val="2129183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BOP- ABC</a:t>
            </a:r>
            <a:endParaRPr lang="en-US" dirty="0"/>
          </a:p>
        </p:txBody>
      </p:sp>
      <p:graphicFrame>
        <p:nvGraphicFramePr>
          <p:cNvPr id="7" name="Content Placeholder 6"/>
          <p:cNvGraphicFramePr>
            <a:graphicFrameLocks noGrp="1"/>
          </p:cNvGraphicFramePr>
          <p:nvPr>
            <p:ph idx="1"/>
          </p:nvPr>
        </p:nvGraphicFramePr>
        <p:xfrm>
          <a:off x="508000" y="1600200"/>
          <a:ext cx="11074399" cy="4648198"/>
        </p:xfrm>
        <a:graphic>
          <a:graphicData uri="http://schemas.openxmlformats.org/drawingml/2006/table">
            <a:tbl>
              <a:tblPr firstRow="1" bandRow="1">
                <a:tableStyleId>{5C22544A-7EE6-4342-B048-85BDC9FD1C3A}</a:tableStyleId>
              </a:tblPr>
              <a:tblGrid>
                <a:gridCol w="3588925"/>
                <a:gridCol w="2358437"/>
                <a:gridCol w="2358437"/>
                <a:gridCol w="2768600"/>
              </a:tblGrid>
              <a:tr h="540488">
                <a:tc>
                  <a:txBody>
                    <a:bodyPr/>
                    <a:lstStyle/>
                    <a:p>
                      <a:r>
                        <a:rPr lang="en-US" sz="2400" dirty="0" err="1" smtClean="0"/>
                        <a:t>Elemen</a:t>
                      </a:r>
                      <a:r>
                        <a:rPr lang="en-US" sz="2400" dirty="0" smtClean="0"/>
                        <a:t> BOP</a:t>
                      </a:r>
                      <a:endParaRPr lang="en-US" sz="2400" dirty="0"/>
                    </a:p>
                  </a:txBody>
                  <a:tcPr marL="121920" marR="121920"/>
                </a:tc>
                <a:tc>
                  <a:txBody>
                    <a:bodyPr/>
                    <a:lstStyle/>
                    <a:p>
                      <a:r>
                        <a:rPr lang="en-US" sz="2400" dirty="0" smtClean="0"/>
                        <a:t>Model A</a:t>
                      </a:r>
                      <a:endParaRPr lang="en-US" sz="2400" dirty="0"/>
                    </a:p>
                  </a:txBody>
                  <a:tcPr marL="121920" marR="121920"/>
                </a:tc>
                <a:tc>
                  <a:txBody>
                    <a:bodyPr/>
                    <a:lstStyle/>
                    <a:p>
                      <a:r>
                        <a:rPr lang="en-US" sz="2400" dirty="0" smtClean="0"/>
                        <a:t>Model B</a:t>
                      </a:r>
                      <a:endParaRPr lang="en-US" sz="2400" dirty="0"/>
                    </a:p>
                  </a:txBody>
                  <a:tcPr marL="121920" marR="121920"/>
                </a:tc>
                <a:tc>
                  <a:txBody>
                    <a:bodyPr/>
                    <a:lstStyle/>
                    <a:p>
                      <a:r>
                        <a:rPr lang="en-US" sz="2400" dirty="0" smtClean="0"/>
                        <a:t>Model C</a:t>
                      </a:r>
                      <a:endParaRPr lang="en-US" sz="2400" dirty="0"/>
                    </a:p>
                  </a:txBody>
                  <a:tcPr marL="121920" marR="121920"/>
                </a:tc>
              </a:tr>
              <a:tr h="540488">
                <a:tc>
                  <a:txBody>
                    <a:bodyPr/>
                    <a:lstStyle/>
                    <a:p>
                      <a:r>
                        <a:rPr lang="en-US" sz="2400" dirty="0" err="1" smtClean="0"/>
                        <a:t>Penyusutan</a:t>
                      </a:r>
                      <a:r>
                        <a:rPr lang="en-US" sz="2400" baseline="0" dirty="0" smtClean="0"/>
                        <a:t>  </a:t>
                      </a:r>
                      <a:endParaRPr lang="en-US" sz="2400" dirty="0"/>
                    </a:p>
                  </a:txBody>
                  <a:tcPr marL="121920" marR="121920"/>
                </a:tc>
                <a:tc>
                  <a:txBody>
                    <a:bodyPr/>
                    <a:lstStyle/>
                    <a:p>
                      <a:pPr algn="r"/>
                      <a:r>
                        <a:rPr lang="en-US" sz="2400" dirty="0" smtClean="0"/>
                        <a:t>150.000</a:t>
                      </a:r>
                      <a:endParaRPr lang="en-US" sz="2400" dirty="0"/>
                    </a:p>
                  </a:txBody>
                  <a:tcPr marL="121920" marR="121920"/>
                </a:tc>
                <a:tc>
                  <a:txBody>
                    <a:bodyPr/>
                    <a:lstStyle/>
                    <a:p>
                      <a:pPr algn="r"/>
                      <a:r>
                        <a:rPr lang="en-US" sz="2400" dirty="0" smtClean="0"/>
                        <a:t>200.000</a:t>
                      </a:r>
                      <a:endParaRPr lang="en-US" sz="2400" dirty="0"/>
                    </a:p>
                  </a:txBody>
                  <a:tcPr marL="121920" marR="121920"/>
                </a:tc>
                <a:tc>
                  <a:txBody>
                    <a:bodyPr/>
                    <a:lstStyle/>
                    <a:p>
                      <a:pPr algn="r"/>
                      <a:r>
                        <a:rPr lang="en-US" sz="2400" dirty="0" smtClean="0"/>
                        <a:t>100.000</a:t>
                      </a:r>
                      <a:endParaRPr lang="en-US" sz="2400" dirty="0"/>
                    </a:p>
                  </a:txBody>
                  <a:tcPr marL="121920" marR="121920"/>
                </a:tc>
              </a:tr>
              <a:tr h="972879">
                <a:tc>
                  <a:txBody>
                    <a:bodyPr/>
                    <a:lstStyle/>
                    <a:p>
                      <a:r>
                        <a:rPr lang="en-US" sz="2400" dirty="0" err="1" smtClean="0"/>
                        <a:t>Penerimaan</a:t>
                      </a:r>
                      <a:r>
                        <a:rPr lang="en-US" sz="2400" dirty="0" smtClean="0"/>
                        <a:t> order</a:t>
                      </a:r>
                      <a:endParaRPr lang="en-US" sz="2400" dirty="0"/>
                    </a:p>
                  </a:txBody>
                  <a:tcPr marL="121920" marR="121920"/>
                </a:tc>
                <a:tc>
                  <a:txBody>
                    <a:bodyPr/>
                    <a:lstStyle/>
                    <a:p>
                      <a:pPr algn="r"/>
                      <a:r>
                        <a:rPr lang="en-US" sz="2400" dirty="0" smtClean="0"/>
                        <a:t>9.300</a:t>
                      </a:r>
                      <a:endParaRPr lang="en-US" sz="2400" dirty="0"/>
                    </a:p>
                  </a:txBody>
                  <a:tcPr marL="121920" marR="121920"/>
                </a:tc>
                <a:tc>
                  <a:txBody>
                    <a:bodyPr/>
                    <a:lstStyle/>
                    <a:p>
                      <a:pPr algn="r"/>
                      <a:r>
                        <a:rPr lang="en-US" sz="2400" dirty="0" smtClean="0"/>
                        <a:t>36.300</a:t>
                      </a:r>
                      <a:endParaRPr lang="en-US" sz="2400" dirty="0"/>
                    </a:p>
                  </a:txBody>
                  <a:tcPr marL="121920" marR="121920"/>
                </a:tc>
                <a:tc>
                  <a:txBody>
                    <a:bodyPr/>
                    <a:lstStyle/>
                    <a:p>
                      <a:pPr algn="r"/>
                      <a:r>
                        <a:rPr lang="en-US" sz="2400" dirty="0" smtClean="0"/>
                        <a:t>545.000</a:t>
                      </a:r>
                      <a:endParaRPr lang="en-US" sz="2400" dirty="0"/>
                    </a:p>
                  </a:txBody>
                  <a:tcPr marL="121920" marR="121920"/>
                </a:tc>
              </a:tr>
              <a:tr h="972879">
                <a:tc>
                  <a:txBody>
                    <a:bodyPr/>
                    <a:lstStyle/>
                    <a:p>
                      <a:r>
                        <a:rPr lang="en-US" sz="2400" dirty="0" err="1" smtClean="0"/>
                        <a:t>Rancangan</a:t>
                      </a:r>
                      <a:r>
                        <a:rPr lang="en-US" sz="2400" dirty="0" smtClean="0"/>
                        <a:t> </a:t>
                      </a:r>
                      <a:r>
                        <a:rPr lang="en-US" sz="2400" dirty="0" err="1" smtClean="0"/>
                        <a:t>produksi</a:t>
                      </a:r>
                      <a:endParaRPr lang="en-US" sz="2400" dirty="0"/>
                    </a:p>
                  </a:txBody>
                  <a:tcPr marL="121920" marR="121920"/>
                </a:tc>
                <a:tc>
                  <a:txBody>
                    <a:bodyPr/>
                    <a:lstStyle/>
                    <a:p>
                      <a:pPr algn="r"/>
                      <a:r>
                        <a:rPr lang="en-US" sz="2400" dirty="0" smtClean="0"/>
                        <a:t>40.000</a:t>
                      </a:r>
                      <a:endParaRPr lang="en-US" sz="2400" dirty="0"/>
                    </a:p>
                  </a:txBody>
                  <a:tcPr marL="121920" marR="121920"/>
                </a:tc>
                <a:tc>
                  <a:txBody>
                    <a:bodyPr/>
                    <a:lstStyle/>
                    <a:p>
                      <a:pPr algn="r"/>
                      <a:r>
                        <a:rPr lang="en-US" sz="2400" dirty="0" smtClean="0"/>
                        <a:t>53.300</a:t>
                      </a:r>
                      <a:endParaRPr lang="en-US" sz="2400" dirty="0"/>
                    </a:p>
                  </a:txBody>
                  <a:tcPr marL="121920" marR="121920"/>
                </a:tc>
                <a:tc>
                  <a:txBody>
                    <a:bodyPr/>
                    <a:lstStyle/>
                    <a:p>
                      <a:pPr algn="r"/>
                      <a:r>
                        <a:rPr lang="en-US" sz="2400" dirty="0" smtClean="0"/>
                        <a:t>253.300</a:t>
                      </a:r>
                      <a:endParaRPr lang="en-US" sz="2400" dirty="0"/>
                    </a:p>
                  </a:txBody>
                  <a:tcPr marL="121920" marR="121920"/>
                </a:tc>
              </a:tr>
              <a:tr h="540488">
                <a:tc>
                  <a:txBody>
                    <a:bodyPr/>
                    <a:lstStyle/>
                    <a:p>
                      <a:r>
                        <a:rPr lang="en-US" sz="2400" dirty="0" smtClean="0"/>
                        <a:t>Set-up</a:t>
                      </a:r>
                      <a:endParaRPr lang="en-US" sz="2400" dirty="0"/>
                    </a:p>
                  </a:txBody>
                  <a:tcPr marL="121920" marR="121920"/>
                </a:tc>
                <a:tc>
                  <a:txBody>
                    <a:bodyPr/>
                    <a:lstStyle/>
                    <a:p>
                      <a:pPr algn="r"/>
                      <a:r>
                        <a:rPr lang="en-US" sz="2400" dirty="0" smtClean="0"/>
                        <a:t>1.600</a:t>
                      </a:r>
                      <a:endParaRPr lang="en-US" sz="2400" dirty="0"/>
                    </a:p>
                  </a:txBody>
                  <a:tcPr marL="121920" marR="121920"/>
                </a:tc>
                <a:tc>
                  <a:txBody>
                    <a:bodyPr/>
                    <a:lstStyle/>
                    <a:p>
                      <a:pPr algn="r"/>
                      <a:r>
                        <a:rPr lang="en-US" sz="2400" dirty="0" smtClean="0"/>
                        <a:t>4.900</a:t>
                      </a:r>
                      <a:endParaRPr lang="en-US" sz="2400" dirty="0"/>
                    </a:p>
                  </a:txBody>
                  <a:tcPr marL="121920" marR="121920"/>
                </a:tc>
                <a:tc>
                  <a:txBody>
                    <a:bodyPr/>
                    <a:lstStyle/>
                    <a:p>
                      <a:pPr algn="r"/>
                      <a:r>
                        <a:rPr lang="en-US" sz="2400" dirty="0" smtClean="0"/>
                        <a:t>40.300</a:t>
                      </a:r>
                      <a:endParaRPr lang="en-US" sz="2400" dirty="0"/>
                    </a:p>
                  </a:txBody>
                  <a:tcPr marL="121920" marR="121920"/>
                </a:tc>
              </a:tr>
              <a:tr h="540488">
                <a:tc>
                  <a:txBody>
                    <a:bodyPr/>
                    <a:lstStyle/>
                    <a:p>
                      <a:r>
                        <a:rPr lang="en-US" sz="2400" dirty="0" err="1" smtClean="0"/>
                        <a:t>Inspeksi</a:t>
                      </a:r>
                      <a:r>
                        <a:rPr lang="en-US" sz="2400" dirty="0" smtClean="0"/>
                        <a:t> </a:t>
                      </a:r>
                      <a:endParaRPr lang="en-US" sz="2400" dirty="0"/>
                    </a:p>
                  </a:txBody>
                  <a:tcPr marL="121920" marR="121920"/>
                </a:tc>
                <a:tc>
                  <a:txBody>
                    <a:bodyPr/>
                    <a:lstStyle/>
                    <a:p>
                      <a:pPr algn="r"/>
                      <a:r>
                        <a:rPr lang="en-US" sz="2400" dirty="0" smtClean="0"/>
                        <a:t>17.100</a:t>
                      </a:r>
                      <a:endParaRPr lang="en-US" sz="2400" dirty="0"/>
                    </a:p>
                  </a:txBody>
                  <a:tcPr marL="121920" marR="121920"/>
                </a:tc>
                <a:tc>
                  <a:txBody>
                    <a:bodyPr/>
                    <a:lstStyle/>
                    <a:p>
                      <a:pPr algn="r"/>
                      <a:r>
                        <a:rPr lang="en-US" sz="2400" dirty="0" smtClean="0"/>
                        <a:t>13.300</a:t>
                      </a:r>
                      <a:endParaRPr lang="en-US" sz="2400" dirty="0"/>
                    </a:p>
                  </a:txBody>
                  <a:tcPr marL="121920" marR="121920"/>
                </a:tc>
                <a:tc>
                  <a:txBody>
                    <a:bodyPr/>
                    <a:lstStyle/>
                    <a:p>
                      <a:pPr algn="r"/>
                      <a:r>
                        <a:rPr lang="en-US" sz="2400" dirty="0" smtClean="0"/>
                        <a:t>200.000</a:t>
                      </a:r>
                      <a:endParaRPr lang="en-US" sz="2400" dirty="0"/>
                    </a:p>
                  </a:txBody>
                  <a:tcPr marL="121920" marR="121920"/>
                </a:tc>
              </a:tr>
              <a:tr h="540488">
                <a:tc>
                  <a:txBody>
                    <a:bodyPr/>
                    <a:lstStyle/>
                    <a:p>
                      <a:endParaRPr lang="en-US" sz="1800" dirty="0"/>
                    </a:p>
                  </a:txBody>
                  <a:tcPr marL="121920" marR="121920"/>
                </a:tc>
                <a:tc>
                  <a:txBody>
                    <a:bodyPr/>
                    <a:lstStyle/>
                    <a:p>
                      <a:pPr algn="r"/>
                      <a:r>
                        <a:rPr lang="en-US" sz="2400" dirty="0" smtClean="0"/>
                        <a:t>218.000</a:t>
                      </a:r>
                      <a:endParaRPr lang="en-US" sz="2400" dirty="0"/>
                    </a:p>
                  </a:txBody>
                  <a:tcPr marL="121920" marR="121920"/>
                </a:tc>
                <a:tc>
                  <a:txBody>
                    <a:bodyPr/>
                    <a:lstStyle/>
                    <a:p>
                      <a:pPr algn="r"/>
                      <a:r>
                        <a:rPr lang="en-US" sz="2400" dirty="0" smtClean="0"/>
                        <a:t>307.800</a:t>
                      </a:r>
                      <a:endParaRPr lang="en-US" sz="2400" dirty="0"/>
                    </a:p>
                  </a:txBody>
                  <a:tcPr marL="121920" marR="121920"/>
                </a:tc>
                <a:tc>
                  <a:txBody>
                    <a:bodyPr/>
                    <a:lstStyle/>
                    <a:p>
                      <a:pPr algn="r"/>
                      <a:r>
                        <a:rPr lang="en-US" sz="2400" dirty="0" smtClean="0"/>
                        <a:t>1.138.600</a:t>
                      </a:r>
                      <a:endParaRPr lang="en-US" sz="2400"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7BBDBF81-7D06-407F-AEEC-6D39E66335CA}" type="slidenum">
              <a:rPr lang="en-US" smtClean="0"/>
              <a:pPr>
                <a:defRPr/>
              </a:pPr>
              <a:t>88</a:t>
            </a:fld>
            <a:endParaRPr lang="en-US"/>
          </a:p>
        </p:txBody>
      </p:sp>
    </p:spTree>
    <p:extLst>
      <p:ext uri="{BB962C8B-B14F-4D97-AF65-F5344CB8AC3E}">
        <p14:creationId xmlns:p14="http://schemas.microsoft.com/office/powerpoint/2010/main" val="3098142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Unit Cost- ABC</a:t>
            </a:r>
            <a:endParaRPr lang="en-US" dirty="0"/>
          </a:p>
        </p:txBody>
      </p:sp>
      <p:graphicFrame>
        <p:nvGraphicFramePr>
          <p:cNvPr id="7" name="Content Placeholder 6"/>
          <p:cNvGraphicFramePr>
            <a:graphicFrameLocks noGrp="1"/>
          </p:cNvGraphicFramePr>
          <p:nvPr>
            <p:ph idx="1"/>
          </p:nvPr>
        </p:nvGraphicFramePr>
        <p:xfrm>
          <a:off x="508000" y="1600200"/>
          <a:ext cx="11074400" cy="3962400"/>
        </p:xfrm>
        <a:graphic>
          <a:graphicData uri="http://schemas.openxmlformats.org/drawingml/2006/table">
            <a:tbl>
              <a:tblPr firstRow="1" bandRow="1">
                <a:tableStyleId>{5C22544A-7EE6-4342-B048-85BDC9FD1C3A}</a:tableStyleId>
              </a:tblPr>
              <a:tblGrid>
                <a:gridCol w="2768600"/>
                <a:gridCol w="2768600"/>
                <a:gridCol w="2768600"/>
                <a:gridCol w="2768600"/>
              </a:tblGrid>
              <a:tr h="614130">
                <a:tc>
                  <a:txBody>
                    <a:bodyPr/>
                    <a:lstStyle/>
                    <a:p>
                      <a:endParaRPr lang="en-US" dirty="0"/>
                    </a:p>
                  </a:txBody>
                  <a:tcPr marL="121920" marR="121920"/>
                </a:tc>
                <a:tc>
                  <a:txBody>
                    <a:bodyPr/>
                    <a:lstStyle/>
                    <a:p>
                      <a:r>
                        <a:rPr lang="en-US" dirty="0" smtClean="0"/>
                        <a:t>Model A</a:t>
                      </a:r>
                      <a:endParaRPr lang="en-US" dirty="0"/>
                    </a:p>
                  </a:txBody>
                  <a:tcPr marL="121920" marR="121920"/>
                </a:tc>
                <a:tc>
                  <a:txBody>
                    <a:bodyPr/>
                    <a:lstStyle/>
                    <a:p>
                      <a:r>
                        <a:rPr lang="en-US" dirty="0" smtClean="0"/>
                        <a:t>Model B</a:t>
                      </a:r>
                      <a:endParaRPr lang="en-US" dirty="0"/>
                    </a:p>
                  </a:txBody>
                  <a:tcPr marL="121920" marR="121920"/>
                </a:tc>
                <a:tc>
                  <a:txBody>
                    <a:bodyPr/>
                    <a:lstStyle/>
                    <a:p>
                      <a:r>
                        <a:rPr lang="en-US" dirty="0" smtClean="0"/>
                        <a:t>Model C</a:t>
                      </a:r>
                      <a:endParaRPr lang="en-US" dirty="0"/>
                    </a:p>
                  </a:txBody>
                  <a:tcPr marL="121920" marR="121920"/>
                </a:tc>
              </a:tr>
              <a:tr h="1060005">
                <a:tc>
                  <a:txBody>
                    <a:bodyPr/>
                    <a:lstStyle/>
                    <a:p>
                      <a:r>
                        <a:rPr lang="en-US" dirty="0" err="1" smtClean="0"/>
                        <a:t>Biaya</a:t>
                      </a:r>
                      <a:r>
                        <a:rPr lang="en-US" dirty="0" smtClean="0"/>
                        <a:t> </a:t>
                      </a:r>
                      <a:r>
                        <a:rPr lang="en-US" dirty="0" err="1" smtClean="0"/>
                        <a:t>bahan</a:t>
                      </a:r>
                      <a:r>
                        <a:rPr lang="en-US" dirty="0" smtClean="0"/>
                        <a:t> </a:t>
                      </a:r>
                      <a:r>
                        <a:rPr lang="en-US" dirty="0" err="1" smtClean="0"/>
                        <a:t>baku</a:t>
                      </a:r>
                      <a:endParaRPr lang="en-US" dirty="0"/>
                    </a:p>
                  </a:txBody>
                  <a:tcPr marL="121920" marR="121920"/>
                </a:tc>
                <a:tc>
                  <a:txBody>
                    <a:bodyPr/>
                    <a:lstStyle/>
                    <a:p>
                      <a:pPr algn="r"/>
                      <a:r>
                        <a:rPr lang="en-US" dirty="0" smtClean="0"/>
                        <a:t>200.000</a:t>
                      </a:r>
                      <a:endParaRPr lang="en-US" dirty="0"/>
                    </a:p>
                  </a:txBody>
                  <a:tcPr marL="121920" marR="121920"/>
                </a:tc>
                <a:tc>
                  <a:txBody>
                    <a:bodyPr/>
                    <a:lstStyle/>
                    <a:p>
                      <a:pPr algn="r"/>
                      <a:r>
                        <a:rPr lang="en-US" dirty="0" smtClean="0"/>
                        <a:t>150.000</a:t>
                      </a:r>
                      <a:endParaRPr lang="en-US" dirty="0"/>
                    </a:p>
                  </a:txBody>
                  <a:tcPr marL="121920" marR="121920"/>
                </a:tc>
                <a:tc>
                  <a:txBody>
                    <a:bodyPr/>
                    <a:lstStyle/>
                    <a:p>
                      <a:pPr algn="r"/>
                      <a:r>
                        <a:rPr lang="en-US" dirty="0" smtClean="0"/>
                        <a:t>130.000</a:t>
                      </a:r>
                      <a:endParaRPr lang="en-US" dirty="0"/>
                    </a:p>
                  </a:txBody>
                  <a:tcPr marL="121920" marR="121920"/>
                </a:tc>
              </a:tr>
              <a:tr h="1060005">
                <a:tc>
                  <a:txBody>
                    <a:bodyPr/>
                    <a:lstStyle/>
                    <a:p>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langsung</a:t>
                      </a:r>
                      <a:endParaRPr lang="en-US" dirty="0"/>
                    </a:p>
                  </a:txBody>
                  <a:tcPr marL="121920" marR="121920"/>
                </a:tc>
                <a:tc>
                  <a:txBody>
                    <a:bodyPr/>
                    <a:lstStyle/>
                    <a:p>
                      <a:pPr algn="r"/>
                      <a:r>
                        <a:rPr lang="en-US" dirty="0" smtClean="0"/>
                        <a:t>120.000</a:t>
                      </a:r>
                      <a:endParaRPr lang="en-US" dirty="0"/>
                    </a:p>
                  </a:txBody>
                  <a:tcPr marL="121920" marR="121920"/>
                </a:tc>
                <a:tc>
                  <a:txBody>
                    <a:bodyPr/>
                    <a:lstStyle/>
                    <a:p>
                      <a:pPr algn="r"/>
                      <a:r>
                        <a:rPr lang="en-US" dirty="0" smtClean="0"/>
                        <a:t>140.000</a:t>
                      </a:r>
                      <a:endParaRPr lang="en-US" dirty="0"/>
                    </a:p>
                  </a:txBody>
                  <a:tcPr marL="121920" marR="121920"/>
                </a:tc>
                <a:tc>
                  <a:txBody>
                    <a:bodyPr/>
                    <a:lstStyle/>
                    <a:p>
                      <a:pPr algn="r"/>
                      <a:r>
                        <a:rPr lang="en-US" dirty="0" smtClean="0"/>
                        <a:t>100.000</a:t>
                      </a:r>
                      <a:endParaRPr lang="en-US" dirty="0"/>
                    </a:p>
                  </a:txBody>
                  <a:tcPr marL="121920" marR="121920"/>
                </a:tc>
              </a:tr>
              <a:tr h="614130">
                <a:tc>
                  <a:txBody>
                    <a:bodyPr/>
                    <a:lstStyle/>
                    <a:p>
                      <a:r>
                        <a:rPr lang="en-US" dirty="0" err="1" smtClean="0"/>
                        <a:t>Biaya</a:t>
                      </a:r>
                      <a:r>
                        <a:rPr lang="en-US" dirty="0" smtClean="0"/>
                        <a:t> </a:t>
                      </a:r>
                      <a:r>
                        <a:rPr lang="en-US" dirty="0" err="1" smtClean="0"/>
                        <a:t>overhed</a:t>
                      </a:r>
                      <a:endParaRPr lang="en-US" dirty="0"/>
                    </a:p>
                  </a:txBody>
                  <a:tcPr marL="121920" marR="121920"/>
                </a:tc>
                <a:tc>
                  <a:txBody>
                    <a:bodyPr/>
                    <a:lstStyle/>
                    <a:p>
                      <a:pPr algn="r"/>
                      <a:r>
                        <a:rPr lang="en-US" dirty="0" smtClean="0"/>
                        <a:t>218.000</a:t>
                      </a:r>
                      <a:endParaRPr lang="en-US" dirty="0"/>
                    </a:p>
                  </a:txBody>
                  <a:tcPr marL="121920" marR="121920"/>
                </a:tc>
                <a:tc>
                  <a:txBody>
                    <a:bodyPr/>
                    <a:lstStyle/>
                    <a:p>
                      <a:pPr algn="r"/>
                      <a:r>
                        <a:rPr lang="en-US" dirty="0" smtClean="0"/>
                        <a:t>307.800</a:t>
                      </a:r>
                      <a:endParaRPr lang="en-US" dirty="0"/>
                    </a:p>
                  </a:txBody>
                  <a:tcPr marL="121920" marR="121920"/>
                </a:tc>
                <a:tc>
                  <a:txBody>
                    <a:bodyPr/>
                    <a:lstStyle/>
                    <a:p>
                      <a:pPr algn="r"/>
                      <a:r>
                        <a:rPr lang="en-US" dirty="0" smtClean="0"/>
                        <a:t>1.138.600</a:t>
                      </a:r>
                      <a:endParaRPr lang="en-US" dirty="0"/>
                    </a:p>
                  </a:txBody>
                  <a:tcPr marL="121920" marR="121920"/>
                </a:tc>
              </a:tr>
              <a:tr h="614130">
                <a:tc>
                  <a:txBody>
                    <a:bodyPr/>
                    <a:lstStyle/>
                    <a:p>
                      <a:endParaRPr lang="en-US"/>
                    </a:p>
                  </a:txBody>
                  <a:tcPr marL="121920" marR="121920"/>
                </a:tc>
                <a:tc>
                  <a:txBody>
                    <a:bodyPr/>
                    <a:lstStyle/>
                    <a:p>
                      <a:pPr algn="r"/>
                      <a:r>
                        <a:rPr lang="en-US" dirty="0" smtClean="0"/>
                        <a:t>538.000</a:t>
                      </a:r>
                      <a:endParaRPr lang="en-US" dirty="0"/>
                    </a:p>
                  </a:txBody>
                  <a:tcPr marL="121920" marR="121920"/>
                </a:tc>
                <a:tc>
                  <a:txBody>
                    <a:bodyPr/>
                    <a:lstStyle/>
                    <a:p>
                      <a:pPr algn="r"/>
                      <a:r>
                        <a:rPr lang="en-US" dirty="0" smtClean="0"/>
                        <a:t>597.800</a:t>
                      </a:r>
                      <a:endParaRPr lang="en-US" dirty="0"/>
                    </a:p>
                  </a:txBody>
                  <a:tcPr marL="121920" marR="121920"/>
                </a:tc>
                <a:tc>
                  <a:txBody>
                    <a:bodyPr/>
                    <a:lstStyle/>
                    <a:p>
                      <a:pPr algn="r"/>
                      <a:r>
                        <a:rPr lang="en-US" dirty="0" smtClean="0"/>
                        <a:t>1.368.600</a:t>
                      </a:r>
                      <a:endParaRPr lang="en-US"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A8AADF1A-14C0-48B2-B073-AE5219BA6F66}" type="slidenum">
              <a:rPr lang="en-US" smtClean="0"/>
              <a:pPr>
                <a:defRPr/>
              </a:pPr>
              <a:t>89</a:t>
            </a:fld>
            <a:endParaRPr lang="en-US"/>
          </a:p>
        </p:txBody>
      </p:sp>
    </p:spTree>
    <p:extLst>
      <p:ext uri="{BB962C8B-B14F-4D97-AF65-F5344CB8AC3E}">
        <p14:creationId xmlns:p14="http://schemas.microsoft.com/office/powerpoint/2010/main" val="279012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0"/>
          <a:lstStyle/>
          <a:p>
            <a:pPr eaLnBrk="1" hangingPunct="1">
              <a:defRPr/>
            </a:pPr>
            <a:r>
              <a:rPr lang="en-US" smtClean="0"/>
              <a:t>PENYEBAB TERJADINYA BIAYA</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76400"/>
            <a:ext cx="11277600" cy="4419600"/>
          </a:xfrm>
          <a:prstGeom prst="rect">
            <a:avLst/>
          </a:prstGeom>
          <a:solidFill>
            <a:srgbClr val="FFFEFF"/>
          </a:solidFill>
          <a:ln w="76200">
            <a:solidFill>
              <a:srgbClr val="FF0E16"/>
            </a:solidFill>
            <a:miter lim="800000"/>
            <a:headEnd/>
            <a:tailEnd/>
          </a:ln>
        </p:spPr>
      </p:pic>
      <p:sp>
        <p:nvSpPr>
          <p:cNvPr id="11268" name="Footer Placeholder 3"/>
          <p:cNvSpPr>
            <a:spLocks noGrp="1"/>
          </p:cNvSpPr>
          <p:nvPr>
            <p:ph type="ftr" sz="quarter" idx="4294967295"/>
          </p:nvPr>
        </p:nvSpPr>
        <p:spPr>
          <a:xfrm>
            <a:off x="4165600" y="6356351"/>
            <a:ext cx="3860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hangingPunct="0"/>
            <a:endParaRPr lang="id-ID" sz="1200" b="1" smtClean="0">
              <a:solidFill>
                <a:srgbClr val="898989"/>
              </a:solidFill>
              <a:effectLst/>
              <a:latin typeface="Book Antiqua" pitchFamily="18" charset="0"/>
            </a:endParaRPr>
          </a:p>
        </p:txBody>
      </p:sp>
      <p:sp>
        <p:nvSpPr>
          <p:cNvPr id="5" name="Date Placeholder 4"/>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4953E254-2227-4094-AB54-110F797B27AD}" type="slidenum">
              <a:rPr lang="en-US" smtClean="0"/>
              <a:pPr>
                <a:defRPr/>
              </a:pPr>
              <a:t>9</a:t>
            </a:fld>
            <a:endParaRPr lang="en-US"/>
          </a:p>
        </p:txBody>
      </p:sp>
    </p:spTree>
    <p:extLst>
      <p:ext uri="{BB962C8B-B14F-4D97-AF65-F5344CB8AC3E}">
        <p14:creationId xmlns:p14="http://schemas.microsoft.com/office/powerpoint/2010/main" val="18514781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Unit Cost: Traditional &amp; ABC</a:t>
            </a:r>
            <a:endParaRPr lang="en-US" dirty="0"/>
          </a:p>
        </p:txBody>
      </p:sp>
      <p:graphicFrame>
        <p:nvGraphicFramePr>
          <p:cNvPr id="7" name="Content Placeholder 6"/>
          <p:cNvGraphicFramePr>
            <a:graphicFrameLocks noGrp="1"/>
          </p:cNvGraphicFramePr>
          <p:nvPr>
            <p:ph idx="1"/>
          </p:nvPr>
        </p:nvGraphicFramePr>
        <p:xfrm>
          <a:off x="609600" y="1600201"/>
          <a:ext cx="10972800" cy="4343399"/>
        </p:xfrm>
        <a:graphic>
          <a:graphicData uri="http://schemas.openxmlformats.org/drawingml/2006/table">
            <a:tbl>
              <a:tblPr firstRow="1" bandRow="1">
                <a:tableStyleId>{5C22544A-7EE6-4342-B048-85BDC9FD1C3A}</a:tableStyleId>
              </a:tblPr>
              <a:tblGrid>
                <a:gridCol w="2743200"/>
                <a:gridCol w="2743200"/>
                <a:gridCol w="2743200"/>
                <a:gridCol w="2743200"/>
              </a:tblGrid>
              <a:tr h="758536">
                <a:tc>
                  <a:txBody>
                    <a:bodyPr/>
                    <a:lstStyle/>
                    <a:p>
                      <a:endParaRPr lang="en-US" sz="1800" dirty="0"/>
                    </a:p>
                  </a:txBody>
                  <a:tcPr marL="121920" marR="121920"/>
                </a:tc>
                <a:tc>
                  <a:txBody>
                    <a:bodyPr/>
                    <a:lstStyle/>
                    <a:p>
                      <a:r>
                        <a:rPr lang="en-US" sz="1800" dirty="0" smtClean="0"/>
                        <a:t>Model A</a:t>
                      </a:r>
                      <a:endParaRPr lang="en-US" sz="1800" dirty="0"/>
                    </a:p>
                  </a:txBody>
                  <a:tcPr marL="121920" marR="121920"/>
                </a:tc>
                <a:tc>
                  <a:txBody>
                    <a:bodyPr/>
                    <a:lstStyle/>
                    <a:p>
                      <a:r>
                        <a:rPr lang="en-US" sz="1800" dirty="0" smtClean="0"/>
                        <a:t>Model B</a:t>
                      </a:r>
                      <a:endParaRPr lang="en-US" sz="1800" dirty="0"/>
                    </a:p>
                  </a:txBody>
                  <a:tcPr marL="121920" marR="121920"/>
                </a:tc>
                <a:tc>
                  <a:txBody>
                    <a:bodyPr/>
                    <a:lstStyle/>
                    <a:p>
                      <a:r>
                        <a:rPr lang="en-US" sz="1800" dirty="0" smtClean="0"/>
                        <a:t>Model C</a:t>
                      </a:r>
                      <a:endParaRPr lang="en-US" sz="1800" dirty="0"/>
                    </a:p>
                  </a:txBody>
                  <a:tcPr marL="121920" marR="121920"/>
                </a:tc>
              </a:tr>
              <a:tr h="758536">
                <a:tc>
                  <a:txBody>
                    <a:bodyPr/>
                    <a:lstStyle/>
                    <a:p>
                      <a:r>
                        <a:rPr lang="en-US" sz="1800" dirty="0" smtClean="0"/>
                        <a:t>BOP-</a:t>
                      </a:r>
                      <a:r>
                        <a:rPr lang="en-US" sz="1800" baseline="0" dirty="0" smtClean="0"/>
                        <a:t> </a:t>
                      </a:r>
                      <a:r>
                        <a:rPr lang="en-US" sz="1800" dirty="0" smtClean="0"/>
                        <a:t>traditional</a:t>
                      </a:r>
                      <a:endParaRPr lang="en-US" sz="1800" dirty="0"/>
                    </a:p>
                  </a:txBody>
                  <a:tcPr marL="121920" marR="121920"/>
                </a:tc>
                <a:tc>
                  <a:txBody>
                    <a:bodyPr/>
                    <a:lstStyle/>
                    <a:p>
                      <a:pPr algn="r"/>
                      <a:r>
                        <a:rPr lang="en-US" sz="1800" dirty="0" smtClean="0"/>
                        <a:t>330.000</a:t>
                      </a:r>
                      <a:endParaRPr lang="en-US" sz="1800" dirty="0"/>
                    </a:p>
                  </a:txBody>
                  <a:tcPr marL="121920" marR="121920"/>
                </a:tc>
                <a:tc>
                  <a:txBody>
                    <a:bodyPr/>
                    <a:lstStyle/>
                    <a:p>
                      <a:pPr algn="r"/>
                      <a:r>
                        <a:rPr lang="en-US" sz="1800" dirty="0" smtClean="0"/>
                        <a:t>440.000</a:t>
                      </a:r>
                      <a:endParaRPr lang="en-US" sz="1800" dirty="0"/>
                    </a:p>
                  </a:txBody>
                  <a:tcPr marL="121920" marR="121920"/>
                </a:tc>
                <a:tc>
                  <a:txBody>
                    <a:bodyPr/>
                    <a:lstStyle/>
                    <a:p>
                      <a:pPr algn="r"/>
                      <a:r>
                        <a:rPr lang="en-US" sz="1800" dirty="0" smtClean="0"/>
                        <a:t>220.000</a:t>
                      </a:r>
                      <a:endParaRPr lang="en-US" sz="1800" dirty="0"/>
                    </a:p>
                  </a:txBody>
                  <a:tcPr marL="121920" marR="121920"/>
                </a:tc>
              </a:tr>
              <a:tr h="758536">
                <a:tc>
                  <a:txBody>
                    <a:bodyPr/>
                    <a:lstStyle/>
                    <a:p>
                      <a:r>
                        <a:rPr lang="en-US" sz="1800" dirty="0" smtClean="0"/>
                        <a:t>BOP- ABC</a:t>
                      </a:r>
                      <a:endParaRPr lang="en-US" sz="1800" dirty="0"/>
                    </a:p>
                  </a:txBody>
                  <a:tcPr marL="121920" marR="121920"/>
                </a:tc>
                <a:tc>
                  <a:txBody>
                    <a:bodyPr/>
                    <a:lstStyle/>
                    <a:p>
                      <a:pPr algn="r"/>
                      <a:r>
                        <a:rPr lang="en-US" sz="1800" dirty="0" smtClean="0"/>
                        <a:t>218.000</a:t>
                      </a:r>
                      <a:endParaRPr lang="en-US" sz="1800" dirty="0"/>
                    </a:p>
                  </a:txBody>
                  <a:tcPr marL="121920" marR="121920"/>
                </a:tc>
                <a:tc>
                  <a:txBody>
                    <a:bodyPr/>
                    <a:lstStyle/>
                    <a:p>
                      <a:pPr algn="r"/>
                      <a:r>
                        <a:rPr lang="en-US" sz="1800" dirty="0" smtClean="0"/>
                        <a:t>307.800</a:t>
                      </a:r>
                      <a:endParaRPr lang="en-US" sz="1800" dirty="0"/>
                    </a:p>
                  </a:txBody>
                  <a:tcPr marL="121920" marR="121920"/>
                </a:tc>
                <a:tc>
                  <a:txBody>
                    <a:bodyPr/>
                    <a:lstStyle/>
                    <a:p>
                      <a:pPr algn="r"/>
                      <a:r>
                        <a:rPr lang="en-US" sz="1800" dirty="0" smtClean="0"/>
                        <a:t>1.138.600</a:t>
                      </a:r>
                      <a:endParaRPr lang="en-US" sz="1800" dirty="0"/>
                    </a:p>
                  </a:txBody>
                  <a:tcPr marL="121920" marR="121920"/>
                </a:tc>
              </a:tr>
              <a:tr h="1309255">
                <a:tc>
                  <a:txBody>
                    <a:bodyPr/>
                    <a:lstStyle/>
                    <a:p>
                      <a:r>
                        <a:rPr lang="en-US" sz="1800" dirty="0" smtClean="0"/>
                        <a:t>Unit cost- traditional</a:t>
                      </a:r>
                      <a:endParaRPr lang="en-US" sz="1800" dirty="0"/>
                    </a:p>
                  </a:txBody>
                  <a:tcPr marL="121920" marR="121920"/>
                </a:tc>
                <a:tc>
                  <a:txBody>
                    <a:bodyPr/>
                    <a:lstStyle/>
                    <a:p>
                      <a:pPr algn="r"/>
                      <a:r>
                        <a:rPr lang="en-US" sz="1800" dirty="0" smtClean="0"/>
                        <a:t>650.000</a:t>
                      </a:r>
                      <a:endParaRPr lang="en-US" sz="1800" dirty="0"/>
                    </a:p>
                  </a:txBody>
                  <a:tcPr marL="121920" marR="121920"/>
                </a:tc>
                <a:tc>
                  <a:txBody>
                    <a:bodyPr/>
                    <a:lstStyle/>
                    <a:p>
                      <a:pPr algn="r"/>
                      <a:r>
                        <a:rPr lang="en-US" sz="1800" dirty="0" smtClean="0"/>
                        <a:t>730.000</a:t>
                      </a:r>
                      <a:endParaRPr lang="en-US" sz="1800" dirty="0"/>
                    </a:p>
                  </a:txBody>
                  <a:tcPr marL="121920" marR="121920"/>
                </a:tc>
                <a:tc>
                  <a:txBody>
                    <a:bodyPr/>
                    <a:lstStyle/>
                    <a:p>
                      <a:pPr algn="r"/>
                      <a:r>
                        <a:rPr lang="en-US" sz="1800" dirty="0" smtClean="0"/>
                        <a:t>450.000</a:t>
                      </a:r>
                      <a:endParaRPr lang="en-US" sz="1800" dirty="0"/>
                    </a:p>
                  </a:txBody>
                  <a:tcPr marL="121920" marR="121920"/>
                </a:tc>
              </a:tr>
              <a:tr h="758536">
                <a:tc>
                  <a:txBody>
                    <a:bodyPr/>
                    <a:lstStyle/>
                    <a:p>
                      <a:r>
                        <a:rPr lang="en-US" sz="1800" dirty="0" smtClean="0"/>
                        <a:t>Unit cost- ABC</a:t>
                      </a:r>
                      <a:endParaRPr lang="en-US" sz="1800" dirty="0"/>
                    </a:p>
                  </a:txBody>
                  <a:tcPr marL="121920" marR="121920"/>
                </a:tc>
                <a:tc>
                  <a:txBody>
                    <a:bodyPr/>
                    <a:lstStyle/>
                    <a:p>
                      <a:pPr algn="r"/>
                      <a:r>
                        <a:rPr lang="en-US" sz="1800" dirty="0" smtClean="0"/>
                        <a:t>538.000</a:t>
                      </a:r>
                      <a:endParaRPr lang="en-US" sz="1800" dirty="0"/>
                    </a:p>
                  </a:txBody>
                  <a:tcPr marL="121920" marR="121920"/>
                </a:tc>
                <a:tc>
                  <a:txBody>
                    <a:bodyPr/>
                    <a:lstStyle/>
                    <a:p>
                      <a:pPr algn="r"/>
                      <a:r>
                        <a:rPr lang="en-US" sz="1800" dirty="0" smtClean="0"/>
                        <a:t>597.800</a:t>
                      </a:r>
                      <a:endParaRPr lang="en-US" sz="1800" dirty="0"/>
                    </a:p>
                  </a:txBody>
                  <a:tcPr marL="121920" marR="121920"/>
                </a:tc>
                <a:tc>
                  <a:txBody>
                    <a:bodyPr/>
                    <a:lstStyle/>
                    <a:p>
                      <a:pPr algn="r"/>
                      <a:r>
                        <a:rPr lang="en-US" sz="1800" dirty="0" smtClean="0"/>
                        <a:t>1.368.600</a:t>
                      </a:r>
                      <a:endParaRPr lang="en-US" sz="1800" dirty="0"/>
                    </a:p>
                  </a:txBody>
                  <a:tcPr marL="121920" marR="121920"/>
                </a:tc>
              </a:tr>
            </a:tbl>
          </a:graphicData>
        </a:graphic>
      </p:graphicFrame>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6D5655D8-5866-4F8A-A068-D3FB12E6DB67}" type="slidenum">
              <a:rPr lang="en-US" smtClean="0"/>
              <a:pPr>
                <a:defRPr/>
              </a:pPr>
              <a:t>90</a:t>
            </a:fld>
            <a:endParaRPr lang="en-US"/>
          </a:p>
        </p:txBody>
      </p:sp>
    </p:spTree>
    <p:extLst>
      <p:ext uri="{BB962C8B-B14F-4D97-AF65-F5344CB8AC3E}">
        <p14:creationId xmlns:p14="http://schemas.microsoft.com/office/powerpoint/2010/main" val="3226046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Implementasi</a:t>
            </a:r>
            <a:r>
              <a:rPr lang="en-US" dirty="0" smtClean="0"/>
              <a:t> ABC</a:t>
            </a:r>
            <a:endParaRPr lang="en-US" dirty="0"/>
          </a:p>
        </p:txBody>
      </p:sp>
      <p:sp>
        <p:nvSpPr>
          <p:cNvPr id="3" name="Content Placeholder 2"/>
          <p:cNvSpPr>
            <a:spLocks noGrp="1"/>
          </p:cNvSpPr>
          <p:nvPr>
            <p:ph idx="1"/>
          </p:nvPr>
        </p:nvSpPr>
        <p:spPr>
          <a:xfrm>
            <a:off x="609600" y="1600200"/>
            <a:ext cx="10972800" cy="5029200"/>
          </a:xfrm>
        </p:spPr>
        <p:txBody>
          <a:bodyPr/>
          <a:lstStyle/>
          <a:p>
            <a:pPr>
              <a:defRPr/>
            </a:pPr>
            <a:r>
              <a:rPr lang="en-US" dirty="0" err="1" smtClean="0"/>
              <a:t>Pada</a:t>
            </a:r>
            <a:r>
              <a:rPr lang="en-US" dirty="0" smtClean="0"/>
              <a:t> </a:t>
            </a:r>
            <a:r>
              <a:rPr lang="en-US" dirty="0" err="1" smtClean="0"/>
              <a:t>awalnya</a:t>
            </a:r>
            <a:r>
              <a:rPr lang="en-US" dirty="0" smtClean="0"/>
              <a:t> ABC </a:t>
            </a:r>
            <a:r>
              <a:rPr lang="en-US" dirty="0" err="1" smtClean="0"/>
              <a:t>digunakan</a:t>
            </a:r>
            <a:r>
              <a:rPr lang="en-US" dirty="0" smtClean="0"/>
              <a:t> </a:t>
            </a:r>
            <a:r>
              <a:rPr lang="en-US" dirty="0" err="1" smtClean="0"/>
              <a:t>untuk</a:t>
            </a:r>
            <a:r>
              <a:rPr lang="en-US" dirty="0" smtClean="0"/>
              <a:t> </a:t>
            </a:r>
            <a:r>
              <a:rPr lang="en-US" dirty="0" err="1" smtClean="0"/>
              <a:t>penentuan</a:t>
            </a:r>
            <a:r>
              <a:rPr lang="en-US" dirty="0" smtClean="0"/>
              <a:t> unit cost </a:t>
            </a:r>
            <a:r>
              <a:rPr lang="en-US" dirty="0" err="1" smtClean="0"/>
              <a:t>pada</a:t>
            </a:r>
            <a:r>
              <a:rPr lang="en-US" dirty="0" smtClean="0"/>
              <a:t> </a:t>
            </a:r>
            <a:r>
              <a:rPr lang="en-US" dirty="0" err="1" smtClean="0"/>
              <a:t>industri</a:t>
            </a:r>
            <a:r>
              <a:rPr lang="en-US" dirty="0" smtClean="0"/>
              <a:t> </a:t>
            </a:r>
            <a:r>
              <a:rPr lang="en-US" dirty="0" err="1" smtClean="0"/>
              <a:t>atau</a:t>
            </a:r>
            <a:r>
              <a:rPr lang="en-US" dirty="0" smtClean="0"/>
              <a:t> </a:t>
            </a:r>
            <a:r>
              <a:rPr lang="en-US" dirty="0" err="1" smtClean="0"/>
              <a:t>perusahaan</a:t>
            </a:r>
            <a:r>
              <a:rPr lang="en-US" dirty="0" smtClean="0"/>
              <a:t> </a:t>
            </a:r>
            <a:r>
              <a:rPr lang="en-US" dirty="0" err="1" smtClean="0"/>
              <a:t>manufaktur</a:t>
            </a:r>
            <a:endParaRPr lang="en-US" dirty="0" smtClean="0"/>
          </a:p>
          <a:p>
            <a:pPr>
              <a:defRPr/>
            </a:pPr>
            <a:r>
              <a:rPr lang="en-US" dirty="0" err="1" smtClean="0"/>
              <a:t>Perbedaan</a:t>
            </a:r>
            <a:r>
              <a:rPr lang="en-US" dirty="0" smtClean="0"/>
              <a:t> ABC </a:t>
            </a:r>
            <a:r>
              <a:rPr lang="en-US" dirty="0" err="1" smtClean="0"/>
              <a:t>dengan</a:t>
            </a:r>
            <a:r>
              <a:rPr lang="en-US" dirty="0" smtClean="0"/>
              <a:t> traditional costing </a:t>
            </a:r>
            <a:r>
              <a:rPr lang="en-US" dirty="0" err="1" smtClean="0"/>
              <a:t>terletak</a:t>
            </a:r>
            <a:r>
              <a:rPr lang="en-US" dirty="0" smtClean="0"/>
              <a:t> </a:t>
            </a:r>
            <a:r>
              <a:rPr lang="en-US" dirty="0" err="1" smtClean="0"/>
              <a:t>pada</a:t>
            </a:r>
            <a:r>
              <a:rPr lang="en-US" dirty="0" smtClean="0"/>
              <a:t> </a:t>
            </a:r>
            <a:r>
              <a:rPr lang="en-US" dirty="0" err="1" smtClean="0"/>
              <a:t>pembebanan</a:t>
            </a:r>
            <a:r>
              <a:rPr lang="en-US" dirty="0" smtClean="0"/>
              <a:t> indirect cost </a:t>
            </a:r>
            <a:r>
              <a:rPr lang="en-US" dirty="0" err="1" smtClean="0"/>
              <a:t>produk</a:t>
            </a:r>
            <a:r>
              <a:rPr lang="en-US" dirty="0" smtClean="0"/>
              <a:t> (BOP)</a:t>
            </a:r>
          </a:p>
          <a:p>
            <a:pPr>
              <a:defRPr/>
            </a:pPr>
            <a:r>
              <a:rPr lang="en-US" dirty="0" err="1" smtClean="0"/>
              <a:t>Dalam</a:t>
            </a:r>
            <a:r>
              <a:rPr lang="en-US" dirty="0" smtClean="0"/>
              <a:t> </a:t>
            </a:r>
            <a:r>
              <a:rPr lang="en-US" dirty="0" err="1" smtClean="0"/>
              <a:t>perkembangannya</a:t>
            </a:r>
            <a:r>
              <a:rPr lang="en-US" dirty="0" smtClean="0"/>
              <a:t> ABC </a:t>
            </a:r>
            <a:r>
              <a:rPr lang="en-US" dirty="0" err="1" smtClean="0"/>
              <a:t>diterapkan</a:t>
            </a:r>
            <a:r>
              <a:rPr lang="en-US" dirty="0" smtClean="0"/>
              <a:t> </a:t>
            </a:r>
            <a:r>
              <a:rPr lang="en-US" dirty="0" err="1" smtClean="0"/>
              <a:t>pada</a:t>
            </a:r>
            <a:r>
              <a:rPr lang="en-US" dirty="0" smtClean="0"/>
              <a:t> </a:t>
            </a:r>
            <a:r>
              <a:rPr lang="en-US" dirty="0" err="1" smtClean="0"/>
              <a:t>organisasi</a:t>
            </a:r>
            <a:r>
              <a:rPr lang="en-US" dirty="0" smtClean="0"/>
              <a:t> </a:t>
            </a:r>
            <a:r>
              <a:rPr lang="en-US" dirty="0" err="1" smtClean="0"/>
              <a:t>jasa</a:t>
            </a:r>
            <a:r>
              <a:rPr lang="en-US" dirty="0" smtClean="0"/>
              <a:t>, </a:t>
            </a:r>
            <a:r>
              <a:rPr lang="en-US" dirty="0" err="1" smtClean="0"/>
              <a:t>seperti</a:t>
            </a:r>
            <a:r>
              <a:rPr lang="en-US" dirty="0" smtClean="0"/>
              <a:t> </a:t>
            </a:r>
            <a:r>
              <a:rPr lang="en-US" dirty="0" err="1" smtClean="0"/>
              <a:t>rumah</a:t>
            </a:r>
            <a:r>
              <a:rPr lang="en-US" dirty="0" smtClean="0"/>
              <a:t> </a:t>
            </a:r>
            <a:r>
              <a:rPr lang="en-US" dirty="0" err="1" smtClean="0"/>
              <a:t>sakit</a:t>
            </a:r>
            <a:r>
              <a:rPr lang="en-US" dirty="0" smtClean="0"/>
              <a:t> (</a:t>
            </a:r>
            <a:r>
              <a:rPr lang="en-US" dirty="0" err="1" smtClean="0"/>
              <a:t>hal</a:t>
            </a:r>
            <a:r>
              <a:rPr lang="en-US" dirty="0" smtClean="0"/>
              <a:t> 67 – 69)</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67A0D62-0568-40D3-8499-E210BA9CE279}" type="slidenum">
              <a:rPr lang="en-US" smtClean="0"/>
              <a:pPr>
                <a:defRPr/>
              </a:pPr>
              <a:t>91</a:t>
            </a:fld>
            <a:endParaRPr lang="en-US"/>
          </a:p>
        </p:txBody>
      </p:sp>
    </p:spTree>
    <p:extLst>
      <p:ext uri="{BB962C8B-B14F-4D97-AF65-F5344CB8AC3E}">
        <p14:creationId xmlns:p14="http://schemas.microsoft.com/office/powerpoint/2010/main" val="7946867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Keterbatasan</a:t>
            </a:r>
            <a:r>
              <a:rPr lang="en-US" dirty="0" smtClean="0"/>
              <a:t> ABC</a:t>
            </a:r>
            <a:endParaRPr lang="en-US" dirty="0"/>
          </a:p>
        </p:txBody>
      </p:sp>
      <p:sp>
        <p:nvSpPr>
          <p:cNvPr id="3" name="Content Placeholder 2"/>
          <p:cNvSpPr>
            <a:spLocks noGrp="1"/>
          </p:cNvSpPr>
          <p:nvPr>
            <p:ph idx="1"/>
          </p:nvPr>
        </p:nvSpPr>
        <p:spPr>
          <a:xfrm>
            <a:off x="203200" y="1219200"/>
            <a:ext cx="11379200" cy="5257800"/>
          </a:xfrm>
        </p:spPr>
        <p:txBody>
          <a:bodyPr/>
          <a:lstStyle/>
          <a:p>
            <a:pPr>
              <a:defRPr/>
            </a:pPr>
            <a:r>
              <a:rPr lang="en-US" sz="2400" dirty="0" err="1" smtClean="0"/>
              <a:t>Pemahaman</a:t>
            </a:r>
            <a:r>
              <a:rPr lang="en-US" sz="2400" dirty="0" smtClean="0"/>
              <a:t> </a:t>
            </a:r>
            <a:r>
              <a:rPr lang="en-US" sz="2400" dirty="0" err="1" smtClean="0"/>
              <a:t>tentang</a:t>
            </a:r>
            <a:r>
              <a:rPr lang="en-US" sz="2400" dirty="0" smtClean="0"/>
              <a:t> </a:t>
            </a:r>
            <a:r>
              <a:rPr lang="en-US" sz="2400" dirty="0" err="1" smtClean="0"/>
              <a:t>konsep</a:t>
            </a:r>
            <a:r>
              <a:rPr lang="en-US" sz="2400" dirty="0" smtClean="0"/>
              <a:t> ABC yang </a:t>
            </a:r>
            <a:r>
              <a:rPr lang="en-US" sz="2400" dirty="0" err="1" smtClean="0"/>
              <a:t>kurang</a:t>
            </a:r>
            <a:r>
              <a:rPr lang="en-US" sz="2400" dirty="0" smtClean="0"/>
              <a:t> </a:t>
            </a:r>
            <a:r>
              <a:rPr lang="en-US" sz="2400" dirty="0" err="1" smtClean="0"/>
              <a:t>tepat</a:t>
            </a:r>
            <a:r>
              <a:rPr lang="en-US" sz="2400" dirty="0" smtClean="0"/>
              <a:t>, ABC </a:t>
            </a:r>
            <a:r>
              <a:rPr lang="en-US" sz="2400" dirty="0" err="1" smtClean="0"/>
              <a:t>bukan</a:t>
            </a:r>
            <a:r>
              <a:rPr lang="en-US" sz="2400" dirty="0" smtClean="0"/>
              <a:t> </a:t>
            </a:r>
            <a:r>
              <a:rPr lang="en-US" sz="2400" dirty="0" err="1" smtClean="0"/>
              <a:t>obat</a:t>
            </a:r>
            <a:r>
              <a:rPr lang="en-US" sz="2400" dirty="0" smtClean="0"/>
              <a:t> </a:t>
            </a:r>
            <a:r>
              <a:rPr lang="en-US" sz="2400" dirty="0" err="1" smtClean="0"/>
              <a:t>bagi</a:t>
            </a:r>
            <a:r>
              <a:rPr lang="en-US" sz="2400" dirty="0" smtClean="0"/>
              <a:t> </a:t>
            </a:r>
            <a:r>
              <a:rPr lang="en-US" sz="2400" dirty="0" err="1" smtClean="0"/>
              <a:t>manajemen</a:t>
            </a:r>
            <a:r>
              <a:rPr lang="en-US" sz="2400" dirty="0" smtClean="0"/>
              <a:t> yang </a:t>
            </a:r>
            <a:r>
              <a:rPr lang="en-US" sz="2400" dirty="0" err="1" smtClean="0"/>
              <a:t>sakit</a:t>
            </a:r>
            <a:r>
              <a:rPr lang="en-US" sz="2400" dirty="0" smtClean="0"/>
              <a:t>, </a:t>
            </a:r>
            <a:r>
              <a:rPr lang="en-US" sz="2400" dirty="0" err="1" smtClean="0"/>
              <a:t>namun</a:t>
            </a:r>
            <a:r>
              <a:rPr lang="en-US" sz="2400" dirty="0" smtClean="0"/>
              <a:t> </a:t>
            </a:r>
            <a:r>
              <a:rPr lang="en-US" sz="2400" dirty="0" err="1" smtClean="0"/>
              <a:t>sebagai</a:t>
            </a:r>
            <a:r>
              <a:rPr lang="en-US" sz="2400" dirty="0" smtClean="0"/>
              <a:t> </a:t>
            </a:r>
            <a:r>
              <a:rPr lang="en-US" sz="2400" dirty="0" err="1" smtClean="0"/>
              <a:t>alat</a:t>
            </a:r>
            <a:r>
              <a:rPr lang="en-US" sz="2400" dirty="0" smtClean="0"/>
              <a:t> bantu </a:t>
            </a:r>
            <a:r>
              <a:rPr lang="en-US" sz="2400" dirty="0" err="1" smtClean="0"/>
              <a:t>manajemen</a:t>
            </a:r>
            <a:r>
              <a:rPr lang="en-US" sz="2400" dirty="0" smtClean="0"/>
              <a:t> </a:t>
            </a:r>
            <a:r>
              <a:rPr lang="en-US" sz="2400" dirty="0" err="1" smtClean="0"/>
              <a:t>dalam</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melalui</a:t>
            </a:r>
            <a:r>
              <a:rPr lang="en-US" sz="2400" dirty="0" smtClean="0"/>
              <a:t> </a:t>
            </a:r>
            <a:r>
              <a:rPr lang="en-US" sz="2400" dirty="0" err="1" smtClean="0"/>
              <a:t>informasi</a:t>
            </a:r>
            <a:r>
              <a:rPr lang="en-US" sz="2400" dirty="0" smtClean="0"/>
              <a:t> </a:t>
            </a:r>
            <a:r>
              <a:rPr lang="en-US" sz="2400" dirty="0" err="1" smtClean="0"/>
              <a:t>biaya</a:t>
            </a:r>
            <a:r>
              <a:rPr lang="en-US" sz="2400" dirty="0" smtClean="0"/>
              <a:t> yang </a:t>
            </a:r>
            <a:r>
              <a:rPr lang="en-US" sz="2400" dirty="0" err="1" smtClean="0"/>
              <a:t>akurat</a:t>
            </a:r>
            <a:endParaRPr lang="en-US" sz="2400" dirty="0" smtClean="0"/>
          </a:p>
          <a:p>
            <a:pPr>
              <a:defRPr/>
            </a:pPr>
            <a:r>
              <a:rPr lang="en-US" sz="2400" dirty="0" err="1" smtClean="0"/>
              <a:t>Asumsi</a:t>
            </a:r>
            <a:r>
              <a:rPr lang="en-US" sz="2400" dirty="0" smtClean="0"/>
              <a:t> yang </a:t>
            </a:r>
            <a:r>
              <a:rPr lang="en-US" sz="2400" dirty="0" err="1" smtClean="0"/>
              <a:t>kurang</a:t>
            </a:r>
            <a:r>
              <a:rPr lang="en-US" sz="2400" dirty="0" smtClean="0"/>
              <a:t> </a:t>
            </a:r>
            <a:r>
              <a:rPr lang="en-US" sz="2400" dirty="0" err="1" smtClean="0"/>
              <a:t>tepat</a:t>
            </a:r>
            <a:r>
              <a:rPr lang="en-US" sz="2400" dirty="0" smtClean="0"/>
              <a:t> </a:t>
            </a:r>
            <a:r>
              <a:rPr lang="en-US" sz="2400" dirty="0" err="1" smtClean="0"/>
              <a:t>bahwa</a:t>
            </a:r>
            <a:r>
              <a:rPr lang="en-US" sz="2400" dirty="0" smtClean="0"/>
              <a:t>, </a:t>
            </a:r>
            <a:r>
              <a:rPr lang="en-US" sz="2400" dirty="0" err="1" smtClean="0"/>
              <a:t>komputerisasi</a:t>
            </a:r>
            <a:r>
              <a:rPr lang="en-US" sz="2400" dirty="0" smtClean="0"/>
              <a:t> yang integrated </a:t>
            </a:r>
            <a:r>
              <a:rPr lang="en-US" sz="2400" dirty="0" err="1" smtClean="0"/>
              <a:t>dan</a:t>
            </a:r>
            <a:r>
              <a:rPr lang="en-US" sz="2400" dirty="0" smtClean="0"/>
              <a:t> on line </a:t>
            </a:r>
            <a:r>
              <a:rPr lang="en-US" sz="2400" dirty="0" err="1" smtClean="0"/>
              <a:t>merupakan</a:t>
            </a:r>
            <a:r>
              <a:rPr lang="en-US" sz="2400" dirty="0" smtClean="0"/>
              <a:t> </a:t>
            </a:r>
            <a:r>
              <a:rPr lang="en-US" sz="2400" dirty="0" err="1" smtClean="0"/>
              <a:t>persyaratan</a:t>
            </a:r>
            <a:r>
              <a:rPr lang="en-US" sz="2400" dirty="0" smtClean="0"/>
              <a:t> </a:t>
            </a:r>
            <a:r>
              <a:rPr lang="en-US" sz="2400" dirty="0" err="1" smtClean="0"/>
              <a:t>mutlak</a:t>
            </a:r>
            <a:r>
              <a:rPr lang="en-US" sz="2400" dirty="0" smtClean="0"/>
              <a:t> </a:t>
            </a:r>
            <a:r>
              <a:rPr lang="en-US" sz="2400" dirty="0" err="1" smtClean="0"/>
              <a:t>terlaksananya</a:t>
            </a:r>
            <a:r>
              <a:rPr lang="en-US" sz="2400" dirty="0" smtClean="0"/>
              <a:t> ABC </a:t>
            </a:r>
          </a:p>
          <a:p>
            <a:pPr>
              <a:defRPr/>
            </a:pPr>
            <a:r>
              <a:rPr lang="en-US" sz="2400" dirty="0" err="1" smtClean="0"/>
              <a:t>Kurangnya</a:t>
            </a:r>
            <a:r>
              <a:rPr lang="en-US" sz="2400" dirty="0" smtClean="0"/>
              <a:t> </a:t>
            </a:r>
            <a:r>
              <a:rPr lang="en-US" sz="2400" dirty="0" err="1" smtClean="0"/>
              <a:t>dukungan</a:t>
            </a:r>
            <a:r>
              <a:rPr lang="en-US" sz="2400" dirty="0" smtClean="0"/>
              <a:t> </a:t>
            </a:r>
            <a:r>
              <a:rPr lang="en-US" sz="2400" dirty="0" err="1" smtClean="0"/>
              <a:t>seluruh</a:t>
            </a:r>
            <a:r>
              <a:rPr lang="en-US" sz="2400" dirty="0" smtClean="0"/>
              <a:t> </a:t>
            </a:r>
            <a:r>
              <a:rPr lang="en-US" sz="2400" dirty="0" err="1" smtClean="0"/>
              <a:t>anggota</a:t>
            </a:r>
            <a:r>
              <a:rPr lang="en-US" sz="2400" dirty="0" smtClean="0"/>
              <a:t> </a:t>
            </a:r>
            <a:r>
              <a:rPr lang="en-US" sz="2400" dirty="0" err="1" smtClean="0"/>
              <a:t>organisasi</a:t>
            </a:r>
            <a:r>
              <a:rPr lang="en-US" sz="2400" dirty="0" smtClean="0"/>
              <a:t> </a:t>
            </a:r>
            <a:r>
              <a:rPr lang="en-US" sz="2400" dirty="0" err="1" smtClean="0"/>
              <a:t>sebagai</a:t>
            </a:r>
            <a:r>
              <a:rPr lang="en-US" sz="2400" dirty="0" smtClean="0"/>
              <a:t> </a:t>
            </a:r>
            <a:r>
              <a:rPr lang="en-US" sz="2400" dirty="0" err="1" smtClean="0"/>
              <a:t>akibat</a:t>
            </a:r>
            <a:r>
              <a:rPr lang="en-US" sz="2400" dirty="0" smtClean="0"/>
              <a:t> </a:t>
            </a:r>
            <a:r>
              <a:rPr lang="en-US" sz="2400" dirty="0" err="1" smtClean="0"/>
              <a:t>belum</a:t>
            </a:r>
            <a:r>
              <a:rPr lang="en-US" sz="2400" dirty="0" smtClean="0"/>
              <a:t> </a:t>
            </a:r>
            <a:r>
              <a:rPr lang="en-US" sz="2400" dirty="0" err="1" smtClean="0"/>
              <a:t>terbangunnya</a:t>
            </a:r>
            <a:r>
              <a:rPr lang="en-US" sz="2400" dirty="0" smtClean="0"/>
              <a:t> goal congruence</a:t>
            </a:r>
          </a:p>
          <a:p>
            <a:pPr>
              <a:defRPr/>
            </a:pPr>
            <a:r>
              <a:rPr lang="en-US" sz="2400" dirty="0" smtClean="0"/>
              <a:t>Skill </a:t>
            </a:r>
            <a:r>
              <a:rPr lang="en-US" sz="2400" dirty="0" err="1" smtClean="0"/>
              <a:t>anggota</a:t>
            </a:r>
            <a:r>
              <a:rPr lang="en-US" sz="2400" dirty="0" smtClean="0"/>
              <a:t> </a:t>
            </a:r>
            <a:r>
              <a:rPr lang="en-US" sz="2400" dirty="0" err="1" smtClean="0"/>
              <a:t>organisasi</a:t>
            </a:r>
            <a:r>
              <a:rPr lang="en-US" sz="2400" dirty="0" smtClean="0"/>
              <a:t> </a:t>
            </a:r>
            <a:r>
              <a:rPr lang="en-US" sz="2400" dirty="0" err="1" smtClean="0"/>
              <a:t>belum</a:t>
            </a:r>
            <a:r>
              <a:rPr lang="en-US" sz="2400" dirty="0" smtClean="0"/>
              <a:t> </a:t>
            </a:r>
            <a:r>
              <a:rPr lang="en-US" sz="2400" dirty="0" err="1" smtClean="0"/>
              <a:t>memadai</a:t>
            </a:r>
            <a:r>
              <a:rPr lang="en-US" sz="2400" dirty="0" smtClean="0"/>
              <a:t> </a:t>
            </a:r>
            <a:r>
              <a:rPr lang="en-US" sz="2400" dirty="0" err="1" smtClean="0"/>
              <a:t>untuk</a:t>
            </a:r>
            <a:r>
              <a:rPr lang="en-US" sz="2400" dirty="0" smtClean="0"/>
              <a:t> </a:t>
            </a:r>
            <a:r>
              <a:rPr lang="en-US" sz="2400" dirty="0" err="1" smtClean="0"/>
              <a:t>penerapan</a:t>
            </a:r>
            <a:r>
              <a:rPr lang="en-US" sz="2400" dirty="0" smtClean="0"/>
              <a:t> ABC</a:t>
            </a:r>
            <a:endParaRPr lang="en-US" sz="2400"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213E4F4A-1CAE-4594-BD6F-0C7AA0B83808}" type="slidenum">
              <a:rPr lang="en-US" smtClean="0"/>
              <a:pPr>
                <a:defRPr/>
              </a:pPr>
              <a:t>92</a:t>
            </a:fld>
            <a:endParaRPr lang="en-US"/>
          </a:p>
        </p:txBody>
      </p:sp>
    </p:spTree>
    <p:extLst>
      <p:ext uri="{BB962C8B-B14F-4D97-AF65-F5344CB8AC3E}">
        <p14:creationId xmlns:p14="http://schemas.microsoft.com/office/powerpoint/2010/main" val="2545109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7030A0"/>
                </a:solidFill>
              </a:rPr>
              <a:t>PRODUCT QUALITY AND INVENTORY MANAGEMENT</a:t>
            </a:r>
            <a:endParaRPr lang="en-US" u="sng"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p:txBody>
          <a:bodyPr>
            <a:normAutofit lnSpcReduction="10000"/>
          </a:bodyPr>
          <a:lstStyle/>
          <a:p>
            <a:r>
              <a:rPr lang="id-ID" sz="3200" dirty="0" smtClean="0">
                <a:latin typeface="Arial" panose="020B0604020202020204" pitchFamily="34" charset="0"/>
                <a:cs typeface="Arial" panose="020B0604020202020204" pitchFamily="34" charset="0"/>
              </a:rPr>
              <a:t>Manendha M Kundala SE, MM</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a:t>
            </a:r>
            <a:r>
              <a:rPr lang="id-ID" dirty="0" smtClean="0">
                <a:latin typeface="Arial" panose="020B0604020202020204" pitchFamily="34" charset="0"/>
                <a:cs typeface="Arial" panose="020B0604020202020204" pitchFamily="34" charset="0"/>
              </a:rPr>
              <a:t>kuntansi Biaya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Sem</a:t>
            </a:r>
            <a:r>
              <a:rPr lang="en-US" dirty="0" smtClean="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Genap</a:t>
            </a:r>
            <a:r>
              <a:rPr lang="en-US" dirty="0" smtClean="0">
                <a:latin typeface="Arial" panose="020B0604020202020204" pitchFamily="34" charset="0"/>
                <a:cs typeface="Arial" panose="020B0604020202020204" pitchFamily="34" charset="0"/>
              </a:rPr>
              <a:t> 202</a:t>
            </a:r>
            <a:r>
              <a:rPr lang="id-ID"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/202</a:t>
            </a:r>
            <a:r>
              <a:rPr lang="id-ID"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1" y="164892"/>
            <a:ext cx="2029239" cy="459564"/>
          </a:xfrm>
          <a:prstGeom prst="rect">
            <a:avLst/>
          </a:prstGeom>
          <a:effectLst/>
        </p:spPr>
        <p:txBody>
          <a:bodyPr vert="horz" lIns="91440" tIns="45720" rIns="91440" bIns="45720" rtlCol="0" anchor="b">
            <a:normAutofit fontScale="92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t>Pertemuan</a:t>
            </a:r>
            <a:r>
              <a:rPr lang="en-US" sz="2400" dirty="0"/>
              <a:t> </a:t>
            </a:r>
            <a:r>
              <a:rPr lang="en-US" sz="2400" dirty="0" smtClean="0"/>
              <a:t>#</a:t>
            </a:r>
            <a:r>
              <a:rPr lang="id-ID" sz="2400" smtClean="0"/>
              <a:t>6</a:t>
            </a:r>
            <a:endParaRPr lang="en-US" sz="2400" dirty="0"/>
          </a:p>
        </p:txBody>
      </p:sp>
    </p:spTree>
    <p:extLst>
      <p:ext uri="{BB962C8B-B14F-4D97-AF65-F5344CB8AC3E}">
        <p14:creationId xmlns:p14="http://schemas.microsoft.com/office/powerpoint/2010/main" val="39533381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rgbClr val="FF0000"/>
                </a:solidFill>
              </a:rPr>
              <a:t>Pandangan</a:t>
            </a:r>
            <a:r>
              <a:rPr lang="en-US" dirty="0" smtClean="0">
                <a:solidFill>
                  <a:srgbClr val="FF0000"/>
                </a:solidFill>
              </a:rPr>
              <a:t> </a:t>
            </a:r>
            <a:r>
              <a:rPr lang="en-US" dirty="0" err="1" smtClean="0">
                <a:solidFill>
                  <a:srgbClr val="FF0000"/>
                </a:solidFill>
              </a:rPr>
              <a:t>Tradisional</a:t>
            </a:r>
            <a:r>
              <a:rPr lang="en-US" dirty="0" smtClean="0">
                <a:solidFill>
                  <a:srgbClr val="FF0000"/>
                </a:solidFill>
              </a:rPr>
              <a:t> - </a:t>
            </a:r>
            <a:r>
              <a:rPr lang="en-US" dirty="0" err="1" smtClean="0">
                <a:solidFill>
                  <a:srgbClr val="FF0000"/>
                </a:solidFill>
              </a:rPr>
              <a:t>Persediaan</a:t>
            </a:r>
            <a:endParaRPr lang="en-US" dirty="0">
              <a:solidFill>
                <a:srgbClr val="FF0000"/>
              </a:solidFill>
            </a:endParaRPr>
          </a:p>
        </p:txBody>
      </p:sp>
      <p:sp>
        <p:nvSpPr>
          <p:cNvPr id="3" name="Content Placeholder 2"/>
          <p:cNvSpPr>
            <a:spLocks noGrp="1"/>
          </p:cNvSpPr>
          <p:nvPr>
            <p:ph idx="1"/>
          </p:nvPr>
        </p:nvSpPr>
        <p:spPr/>
        <p:txBody>
          <a:bodyPr/>
          <a:lstStyle/>
          <a:p>
            <a:pPr>
              <a:defRPr/>
            </a:pPr>
            <a:r>
              <a:rPr lang="en-US" dirty="0" err="1" smtClean="0"/>
              <a:t>Menghindari</a:t>
            </a:r>
            <a:r>
              <a:rPr lang="en-US" dirty="0" smtClean="0"/>
              <a:t> </a:t>
            </a:r>
            <a:r>
              <a:rPr lang="en-US" dirty="0" err="1" smtClean="0"/>
              <a:t>pemborosan</a:t>
            </a:r>
            <a:r>
              <a:rPr lang="en-US" dirty="0" smtClean="0"/>
              <a:t> </a:t>
            </a:r>
            <a:r>
              <a:rPr lang="en-US" dirty="0" err="1" smtClean="0"/>
              <a:t>sebagai</a:t>
            </a:r>
            <a:r>
              <a:rPr lang="en-US" dirty="0" smtClean="0"/>
              <a:t> </a:t>
            </a:r>
            <a:r>
              <a:rPr lang="en-US" dirty="0" err="1" smtClean="0"/>
              <a:t>akibat</a:t>
            </a:r>
            <a:r>
              <a:rPr lang="en-US" dirty="0" smtClean="0"/>
              <a:t> </a:t>
            </a:r>
            <a:r>
              <a:rPr lang="en-US" dirty="0" err="1" smtClean="0"/>
              <a:t>kenaikan</a:t>
            </a:r>
            <a:r>
              <a:rPr lang="en-US" dirty="0" smtClean="0"/>
              <a:t> </a:t>
            </a:r>
            <a:r>
              <a:rPr lang="en-US" dirty="0" err="1" smtClean="0"/>
              <a:t>harga</a:t>
            </a:r>
            <a:endParaRPr lang="en-US" dirty="0" smtClean="0"/>
          </a:p>
          <a:p>
            <a:pPr>
              <a:defRPr/>
            </a:pPr>
            <a:r>
              <a:rPr lang="en-US" dirty="0" err="1" smtClean="0"/>
              <a:t>Mempertahankan</a:t>
            </a:r>
            <a:r>
              <a:rPr lang="en-US" dirty="0" smtClean="0"/>
              <a:t> </a:t>
            </a:r>
            <a:r>
              <a:rPr lang="en-US" dirty="0" err="1" smtClean="0"/>
              <a:t>kelancaran</a:t>
            </a:r>
            <a:r>
              <a:rPr lang="en-US" dirty="0" smtClean="0"/>
              <a:t> </a:t>
            </a:r>
            <a:r>
              <a:rPr lang="en-US" dirty="0" err="1" smtClean="0"/>
              <a:t>proses</a:t>
            </a:r>
            <a:r>
              <a:rPr lang="en-US" dirty="0" smtClean="0"/>
              <a:t> </a:t>
            </a:r>
            <a:r>
              <a:rPr lang="en-US" dirty="0" err="1" smtClean="0"/>
              <a:t>manufaktur</a:t>
            </a:r>
            <a:endParaRPr lang="en-US" dirty="0" smtClean="0"/>
          </a:p>
          <a:p>
            <a:pPr>
              <a:defRPr/>
            </a:pPr>
            <a:r>
              <a:rPr lang="en-US" dirty="0" err="1" smtClean="0"/>
              <a:t>Mengantisipasi</a:t>
            </a:r>
            <a:r>
              <a:rPr lang="en-US" dirty="0" smtClean="0"/>
              <a:t> </a:t>
            </a:r>
            <a:r>
              <a:rPr lang="en-US" dirty="0" err="1" smtClean="0"/>
              <a:t>pesanan</a:t>
            </a:r>
            <a:r>
              <a:rPr lang="en-US" dirty="0" smtClean="0"/>
              <a:t> </a:t>
            </a:r>
            <a:r>
              <a:rPr lang="en-US" dirty="0" err="1" smtClean="0"/>
              <a:t>mendadak</a:t>
            </a:r>
            <a:endParaRPr lang="en-US" dirty="0" smtClean="0"/>
          </a:p>
          <a:p>
            <a:pPr>
              <a:defRPr/>
            </a:pPr>
            <a:r>
              <a:rPr lang="en-US" dirty="0" err="1" smtClean="0"/>
              <a:t>Meningkatkan</a:t>
            </a:r>
            <a:r>
              <a:rPr lang="en-US" dirty="0" smtClean="0"/>
              <a:t> </a:t>
            </a:r>
            <a:r>
              <a:rPr lang="en-US" dirty="0" err="1" smtClean="0"/>
              <a:t>efisiensi</a:t>
            </a:r>
            <a:r>
              <a:rPr lang="en-US" dirty="0" smtClean="0"/>
              <a:t> </a:t>
            </a:r>
            <a:r>
              <a:rPr lang="en-US" dirty="0" err="1" smtClean="0"/>
              <a:t>dengan</a:t>
            </a:r>
            <a:r>
              <a:rPr lang="en-US" dirty="0" smtClean="0"/>
              <a:t> </a:t>
            </a:r>
            <a:r>
              <a:rPr lang="en-US" dirty="0" err="1" smtClean="0"/>
              <a:t>mendapatkan</a:t>
            </a:r>
            <a:r>
              <a:rPr lang="en-US" dirty="0" smtClean="0"/>
              <a:t> </a:t>
            </a:r>
            <a:r>
              <a:rPr lang="en-US" dirty="0" err="1" smtClean="0"/>
              <a:t>potongan</a:t>
            </a:r>
            <a:r>
              <a:rPr lang="en-US" dirty="0" smtClean="0"/>
              <a:t> </a:t>
            </a:r>
            <a:r>
              <a:rPr lang="en-US" dirty="0" err="1" smtClean="0"/>
              <a:t>rabat</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DB404D87-9FDB-49FA-8F4C-9ADE0ACAF78E}" type="slidenum">
              <a:rPr lang="en-US" smtClean="0"/>
              <a:pPr>
                <a:defRPr/>
              </a:pPr>
              <a:t>94</a:t>
            </a:fld>
            <a:endParaRPr lang="en-US"/>
          </a:p>
        </p:txBody>
      </p:sp>
    </p:spTree>
    <p:extLst>
      <p:ext uri="{BB962C8B-B14F-4D97-AF65-F5344CB8AC3E}">
        <p14:creationId xmlns:p14="http://schemas.microsoft.com/office/powerpoint/2010/main" val="3683402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Akuntansi</a:t>
            </a:r>
            <a:r>
              <a:rPr lang="en-US" dirty="0" smtClean="0"/>
              <a:t> </a:t>
            </a:r>
            <a:r>
              <a:rPr lang="en-US" dirty="0" err="1" smtClean="0"/>
              <a:t>Skrap</a:t>
            </a:r>
            <a:endParaRPr lang="en-US" dirty="0"/>
          </a:p>
        </p:txBody>
      </p:sp>
      <p:sp>
        <p:nvSpPr>
          <p:cNvPr id="3" name="Content Placeholder 2"/>
          <p:cNvSpPr>
            <a:spLocks noGrp="1"/>
          </p:cNvSpPr>
          <p:nvPr>
            <p:ph idx="1"/>
          </p:nvPr>
        </p:nvSpPr>
        <p:spPr>
          <a:xfrm>
            <a:off x="609600" y="1600200"/>
            <a:ext cx="10972800" cy="5257800"/>
          </a:xfrm>
        </p:spPr>
        <p:txBody>
          <a:bodyPr/>
          <a:lstStyle/>
          <a:p>
            <a:pPr>
              <a:defRPr/>
            </a:pPr>
            <a:r>
              <a:rPr lang="en-US" dirty="0" err="1" smtClean="0"/>
              <a:t>Skrap</a:t>
            </a:r>
            <a:r>
              <a:rPr lang="en-US" dirty="0" smtClean="0"/>
              <a:t> </a:t>
            </a:r>
            <a:r>
              <a:rPr lang="en-US" dirty="0" err="1" smtClean="0"/>
              <a:t>atau</a:t>
            </a:r>
            <a:r>
              <a:rPr lang="en-US" dirty="0" smtClean="0"/>
              <a:t> </a:t>
            </a:r>
            <a:r>
              <a:rPr lang="en-US" dirty="0" err="1" smtClean="0"/>
              <a:t>sisa</a:t>
            </a:r>
            <a:r>
              <a:rPr lang="en-US" dirty="0" smtClean="0"/>
              <a:t> </a:t>
            </a:r>
            <a:r>
              <a:rPr lang="en-US" dirty="0" err="1" smtClean="0"/>
              <a:t>bahan</a:t>
            </a:r>
            <a:r>
              <a:rPr lang="en-US" dirty="0" smtClean="0"/>
              <a:t> </a:t>
            </a:r>
            <a:r>
              <a:rPr lang="en-US" dirty="0" err="1" smtClean="0"/>
              <a:t>ada</a:t>
            </a:r>
            <a:r>
              <a:rPr lang="en-US" dirty="0" smtClean="0"/>
              <a:t> yang </a:t>
            </a:r>
            <a:r>
              <a:rPr lang="en-US" dirty="0" err="1" smtClean="0"/>
              <a:t>dapat</a:t>
            </a:r>
            <a:r>
              <a:rPr lang="en-US" dirty="0" smtClean="0"/>
              <a:t> </a:t>
            </a:r>
            <a:r>
              <a:rPr lang="en-US" dirty="0" err="1" smtClean="0"/>
              <a:t>dijual</a:t>
            </a:r>
            <a:r>
              <a:rPr lang="en-US" dirty="0" smtClean="0"/>
              <a:t> </a:t>
            </a:r>
            <a:r>
              <a:rPr lang="en-US" dirty="0" err="1" smtClean="0"/>
              <a:t>dan</a:t>
            </a:r>
            <a:r>
              <a:rPr lang="en-US" dirty="0" smtClean="0"/>
              <a:t> </a:t>
            </a:r>
            <a:r>
              <a:rPr lang="en-US" dirty="0" err="1" smtClean="0"/>
              <a:t>ada</a:t>
            </a:r>
            <a:r>
              <a:rPr lang="en-US" dirty="0" smtClean="0"/>
              <a:t> yang </a:t>
            </a:r>
            <a:r>
              <a:rPr lang="en-US" dirty="0" err="1" smtClean="0"/>
              <a:t>tidak</a:t>
            </a:r>
            <a:r>
              <a:rPr lang="en-US" dirty="0" smtClean="0"/>
              <a:t> </a:t>
            </a:r>
            <a:r>
              <a:rPr lang="en-US" dirty="0" err="1" smtClean="0"/>
              <a:t>laku</a:t>
            </a:r>
            <a:r>
              <a:rPr lang="en-US" dirty="0" smtClean="0"/>
              <a:t> </a:t>
            </a:r>
            <a:r>
              <a:rPr lang="en-US" dirty="0" err="1" smtClean="0"/>
              <a:t>dijual</a:t>
            </a:r>
            <a:endParaRPr lang="en-US" dirty="0" smtClean="0"/>
          </a:p>
          <a:p>
            <a:pPr>
              <a:defRPr/>
            </a:pPr>
            <a:r>
              <a:rPr lang="en-US" dirty="0" err="1" smtClean="0"/>
              <a:t>Saat</a:t>
            </a:r>
            <a:r>
              <a:rPr lang="en-US" dirty="0" smtClean="0"/>
              <a:t> </a:t>
            </a:r>
            <a:r>
              <a:rPr lang="en-US" dirty="0" err="1" smtClean="0"/>
              <a:t>terjadi</a:t>
            </a:r>
            <a:r>
              <a:rPr lang="en-US" dirty="0" smtClean="0"/>
              <a:t> </a:t>
            </a:r>
            <a:r>
              <a:rPr lang="en-US" dirty="0" err="1" smtClean="0"/>
              <a:t>skrap</a:t>
            </a:r>
            <a:r>
              <a:rPr lang="en-US" dirty="0" smtClean="0"/>
              <a:t> </a:t>
            </a:r>
            <a:r>
              <a:rPr lang="en-US" dirty="0" err="1" smtClean="0"/>
              <a:t>tidak</a:t>
            </a:r>
            <a:r>
              <a:rPr lang="en-US" dirty="0" smtClean="0"/>
              <a:t> </a:t>
            </a:r>
            <a:r>
              <a:rPr lang="en-US" dirty="0" err="1" smtClean="0"/>
              <a:t>perlu</a:t>
            </a:r>
            <a:r>
              <a:rPr lang="en-US" dirty="0" smtClean="0"/>
              <a:t> </a:t>
            </a:r>
            <a:r>
              <a:rPr lang="en-US" dirty="0" err="1" smtClean="0"/>
              <a:t>jurnal</a:t>
            </a:r>
            <a:r>
              <a:rPr lang="en-US" dirty="0" smtClean="0"/>
              <a:t>, </a:t>
            </a:r>
            <a:r>
              <a:rPr lang="en-US" dirty="0" err="1" smtClean="0"/>
              <a:t>cukup</a:t>
            </a:r>
            <a:r>
              <a:rPr lang="en-US" dirty="0" smtClean="0"/>
              <a:t> </a:t>
            </a:r>
            <a:r>
              <a:rPr lang="en-US" dirty="0" err="1" smtClean="0"/>
              <a:t>dicatat</a:t>
            </a:r>
            <a:r>
              <a:rPr lang="en-US" dirty="0" smtClean="0"/>
              <a:t> </a:t>
            </a:r>
            <a:r>
              <a:rPr lang="en-US" dirty="0" err="1" smtClean="0"/>
              <a:t>pada</a:t>
            </a:r>
            <a:r>
              <a:rPr lang="en-US" dirty="0" smtClean="0"/>
              <a:t> </a:t>
            </a:r>
            <a:r>
              <a:rPr lang="en-US" dirty="0" err="1" smtClean="0"/>
              <a:t>kartu</a:t>
            </a:r>
            <a:r>
              <a:rPr lang="en-US" dirty="0" smtClean="0"/>
              <a:t> </a:t>
            </a:r>
            <a:r>
              <a:rPr lang="en-US" dirty="0" err="1" smtClean="0"/>
              <a:t>persediaan</a:t>
            </a:r>
            <a:endParaRPr lang="en-US" dirty="0" smtClean="0"/>
          </a:p>
          <a:p>
            <a:pPr>
              <a:defRPr/>
            </a:pPr>
            <a:r>
              <a:rPr lang="en-US" dirty="0" err="1" smtClean="0"/>
              <a:t>Jika</a:t>
            </a:r>
            <a:r>
              <a:rPr lang="en-US" dirty="0" smtClean="0"/>
              <a:t> </a:t>
            </a:r>
            <a:r>
              <a:rPr lang="en-US" dirty="0" err="1" smtClean="0"/>
              <a:t>harga</a:t>
            </a:r>
            <a:r>
              <a:rPr lang="en-US" dirty="0" smtClean="0"/>
              <a:t> </a:t>
            </a:r>
            <a:r>
              <a:rPr lang="en-US" dirty="0" err="1" smtClean="0"/>
              <a:t>jual</a:t>
            </a:r>
            <a:r>
              <a:rPr lang="en-US" dirty="0" smtClean="0"/>
              <a:t> </a:t>
            </a:r>
            <a:r>
              <a:rPr lang="en-US" dirty="0" err="1" smtClean="0"/>
              <a:t>skrap</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diestimasi</a:t>
            </a:r>
            <a:r>
              <a:rPr lang="en-US" dirty="0" smtClean="0"/>
              <a:t>, </a:t>
            </a:r>
            <a:r>
              <a:rPr lang="en-US" dirty="0" err="1" smtClean="0"/>
              <a:t>saat</a:t>
            </a:r>
            <a:r>
              <a:rPr lang="en-US" dirty="0" smtClean="0"/>
              <a:t> </a:t>
            </a:r>
            <a:r>
              <a:rPr lang="en-US" dirty="0" err="1" smtClean="0"/>
              <a:t>skrap</a:t>
            </a:r>
            <a:r>
              <a:rPr lang="en-US" dirty="0" smtClean="0"/>
              <a:t> </a:t>
            </a:r>
            <a:r>
              <a:rPr lang="en-US" dirty="0" err="1" smtClean="0"/>
              <a:t>dijual</a:t>
            </a:r>
            <a:r>
              <a:rPr lang="en-US" dirty="0" smtClean="0"/>
              <a:t> </a:t>
            </a:r>
            <a:r>
              <a:rPr lang="en-US" dirty="0" err="1" smtClean="0"/>
              <a:t>dapat</a:t>
            </a:r>
            <a:r>
              <a:rPr lang="en-US" dirty="0" smtClean="0"/>
              <a:t> </a:t>
            </a:r>
            <a:r>
              <a:rPr lang="en-US" dirty="0" err="1" smtClean="0"/>
              <a:t>dicatat</a:t>
            </a:r>
            <a:r>
              <a:rPr lang="en-US" dirty="0" smtClean="0"/>
              <a:t> </a:t>
            </a:r>
            <a:r>
              <a:rPr lang="en-US" dirty="0" err="1" smtClean="0"/>
              <a:t>sebagai</a:t>
            </a:r>
            <a:r>
              <a:rPr lang="en-US" dirty="0" smtClean="0"/>
              <a:t> (1)</a:t>
            </a:r>
            <a:r>
              <a:rPr lang="en-US" dirty="0" err="1" smtClean="0"/>
              <a:t>Pengurang</a:t>
            </a:r>
            <a:r>
              <a:rPr lang="en-US" dirty="0" smtClean="0"/>
              <a:t>  PDP (2) </a:t>
            </a:r>
            <a:r>
              <a:rPr lang="en-US" dirty="0" err="1" smtClean="0"/>
              <a:t>pengurang</a:t>
            </a:r>
            <a:r>
              <a:rPr lang="en-US" dirty="0" smtClean="0"/>
              <a:t> BOP </a:t>
            </a:r>
            <a:r>
              <a:rPr lang="en-US" dirty="0" err="1" smtClean="0"/>
              <a:t>sesungguhnya</a:t>
            </a:r>
            <a:r>
              <a:rPr lang="en-US" dirty="0" smtClean="0"/>
              <a:t> (3) </a:t>
            </a:r>
            <a:r>
              <a:rPr lang="en-US" dirty="0" err="1" smtClean="0"/>
              <a:t>pendapatan</a:t>
            </a:r>
            <a:r>
              <a:rPr lang="en-US" dirty="0" smtClean="0"/>
              <a:t> lain-lain</a:t>
            </a:r>
          </a:p>
          <a:p>
            <a:pPr lvl="1">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E49AE554-3862-4C62-BAFF-DE0B702235C4}" type="slidenum">
              <a:rPr lang="en-US" smtClean="0"/>
              <a:pPr>
                <a:defRPr/>
              </a:pPr>
              <a:t>95</a:t>
            </a:fld>
            <a:endParaRPr lang="en-US"/>
          </a:p>
        </p:txBody>
      </p:sp>
    </p:spTree>
    <p:extLst>
      <p:ext uri="{BB962C8B-B14F-4D97-AF65-F5344CB8AC3E}">
        <p14:creationId xmlns:p14="http://schemas.microsoft.com/office/powerpoint/2010/main" val="6667046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093787"/>
          </a:xfrm>
        </p:spPr>
        <p:txBody>
          <a:bodyPr/>
          <a:lstStyle/>
          <a:p>
            <a:pPr>
              <a:defRPr/>
            </a:pPr>
            <a:r>
              <a:rPr lang="en-US" dirty="0" err="1" smtClean="0"/>
              <a:t>Akuntansi</a:t>
            </a:r>
            <a:r>
              <a:rPr lang="en-US" dirty="0" smtClean="0"/>
              <a:t> </a:t>
            </a:r>
            <a:r>
              <a:rPr lang="en-US" dirty="0" err="1" smtClean="0"/>
              <a:t>Skrap</a:t>
            </a:r>
            <a:endParaRPr lang="en-US" dirty="0"/>
          </a:p>
        </p:txBody>
      </p:sp>
      <p:sp>
        <p:nvSpPr>
          <p:cNvPr id="3" name="Content Placeholder 2"/>
          <p:cNvSpPr>
            <a:spLocks noGrp="1"/>
          </p:cNvSpPr>
          <p:nvPr>
            <p:ph idx="1"/>
          </p:nvPr>
        </p:nvSpPr>
        <p:spPr>
          <a:xfrm>
            <a:off x="406400" y="1600200"/>
            <a:ext cx="11176000" cy="5257800"/>
          </a:xfrm>
        </p:spPr>
        <p:txBody>
          <a:bodyPr/>
          <a:lstStyle/>
          <a:p>
            <a:pPr>
              <a:defRPr/>
            </a:pPr>
            <a:r>
              <a:rPr lang="en-US" sz="2800" dirty="0" err="1" smtClean="0"/>
              <a:t>Jika</a:t>
            </a:r>
            <a:r>
              <a:rPr lang="en-US" sz="2800" dirty="0" smtClean="0"/>
              <a:t> </a:t>
            </a:r>
            <a:r>
              <a:rPr lang="en-US" sz="2800" dirty="0" err="1" smtClean="0"/>
              <a:t>nilai</a:t>
            </a:r>
            <a:r>
              <a:rPr lang="en-US" sz="2800" dirty="0" smtClean="0"/>
              <a:t> </a:t>
            </a:r>
            <a:r>
              <a:rPr lang="en-US" sz="2800" dirty="0" err="1" smtClean="0"/>
              <a:t>skrap</a:t>
            </a:r>
            <a:r>
              <a:rPr lang="en-US" sz="2800" dirty="0" smtClean="0"/>
              <a:t> </a:t>
            </a:r>
            <a:r>
              <a:rPr lang="en-US" sz="2800" dirty="0" err="1" smtClean="0"/>
              <a:t>dapat</a:t>
            </a:r>
            <a:r>
              <a:rPr lang="en-US" sz="2800" dirty="0" smtClean="0"/>
              <a:t> </a:t>
            </a:r>
            <a:r>
              <a:rPr lang="en-US" sz="2800" dirty="0" err="1" smtClean="0"/>
              <a:t>diprediksi</a:t>
            </a:r>
            <a:r>
              <a:rPr lang="en-US" sz="2800" dirty="0" smtClean="0"/>
              <a:t>, </a:t>
            </a:r>
            <a:r>
              <a:rPr lang="en-US" sz="2800" dirty="0" err="1" smtClean="0"/>
              <a:t>dicatat</a:t>
            </a:r>
            <a:r>
              <a:rPr lang="en-US" sz="2800" dirty="0" smtClean="0"/>
              <a:t> </a:t>
            </a:r>
            <a:r>
              <a:rPr lang="en-US" sz="2800" dirty="0" err="1" smtClean="0"/>
              <a:t>dalam</a:t>
            </a:r>
            <a:r>
              <a:rPr lang="en-US" sz="2800" dirty="0" smtClean="0"/>
              <a:t> </a:t>
            </a:r>
            <a:r>
              <a:rPr lang="en-US" sz="2800" dirty="0" err="1" smtClean="0"/>
              <a:t>akun</a:t>
            </a:r>
            <a:r>
              <a:rPr lang="en-US" sz="2800" dirty="0" smtClean="0"/>
              <a:t> </a:t>
            </a:r>
            <a:r>
              <a:rPr lang="en-US" sz="2800" dirty="0" err="1" smtClean="0"/>
              <a:t>persediaan</a:t>
            </a:r>
            <a:r>
              <a:rPr lang="en-US" sz="2800" dirty="0" smtClean="0"/>
              <a:t> </a:t>
            </a:r>
            <a:r>
              <a:rPr lang="en-US" sz="2800" dirty="0" err="1" smtClean="0"/>
              <a:t>skrap</a:t>
            </a:r>
            <a:r>
              <a:rPr lang="en-US" sz="2800" dirty="0" smtClean="0"/>
              <a:t>, </a:t>
            </a:r>
            <a:r>
              <a:rPr lang="en-US" sz="2800" dirty="0" err="1" smtClean="0"/>
              <a:t>akun</a:t>
            </a:r>
            <a:r>
              <a:rPr lang="en-US" sz="2800" dirty="0" smtClean="0"/>
              <a:t> </a:t>
            </a:r>
            <a:r>
              <a:rPr lang="en-US" sz="2800" dirty="0" err="1" smtClean="0"/>
              <a:t>kredit</a:t>
            </a:r>
            <a:r>
              <a:rPr lang="en-US" sz="2800" dirty="0" smtClean="0"/>
              <a:t>: PDP/BOP </a:t>
            </a:r>
            <a:r>
              <a:rPr lang="en-US" sz="2800" dirty="0" err="1" smtClean="0"/>
              <a:t>ssg</a:t>
            </a:r>
            <a:r>
              <a:rPr lang="en-US" sz="2800" dirty="0" smtClean="0"/>
              <a:t>/ </a:t>
            </a:r>
            <a:r>
              <a:rPr lang="en-US" sz="2800" dirty="0" err="1" smtClean="0"/>
              <a:t>Pendapatan</a:t>
            </a:r>
            <a:r>
              <a:rPr lang="en-US" sz="2800" dirty="0" smtClean="0"/>
              <a:t> lain-lain</a:t>
            </a:r>
          </a:p>
          <a:p>
            <a:pPr>
              <a:defRPr/>
            </a:pPr>
            <a:r>
              <a:rPr lang="en-US" sz="2800" dirty="0" err="1" smtClean="0"/>
              <a:t>Terdapat</a:t>
            </a:r>
            <a:r>
              <a:rPr lang="en-US" sz="2800" dirty="0" smtClean="0"/>
              <a:t> </a:t>
            </a:r>
            <a:r>
              <a:rPr lang="en-US" sz="2800" dirty="0" err="1" smtClean="0"/>
              <a:t>skrap</a:t>
            </a:r>
            <a:r>
              <a:rPr lang="en-US" sz="2800" dirty="0" smtClean="0"/>
              <a:t> 100 unit </a:t>
            </a:r>
            <a:r>
              <a:rPr lang="en-US" sz="2800" dirty="0" err="1" smtClean="0"/>
              <a:t>estimasi</a:t>
            </a:r>
            <a:r>
              <a:rPr lang="en-US" sz="2800" dirty="0" smtClean="0"/>
              <a:t> </a:t>
            </a:r>
            <a:r>
              <a:rPr lang="en-US" sz="2800" dirty="0" err="1" smtClean="0"/>
              <a:t>nilainya</a:t>
            </a:r>
            <a:r>
              <a:rPr lang="en-US" sz="2800" dirty="0" smtClean="0"/>
              <a:t> Rp300.000</a:t>
            </a:r>
          </a:p>
          <a:p>
            <a:pPr>
              <a:defRPr/>
            </a:pPr>
            <a:r>
              <a:rPr lang="en-US" sz="2800" dirty="0" smtClean="0"/>
              <a:t>     </a:t>
            </a:r>
            <a:r>
              <a:rPr lang="en-US" sz="2800" dirty="0" err="1" smtClean="0"/>
              <a:t>Persediaan</a:t>
            </a:r>
            <a:r>
              <a:rPr lang="en-US" sz="2800" dirty="0" smtClean="0"/>
              <a:t> </a:t>
            </a:r>
            <a:r>
              <a:rPr lang="en-US" sz="2800" dirty="0" err="1" smtClean="0"/>
              <a:t>Skrap</a:t>
            </a:r>
            <a:r>
              <a:rPr lang="en-US" sz="2800" dirty="0" smtClean="0"/>
              <a:t>     300.000</a:t>
            </a:r>
          </a:p>
          <a:p>
            <a:pPr>
              <a:defRPr/>
            </a:pPr>
            <a:r>
              <a:rPr lang="en-US" sz="2800" dirty="0" smtClean="0"/>
              <a:t>                 PDP                         300.000</a:t>
            </a:r>
          </a:p>
          <a:p>
            <a:pPr>
              <a:defRPr/>
            </a:pPr>
            <a:r>
              <a:rPr lang="en-US" sz="2800" dirty="0" err="1" smtClean="0"/>
              <a:t>Penjualan</a:t>
            </a:r>
            <a:r>
              <a:rPr lang="en-US" sz="2800" dirty="0" smtClean="0"/>
              <a:t> </a:t>
            </a:r>
            <a:r>
              <a:rPr lang="en-US" sz="2800" dirty="0" err="1" smtClean="0"/>
              <a:t>Skrap</a:t>
            </a:r>
            <a:r>
              <a:rPr lang="en-US" sz="2800" dirty="0" smtClean="0"/>
              <a:t>, </a:t>
            </a:r>
            <a:r>
              <a:rPr lang="en-US" sz="2800" dirty="0" err="1" smtClean="0"/>
              <a:t>laku</a:t>
            </a:r>
            <a:r>
              <a:rPr lang="en-US" sz="2800" dirty="0" smtClean="0"/>
              <a:t> Rp400.000</a:t>
            </a:r>
          </a:p>
          <a:p>
            <a:pPr>
              <a:defRPr/>
            </a:pPr>
            <a:r>
              <a:rPr lang="en-US" sz="2800" dirty="0" smtClean="0"/>
              <a:t>     </a:t>
            </a:r>
            <a:r>
              <a:rPr lang="en-US" sz="2800" dirty="0" err="1" smtClean="0"/>
              <a:t>Kas</a:t>
            </a:r>
            <a:r>
              <a:rPr lang="en-US" sz="2800" dirty="0" smtClean="0"/>
              <a:t>/ </a:t>
            </a:r>
            <a:r>
              <a:rPr lang="en-US" sz="2800" dirty="0" err="1" smtClean="0"/>
              <a:t>Piutang</a:t>
            </a:r>
            <a:r>
              <a:rPr lang="en-US" sz="2800" dirty="0" smtClean="0"/>
              <a:t>		300.000</a:t>
            </a:r>
          </a:p>
          <a:p>
            <a:pPr>
              <a:defRPr/>
            </a:pPr>
            <a:r>
              <a:rPr lang="en-US" sz="2800" dirty="0" smtClean="0"/>
              <a:t>          </a:t>
            </a:r>
            <a:r>
              <a:rPr lang="en-US" sz="2800" dirty="0" err="1" smtClean="0"/>
              <a:t>Persediaan</a:t>
            </a:r>
            <a:r>
              <a:rPr lang="en-US" sz="2800" dirty="0" smtClean="0"/>
              <a:t> </a:t>
            </a:r>
            <a:r>
              <a:rPr lang="en-US" sz="2800" dirty="0" err="1" smtClean="0"/>
              <a:t>Skrap</a:t>
            </a:r>
            <a:r>
              <a:rPr lang="en-US" sz="2800" dirty="0" smtClean="0"/>
              <a:t>            300.000</a:t>
            </a:r>
          </a:p>
          <a:p>
            <a:pPr>
              <a:defRPr/>
            </a:pPr>
            <a:endParaRPr lang="en-US" sz="2400" dirty="0" smtClean="0"/>
          </a:p>
          <a:p>
            <a:pPr>
              <a:defRPr/>
            </a:pP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9191E7D9-5CDE-4B95-BF8E-81B77851D6FC}" type="slidenum">
              <a:rPr lang="en-US" smtClean="0"/>
              <a:pPr>
                <a:defRPr/>
              </a:pPr>
              <a:t>96</a:t>
            </a:fld>
            <a:endParaRPr lang="en-US"/>
          </a:p>
        </p:txBody>
      </p:sp>
    </p:spTree>
    <p:extLst>
      <p:ext uri="{BB962C8B-B14F-4D97-AF65-F5344CB8AC3E}">
        <p14:creationId xmlns:p14="http://schemas.microsoft.com/office/powerpoint/2010/main" val="13615705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Akuntansi</a:t>
            </a:r>
            <a:r>
              <a:rPr lang="en-US" dirty="0" smtClean="0"/>
              <a:t> </a:t>
            </a:r>
            <a:r>
              <a:rPr lang="en-US" dirty="0" err="1" smtClean="0"/>
              <a:t>Produk</a:t>
            </a:r>
            <a:r>
              <a:rPr lang="en-US" dirty="0" smtClean="0"/>
              <a:t> </a:t>
            </a:r>
            <a:r>
              <a:rPr lang="en-US" dirty="0" err="1" smtClean="0"/>
              <a:t>Cacat</a:t>
            </a:r>
            <a:endParaRPr lang="en-US" dirty="0"/>
          </a:p>
        </p:txBody>
      </p:sp>
      <p:sp>
        <p:nvSpPr>
          <p:cNvPr id="3" name="Content Placeholder 2"/>
          <p:cNvSpPr>
            <a:spLocks noGrp="1"/>
          </p:cNvSpPr>
          <p:nvPr>
            <p:ph idx="1"/>
          </p:nvPr>
        </p:nvSpPr>
        <p:spPr/>
        <p:txBody>
          <a:bodyPr/>
          <a:lstStyle/>
          <a:p>
            <a:pPr>
              <a:defRPr/>
            </a:pPr>
            <a:r>
              <a:rPr lang="en-US" dirty="0" err="1" smtClean="0"/>
              <a:t>Jika</a:t>
            </a:r>
            <a:r>
              <a:rPr lang="en-US" dirty="0" smtClean="0"/>
              <a:t> </a:t>
            </a:r>
            <a:r>
              <a:rPr lang="en-US" dirty="0" err="1" smtClean="0"/>
              <a:t>produk</a:t>
            </a:r>
            <a:r>
              <a:rPr lang="en-US" dirty="0" smtClean="0"/>
              <a:t> </a:t>
            </a:r>
            <a:r>
              <a:rPr lang="en-US" dirty="0" err="1" smtClean="0"/>
              <a:t>cacat</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tingkat</a:t>
            </a:r>
            <a:r>
              <a:rPr lang="en-US" dirty="0" smtClean="0"/>
              <a:t> </a:t>
            </a:r>
            <a:r>
              <a:rPr lang="en-US" dirty="0" err="1" smtClean="0"/>
              <a:t>kesulitan</a:t>
            </a:r>
            <a:r>
              <a:rPr lang="en-US" dirty="0" smtClean="0"/>
              <a:t> </a:t>
            </a:r>
            <a:r>
              <a:rPr lang="en-US" dirty="0" err="1" smtClean="0"/>
              <a:t>proses</a:t>
            </a:r>
            <a:r>
              <a:rPr lang="en-US" dirty="0" smtClean="0"/>
              <a:t> (</a:t>
            </a:r>
            <a:r>
              <a:rPr lang="en-US" dirty="0" err="1" smtClean="0"/>
              <a:t>tidak</a:t>
            </a:r>
            <a:r>
              <a:rPr lang="en-US" dirty="0" smtClean="0"/>
              <a:t> normal), </a:t>
            </a:r>
            <a:r>
              <a:rPr lang="en-US" dirty="0" err="1" smtClean="0"/>
              <a:t>biaya</a:t>
            </a:r>
            <a:r>
              <a:rPr lang="en-US" dirty="0" smtClean="0"/>
              <a:t> </a:t>
            </a:r>
            <a:r>
              <a:rPr lang="en-US" dirty="0" err="1" smtClean="0"/>
              <a:t>pengerjaan</a:t>
            </a:r>
            <a:r>
              <a:rPr lang="en-US" dirty="0" smtClean="0"/>
              <a:t> </a:t>
            </a:r>
            <a:r>
              <a:rPr lang="en-US" dirty="0" err="1" smtClean="0"/>
              <a:t>ulang</a:t>
            </a:r>
            <a:r>
              <a:rPr lang="en-US" dirty="0" smtClean="0"/>
              <a:t> </a:t>
            </a:r>
            <a:r>
              <a:rPr lang="en-US" dirty="0" err="1" smtClean="0"/>
              <a:t>dibebankan</a:t>
            </a:r>
            <a:r>
              <a:rPr lang="en-US" dirty="0" smtClean="0"/>
              <a:t> </a:t>
            </a:r>
            <a:r>
              <a:rPr lang="en-US" dirty="0" err="1" smtClean="0"/>
              <a:t>ke</a:t>
            </a:r>
            <a:r>
              <a:rPr lang="en-US" dirty="0" smtClean="0"/>
              <a:t> </a:t>
            </a:r>
            <a:r>
              <a:rPr lang="en-US" dirty="0" err="1" smtClean="0"/>
              <a:t>pesanan</a:t>
            </a:r>
            <a:r>
              <a:rPr lang="en-US" dirty="0" smtClean="0"/>
              <a:t> yang </a:t>
            </a:r>
            <a:r>
              <a:rPr lang="en-US" dirty="0" err="1" smtClean="0"/>
              <a:t>bersangkutan</a:t>
            </a:r>
            <a:r>
              <a:rPr lang="en-US" dirty="0" smtClean="0"/>
              <a:t> (</a:t>
            </a:r>
            <a:r>
              <a:rPr lang="en-US" dirty="0" err="1" smtClean="0"/>
              <a:t>hal</a:t>
            </a:r>
            <a:r>
              <a:rPr lang="en-US" dirty="0" smtClean="0"/>
              <a:t>, 214-215)</a:t>
            </a:r>
          </a:p>
          <a:p>
            <a:pPr>
              <a:defRPr/>
            </a:pPr>
            <a:r>
              <a:rPr lang="en-US" dirty="0" err="1" smtClean="0"/>
              <a:t>Jika</a:t>
            </a:r>
            <a:r>
              <a:rPr lang="en-US" dirty="0" smtClean="0"/>
              <a:t> </a:t>
            </a:r>
            <a:r>
              <a:rPr lang="en-US" dirty="0" err="1" smtClean="0"/>
              <a:t>produk</a:t>
            </a:r>
            <a:r>
              <a:rPr lang="en-US" dirty="0" smtClean="0"/>
              <a:t> </a:t>
            </a:r>
            <a:r>
              <a:rPr lang="en-US" dirty="0" err="1" smtClean="0"/>
              <a:t>cacat</a:t>
            </a:r>
            <a:r>
              <a:rPr lang="en-US" dirty="0" smtClean="0"/>
              <a:t> </a:t>
            </a:r>
            <a:r>
              <a:rPr lang="en-US" dirty="0" err="1" smtClean="0"/>
              <a:t>bersifat</a:t>
            </a:r>
            <a:r>
              <a:rPr lang="en-US" dirty="0" smtClean="0"/>
              <a:t> normal, </a:t>
            </a:r>
            <a:r>
              <a:rPr lang="en-US" dirty="0" err="1" smtClean="0"/>
              <a:t>maka</a:t>
            </a:r>
            <a:r>
              <a:rPr lang="en-US" dirty="0" smtClean="0"/>
              <a:t> </a:t>
            </a:r>
            <a:r>
              <a:rPr lang="en-US" dirty="0" err="1" smtClean="0"/>
              <a:t>biaya</a:t>
            </a:r>
            <a:r>
              <a:rPr lang="en-US" dirty="0" smtClean="0"/>
              <a:t> </a:t>
            </a:r>
            <a:r>
              <a:rPr lang="en-US" dirty="0" err="1" smtClean="0"/>
              <a:t>pengerjaan</a:t>
            </a:r>
            <a:r>
              <a:rPr lang="en-US" dirty="0" smtClean="0"/>
              <a:t> </a:t>
            </a:r>
            <a:r>
              <a:rPr lang="en-US" dirty="0" err="1" smtClean="0"/>
              <a:t>kembali</a:t>
            </a:r>
            <a:r>
              <a:rPr lang="en-US" dirty="0" smtClean="0"/>
              <a:t> </a:t>
            </a:r>
            <a:r>
              <a:rPr lang="en-US" dirty="0" err="1" smtClean="0"/>
              <a:t>dibebankan</a:t>
            </a:r>
            <a:r>
              <a:rPr lang="en-US" dirty="0" smtClean="0"/>
              <a:t> </a:t>
            </a:r>
            <a:r>
              <a:rPr lang="en-US" dirty="0" err="1" smtClean="0"/>
              <a:t>sebagai</a:t>
            </a:r>
            <a:r>
              <a:rPr lang="en-US" dirty="0" smtClean="0"/>
              <a:t> BOP </a:t>
            </a:r>
            <a:r>
              <a:rPr lang="en-US" dirty="0" err="1" smtClean="0"/>
              <a:t>departemen</a:t>
            </a:r>
            <a:r>
              <a:rPr lang="en-US" dirty="0" smtClean="0"/>
              <a:t> (</a:t>
            </a:r>
            <a:r>
              <a:rPr lang="en-US" dirty="0" err="1" smtClean="0"/>
              <a:t>hal</a:t>
            </a:r>
            <a:r>
              <a:rPr lang="en-US" dirty="0" smtClean="0"/>
              <a:t> 214-215)</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46A24E09-EE1F-43BE-BAEE-837DC97E11ED}" type="slidenum">
              <a:rPr lang="en-US" smtClean="0"/>
              <a:pPr>
                <a:defRPr/>
              </a:pPr>
              <a:t>97</a:t>
            </a:fld>
            <a:endParaRPr lang="en-US"/>
          </a:p>
        </p:txBody>
      </p:sp>
    </p:spTree>
    <p:extLst>
      <p:ext uri="{BB962C8B-B14F-4D97-AF65-F5344CB8AC3E}">
        <p14:creationId xmlns:p14="http://schemas.microsoft.com/office/powerpoint/2010/main" val="29692026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Akuntansi</a:t>
            </a:r>
            <a:r>
              <a:rPr lang="en-US" dirty="0" smtClean="0"/>
              <a:t> </a:t>
            </a:r>
            <a:r>
              <a:rPr lang="en-US" dirty="0" err="1" smtClean="0"/>
              <a:t>Produk</a:t>
            </a:r>
            <a:r>
              <a:rPr lang="en-US" dirty="0" smtClean="0"/>
              <a:t> </a:t>
            </a:r>
            <a:r>
              <a:rPr lang="en-US" dirty="0" err="1" smtClean="0"/>
              <a:t>Rusak</a:t>
            </a:r>
            <a:endParaRPr lang="en-US" dirty="0"/>
          </a:p>
        </p:txBody>
      </p:sp>
      <p:sp>
        <p:nvSpPr>
          <p:cNvPr id="3" name="Content Placeholder 2"/>
          <p:cNvSpPr>
            <a:spLocks noGrp="1"/>
          </p:cNvSpPr>
          <p:nvPr>
            <p:ph idx="1"/>
          </p:nvPr>
        </p:nvSpPr>
        <p:spPr/>
        <p:txBody>
          <a:bodyPr/>
          <a:lstStyle/>
          <a:p>
            <a:pPr>
              <a:defRPr/>
            </a:pPr>
            <a:r>
              <a:rPr lang="en-US" dirty="0" err="1" smtClean="0"/>
              <a:t>Jika</a:t>
            </a:r>
            <a:r>
              <a:rPr lang="en-US" dirty="0" smtClean="0"/>
              <a:t> </a:t>
            </a:r>
            <a:r>
              <a:rPr lang="en-US" dirty="0" err="1" smtClean="0"/>
              <a:t>produk</a:t>
            </a:r>
            <a:r>
              <a:rPr lang="en-US" dirty="0" smtClean="0"/>
              <a:t> </a:t>
            </a:r>
            <a:r>
              <a:rPr lang="en-US" dirty="0" err="1" smtClean="0"/>
              <a:t>rusak</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kesulitan</a:t>
            </a:r>
            <a:r>
              <a:rPr lang="en-US" dirty="0" smtClean="0"/>
              <a:t> </a:t>
            </a:r>
            <a:r>
              <a:rPr lang="en-US" dirty="0" err="1" smtClean="0"/>
              <a:t>proses</a:t>
            </a:r>
            <a:r>
              <a:rPr lang="en-US" dirty="0" smtClean="0"/>
              <a:t> </a:t>
            </a:r>
            <a:r>
              <a:rPr lang="en-US" dirty="0" err="1" smtClean="0"/>
              <a:t>produksi</a:t>
            </a:r>
            <a:r>
              <a:rPr lang="en-US" dirty="0" smtClean="0"/>
              <a:t>, </a:t>
            </a:r>
            <a:r>
              <a:rPr lang="en-US" dirty="0" err="1" smtClean="0"/>
              <a:t>penjualan</a:t>
            </a:r>
            <a:r>
              <a:rPr lang="en-US" dirty="0" smtClean="0"/>
              <a:t> </a:t>
            </a:r>
            <a:r>
              <a:rPr lang="en-US" dirty="0" err="1" smtClean="0"/>
              <a:t>produk</a:t>
            </a:r>
            <a:r>
              <a:rPr lang="en-US" dirty="0" smtClean="0"/>
              <a:t> </a:t>
            </a:r>
            <a:r>
              <a:rPr lang="en-US" dirty="0" err="1" smtClean="0"/>
              <a:t>rusak</a:t>
            </a:r>
            <a:r>
              <a:rPr lang="en-US" dirty="0" smtClean="0"/>
              <a:t> </a:t>
            </a:r>
            <a:r>
              <a:rPr lang="en-US" dirty="0" err="1" smtClean="0"/>
              <a:t>dibebankan</a:t>
            </a:r>
            <a:r>
              <a:rPr lang="en-US" dirty="0" smtClean="0"/>
              <a:t> </a:t>
            </a:r>
            <a:r>
              <a:rPr lang="en-US" dirty="0" err="1" smtClean="0"/>
              <a:t>sebagai</a:t>
            </a:r>
            <a:r>
              <a:rPr lang="en-US" dirty="0" smtClean="0"/>
              <a:t> </a:t>
            </a:r>
            <a:r>
              <a:rPr lang="en-US" dirty="0" err="1" smtClean="0"/>
              <a:t>pengurang</a:t>
            </a:r>
            <a:r>
              <a:rPr lang="en-US" dirty="0" smtClean="0"/>
              <a:t> </a:t>
            </a:r>
            <a:r>
              <a:rPr lang="en-US" dirty="0" err="1" smtClean="0"/>
              <a:t>kos</a:t>
            </a:r>
            <a:r>
              <a:rPr lang="en-US" dirty="0" smtClean="0"/>
              <a:t> </a:t>
            </a:r>
            <a:r>
              <a:rPr lang="en-US" dirty="0" err="1" smtClean="0"/>
              <a:t>produk</a:t>
            </a:r>
            <a:r>
              <a:rPr lang="en-US" dirty="0" smtClean="0"/>
              <a:t> </a:t>
            </a:r>
            <a:r>
              <a:rPr lang="en-US" dirty="0" err="1" smtClean="0"/>
              <a:t>ybs</a:t>
            </a:r>
            <a:endParaRPr lang="en-US" dirty="0" smtClean="0"/>
          </a:p>
          <a:p>
            <a:pPr>
              <a:defRPr/>
            </a:pPr>
            <a:r>
              <a:rPr lang="en-US" dirty="0" err="1" smtClean="0"/>
              <a:t>Jika</a:t>
            </a:r>
            <a:r>
              <a:rPr lang="en-US" dirty="0" smtClean="0"/>
              <a:t> </a:t>
            </a:r>
            <a:r>
              <a:rPr lang="en-US" dirty="0" err="1" smtClean="0"/>
              <a:t>penyebabnya</a:t>
            </a:r>
            <a:r>
              <a:rPr lang="en-US" dirty="0" smtClean="0"/>
              <a:t> </a:t>
            </a:r>
            <a:r>
              <a:rPr lang="en-US" dirty="0" err="1" smtClean="0"/>
              <a:t>bersifat</a:t>
            </a:r>
            <a:r>
              <a:rPr lang="en-US" dirty="0" smtClean="0"/>
              <a:t> normal, </a:t>
            </a:r>
            <a:r>
              <a:rPr lang="en-US" dirty="0" err="1" smtClean="0"/>
              <a:t>harga</a:t>
            </a:r>
            <a:r>
              <a:rPr lang="en-US" dirty="0" smtClean="0"/>
              <a:t> </a:t>
            </a:r>
            <a:r>
              <a:rPr lang="en-US" dirty="0" err="1" smtClean="0"/>
              <a:t>jual</a:t>
            </a:r>
            <a:r>
              <a:rPr lang="en-US" dirty="0" smtClean="0"/>
              <a:t> </a:t>
            </a:r>
            <a:r>
              <a:rPr lang="en-US" dirty="0" err="1" smtClean="0"/>
              <a:t>produk</a:t>
            </a:r>
            <a:r>
              <a:rPr lang="en-US" dirty="0" smtClean="0"/>
              <a:t> </a:t>
            </a:r>
            <a:r>
              <a:rPr lang="en-US" dirty="0" err="1" smtClean="0"/>
              <a:t>rusak</a:t>
            </a:r>
            <a:r>
              <a:rPr lang="en-US" dirty="0" smtClean="0"/>
              <a:t> </a:t>
            </a:r>
            <a:r>
              <a:rPr lang="en-US" dirty="0" err="1" smtClean="0"/>
              <a:t>sebagai</a:t>
            </a:r>
            <a:r>
              <a:rPr lang="en-US" dirty="0" smtClean="0"/>
              <a:t> </a:t>
            </a:r>
            <a:r>
              <a:rPr lang="en-US" dirty="0" err="1" smtClean="0"/>
              <a:t>pengurang</a:t>
            </a:r>
            <a:r>
              <a:rPr lang="en-US" dirty="0" smtClean="0"/>
              <a:t> BOP </a:t>
            </a:r>
            <a:r>
              <a:rPr lang="en-US" dirty="0" err="1" smtClean="0"/>
              <a:t>sesungguhnya</a:t>
            </a:r>
            <a:r>
              <a:rPr lang="en-US" dirty="0" smtClean="0"/>
              <a:t> (hal.215 – 217)</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90BB3F41-2C72-4166-A6E6-3EEE8784E576}" type="slidenum">
              <a:rPr lang="en-US" smtClean="0"/>
              <a:pPr>
                <a:defRPr/>
              </a:pPr>
              <a:t>98</a:t>
            </a:fld>
            <a:endParaRPr lang="en-US"/>
          </a:p>
        </p:txBody>
      </p:sp>
    </p:spTree>
    <p:extLst>
      <p:ext uri="{BB962C8B-B14F-4D97-AF65-F5344CB8AC3E}">
        <p14:creationId xmlns:p14="http://schemas.microsoft.com/office/powerpoint/2010/main" val="24444972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Perencanaan</a:t>
            </a:r>
            <a:r>
              <a:rPr lang="en-US" dirty="0" smtClean="0"/>
              <a:t> </a:t>
            </a:r>
            <a:r>
              <a:rPr lang="en-US" dirty="0" err="1" smtClean="0"/>
              <a:t>Persediaan</a:t>
            </a:r>
            <a:endParaRPr lang="en-US" dirty="0"/>
          </a:p>
        </p:txBody>
      </p:sp>
      <p:sp>
        <p:nvSpPr>
          <p:cNvPr id="3" name="Content Placeholder 2"/>
          <p:cNvSpPr>
            <a:spLocks noGrp="1"/>
          </p:cNvSpPr>
          <p:nvPr>
            <p:ph idx="1"/>
          </p:nvPr>
        </p:nvSpPr>
        <p:spPr/>
        <p:txBody>
          <a:bodyPr/>
          <a:lstStyle/>
          <a:p>
            <a:pPr>
              <a:defRPr/>
            </a:pPr>
            <a:r>
              <a:rPr lang="en-US" dirty="0" err="1" smtClean="0"/>
              <a:t>Tujuan</a:t>
            </a:r>
            <a:r>
              <a:rPr lang="en-US" dirty="0" smtClean="0"/>
              <a:t>: </a:t>
            </a:r>
            <a:r>
              <a:rPr lang="en-US" dirty="0" err="1" smtClean="0"/>
              <a:t>mencapai</a:t>
            </a:r>
            <a:r>
              <a:rPr lang="en-US" dirty="0" smtClean="0"/>
              <a:t> </a:t>
            </a:r>
            <a:r>
              <a:rPr lang="en-US" dirty="0" err="1" smtClean="0"/>
              <a:t>tingkat</a:t>
            </a:r>
            <a:r>
              <a:rPr lang="en-US" dirty="0" smtClean="0"/>
              <a:t> </a:t>
            </a:r>
            <a:r>
              <a:rPr lang="en-US" dirty="0" err="1" smtClean="0"/>
              <a:t>keseimbangan</a:t>
            </a:r>
            <a:r>
              <a:rPr lang="en-US" dirty="0" smtClean="0"/>
              <a:t> </a:t>
            </a:r>
            <a:r>
              <a:rPr lang="en-US" dirty="0" err="1" smtClean="0"/>
              <a:t>persediaan</a:t>
            </a:r>
            <a:r>
              <a:rPr lang="en-US" dirty="0" smtClean="0"/>
              <a:t> optimum</a:t>
            </a:r>
          </a:p>
          <a:p>
            <a:pPr>
              <a:defRPr/>
            </a:pPr>
            <a:r>
              <a:rPr lang="en-US" dirty="0" err="1" smtClean="0"/>
              <a:t>Sebab</a:t>
            </a:r>
            <a:r>
              <a:rPr lang="en-US" dirty="0" smtClean="0"/>
              <a:t> </a:t>
            </a:r>
            <a:r>
              <a:rPr lang="en-US" dirty="0" err="1" smtClean="0"/>
              <a:t>kelebihan</a:t>
            </a:r>
            <a:r>
              <a:rPr lang="en-US" dirty="0" smtClean="0"/>
              <a:t> </a:t>
            </a:r>
            <a:r>
              <a:rPr lang="en-US" dirty="0" err="1" smtClean="0"/>
              <a:t>dan</a:t>
            </a:r>
            <a:r>
              <a:rPr lang="en-US" dirty="0" smtClean="0"/>
              <a:t> </a:t>
            </a:r>
            <a:r>
              <a:rPr lang="en-US" dirty="0" err="1" smtClean="0"/>
              <a:t>kekurangan</a:t>
            </a:r>
            <a:r>
              <a:rPr lang="en-US" dirty="0" smtClean="0"/>
              <a:t> </a:t>
            </a:r>
            <a:r>
              <a:rPr lang="en-US" dirty="0" err="1" smtClean="0"/>
              <a:t>persediaan</a:t>
            </a:r>
            <a:r>
              <a:rPr lang="en-US" dirty="0" smtClean="0"/>
              <a:t> </a:t>
            </a:r>
            <a:r>
              <a:rPr lang="en-US" dirty="0" err="1" smtClean="0"/>
              <a:t>merupakan</a:t>
            </a:r>
            <a:r>
              <a:rPr lang="en-US" dirty="0" smtClean="0"/>
              <a:t> </a:t>
            </a:r>
            <a:r>
              <a:rPr lang="en-US" dirty="0" err="1" smtClean="0"/>
              <a:t>pemborosan</a:t>
            </a:r>
            <a:endParaRPr lang="en-US" dirty="0" smtClean="0"/>
          </a:p>
          <a:p>
            <a:pPr>
              <a:defRPr/>
            </a:pPr>
            <a:r>
              <a:rPr lang="en-US" dirty="0" err="1" smtClean="0"/>
              <a:t>Pertimbangannya</a:t>
            </a:r>
            <a:r>
              <a:rPr lang="en-US" dirty="0" smtClean="0"/>
              <a:t> </a:t>
            </a:r>
            <a:r>
              <a:rPr lang="en-US" dirty="0" err="1" smtClean="0"/>
              <a:t>adalah</a:t>
            </a:r>
            <a:r>
              <a:rPr lang="en-US" dirty="0" smtClean="0"/>
              <a:t> </a:t>
            </a:r>
            <a:r>
              <a:rPr lang="en-US" dirty="0" err="1" smtClean="0"/>
              <a:t>keseimbangan</a:t>
            </a:r>
            <a:r>
              <a:rPr lang="en-US" dirty="0" smtClean="0"/>
              <a:t> </a:t>
            </a:r>
            <a:r>
              <a:rPr lang="en-US" dirty="0" err="1" smtClean="0"/>
              <a:t>antara</a:t>
            </a:r>
            <a:r>
              <a:rPr lang="en-US" dirty="0" smtClean="0"/>
              <a:t> </a:t>
            </a:r>
            <a:r>
              <a:rPr lang="en-US" dirty="0" err="1" smtClean="0"/>
              <a:t>biaya</a:t>
            </a:r>
            <a:r>
              <a:rPr lang="en-US" dirty="0" smtClean="0"/>
              <a:t> </a:t>
            </a:r>
            <a:r>
              <a:rPr lang="en-US" dirty="0" err="1" smtClean="0"/>
              <a:t>pengelolaan</a:t>
            </a:r>
            <a:r>
              <a:rPr lang="en-US" dirty="0" smtClean="0"/>
              <a:t> </a:t>
            </a:r>
            <a:r>
              <a:rPr lang="en-US" dirty="0" err="1" smtClean="0"/>
              <a:t>persediaan</a:t>
            </a:r>
            <a:r>
              <a:rPr lang="en-US" dirty="0" smtClean="0"/>
              <a:t> yang </a:t>
            </a:r>
            <a:r>
              <a:rPr lang="en-US" dirty="0" err="1" smtClean="0"/>
              <a:t>berlebih</a:t>
            </a:r>
            <a:r>
              <a:rPr lang="en-US" dirty="0" smtClean="0"/>
              <a:t> </a:t>
            </a:r>
            <a:r>
              <a:rPr lang="en-US" dirty="0" err="1" smtClean="0"/>
              <a:t>dengan</a:t>
            </a:r>
            <a:r>
              <a:rPr lang="en-US" dirty="0" smtClean="0"/>
              <a:t> </a:t>
            </a:r>
            <a:r>
              <a:rPr lang="en-US" dirty="0" err="1" smtClean="0"/>
              <a:t>biaya</a:t>
            </a:r>
            <a:r>
              <a:rPr lang="en-US" dirty="0" smtClean="0"/>
              <a:t> </a:t>
            </a:r>
            <a:r>
              <a:rPr lang="en-US" dirty="0" err="1" smtClean="0"/>
              <a:t>persediaan</a:t>
            </a:r>
            <a:r>
              <a:rPr lang="en-US" dirty="0" smtClean="0"/>
              <a:t> yang </a:t>
            </a:r>
            <a:r>
              <a:rPr lang="en-US" dirty="0" err="1" smtClean="0"/>
              <a:t>tidak</a:t>
            </a:r>
            <a:r>
              <a:rPr lang="en-US" dirty="0" smtClean="0"/>
              <a:t> </a:t>
            </a:r>
            <a:r>
              <a:rPr lang="en-US" dirty="0" err="1" smtClean="0"/>
              <a:t>mencukupi</a:t>
            </a:r>
            <a:endParaRPr lang="en-US" dirty="0"/>
          </a:p>
        </p:txBody>
      </p:sp>
      <p:sp>
        <p:nvSpPr>
          <p:cNvPr id="4" name="Date Placeholder 3"/>
          <p:cNvSpPr>
            <a:spLocks noGrp="1"/>
          </p:cNvSpPr>
          <p:nvPr>
            <p:ph type="dt" sz="quarter" idx="4294967295"/>
          </p:nvPr>
        </p:nvSpPr>
        <p:spPr>
          <a:xfrm>
            <a:off x="609600" y="6243638"/>
            <a:ext cx="2844800" cy="457200"/>
          </a:xfrm>
          <a:prstGeom prst="rect">
            <a:avLst/>
          </a:prstGeom>
        </p:spPr>
        <p:txBody>
          <a:bodyPr/>
          <a:lstStyle/>
          <a:p>
            <a:pPr>
              <a:defRPr/>
            </a:pPr>
            <a:endParaRPr lang="en-US"/>
          </a:p>
        </p:txBody>
      </p:sp>
      <p:sp>
        <p:nvSpPr>
          <p:cNvPr id="5" name="Footer Placeholder 4"/>
          <p:cNvSpPr>
            <a:spLocks noGrp="1"/>
          </p:cNvSpPr>
          <p:nvPr>
            <p:ph type="ftr" sz="quarter" idx="4294967295"/>
          </p:nvPr>
        </p:nvSpPr>
        <p:spPr>
          <a:xfrm>
            <a:off x="4165600" y="6248400"/>
            <a:ext cx="3860800" cy="457200"/>
          </a:xfrm>
          <a:prstGeom prst="rect">
            <a:avLst/>
          </a:prstGeom>
        </p:spPr>
        <p:txBody>
          <a:bodyPr/>
          <a:lstStyle/>
          <a:p>
            <a:pPr>
              <a:defRPr/>
            </a:pPr>
            <a:endParaRPr lang="en-US"/>
          </a:p>
        </p:txBody>
      </p:sp>
      <p:sp>
        <p:nvSpPr>
          <p:cNvPr id="6" name="Slide Number Placeholder 5"/>
          <p:cNvSpPr>
            <a:spLocks noGrp="1"/>
          </p:cNvSpPr>
          <p:nvPr>
            <p:ph type="sldNum" sz="quarter" idx="4294967295"/>
          </p:nvPr>
        </p:nvSpPr>
        <p:spPr>
          <a:xfrm>
            <a:off x="8737600" y="6243638"/>
            <a:ext cx="2844800" cy="457200"/>
          </a:xfrm>
          <a:prstGeom prst="rect">
            <a:avLst/>
          </a:prstGeom>
        </p:spPr>
        <p:txBody>
          <a:bodyPr/>
          <a:lstStyle/>
          <a:p>
            <a:pPr>
              <a:defRPr/>
            </a:pPr>
            <a:fld id="{07975A6F-AF7F-4D44-A5EA-AB855745F896}" type="slidenum">
              <a:rPr lang="en-US" smtClean="0"/>
              <a:pPr>
                <a:defRPr/>
              </a:pPr>
              <a:t>99</a:t>
            </a:fld>
            <a:endParaRPr lang="en-US"/>
          </a:p>
        </p:txBody>
      </p:sp>
    </p:spTree>
    <p:extLst>
      <p:ext uri="{BB962C8B-B14F-4D97-AF65-F5344CB8AC3E}">
        <p14:creationId xmlns:p14="http://schemas.microsoft.com/office/powerpoint/2010/main" val="990254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WW 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W Wide" id="{9EB03E05-B4E4-47E8-8F0E-A45D13860B64}" vid="{B8401268-4321-4263-A409-4D98D62C510D}"/>
    </a:ext>
  </a:extLst>
</a:theme>
</file>

<file path=docProps/app.xml><?xml version="1.0" encoding="utf-8"?>
<Properties xmlns="http://schemas.openxmlformats.org/officeDocument/2006/extended-properties" xmlns:vt="http://schemas.openxmlformats.org/officeDocument/2006/docPropsVTypes">
  <Template>WW Wide</Template>
  <TotalTime>7</TotalTime>
  <Words>8337</Words>
  <Application>Microsoft Office PowerPoint</Application>
  <PresentationFormat>Custom</PresentationFormat>
  <Paragraphs>2075</Paragraphs>
  <Slides>218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218</vt:i4>
      </vt:variant>
    </vt:vector>
  </HeadingPairs>
  <TitlesOfParts>
    <vt:vector size="221" baseType="lpstr">
      <vt:lpstr>WW Wide</vt:lpstr>
      <vt:lpstr>Equation.DSMT4</vt:lpstr>
      <vt:lpstr>Clip</vt:lpstr>
      <vt:lpstr>AKUNTANSI BIAYA DAN LINGKUNGAN BISNIS KONTEMPORER</vt:lpstr>
      <vt:lpstr>Definisi Akuntansi Biaya</vt:lpstr>
      <vt:lpstr>Definisi…</vt:lpstr>
      <vt:lpstr>PROSES PENGOLAHAN DATA DALAM SISTEM INFORMASI BIAYA</vt:lpstr>
      <vt:lpstr>Informasi Yang Dihasilkan</vt:lpstr>
      <vt:lpstr>Pengelolaan Aktivitas</vt:lpstr>
      <vt:lpstr>Kos, Biaya Dan Kerugian</vt:lpstr>
      <vt:lpstr>Contoh Penggunaan Cost, Expense Dan Loss</vt:lpstr>
      <vt:lpstr>PENYEBAB TERJADINYA BIAYA</vt:lpstr>
      <vt:lpstr>COST OBJECT</vt:lpstr>
      <vt:lpstr>AKTIVITAS SEBAGAI COST OBJECT YANG PENTING</vt:lpstr>
      <vt:lpstr>TAHAP PERTAMA: PEMBEBANAN SUMBER DAYA KE AKTIVITAS</vt:lpstr>
      <vt:lpstr>TAHAP KEDUA: PEMBEBANAN BIAYA AKTIVITAS KE PRODUK/JASA</vt:lpstr>
      <vt:lpstr>SEJARAH PERKEMBANGAN METODE PENGENDALIAN BIAYA</vt:lpstr>
      <vt:lpstr>PENGENDALIAN BIAYA MELALUI PRODUCT COSTING</vt:lpstr>
      <vt:lpstr>PENGENDALIAN BIAYA MELALUI AKUNTANSI PERTANGGUNGJAWABAN</vt:lpstr>
      <vt:lpstr>PENGENDALIAN BIAYA MELALUI ABC SYSTEM</vt:lpstr>
      <vt:lpstr>ARUS BIAYA DALAM PERUSAHAAN MANUFAKTUR, JASA DAN DAGANG</vt:lpstr>
      <vt:lpstr>PARADIGMA BARU MANAJEMEN</vt:lpstr>
      <vt:lpstr>PARADIGMA CUSTOMER VALUE</vt:lpstr>
      <vt:lpstr>PARADIGMA LAMA: COST EFFICIENCY</vt:lpstr>
      <vt:lpstr>PARADIGMA BARU: COST EFFECTIVENESS</vt:lpstr>
      <vt:lpstr>PARADIGME CONTINUOUS IMPROVEMENT</vt:lpstr>
      <vt:lpstr>PARADIGMA ORGANIZATIONAL SYSTEM</vt:lpstr>
      <vt:lpstr>TUJUAN AKUNTANSI BIAYA TRADISIONAL</vt:lpstr>
      <vt:lpstr>TUJUAN AKUNTANSI BIAYA KONTEMPORER</vt:lpstr>
      <vt:lpstr>PERAN UTAMA AKUNTANSI BIAYA KONTEMPORER</vt:lpstr>
      <vt:lpstr>COST CONCEPT  DAN COST FLOW</vt:lpstr>
      <vt:lpstr> COST CONCEPT  DAN COST FLOW</vt:lpstr>
      <vt:lpstr>Cost Concept …</vt:lpstr>
      <vt:lpstr>COST CLASSIFICATIONS IN MANUFACTURING COMPANIES  </vt:lpstr>
      <vt:lpstr>COST FLOWS IN A MANUFACTURING COMPANY  </vt:lpstr>
      <vt:lpstr>COST FLOWS EXAMPLE</vt:lpstr>
      <vt:lpstr>SCHEDULE OF COST OF GOODS MANUFACTURED </vt:lpstr>
      <vt:lpstr>COST BEHAVIOR</vt:lpstr>
      <vt:lpstr> COST BEHAVIOR </vt:lpstr>
      <vt:lpstr>BIAYA VARIABEL</vt:lpstr>
      <vt:lpstr>BIAYA TETAP</vt:lpstr>
      <vt:lpstr>BIAYA STEP VARIABLE</vt:lpstr>
      <vt:lpstr>BIAYA SEMI VARIABLE</vt:lpstr>
      <vt:lpstr>PowerPoint Presentation</vt:lpstr>
      <vt:lpstr>A COMPLETED SCATTERGRAPH</vt:lpstr>
      <vt:lpstr>SCATTERGRAPH METHOD </vt:lpstr>
      <vt:lpstr>ANALYSIS OF MIXED COSTS: HIGH-LOW METHOD </vt:lpstr>
      <vt:lpstr>LEAST-SQUARES REGRESSION METHOD </vt:lpstr>
      <vt:lpstr>Least Squares Regression…</vt:lpstr>
      <vt:lpstr>LEAST-SQUARES REGRESSION (cont’d)</vt:lpstr>
      <vt:lpstr>VOLUME BASED COSTING</vt:lpstr>
      <vt:lpstr>Konsep Kapasitas Pabrik</vt:lpstr>
      <vt:lpstr>Contoh</vt:lpstr>
      <vt:lpstr>Biaya Produksi</vt:lpstr>
      <vt:lpstr>Pembebanan Kos Produk</vt:lpstr>
      <vt:lpstr>Biaya Langsung Departemen</vt:lpstr>
      <vt:lpstr>Biaya Tidak Langsung Departemen</vt:lpstr>
      <vt:lpstr>Penentuan Tarif BOP</vt:lpstr>
      <vt:lpstr>Distribusi BOP Tidak Langsung</vt:lpstr>
      <vt:lpstr>Metode Alokasi BOP Tidak Langsung Departemen</vt:lpstr>
      <vt:lpstr>Contoh 1 (metode Aljabar)</vt:lpstr>
      <vt:lpstr>PowerPoint Presentation</vt:lpstr>
      <vt:lpstr>PowerPoint Presentation</vt:lpstr>
      <vt:lpstr>PowerPoint Presentation</vt:lpstr>
      <vt:lpstr>Contoh 2 (metode alokasi langsung dan bertahap)</vt:lpstr>
      <vt:lpstr>Metode Penentuan Tarif BOP</vt:lpstr>
      <vt:lpstr>Contoh 3-Tarif Tunggal</vt:lpstr>
      <vt:lpstr>BOP Aktual – BOP Dibebankan</vt:lpstr>
      <vt:lpstr>Pembebanan BOP Lebih-Kurang</vt:lpstr>
      <vt:lpstr>Selisih BOP</vt:lpstr>
      <vt:lpstr>Contoh 4-BOP dibebankan dan Jumlah Selisih BOP</vt:lpstr>
      <vt:lpstr>Selisih BOP</vt:lpstr>
      <vt:lpstr>Alokasi Selisih BOP</vt:lpstr>
      <vt:lpstr>Alokasi Selisih BOP-Lanjutan</vt:lpstr>
      <vt:lpstr>Alokasi Selisih BOP-Lanjutan</vt:lpstr>
      <vt:lpstr>ACTIVITY - BASED COSTING</vt:lpstr>
      <vt:lpstr>LATAR BELAKANG ABC</vt:lpstr>
      <vt:lpstr>KELEMAHAN YG TRADITIONAL COSTING</vt:lpstr>
      <vt:lpstr>Gejala Sistem Costing Yang Usang</vt:lpstr>
      <vt:lpstr>PERBEDAAN ANTARA ABC DAN TRADITIONAL COSTING</vt:lpstr>
      <vt:lpstr>Klasifikasi kos  berdasarkan cost driver</vt:lpstr>
      <vt:lpstr>MANFAAT ABC</vt:lpstr>
      <vt:lpstr>Contoh: Anggaran  kos  dan konsumsi aktivitas</vt:lpstr>
      <vt:lpstr>Anggaran BOP</vt:lpstr>
      <vt:lpstr>Traditional costing</vt:lpstr>
      <vt:lpstr>BOP masing2 Produk</vt:lpstr>
      <vt:lpstr>Unit Cost- Traditional Costing</vt:lpstr>
      <vt:lpstr>Activity-Based Costing</vt:lpstr>
      <vt:lpstr>Activity-Based Costing</vt:lpstr>
      <vt:lpstr>Activity-Based Costing</vt:lpstr>
      <vt:lpstr>BOP- ABC</vt:lpstr>
      <vt:lpstr>Unit Cost- ABC</vt:lpstr>
      <vt:lpstr>Unit Cost: Traditional &amp; ABC</vt:lpstr>
      <vt:lpstr>Implementasi ABC</vt:lpstr>
      <vt:lpstr>Keterbatasan ABC</vt:lpstr>
      <vt:lpstr>PRODUCT QUALITY AND INVENTORY MANAGEMENT</vt:lpstr>
      <vt:lpstr>Pandangan Tradisional - Persediaan</vt:lpstr>
      <vt:lpstr>Akuntansi Skrap</vt:lpstr>
      <vt:lpstr>Akuntansi Skrap</vt:lpstr>
      <vt:lpstr>Akuntansi Produk Cacat</vt:lpstr>
      <vt:lpstr>Akuntansi Produk Rusak</vt:lpstr>
      <vt:lpstr>Perencanaan Persediaan</vt:lpstr>
      <vt:lpstr>Persediaan Tidak Mencukupi</vt:lpstr>
      <vt:lpstr>Persediaan Berlebih</vt:lpstr>
      <vt:lpstr>Pengendalian Persediaan</vt:lpstr>
      <vt:lpstr>Sistem Perencanaan Persediaan </vt:lpstr>
      <vt:lpstr>EOQ</vt:lpstr>
      <vt:lpstr>EOQ</vt:lpstr>
      <vt:lpstr>EOQ</vt:lpstr>
      <vt:lpstr>EOQ</vt:lpstr>
      <vt:lpstr>JIT- Dalam Inventory Management</vt:lpstr>
      <vt:lpstr>JIT –Manajemen Persediaan</vt:lpstr>
      <vt:lpstr>Manfaat JIT</vt:lpstr>
      <vt:lpstr>EOQ-JIT</vt:lpstr>
      <vt:lpstr>EOQ-JIT</vt:lpstr>
      <vt:lpstr>EOQ-JIT</vt:lpstr>
      <vt:lpstr>EOQ-JIT</vt:lpstr>
      <vt:lpstr>Biaya EOQ-JIT</vt:lpstr>
      <vt:lpstr>PAYROLL ACCOUNTING AND INCENTIVE PLANS</vt:lpstr>
      <vt:lpstr>Peraturan Yang Terkait Dengan Penggajian</vt:lpstr>
      <vt:lpstr>Potongan Atas Gaji/ Upah</vt:lpstr>
      <vt:lpstr>Contoh:</vt:lpstr>
      <vt:lpstr>Tunjangan Atas Gaji Dan Upah</vt:lpstr>
      <vt:lpstr>Program Kompensasi Insentif</vt:lpstr>
      <vt:lpstr>Contoh: Program Insentif Perorangan</vt:lpstr>
      <vt:lpstr>Contoh Program Insentif Team</vt:lpstr>
      <vt:lpstr>Sistem Perhitungan Biaya Berdasarkan Pesanan (Job Order Costing)</vt:lpstr>
      <vt:lpstr>Job Order Costing</vt:lpstr>
      <vt:lpstr>PowerPoint Presentation</vt:lpstr>
      <vt:lpstr>Akuntansi Bahan (Materials)</vt:lpstr>
      <vt:lpstr>Akuntansi BiayaTenaga Kerja </vt:lpstr>
      <vt:lpstr>   Akuntansi BOP  </vt:lpstr>
      <vt:lpstr>Estimasi BOP yang Dialokasikan/Dibebankan </vt:lpstr>
      <vt:lpstr>Akuntansi  Barang Jadi dan Produk yang Dijual</vt:lpstr>
      <vt:lpstr>Sistem Perhitungan Biaya Berdasarkan Pesanan di Perusahaan Jasa </vt:lpstr>
      <vt:lpstr>Contoh kasus:</vt:lpstr>
      <vt:lpstr>Biaya Bahan Baku</vt:lpstr>
      <vt:lpstr>Biaya Tenaga Kerja</vt:lpstr>
      <vt:lpstr>Biaya Overhed Pabrik</vt:lpstr>
      <vt:lpstr>PROCESS COSTING</vt:lpstr>
      <vt:lpstr>Karakteristik Process Costing</vt:lpstr>
      <vt:lpstr>Types of Businesses Using Process Costing</vt:lpstr>
      <vt:lpstr>Characteristics of Process Costing</vt:lpstr>
      <vt:lpstr>Prinsip Process Costing</vt:lpstr>
      <vt:lpstr>Perbedaan Job Order Costing - Process osting</vt:lpstr>
      <vt:lpstr>Comparing Job Costing and Process Costing</vt:lpstr>
      <vt:lpstr>Comparing Job Costing and Process Costing</vt:lpstr>
      <vt:lpstr>Comparing Job Costing and Process Costing</vt:lpstr>
      <vt:lpstr>Characteristics of Process Costing</vt:lpstr>
      <vt:lpstr>Masalah Akuntansi:</vt:lpstr>
      <vt:lpstr>Equivalent Units</vt:lpstr>
      <vt:lpstr>Equivalent Units</vt:lpstr>
      <vt:lpstr>Equivalent Units</vt:lpstr>
      <vt:lpstr>Process Costing - BDP AWAL </vt:lpstr>
      <vt:lpstr>Process Costing- BDP AWAL </vt:lpstr>
      <vt:lpstr>Pengaruh Persediaan Awal</vt:lpstr>
      <vt:lpstr>Tambahan Bahan Baku Menambah Jumlah Produk yg dihasilkan</vt:lpstr>
      <vt:lpstr> Tambahan Bahan Baku Menambah Jumlah Produk yg dihasilkan</vt:lpstr>
      <vt:lpstr>Masuk Pertama Keluar Pertama (FIFO)</vt:lpstr>
      <vt:lpstr>Produk Diolah Melalui 2 Departemen</vt:lpstr>
      <vt:lpstr>PDP Awal – Metode Rata-Rata</vt:lpstr>
      <vt:lpstr>PDP Awal – Metode FIFO</vt:lpstr>
      <vt:lpstr>Penentuan Kos Produksi Variable Costing &amp; Full Costing</vt:lpstr>
      <vt:lpstr>KOS PRODUKSI VARIABEL</vt:lpstr>
      <vt:lpstr>KOS PRODUKSI PENUH (FULL COSTING)</vt:lpstr>
      <vt:lpstr>PERBEDAAN ANTARA VARIABLE COSTING DAN FULL COSTING</vt:lpstr>
      <vt:lpstr>PowerPoint Presentation</vt:lpstr>
      <vt:lpstr>PowerPoint Presentation</vt:lpstr>
      <vt:lpstr>MANFAAT VARIABLE COSTING</vt:lpstr>
      <vt:lpstr>KETERBATASAN VARIABLE COSTING</vt:lpstr>
      <vt:lpstr>Joint Products And By Products Costing</vt:lpstr>
      <vt:lpstr>DEFINISI</vt:lpstr>
      <vt:lpstr>Joint cost - separable product cost</vt:lpstr>
      <vt:lpstr>METHODS OF COSTING BY-PRODUCTS</vt:lpstr>
      <vt:lpstr>METHODS OF COSTING BY-PRODUCTS-Lanjutan</vt:lpstr>
      <vt:lpstr>Metode 1: Pendapatan PS sebagai Pendapatan lain-lain</vt:lpstr>
      <vt:lpstr>METODE ALOKASI BIAYA PRODUK BERSAMA KE PRODUK BERSAMA</vt:lpstr>
      <vt:lpstr>METODE HARGA PASAR</vt:lpstr>
      <vt:lpstr>1. Produk gabungan yang dapat dijual pada titik pisah batas</vt:lpstr>
      <vt:lpstr>PowerPoint Presentation</vt:lpstr>
      <vt:lpstr>2. Produk gabungan tidak dapat dijual pada titik pisah batas</vt:lpstr>
      <vt:lpstr>PowerPoint Presentation</vt:lpstr>
      <vt:lpstr>PowerPoint Presentation</vt:lpstr>
      <vt:lpstr>Langkah selanjutnya, menghitung total biaya produksi setiap produk sbb:</vt:lpstr>
      <vt:lpstr>Metode Biaya Rata-rata per unit</vt:lpstr>
      <vt:lpstr>PowerPoint Presentation</vt:lpstr>
      <vt:lpstr>Metode Rata-rata Tertimbang</vt:lpstr>
      <vt:lpstr>PowerPoint Presentation</vt:lpstr>
      <vt:lpstr>Metode Unit Kuantitatif</vt:lpstr>
      <vt:lpstr>Soal 1</vt:lpstr>
      <vt:lpstr>Soal 1 (lanjutan)</vt:lpstr>
      <vt:lpstr>Soal 2</vt:lpstr>
      <vt:lpstr>Soal -3 (lanjutan)</vt:lpstr>
      <vt:lpstr>STANDARD COSTING  AND ANALYZING VARIANCES</vt:lpstr>
      <vt:lpstr>Definisi</vt:lpstr>
      <vt:lpstr>Kegunaan Biaya Standar</vt:lpstr>
      <vt:lpstr>Menetapkan Standar</vt:lpstr>
      <vt:lpstr>Biaya Bahan Baku Standar</vt:lpstr>
      <vt:lpstr>Biaya Tenaga Kerja Langsung Standar</vt:lpstr>
      <vt:lpstr>Biaya Overhed Pabrik Standar</vt:lpstr>
      <vt:lpstr>Contoh: Menentukan Produksi Standar</vt:lpstr>
      <vt:lpstr>Perhitungan Unit Ekuivalen</vt:lpstr>
      <vt:lpstr>Standar dan Selisih Bahan Baku </vt:lpstr>
      <vt:lpstr>Standar dan Selisih Bahan Baku- Lanjutan</vt:lpstr>
      <vt:lpstr>Standar dan Selisih Bahan Baku- Lanjutan</vt:lpstr>
      <vt:lpstr>Standar dan Selisih Bahan Baku- Lanjutan</vt:lpstr>
      <vt:lpstr>Standar dan Selisih Bahan Baku- Lanjutan</vt:lpstr>
      <vt:lpstr>Standar Dan Selisih Biaya TK </vt:lpstr>
      <vt:lpstr>Standar  Dan Selisih Biaya TK Lanjutan</vt:lpstr>
      <vt:lpstr>Standar Dan Selisih Biaya TK Lanjutan </vt:lpstr>
      <vt:lpstr>Standar Dan Selisih Biaya Overhead</vt:lpstr>
      <vt:lpstr>Standar Dan Selisih Biaya Overhead-Lanjutan</vt:lpstr>
      <vt:lpstr>Standar Dan Selisih Biaya Overhead-Lanjutan</vt:lpstr>
      <vt:lpstr>Standar Dan Selisih Biaya Overhead-Lanjutan</vt:lpstr>
      <vt:lpstr>Standar dan Selisih Biaya Overhead-Lanjutan</vt:lpstr>
      <vt:lpstr>Standar Dan Selisih Biaya Overhead-Lanjutan</vt:lpstr>
      <vt:lpstr>Standar Dan Selisih Biaya Overhead-Lanjutan</vt:lpstr>
      <vt:lpstr>Standar dan Selisih Biaya Overhead-Lanjutan</vt:lpstr>
      <vt:lpstr>Standar dan Selisih Biaya Overhead-Lanjutan</vt:lpstr>
      <vt:lpstr>Contoh Soal</vt:lpstr>
      <vt:lpstr>Contoh Soal</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AKUNTANSI BIAYA DAN LINGKUNGAN BISNIS KONTEMPORER</dc:title>
  <dc:creator>ismail - [2010]</dc:creator>
  <cp:lastModifiedBy>ismail - [2010]</cp:lastModifiedBy>
  <cp:revision>1</cp:revision>
  <dcterms:created xsi:type="dcterms:W3CDTF">2023-09-14T05:20:16Z</dcterms:created>
  <dcterms:modified xsi:type="dcterms:W3CDTF">2023-09-14T05:27:43Z</dcterms:modified>
</cp:coreProperties>
</file>