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slide" Target="slides/slide179.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F6CEF8-A832-4503-BDAF-363DBF6B374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d-ID"/>
        </a:p>
      </dgm:t>
    </dgm:pt>
    <dgm:pt modelId="{10B9634E-81C4-4DC6-8D53-21BF29918CF9}">
      <dgm:prSet phldrT="[Text]"/>
      <dgm:spPr>
        <a:xfrm>
          <a:off x="5022732" y="190892"/>
          <a:ext cx="1789774" cy="1136506"/>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id-ID" dirty="0" smtClean="0">
              <a:solidFill>
                <a:sysClr val="windowText" lastClr="000000">
                  <a:hueOff val="0"/>
                  <a:satOff val="0"/>
                  <a:lumOff val="0"/>
                  <a:alphaOff val="0"/>
                </a:sysClr>
              </a:solidFill>
              <a:latin typeface="Calibri"/>
              <a:ea typeface="+mn-ea"/>
              <a:cs typeface="+mn-cs"/>
            </a:rPr>
            <a:t>Direktur</a:t>
          </a:r>
          <a:endParaRPr lang="id-ID" dirty="0">
            <a:solidFill>
              <a:sysClr val="windowText" lastClr="000000">
                <a:hueOff val="0"/>
                <a:satOff val="0"/>
                <a:lumOff val="0"/>
                <a:alphaOff val="0"/>
              </a:sysClr>
            </a:solidFill>
            <a:latin typeface="Calibri"/>
            <a:ea typeface="+mn-ea"/>
            <a:cs typeface="+mn-cs"/>
          </a:endParaRPr>
        </a:p>
      </dgm:t>
    </dgm:pt>
    <dgm:pt modelId="{A522B2DD-3F3C-4F6C-88B1-458707537935}" type="parTrans" cxnId="{A7C870B8-C3B1-42AA-85CB-857CAF205A42}">
      <dgm:prSet/>
      <dgm:spPr/>
      <dgm:t>
        <a:bodyPr/>
        <a:lstStyle/>
        <a:p>
          <a:endParaRPr lang="id-ID"/>
        </a:p>
      </dgm:t>
    </dgm:pt>
    <dgm:pt modelId="{9BDC8051-9E44-4BA3-ADA5-AF1E841C2EED}" type="sibTrans" cxnId="{A7C870B8-C3B1-42AA-85CB-857CAF205A42}">
      <dgm:prSet/>
      <dgm:spPr/>
      <dgm:t>
        <a:bodyPr/>
        <a:lstStyle/>
        <a:p>
          <a:endParaRPr lang="id-ID"/>
        </a:p>
      </dgm:t>
    </dgm:pt>
    <dgm:pt modelId="{B6FC0FA8-AD29-4692-AD68-EC45687C4B69}">
      <dgm:prSet phldrT="[Text]"/>
      <dgm:spPr>
        <a:xfrm>
          <a:off x="2835230" y="1847925"/>
          <a:ext cx="1789774" cy="1136506"/>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id-ID" dirty="0" smtClean="0">
              <a:solidFill>
                <a:sysClr val="windowText" lastClr="000000">
                  <a:hueOff val="0"/>
                  <a:satOff val="0"/>
                  <a:lumOff val="0"/>
                  <a:alphaOff val="0"/>
                </a:sysClr>
              </a:solidFill>
              <a:latin typeface="Calibri"/>
              <a:ea typeface="+mn-ea"/>
              <a:cs typeface="+mn-cs"/>
            </a:rPr>
            <a:t>Kabag</a:t>
          </a:r>
        </a:p>
        <a:p>
          <a:r>
            <a:rPr lang="id-ID" dirty="0" smtClean="0">
              <a:solidFill>
                <a:sysClr val="windowText" lastClr="000000">
                  <a:hueOff val="0"/>
                  <a:satOff val="0"/>
                  <a:lumOff val="0"/>
                  <a:alphaOff val="0"/>
                </a:sysClr>
              </a:solidFill>
              <a:latin typeface="Calibri"/>
              <a:ea typeface="+mn-ea"/>
              <a:cs typeface="+mn-cs"/>
            </a:rPr>
            <a:t>Pembelian</a:t>
          </a:r>
          <a:endParaRPr lang="id-ID" dirty="0">
            <a:solidFill>
              <a:sysClr val="windowText" lastClr="000000">
                <a:hueOff val="0"/>
                <a:satOff val="0"/>
                <a:lumOff val="0"/>
                <a:alphaOff val="0"/>
              </a:sysClr>
            </a:solidFill>
            <a:latin typeface="Calibri"/>
            <a:ea typeface="+mn-ea"/>
            <a:cs typeface="+mn-cs"/>
          </a:endParaRPr>
        </a:p>
      </dgm:t>
    </dgm:pt>
    <dgm:pt modelId="{BED69FDA-00FE-4A66-AECF-8D17813E32F3}" type="parTrans" cxnId="{93A838AC-7C54-46E0-9186-33C1CAF839F3}">
      <dgm:prSet/>
      <dgm:spPr>
        <a:xfrm>
          <a:off x="3531253" y="1138478"/>
          <a:ext cx="2187502" cy="520526"/>
        </a:xfrm>
        <a:noFill/>
        <a:ln w="25400" cap="flat" cmpd="sng" algn="ctr">
          <a:solidFill>
            <a:srgbClr val="4F81BD">
              <a:shade val="60000"/>
              <a:hueOff val="0"/>
              <a:satOff val="0"/>
              <a:lumOff val="0"/>
              <a:alphaOff val="0"/>
            </a:srgbClr>
          </a:solidFill>
          <a:prstDash val="solid"/>
        </a:ln>
        <a:effectLst/>
      </dgm:spPr>
      <dgm:t>
        <a:bodyPr/>
        <a:lstStyle/>
        <a:p>
          <a:endParaRPr lang="id-ID"/>
        </a:p>
      </dgm:t>
    </dgm:pt>
    <dgm:pt modelId="{47B66BD3-2FF3-4A74-BA15-6E605FC52E95}" type="sibTrans" cxnId="{93A838AC-7C54-46E0-9186-33C1CAF839F3}">
      <dgm:prSet/>
      <dgm:spPr/>
      <dgm:t>
        <a:bodyPr/>
        <a:lstStyle/>
        <a:p>
          <a:endParaRPr lang="id-ID"/>
        </a:p>
      </dgm:t>
    </dgm:pt>
    <dgm:pt modelId="{F032BFFA-281B-43E0-9116-1B6317B5A47A}">
      <dgm:prSet phldrT="[Text]"/>
      <dgm:spPr>
        <a:xfrm>
          <a:off x="3928981" y="3504958"/>
          <a:ext cx="1789774" cy="1136506"/>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id-ID" dirty="0" smtClean="0">
              <a:solidFill>
                <a:sysClr val="windowText" lastClr="000000">
                  <a:hueOff val="0"/>
                  <a:satOff val="0"/>
                  <a:lumOff val="0"/>
                  <a:alphaOff val="0"/>
                </a:sysClr>
              </a:solidFill>
              <a:latin typeface="Calibri"/>
              <a:ea typeface="+mn-ea"/>
              <a:cs typeface="+mn-cs"/>
            </a:rPr>
            <a:t>Ka. Seksi </a:t>
          </a:r>
        </a:p>
        <a:p>
          <a:r>
            <a:rPr lang="id-ID" dirty="0" smtClean="0">
              <a:solidFill>
                <a:sysClr val="windowText" lastClr="000000">
                  <a:hueOff val="0"/>
                  <a:satOff val="0"/>
                  <a:lumOff val="0"/>
                  <a:alphaOff val="0"/>
                </a:sysClr>
              </a:solidFill>
              <a:latin typeface="Calibri"/>
              <a:ea typeface="+mn-ea"/>
              <a:cs typeface="+mn-cs"/>
            </a:rPr>
            <a:t>Penjualan </a:t>
          </a:r>
        </a:p>
        <a:p>
          <a:r>
            <a:rPr lang="id-ID" dirty="0" smtClean="0">
              <a:solidFill>
                <a:sysClr val="windowText" lastClr="000000">
                  <a:hueOff val="0"/>
                  <a:satOff val="0"/>
                  <a:lumOff val="0"/>
                  <a:alphaOff val="0"/>
                </a:sysClr>
              </a:solidFill>
              <a:latin typeface="Calibri"/>
              <a:ea typeface="+mn-ea"/>
              <a:cs typeface="+mn-cs"/>
            </a:rPr>
            <a:t>Sepeda Baru</a:t>
          </a:r>
          <a:endParaRPr lang="id-ID" dirty="0">
            <a:solidFill>
              <a:sysClr val="windowText" lastClr="000000">
                <a:hueOff val="0"/>
                <a:satOff val="0"/>
                <a:lumOff val="0"/>
                <a:alphaOff val="0"/>
              </a:sysClr>
            </a:solidFill>
            <a:latin typeface="Calibri"/>
            <a:ea typeface="+mn-ea"/>
            <a:cs typeface="+mn-cs"/>
          </a:endParaRPr>
        </a:p>
      </dgm:t>
    </dgm:pt>
    <dgm:pt modelId="{BE23DFFD-ADEF-412D-A810-AF2A820D9870}" type="parTrans" cxnId="{7C46854F-AA2B-4C68-A974-6CA861C00B01}">
      <dgm:prSet/>
      <dgm:spPr>
        <a:xfrm>
          <a:off x="4625004" y="2795511"/>
          <a:ext cx="1093751" cy="520526"/>
        </a:xfrm>
        <a:noFill/>
        <a:ln w="25400" cap="flat" cmpd="sng" algn="ctr">
          <a:solidFill>
            <a:srgbClr val="4F81BD">
              <a:shade val="80000"/>
              <a:hueOff val="0"/>
              <a:satOff val="0"/>
              <a:lumOff val="0"/>
              <a:alphaOff val="0"/>
            </a:srgbClr>
          </a:solidFill>
          <a:prstDash val="solid"/>
        </a:ln>
        <a:effectLst/>
      </dgm:spPr>
      <dgm:t>
        <a:bodyPr/>
        <a:lstStyle/>
        <a:p>
          <a:endParaRPr lang="id-ID"/>
        </a:p>
      </dgm:t>
    </dgm:pt>
    <dgm:pt modelId="{7969F7B4-12F5-45F7-86DD-00FDDED8E0BA}" type="sibTrans" cxnId="{7C46854F-AA2B-4C68-A974-6CA861C00B01}">
      <dgm:prSet/>
      <dgm:spPr/>
      <dgm:t>
        <a:bodyPr/>
        <a:lstStyle/>
        <a:p>
          <a:endParaRPr lang="id-ID"/>
        </a:p>
      </dgm:t>
    </dgm:pt>
    <dgm:pt modelId="{6F8B35A8-3C93-47D1-8773-13750B9AE4B8}">
      <dgm:prSet phldrT="[Text]"/>
      <dgm:spPr>
        <a:xfrm>
          <a:off x="6116483" y="3504958"/>
          <a:ext cx="1789774" cy="1136506"/>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id-ID" dirty="0" smtClean="0">
              <a:solidFill>
                <a:sysClr val="windowText" lastClr="000000">
                  <a:hueOff val="0"/>
                  <a:satOff val="0"/>
                  <a:lumOff val="0"/>
                  <a:alphaOff val="0"/>
                </a:sysClr>
              </a:solidFill>
              <a:latin typeface="Calibri"/>
              <a:ea typeface="+mn-ea"/>
              <a:cs typeface="+mn-cs"/>
            </a:rPr>
            <a:t>Ka. Seksi </a:t>
          </a:r>
        </a:p>
        <a:p>
          <a:r>
            <a:rPr lang="id-ID" dirty="0" smtClean="0">
              <a:solidFill>
                <a:sysClr val="windowText" lastClr="000000">
                  <a:hueOff val="0"/>
                  <a:satOff val="0"/>
                  <a:lumOff val="0"/>
                  <a:alphaOff val="0"/>
                </a:sysClr>
              </a:solidFill>
              <a:latin typeface="Calibri"/>
              <a:ea typeface="+mn-ea"/>
              <a:cs typeface="+mn-cs"/>
            </a:rPr>
            <a:t>Penjualan</a:t>
          </a:r>
        </a:p>
        <a:p>
          <a:r>
            <a:rPr lang="id-ID" dirty="0" smtClean="0">
              <a:solidFill>
                <a:sysClr val="windowText" lastClr="000000">
                  <a:hueOff val="0"/>
                  <a:satOff val="0"/>
                  <a:lumOff val="0"/>
                  <a:alphaOff val="0"/>
                </a:sysClr>
              </a:solidFill>
              <a:latin typeface="Calibri"/>
              <a:ea typeface="+mn-ea"/>
              <a:cs typeface="+mn-cs"/>
            </a:rPr>
            <a:t>Sepeda  Bekas </a:t>
          </a:r>
          <a:endParaRPr lang="id-ID" dirty="0">
            <a:solidFill>
              <a:sysClr val="windowText" lastClr="000000">
                <a:hueOff val="0"/>
                <a:satOff val="0"/>
                <a:lumOff val="0"/>
                <a:alphaOff val="0"/>
              </a:sysClr>
            </a:solidFill>
            <a:latin typeface="Calibri"/>
            <a:ea typeface="+mn-ea"/>
            <a:cs typeface="+mn-cs"/>
          </a:endParaRPr>
        </a:p>
      </dgm:t>
    </dgm:pt>
    <dgm:pt modelId="{7C87FB84-5E2C-46E9-B19F-283EF5117E2A}" type="parTrans" cxnId="{CEB04CF2-C835-43BE-9F1E-F27D76E81F4C}">
      <dgm:prSet/>
      <dgm:spPr>
        <a:xfrm>
          <a:off x="5718755" y="2795511"/>
          <a:ext cx="1093751" cy="520526"/>
        </a:xfrm>
        <a:noFill/>
        <a:ln w="25400" cap="flat" cmpd="sng" algn="ctr">
          <a:solidFill>
            <a:srgbClr val="4F81BD">
              <a:shade val="80000"/>
              <a:hueOff val="0"/>
              <a:satOff val="0"/>
              <a:lumOff val="0"/>
              <a:alphaOff val="0"/>
            </a:srgbClr>
          </a:solidFill>
          <a:prstDash val="solid"/>
        </a:ln>
        <a:effectLst/>
      </dgm:spPr>
      <dgm:t>
        <a:bodyPr/>
        <a:lstStyle/>
        <a:p>
          <a:endParaRPr lang="id-ID"/>
        </a:p>
      </dgm:t>
    </dgm:pt>
    <dgm:pt modelId="{4BAF5920-E38E-483D-8A06-1160C33B1414}" type="sibTrans" cxnId="{CEB04CF2-C835-43BE-9F1E-F27D76E81F4C}">
      <dgm:prSet/>
      <dgm:spPr/>
      <dgm:t>
        <a:bodyPr/>
        <a:lstStyle/>
        <a:p>
          <a:endParaRPr lang="id-ID"/>
        </a:p>
      </dgm:t>
    </dgm:pt>
    <dgm:pt modelId="{7A9AAB2C-8E7B-43E5-8ED3-16D8755A1BB8}">
      <dgm:prSet phldrT="[Text]"/>
      <dgm:spPr>
        <a:xfrm>
          <a:off x="7210234" y="1847925"/>
          <a:ext cx="1789774" cy="1136506"/>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id-ID" dirty="0" smtClean="0">
              <a:solidFill>
                <a:sysClr val="windowText" lastClr="000000">
                  <a:hueOff val="0"/>
                  <a:satOff val="0"/>
                  <a:lumOff val="0"/>
                  <a:alphaOff val="0"/>
                </a:sysClr>
              </a:solidFill>
              <a:latin typeface="Calibri"/>
              <a:ea typeface="+mn-ea"/>
              <a:cs typeface="+mn-cs"/>
            </a:rPr>
            <a:t>Kabag </a:t>
          </a:r>
        </a:p>
        <a:p>
          <a:r>
            <a:rPr lang="id-ID" dirty="0" smtClean="0">
              <a:solidFill>
                <a:sysClr val="windowText" lastClr="000000">
                  <a:hueOff val="0"/>
                  <a:satOff val="0"/>
                  <a:lumOff val="0"/>
                  <a:alphaOff val="0"/>
                </a:sysClr>
              </a:solidFill>
              <a:latin typeface="Calibri"/>
              <a:ea typeface="+mn-ea"/>
              <a:cs typeface="+mn-cs"/>
            </a:rPr>
            <a:t>Akuntansi</a:t>
          </a:r>
          <a:endParaRPr lang="id-ID" dirty="0">
            <a:solidFill>
              <a:sysClr val="windowText" lastClr="000000">
                <a:hueOff val="0"/>
                <a:satOff val="0"/>
                <a:lumOff val="0"/>
                <a:alphaOff val="0"/>
              </a:sysClr>
            </a:solidFill>
            <a:latin typeface="Calibri"/>
            <a:ea typeface="+mn-ea"/>
            <a:cs typeface="+mn-cs"/>
          </a:endParaRPr>
        </a:p>
      </dgm:t>
    </dgm:pt>
    <dgm:pt modelId="{3B6A5C7B-F6E7-4DC7-BCFD-BC4C77E2315E}" type="parTrans" cxnId="{F8842687-5783-4F0D-AD28-B89973169C9C}">
      <dgm:prSet/>
      <dgm:spPr>
        <a:xfrm>
          <a:off x="5718755" y="1138478"/>
          <a:ext cx="2187502" cy="520526"/>
        </a:xfrm>
        <a:noFill/>
        <a:ln w="25400" cap="flat" cmpd="sng" algn="ctr">
          <a:solidFill>
            <a:srgbClr val="4F81BD">
              <a:shade val="60000"/>
              <a:hueOff val="0"/>
              <a:satOff val="0"/>
              <a:lumOff val="0"/>
              <a:alphaOff val="0"/>
            </a:srgbClr>
          </a:solidFill>
          <a:prstDash val="solid"/>
        </a:ln>
        <a:effectLst/>
      </dgm:spPr>
      <dgm:t>
        <a:bodyPr/>
        <a:lstStyle/>
        <a:p>
          <a:endParaRPr lang="id-ID"/>
        </a:p>
      </dgm:t>
    </dgm:pt>
    <dgm:pt modelId="{AA16D730-6FEE-4D4E-8DF4-51FE302BC597}" type="sibTrans" cxnId="{F8842687-5783-4F0D-AD28-B89973169C9C}">
      <dgm:prSet/>
      <dgm:spPr/>
      <dgm:t>
        <a:bodyPr/>
        <a:lstStyle/>
        <a:p>
          <a:endParaRPr lang="id-ID"/>
        </a:p>
      </dgm:t>
    </dgm:pt>
    <dgm:pt modelId="{0667861F-281F-49DD-89E8-F39B86296F23}">
      <dgm:prSet phldrT="[Text]"/>
      <dgm:spPr>
        <a:xfrm>
          <a:off x="5022732" y="1847925"/>
          <a:ext cx="1789774" cy="1136506"/>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id-ID" dirty="0" smtClean="0">
              <a:solidFill>
                <a:sysClr val="windowText" lastClr="000000">
                  <a:hueOff val="0"/>
                  <a:satOff val="0"/>
                  <a:lumOff val="0"/>
                  <a:alphaOff val="0"/>
                </a:sysClr>
              </a:solidFill>
              <a:latin typeface="Calibri"/>
              <a:ea typeface="+mn-ea"/>
              <a:cs typeface="+mn-cs"/>
            </a:rPr>
            <a:t>Kabag</a:t>
          </a:r>
        </a:p>
        <a:p>
          <a:r>
            <a:rPr lang="id-ID" dirty="0" smtClean="0">
              <a:solidFill>
                <a:sysClr val="windowText" lastClr="000000">
                  <a:hueOff val="0"/>
                  <a:satOff val="0"/>
                  <a:lumOff val="0"/>
                  <a:alphaOff val="0"/>
                </a:sysClr>
              </a:solidFill>
              <a:latin typeface="Calibri"/>
              <a:ea typeface="+mn-ea"/>
              <a:cs typeface="+mn-cs"/>
            </a:rPr>
            <a:t>Penjualan</a:t>
          </a:r>
          <a:endParaRPr lang="id-ID" dirty="0">
            <a:solidFill>
              <a:sysClr val="windowText" lastClr="000000">
                <a:hueOff val="0"/>
                <a:satOff val="0"/>
                <a:lumOff val="0"/>
                <a:alphaOff val="0"/>
              </a:sysClr>
            </a:solidFill>
            <a:latin typeface="Calibri"/>
            <a:ea typeface="+mn-ea"/>
            <a:cs typeface="+mn-cs"/>
          </a:endParaRPr>
        </a:p>
      </dgm:t>
    </dgm:pt>
    <dgm:pt modelId="{51CBFDE1-079D-4D7B-A805-15157D54CEED}" type="parTrans" cxnId="{9DE4C499-106B-4C34-88C4-D4C7A2E2F6A3}">
      <dgm:prSet/>
      <dgm:spPr>
        <a:xfrm>
          <a:off x="5673035" y="1138478"/>
          <a:ext cx="91440" cy="520526"/>
        </a:xfrm>
        <a:noFill/>
        <a:ln w="25400" cap="flat" cmpd="sng" algn="ctr">
          <a:solidFill>
            <a:srgbClr val="4F81BD">
              <a:shade val="60000"/>
              <a:hueOff val="0"/>
              <a:satOff val="0"/>
              <a:lumOff val="0"/>
              <a:alphaOff val="0"/>
            </a:srgbClr>
          </a:solidFill>
          <a:prstDash val="solid"/>
        </a:ln>
        <a:effectLst/>
      </dgm:spPr>
      <dgm:t>
        <a:bodyPr/>
        <a:lstStyle/>
        <a:p>
          <a:endParaRPr lang="id-ID"/>
        </a:p>
      </dgm:t>
    </dgm:pt>
    <dgm:pt modelId="{7A9CA03B-5602-4DCA-B5F8-1B3F5B25F5BC}" type="sibTrans" cxnId="{9DE4C499-106B-4C34-88C4-D4C7A2E2F6A3}">
      <dgm:prSet/>
      <dgm:spPr/>
      <dgm:t>
        <a:bodyPr/>
        <a:lstStyle/>
        <a:p>
          <a:endParaRPr lang="id-ID"/>
        </a:p>
      </dgm:t>
    </dgm:pt>
    <dgm:pt modelId="{31A2A3E6-E16C-4FB4-9EC8-AB8373725C5C}" type="pres">
      <dgm:prSet presAssocID="{33F6CEF8-A832-4503-BDAF-363DBF6B374A}" presName="hierChild1" presStyleCnt="0">
        <dgm:presLayoutVars>
          <dgm:chPref val="1"/>
          <dgm:dir/>
          <dgm:animOne val="branch"/>
          <dgm:animLvl val="lvl"/>
          <dgm:resizeHandles/>
        </dgm:presLayoutVars>
      </dgm:prSet>
      <dgm:spPr/>
      <dgm:t>
        <a:bodyPr/>
        <a:lstStyle/>
        <a:p>
          <a:endParaRPr lang="id-ID"/>
        </a:p>
      </dgm:t>
    </dgm:pt>
    <dgm:pt modelId="{A011FE3C-6746-4680-963F-020E00E54CB3}" type="pres">
      <dgm:prSet presAssocID="{10B9634E-81C4-4DC6-8D53-21BF29918CF9}" presName="hierRoot1" presStyleCnt="0"/>
      <dgm:spPr/>
    </dgm:pt>
    <dgm:pt modelId="{B2BB4450-BD16-4863-8E53-CFBC34DDDDDC}" type="pres">
      <dgm:prSet presAssocID="{10B9634E-81C4-4DC6-8D53-21BF29918CF9}" presName="composite" presStyleCnt="0"/>
      <dgm:spPr/>
    </dgm:pt>
    <dgm:pt modelId="{D055A40F-B222-4601-9EEB-DFED4B0133C3}" type="pres">
      <dgm:prSet presAssocID="{10B9634E-81C4-4DC6-8D53-21BF29918CF9}" presName="background" presStyleLbl="node0" presStyleIdx="0" presStyleCnt="1"/>
      <dgm:spPr>
        <a:xfrm>
          <a:off x="4823868" y="1971"/>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id-ID"/>
        </a:p>
      </dgm:t>
    </dgm:pt>
    <dgm:pt modelId="{B25494A3-D003-4536-BC58-007637D6F5D0}" type="pres">
      <dgm:prSet presAssocID="{10B9634E-81C4-4DC6-8D53-21BF29918CF9}" presName="text" presStyleLbl="fgAcc0" presStyleIdx="0" presStyleCnt="1">
        <dgm:presLayoutVars>
          <dgm:chPref val="3"/>
        </dgm:presLayoutVars>
      </dgm:prSet>
      <dgm:spPr>
        <a:prstGeom prst="roundRect">
          <a:avLst>
            <a:gd name="adj" fmla="val 10000"/>
          </a:avLst>
        </a:prstGeom>
      </dgm:spPr>
      <dgm:t>
        <a:bodyPr/>
        <a:lstStyle/>
        <a:p>
          <a:endParaRPr lang="id-ID"/>
        </a:p>
      </dgm:t>
    </dgm:pt>
    <dgm:pt modelId="{6AB67985-8F46-4C92-BE7B-ACEA9DD0298B}" type="pres">
      <dgm:prSet presAssocID="{10B9634E-81C4-4DC6-8D53-21BF29918CF9}" presName="hierChild2" presStyleCnt="0"/>
      <dgm:spPr/>
    </dgm:pt>
    <dgm:pt modelId="{8020B111-45B8-4D1E-AD95-F29908AC229F}" type="pres">
      <dgm:prSet presAssocID="{BED69FDA-00FE-4A66-AECF-8D17813E32F3}" presName="Name10" presStyleLbl="parChTrans1D2" presStyleIdx="0" presStyleCnt="3"/>
      <dgm:spPr>
        <a:custGeom>
          <a:avLst/>
          <a:gdLst/>
          <a:ahLst/>
          <a:cxnLst/>
          <a:rect l="0" t="0" r="0" b="0"/>
          <a:pathLst>
            <a:path>
              <a:moveTo>
                <a:pt x="2187502" y="0"/>
              </a:moveTo>
              <a:lnTo>
                <a:pt x="2187502" y="354723"/>
              </a:lnTo>
              <a:lnTo>
                <a:pt x="0" y="354723"/>
              </a:lnTo>
              <a:lnTo>
                <a:pt x="0" y="520526"/>
              </a:lnTo>
            </a:path>
          </a:pathLst>
        </a:custGeom>
      </dgm:spPr>
      <dgm:t>
        <a:bodyPr/>
        <a:lstStyle/>
        <a:p>
          <a:endParaRPr lang="id-ID"/>
        </a:p>
      </dgm:t>
    </dgm:pt>
    <dgm:pt modelId="{47B398E8-0185-441E-80CF-3AC43B5E8A4D}" type="pres">
      <dgm:prSet presAssocID="{B6FC0FA8-AD29-4692-AD68-EC45687C4B69}" presName="hierRoot2" presStyleCnt="0"/>
      <dgm:spPr/>
    </dgm:pt>
    <dgm:pt modelId="{1B02F99B-06C8-4D17-A72D-315316E23B5F}" type="pres">
      <dgm:prSet presAssocID="{B6FC0FA8-AD29-4692-AD68-EC45687C4B69}" presName="composite2" presStyleCnt="0"/>
      <dgm:spPr/>
    </dgm:pt>
    <dgm:pt modelId="{BC4DD2E8-763F-4C3A-A319-956D3CD00A68}" type="pres">
      <dgm:prSet presAssocID="{B6FC0FA8-AD29-4692-AD68-EC45687C4B69}" presName="background2" presStyleLbl="node2" presStyleIdx="0" presStyleCnt="3"/>
      <dgm:spPr>
        <a:xfrm>
          <a:off x="2636366" y="1659004"/>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id-ID"/>
        </a:p>
      </dgm:t>
    </dgm:pt>
    <dgm:pt modelId="{5ED79928-2554-4FB6-9CF9-3ECA1E059940}" type="pres">
      <dgm:prSet presAssocID="{B6FC0FA8-AD29-4692-AD68-EC45687C4B69}" presName="text2" presStyleLbl="fgAcc2" presStyleIdx="0" presStyleCnt="3">
        <dgm:presLayoutVars>
          <dgm:chPref val="3"/>
        </dgm:presLayoutVars>
      </dgm:prSet>
      <dgm:spPr>
        <a:prstGeom prst="roundRect">
          <a:avLst>
            <a:gd name="adj" fmla="val 10000"/>
          </a:avLst>
        </a:prstGeom>
      </dgm:spPr>
      <dgm:t>
        <a:bodyPr/>
        <a:lstStyle/>
        <a:p>
          <a:endParaRPr lang="id-ID"/>
        </a:p>
      </dgm:t>
    </dgm:pt>
    <dgm:pt modelId="{37FD9C45-4608-437C-B485-F73B55AA8D4C}" type="pres">
      <dgm:prSet presAssocID="{B6FC0FA8-AD29-4692-AD68-EC45687C4B69}" presName="hierChild3" presStyleCnt="0"/>
      <dgm:spPr/>
    </dgm:pt>
    <dgm:pt modelId="{0EEF8A6D-6309-4B64-A6C3-C457C1E82D56}" type="pres">
      <dgm:prSet presAssocID="{51CBFDE1-079D-4D7B-A805-15157D54CEED}" presName="Name10" presStyleLbl="parChTrans1D2" presStyleIdx="1" presStyleCnt="3"/>
      <dgm:spPr>
        <a:custGeom>
          <a:avLst/>
          <a:gdLst/>
          <a:ahLst/>
          <a:cxnLst/>
          <a:rect l="0" t="0" r="0" b="0"/>
          <a:pathLst>
            <a:path>
              <a:moveTo>
                <a:pt x="45720" y="0"/>
              </a:moveTo>
              <a:lnTo>
                <a:pt x="45720" y="520526"/>
              </a:lnTo>
            </a:path>
          </a:pathLst>
        </a:custGeom>
      </dgm:spPr>
      <dgm:t>
        <a:bodyPr/>
        <a:lstStyle/>
        <a:p>
          <a:endParaRPr lang="id-ID"/>
        </a:p>
      </dgm:t>
    </dgm:pt>
    <dgm:pt modelId="{BDA3E839-455A-4605-9D79-7A143413F664}" type="pres">
      <dgm:prSet presAssocID="{0667861F-281F-49DD-89E8-F39B86296F23}" presName="hierRoot2" presStyleCnt="0"/>
      <dgm:spPr/>
    </dgm:pt>
    <dgm:pt modelId="{F66431A5-5001-44F0-8508-54F62BCCE6F3}" type="pres">
      <dgm:prSet presAssocID="{0667861F-281F-49DD-89E8-F39B86296F23}" presName="composite2" presStyleCnt="0"/>
      <dgm:spPr/>
    </dgm:pt>
    <dgm:pt modelId="{D6AF0E6A-8487-4CBB-A62D-04416BD04485}" type="pres">
      <dgm:prSet presAssocID="{0667861F-281F-49DD-89E8-F39B86296F23}" presName="background2" presStyleLbl="node2" presStyleIdx="1" presStyleCnt="3"/>
      <dgm:spPr>
        <a:xfrm>
          <a:off x="4823868" y="1659004"/>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id-ID"/>
        </a:p>
      </dgm:t>
    </dgm:pt>
    <dgm:pt modelId="{08C389DD-D87E-450D-A3EA-C913DB82E940}" type="pres">
      <dgm:prSet presAssocID="{0667861F-281F-49DD-89E8-F39B86296F23}" presName="text2" presStyleLbl="fgAcc2" presStyleIdx="1" presStyleCnt="3">
        <dgm:presLayoutVars>
          <dgm:chPref val="3"/>
        </dgm:presLayoutVars>
      </dgm:prSet>
      <dgm:spPr>
        <a:prstGeom prst="roundRect">
          <a:avLst>
            <a:gd name="adj" fmla="val 10000"/>
          </a:avLst>
        </a:prstGeom>
      </dgm:spPr>
      <dgm:t>
        <a:bodyPr/>
        <a:lstStyle/>
        <a:p>
          <a:endParaRPr lang="id-ID"/>
        </a:p>
      </dgm:t>
    </dgm:pt>
    <dgm:pt modelId="{5BEBA814-5657-49B8-9655-EA4824996413}" type="pres">
      <dgm:prSet presAssocID="{0667861F-281F-49DD-89E8-F39B86296F23}" presName="hierChild3" presStyleCnt="0"/>
      <dgm:spPr/>
    </dgm:pt>
    <dgm:pt modelId="{C57CF633-649B-4A35-B927-4A6371E36547}" type="pres">
      <dgm:prSet presAssocID="{BE23DFFD-ADEF-412D-A810-AF2A820D9870}" presName="Name17" presStyleLbl="parChTrans1D3" presStyleIdx="0" presStyleCnt="2"/>
      <dgm:spPr>
        <a:custGeom>
          <a:avLst/>
          <a:gdLst/>
          <a:ahLst/>
          <a:cxnLst/>
          <a:rect l="0" t="0" r="0" b="0"/>
          <a:pathLst>
            <a:path>
              <a:moveTo>
                <a:pt x="1093751" y="0"/>
              </a:moveTo>
              <a:lnTo>
                <a:pt x="1093751" y="354723"/>
              </a:lnTo>
              <a:lnTo>
                <a:pt x="0" y="354723"/>
              </a:lnTo>
              <a:lnTo>
                <a:pt x="0" y="520526"/>
              </a:lnTo>
            </a:path>
          </a:pathLst>
        </a:custGeom>
      </dgm:spPr>
      <dgm:t>
        <a:bodyPr/>
        <a:lstStyle/>
        <a:p>
          <a:endParaRPr lang="id-ID"/>
        </a:p>
      </dgm:t>
    </dgm:pt>
    <dgm:pt modelId="{C822FBD4-2D94-4DA7-AD61-09421330BCFC}" type="pres">
      <dgm:prSet presAssocID="{F032BFFA-281B-43E0-9116-1B6317B5A47A}" presName="hierRoot3" presStyleCnt="0"/>
      <dgm:spPr/>
    </dgm:pt>
    <dgm:pt modelId="{49A90515-037F-41F3-8FCD-F33656DA6135}" type="pres">
      <dgm:prSet presAssocID="{F032BFFA-281B-43E0-9116-1B6317B5A47A}" presName="composite3" presStyleCnt="0"/>
      <dgm:spPr/>
    </dgm:pt>
    <dgm:pt modelId="{7D5AA2C9-75A5-4D63-8200-F50AE29C830C}" type="pres">
      <dgm:prSet presAssocID="{F032BFFA-281B-43E0-9116-1B6317B5A47A}" presName="background3" presStyleLbl="node3" presStyleIdx="0" presStyleCnt="2"/>
      <dgm:spPr>
        <a:xfrm>
          <a:off x="3730117" y="3316037"/>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id-ID"/>
        </a:p>
      </dgm:t>
    </dgm:pt>
    <dgm:pt modelId="{20778C46-7819-455C-A6F3-D94226F1217C}" type="pres">
      <dgm:prSet presAssocID="{F032BFFA-281B-43E0-9116-1B6317B5A47A}" presName="text3" presStyleLbl="fgAcc3" presStyleIdx="0" presStyleCnt="2">
        <dgm:presLayoutVars>
          <dgm:chPref val="3"/>
        </dgm:presLayoutVars>
      </dgm:prSet>
      <dgm:spPr>
        <a:prstGeom prst="roundRect">
          <a:avLst>
            <a:gd name="adj" fmla="val 10000"/>
          </a:avLst>
        </a:prstGeom>
      </dgm:spPr>
      <dgm:t>
        <a:bodyPr/>
        <a:lstStyle/>
        <a:p>
          <a:endParaRPr lang="id-ID"/>
        </a:p>
      </dgm:t>
    </dgm:pt>
    <dgm:pt modelId="{AA295809-5001-40BD-A1C0-55C76E19F5BF}" type="pres">
      <dgm:prSet presAssocID="{F032BFFA-281B-43E0-9116-1B6317B5A47A}" presName="hierChild4" presStyleCnt="0"/>
      <dgm:spPr/>
    </dgm:pt>
    <dgm:pt modelId="{A962C4DD-3A6D-42CB-A351-3C43783CCD8B}" type="pres">
      <dgm:prSet presAssocID="{7C87FB84-5E2C-46E9-B19F-283EF5117E2A}" presName="Name17" presStyleLbl="parChTrans1D3" presStyleIdx="1" presStyleCnt="2"/>
      <dgm:spPr>
        <a:custGeom>
          <a:avLst/>
          <a:gdLst/>
          <a:ahLst/>
          <a:cxnLst/>
          <a:rect l="0" t="0" r="0" b="0"/>
          <a:pathLst>
            <a:path>
              <a:moveTo>
                <a:pt x="0" y="0"/>
              </a:moveTo>
              <a:lnTo>
                <a:pt x="0" y="354723"/>
              </a:lnTo>
              <a:lnTo>
                <a:pt x="1093751" y="354723"/>
              </a:lnTo>
              <a:lnTo>
                <a:pt x="1093751" y="520526"/>
              </a:lnTo>
            </a:path>
          </a:pathLst>
        </a:custGeom>
      </dgm:spPr>
      <dgm:t>
        <a:bodyPr/>
        <a:lstStyle/>
        <a:p>
          <a:endParaRPr lang="id-ID"/>
        </a:p>
      </dgm:t>
    </dgm:pt>
    <dgm:pt modelId="{962602EC-1DAF-4703-BEDA-8F43BB153A41}" type="pres">
      <dgm:prSet presAssocID="{6F8B35A8-3C93-47D1-8773-13750B9AE4B8}" presName="hierRoot3" presStyleCnt="0"/>
      <dgm:spPr/>
    </dgm:pt>
    <dgm:pt modelId="{895D4AFD-9A09-47D1-9A98-ACB00E033FD3}" type="pres">
      <dgm:prSet presAssocID="{6F8B35A8-3C93-47D1-8773-13750B9AE4B8}" presName="composite3" presStyleCnt="0"/>
      <dgm:spPr/>
    </dgm:pt>
    <dgm:pt modelId="{0ACCADA0-2E72-4CC6-9DF9-58B285C0FF08}" type="pres">
      <dgm:prSet presAssocID="{6F8B35A8-3C93-47D1-8773-13750B9AE4B8}" presName="background3" presStyleLbl="node3" presStyleIdx="1" presStyleCnt="2"/>
      <dgm:spPr>
        <a:xfrm>
          <a:off x="5917619" y="3316037"/>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id-ID"/>
        </a:p>
      </dgm:t>
    </dgm:pt>
    <dgm:pt modelId="{341F0B60-CE8C-4F20-92A2-B60E942C7B29}" type="pres">
      <dgm:prSet presAssocID="{6F8B35A8-3C93-47D1-8773-13750B9AE4B8}" presName="text3" presStyleLbl="fgAcc3" presStyleIdx="1" presStyleCnt="2">
        <dgm:presLayoutVars>
          <dgm:chPref val="3"/>
        </dgm:presLayoutVars>
      </dgm:prSet>
      <dgm:spPr>
        <a:prstGeom prst="roundRect">
          <a:avLst>
            <a:gd name="adj" fmla="val 10000"/>
          </a:avLst>
        </a:prstGeom>
      </dgm:spPr>
      <dgm:t>
        <a:bodyPr/>
        <a:lstStyle/>
        <a:p>
          <a:endParaRPr lang="id-ID"/>
        </a:p>
      </dgm:t>
    </dgm:pt>
    <dgm:pt modelId="{27CCE16B-5DD1-4021-B1B2-74C42A71C4A2}" type="pres">
      <dgm:prSet presAssocID="{6F8B35A8-3C93-47D1-8773-13750B9AE4B8}" presName="hierChild4" presStyleCnt="0"/>
      <dgm:spPr/>
    </dgm:pt>
    <dgm:pt modelId="{94A2E3F4-0880-42B1-855F-77045AD80DD8}" type="pres">
      <dgm:prSet presAssocID="{3B6A5C7B-F6E7-4DC7-BCFD-BC4C77E2315E}" presName="Name10" presStyleLbl="parChTrans1D2" presStyleIdx="2" presStyleCnt="3"/>
      <dgm:spPr>
        <a:custGeom>
          <a:avLst/>
          <a:gdLst/>
          <a:ahLst/>
          <a:cxnLst/>
          <a:rect l="0" t="0" r="0" b="0"/>
          <a:pathLst>
            <a:path>
              <a:moveTo>
                <a:pt x="0" y="0"/>
              </a:moveTo>
              <a:lnTo>
                <a:pt x="0" y="354723"/>
              </a:lnTo>
              <a:lnTo>
                <a:pt x="2187502" y="354723"/>
              </a:lnTo>
              <a:lnTo>
                <a:pt x="2187502" y="520526"/>
              </a:lnTo>
            </a:path>
          </a:pathLst>
        </a:custGeom>
      </dgm:spPr>
      <dgm:t>
        <a:bodyPr/>
        <a:lstStyle/>
        <a:p>
          <a:endParaRPr lang="id-ID"/>
        </a:p>
      </dgm:t>
    </dgm:pt>
    <dgm:pt modelId="{5DF2C256-5007-41A0-B063-484F1C7DB4B5}" type="pres">
      <dgm:prSet presAssocID="{7A9AAB2C-8E7B-43E5-8ED3-16D8755A1BB8}" presName="hierRoot2" presStyleCnt="0"/>
      <dgm:spPr/>
    </dgm:pt>
    <dgm:pt modelId="{65844BC2-6894-4992-9465-A46206414120}" type="pres">
      <dgm:prSet presAssocID="{7A9AAB2C-8E7B-43E5-8ED3-16D8755A1BB8}" presName="composite2" presStyleCnt="0"/>
      <dgm:spPr/>
    </dgm:pt>
    <dgm:pt modelId="{E98F5F53-1C73-4E1F-8F68-FC793AA209C2}" type="pres">
      <dgm:prSet presAssocID="{7A9AAB2C-8E7B-43E5-8ED3-16D8755A1BB8}" presName="background2" presStyleLbl="node2" presStyleIdx="2" presStyleCnt="3"/>
      <dgm:spPr>
        <a:xfrm>
          <a:off x="7011370" y="1659004"/>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id-ID"/>
        </a:p>
      </dgm:t>
    </dgm:pt>
    <dgm:pt modelId="{7FA442FE-375F-4980-8B5A-4082F2814540}" type="pres">
      <dgm:prSet presAssocID="{7A9AAB2C-8E7B-43E5-8ED3-16D8755A1BB8}" presName="text2" presStyleLbl="fgAcc2" presStyleIdx="2" presStyleCnt="3">
        <dgm:presLayoutVars>
          <dgm:chPref val="3"/>
        </dgm:presLayoutVars>
      </dgm:prSet>
      <dgm:spPr>
        <a:prstGeom prst="roundRect">
          <a:avLst>
            <a:gd name="adj" fmla="val 10000"/>
          </a:avLst>
        </a:prstGeom>
      </dgm:spPr>
      <dgm:t>
        <a:bodyPr/>
        <a:lstStyle/>
        <a:p>
          <a:endParaRPr lang="id-ID"/>
        </a:p>
      </dgm:t>
    </dgm:pt>
    <dgm:pt modelId="{4F867730-2D7D-48E4-AF0D-D0766F2DD30E}" type="pres">
      <dgm:prSet presAssocID="{7A9AAB2C-8E7B-43E5-8ED3-16D8755A1BB8}" presName="hierChild3" presStyleCnt="0"/>
      <dgm:spPr/>
    </dgm:pt>
  </dgm:ptLst>
  <dgm:cxnLst>
    <dgm:cxn modelId="{C8BA6562-861C-4B00-9807-72B50CEAC94F}" type="presOf" srcId="{B6FC0FA8-AD29-4692-AD68-EC45687C4B69}" destId="{5ED79928-2554-4FB6-9CF9-3ECA1E059940}" srcOrd="0" destOrd="0" presId="urn:microsoft.com/office/officeart/2005/8/layout/hierarchy1"/>
    <dgm:cxn modelId="{CEB04CF2-C835-43BE-9F1E-F27D76E81F4C}" srcId="{0667861F-281F-49DD-89E8-F39B86296F23}" destId="{6F8B35A8-3C93-47D1-8773-13750B9AE4B8}" srcOrd="1" destOrd="0" parTransId="{7C87FB84-5E2C-46E9-B19F-283EF5117E2A}" sibTransId="{4BAF5920-E38E-483D-8A06-1160C33B1414}"/>
    <dgm:cxn modelId="{F8842687-5783-4F0D-AD28-B89973169C9C}" srcId="{10B9634E-81C4-4DC6-8D53-21BF29918CF9}" destId="{7A9AAB2C-8E7B-43E5-8ED3-16D8755A1BB8}" srcOrd="2" destOrd="0" parTransId="{3B6A5C7B-F6E7-4DC7-BCFD-BC4C77E2315E}" sibTransId="{AA16D730-6FEE-4D4E-8DF4-51FE302BC597}"/>
    <dgm:cxn modelId="{C8BB2CC2-CF55-46A3-A956-E99AB471B556}" type="presOf" srcId="{7A9AAB2C-8E7B-43E5-8ED3-16D8755A1BB8}" destId="{7FA442FE-375F-4980-8B5A-4082F2814540}" srcOrd="0" destOrd="0" presId="urn:microsoft.com/office/officeart/2005/8/layout/hierarchy1"/>
    <dgm:cxn modelId="{9DE4C499-106B-4C34-88C4-D4C7A2E2F6A3}" srcId="{10B9634E-81C4-4DC6-8D53-21BF29918CF9}" destId="{0667861F-281F-49DD-89E8-F39B86296F23}" srcOrd="1" destOrd="0" parTransId="{51CBFDE1-079D-4D7B-A805-15157D54CEED}" sibTransId="{7A9CA03B-5602-4DCA-B5F8-1B3F5B25F5BC}"/>
    <dgm:cxn modelId="{1A2B2EAD-7D35-440C-AC08-AAC7DCAAC5EA}" type="presOf" srcId="{6F8B35A8-3C93-47D1-8773-13750B9AE4B8}" destId="{341F0B60-CE8C-4F20-92A2-B60E942C7B29}" srcOrd="0" destOrd="0" presId="urn:microsoft.com/office/officeart/2005/8/layout/hierarchy1"/>
    <dgm:cxn modelId="{B0147CAB-C9A0-4703-83C3-430330106656}" type="presOf" srcId="{33F6CEF8-A832-4503-BDAF-363DBF6B374A}" destId="{31A2A3E6-E16C-4FB4-9EC8-AB8373725C5C}" srcOrd="0" destOrd="0" presId="urn:microsoft.com/office/officeart/2005/8/layout/hierarchy1"/>
    <dgm:cxn modelId="{BCC70ADA-5DDB-4D6B-AB9A-A55C8BC5967B}" type="presOf" srcId="{7C87FB84-5E2C-46E9-B19F-283EF5117E2A}" destId="{A962C4DD-3A6D-42CB-A351-3C43783CCD8B}" srcOrd="0" destOrd="0" presId="urn:microsoft.com/office/officeart/2005/8/layout/hierarchy1"/>
    <dgm:cxn modelId="{F13316CE-0C4D-4C97-AB09-27F8FD78DB6D}" type="presOf" srcId="{3B6A5C7B-F6E7-4DC7-BCFD-BC4C77E2315E}" destId="{94A2E3F4-0880-42B1-855F-77045AD80DD8}" srcOrd="0" destOrd="0" presId="urn:microsoft.com/office/officeart/2005/8/layout/hierarchy1"/>
    <dgm:cxn modelId="{93A838AC-7C54-46E0-9186-33C1CAF839F3}" srcId="{10B9634E-81C4-4DC6-8D53-21BF29918CF9}" destId="{B6FC0FA8-AD29-4692-AD68-EC45687C4B69}" srcOrd="0" destOrd="0" parTransId="{BED69FDA-00FE-4A66-AECF-8D17813E32F3}" sibTransId="{47B66BD3-2FF3-4A74-BA15-6E605FC52E95}"/>
    <dgm:cxn modelId="{26264B71-DF82-423D-ACD8-ACEBABD72A7D}" type="presOf" srcId="{BE23DFFD-ADEF-412D-A810-AF2A820D9870}" destId="{C57CF633-649B-4A35-B927-4A6371E36547}" srcOrd="0" destOrd="0" presId="urn:microsoft.com/office/officeart/2005/8/layout/hierarchy1"/>
    <dgm:cxn modelId="{05FED6B4-F76C-4B20-962B-42AE4B41256F}" type="presOf" srcId="{F032BFFA-281B-43E0-9116-1B6317B5A47A}" destId="{20778C46-7819-455C-A6F3-D94226F1217C}" srcOrd="0" destOrd="0" presId="urn:microsoft.com/office/officeart/2005/8/layout/hierarchy1"/>
    <dgm:cxn modelId="{B65BEE88-FCC3-4AB1-805D-7E18FAAA8D95}" type="presOf" srcId="{51CBFDE1-079D-4D7B-A805-15157D54CEED}" destId="{0EEF8A6D-6309-4B64-A6C3-C457C1E82D56}" srcOrd="0" destOrd="0" presId="urn:microsoft.com/office/officeart/2005/8/layout/hierarchy1"/>
    <dgm:cxn modelId="{A7C870B8-C3B1-42AA-85CB-857CAF205A42}" srcId="{33F6CEF8-A832-4503-BDAF-363DBF6B374A}" destId="{10B9634E-81C4-4DC6-8D53-21BF29918CF9}" srcOrd="0" destOrd="0" parTransId="{A522B2DD-3F3C-4F6C-88B1-458707537935}" sibTransId="{9BDC8051-9E44-4BA3-ADA5-AF1E841C2EED}"/>
    <dgm:cxn modelId="{A0AA7DF5-12F7-4F38-B79D-BF0874C6BD44}" type="presOf" srcId="{0667861F-281F-49DD-89E8-F39B86296F23}" destId="{08C389DD-D87E-450D-A3EA-C913DB82E940}" srcOrd="0" destOrd="0" presId="urn:microsoft.com/office/officeart/2005/8/layout/hierarchy1"/>
    <dgm:cxn modelId="{915C4E66-E174-4337-8B89-DB8F86BF9B2B}" type="presOf" srcId="{BED69FDA-00FE-4A66-AECF-8D17813E32F3}" destId="{8020B111-45B8-4D1E-AD95-F29908AC229F}" srcOrd="0" destOrd="0" presId="urn:microsoft.com/office/officeart/2005/8/layout/hierarchy1"/>
    <dgm:cxn modelId="{2DD0028F-D896-4BF5-BE37-76AE667FFB1F}" type="presOf" srcId="{10B9634E-81C4-4DC6-8D53-21BF29918CF9}" destId="{B25494A3-D003-4536-BC58-007637D6F5D0}" srcOrd="0" destOrd="0" presId="urn:microsoft.com/office/officeart/2005/8/layout/hierarchy1"/>
    <dgm:cxn modelId="{7C46854F-AA2B-4C68-A974-6CA861C00B01}" srcId="{0667861F-281F-49DD-89E8-F39B86296F23}" destId="{F032BFFA-281B-43E0-9116-1B6317B5A47A}" srcOrd="0" destOrd="0" parTransId="{BE23DFFD-ADEF-412D-A810-AF2A820D9870}" sibTransId="{7969F7B4-12F5-45F7-86DD-00FDDED8E0BA}"/>
    <dgm:cxn modelId="{4F3E9A66-C4D7-471F-9028-F535C95F883D}" type="presParOf" srcId="{31A2A3E6-E16C-4FB4-9EC8-AB8373725C5C}" destId="{A011FE3C-6746-4680-963F-020E00E54CB3}" srcOrd="0" destOrd="0" presId="urn:microsoft.com/office/officeart/2005/8/layout/hierarchy1"/>
    <dgm:cxn modelId="{E305B2C4-9EF8-4718-9CFF-BBDF9EF62BFB}" type="presParOf" srcId="{A011FE3C-6746-4680-963F-020E00E54CB3}" destId="{B2BB4450-BD16-4863-8E53-CFBC34DDDDDC}" srcOrd="0" destOrd="0" presId="urn:microsoft.com/office/officeart/2005/8/layout/hierarchy1"/>
    <dgm:cxn modelId="{9EC897FC-238F-41CB-87EF-F4DF533B9DB9}" type="presParOf" srcId="{B2BB4450-BD16-4863-8E53-CFBC34DDDDDC}" destId="{D055A40F-B222-4601-9EEB-DFED4B0133C3}" srcOrd="0" destOrd="0" presId="urn:microsoft.com/office/officeart/2005/8/layout/hierarchy1"/>
    <dgm:cxn modelId="{D16B9125-A3F9-41D6-A41B-D055FE4A2083}" type="presParOf" srcId="{B2BB4450-BD16-4863-8E53-CFBC34DDDDDC}" destId="{B25494A3-D003-4536-BC58-007637D6F5D0}" srcOrd="1" destOrd="0" presId="urn:microsoft.com/office/officeart/2005/8/layout/hierarchy1"/>
    <dgm:cxn modelId="{C601E719-3670-428B-82BA-9E7CC29C2DEE}" type="presParOf" srcId="{A011FE3C-6746-4680-963F-020E00E54CB3}" destId="{6AB67985-8F46-4C92-BE7B-ACEA9DD0298B}" srcOrd="1" destOrd="0" presId="urn:microsoft.com/office/officeart/2005/8/layout/hierarchy1"/>
    <dgm:cxn modelId="{7533FE52-28DE-48D8-BE5F-FCA86C084BF6}" type="presParOf" srcId="{6AB67985-8F46-4C92-BE7B-ACEA9DD0298B}" destId="{8020B111-45B8-4D1E-AD95-F29908AC229F}" srcOrd="0" destOrd="0" presId="urn:microsoft.com/office/officeart/2005/8/layout/hierarchy1"/>
    <dgm:cxn modelId="{6E544A83-FF59-4B3A-9FC0-05E542613608}" type="presParOf" srcId="{6AB67985-8F46-4C92-BE7B-ACEA9DD0298B}" destId="{47B398E8-0185-441E-80CF-3AC43B5E8A4D}" srcOrd="1" destOrd="0" presId="urn:microsoft.com/office/officeart/2005/8/layout/hierarchy1"/>
    <dgm:cxn modelId="{B53C5CBB-F521-47DF-8AC0-1BDDB85DD46C}" type="presParOf" srcId="{47B398E8-0185-441E-80CF-3AC43B5E8A4D}" destId="{1B02F99B-06C8-4D17-A72D-315316E23B5F}" srcOrd="0" destOrd="0" presId="urn:microsoft.com/office/officeart/2005/8/layout/hierarchy1"/>
    <dgm:cxn modelId="{25EE45BA-412E-42A2-968C-13BBFFDB6F84}" type="presParOf" srcId="{1B02F99B-06C8-4D17-A72D-315316E23B5F}" destId="{BC4DD2E8-763F-4C3A-A319-956D3CD00A68}" srcOrd="0" destOrd="0" presId="urn:microsoft.com/office/officeart/2005/8/layout/hierarchy1"/>
    <dgm:cxn modelId="{5B8B68B3-6A0F-47FA-98A9-9C4B6824DAAC}" type="presParOf" srcId="{1B02F99B-06C8-4D17-A72D-315316E23B5F}" destId="{5ED79928-2554-4FB6-9CF9-3ECA1E059940}" srcOrd="1" destOrd="0" presId="urn:microsoft.com/office/officeart/2005/8/layout/hierarchy1"/>
    <dgm:cxn modelId="{7F32D5D8-85E5-44B5-B34B-94A724E4AF3B}" type="presParOf" srcId="{47B398E8-0185-441E-80CF-3AC43B5E8A4D}" destId="{37FD9C45-4608-437C-B485-F73B55AA8D4C}" srcOrd="1" destOrd="0" presId="urn:microsoft.com/office/officeart/2005/8/layout/hierarchy1"/>
    <dgm:cxn modelId="{6EB75172-96EC-4C4C-8EFF-252AB4DAA9BE}" type="presParOf" srcId="{6AB67985-8F46-4C92-BE7B-ACEA9DD0298B}" destId="{0EEF8A6D-6309-4B64-A6C3-C457C1E82D56}" srcOrd="2" destOrd="0" presId="urn:microsoft.com/office/officeart/2005/8/layout/hierarchy1"/>
    <dgm:cxn modelId="{F96DA31B-764B-40FB-9AA8-A278A28F3309}" type="presParOf" srcId="{6AB67985-8F46-4C92-BE7B-ACEA9DD0298B}" destId="{BDA3E839-455A-4605-9D79-7A143413F664}" srcOrd="3" destOrd="0" presId="urn:microsoft.com/office/officeart/2005/8/layout/hierarchy1"/>
    <dgm:cxn modelId="{58C4879E-5274-4474-9920-B1D82424289B}" type="presParOf" srcId="{BDA3E839-455A-4605-9D79-7A143413F664}" destId="{F66431A5-5001-44F0-8508-54F62BCCE6F3}" srcOrd="0" destOrd="0" presId="urn:microsoft.com/office/officeart/2005/8/layout/hierarchy1"/>
    <dgm:cxn modelId="{BC16F89B-BE1F-4F34-BF33-795EA5EB1DBF}" type="presParOf" srcId="{F66431A5-5001-44F0-8508-54F62BCCE6F3}" destId="{D6AF0E6A-8487-4CBB-A62D-04416BD04485}" srcOrd="0" destOrd="0" presId="urn:microsoft.com/office/officeart/2005/8/layout/hierarchy1"/>
    <dgm:cxn modelId="{2B9EC190-7AED-47D3-8EA9-E9FA3A6D2FBB}" type="presParOf" srcId="{F66431A5-5001-44F0-8508-54F62BCCE6F3}" destId="{08C389DD-D87E-450D-A3EA-C913DB82E940}" srcOrd="1" destOrd="0" presId="urn:microsoft.com/office/officeart/2005/8/layout/hierarchy1"/>
    <dgm:cxn modelId="{43C8C6A6-0F63-4711-82D6-A42522877D24}" type="presParOf" srcId="{BDA3E839-455A-4605-9D79-7A143413F664}" destId="{5BEBA814-5657-49B8-9655-EA4824996413}" srcOrd="1" destOrd="0" presId="urn:microsoft.com/office/officeart/2005/8/layout/hierarchy1"/>
    <dgm:cxn modelId="{A08D8531-9CD1-4CAB-9449-A8375D494745}" type="presParOf" srcId="{5BEBA814-5657-49B8-9655-EA4824996413}" destId="{C57CF633-649B-4A35-B927-4A6371E36547}" srcOrd="0" destOrd="0" presId="urn:microsoft.com/office/officeart/2005/8/layout/hierarchy1"/>
    <dgm:cxn modelId="{2097D664-1B7C-408A-80E0-6BD1108D8C75}" type="presParOf" srcId="{5BEBA814-5657-49B8-9655-EA4824996413}" destId="{C822FBD4-2D94-4DA7-AD61-09421330BCFC}" srcOrd="1" destOrd="0" presId="urn:microsoft.com/office/officeart/2005/8/layout/hierarchy1"/>
    <dgm:cxn modelId="{1E8D9C2D-5418-495B-A6DD-BFE000F91C00}" type="presParOf" srcId="{C822FBD4-2D94-4DA7-AD61-09421330BCFC}" destId="{49A90515-037F-41F3-8FCD-F33656DA6135}" srcOrd="0" destOrd="0" presId="urn:microsoft.com/office/officeart/2005/8/layout/hierarchy1"/>
    <dgm:cxn modelId="{029FF8F8-E99C-4CB3-B12E-7E8E9EAAA859}" type="presParOf" srcId="{49A90515-037F-41F3-8FCD-F33656DA6135}" destId="{7D5AA2C9-75A5-4D63-8200-F50AE29C830C}" srcOrd="0" destOrd="0" presId="urn:microsoft.com/office/officeart/2005/8/layout/hierarchy1"/>
    <dgm:cxn modelId="{C864295D-1BB8-402F-AC48-AC7EB9E3A4AB}" type="presParOf" srcId="{49A90515-037F-41F3-8FCD-F33656DA6135}" destId="{20778C46-7819-455C-A6F3-D94226F1217C}" srcOrd="1" destOrd="0" presId="urn:microsoft.com/office/officeart/2005/8/layout/hierarchy1"/>
    <dgm:cxn modelId="{E45E974C-F025-4D45-9C52-48EF46AFCC3A}" type="presParOf" srcId="{C822FBD4-2D94-4DA7-AD61-09421330BCFC}" destId="{AA295809-5001-40BD-A1C0-55C76E19F5BF}" srcOrd="1" destOrd="0" presId="urn:microsoft.com/office/officeart/2005/8/layout/hierarchy1"/>
    <dgm:cxn modelId="{3D57BE2B-AA7A-4360-BB63-C65B506986BE}" type="presParOf" srcId="{5BEBA814-5657-49B8-9655-EA4824996413}" destId="{A962C4DD-3A6D-42CB-A351-3C43783CCD8B}" srcOrd="2" destOrd="0" presId="urn:microsoft.com/office/officeart/2005/8/layout/hierarchy1"/>
    <dgm:cxn modelId="{8B28872C-B83D-414C-ACAE-5C07A33F5C8B}" type="presParOf" srcId="{5BEBA814-5657-49B8-9655-EA4824996413}" destId="{962602EC-1DAF-4703-BEDA-8F43BB153A41}" srcOrd="3" destOrd="0" presId="urn:microsoft.com/office/officeart/2005/8/layout/hierarchy1"/>
    <dgm:cxn modelId="{714C179B-3F5E-40E3-85FA-DDE918957C70}" type="presParOf" srcId="{962602EC-1DAF-4703-BEDA-8F43BB153A41}" destId="{895D4AFD-9A09-47D1-9A98-ACB00E033FD3}" srcOrd="0" destOrd="0" presId="urn:microsoft.com/office/officeart/2005/8/layout/hierarchy1"/>
    <dgm:cxn modelId="{0D1D0026-CD8F-4DFD-9B3C-5BC2E09137F1}" type="presParOf" srcId="{895D4AFD-9A09-47D1-9A98-ACB00E033FD3}" destId="{0ACCADA0-2E72-4CC6-9DF9-58B285C0FF08}" srcOrd="0" destOrd="0" presId="urn:microsoft.com/office/officeart/2005/8/layout/hierarchy1"/>
    <dgm:cxn modelId="{F8FF06A3-8A3A-4E1E-BB92-0B3665C27AD4}" type="presParOf" srcId="{895D4AFD-9A09-47D1-9A98-ACB00E033FD3}" destId="{341F0B60-CE8C-4F20-92A2-B60E942C7B29}" srcOrd="1" destOrd="0" presId="urn:microsoft.com/office/officeart/2005/8/layout/hierarchy1"/>
    <dgm:cxn modelId="{B3067CD7-6943-4BCD-A5DF-D074E1BB12C2}" type="presParOf" srcId="{962602EC-1DAF-4703-BEDA-8F43BB153A41}" destId="{27CCE16B-5DD1-4021-B1B2-74C42A71C4A2}" srcOrd="1" destOrd="0" presId="urn:microsoft.com/office/officeart/2005/8/layout/hierarchy1"/>
    <dgm:cxn modelId="{4C819A3A-FBB4-4AAF-93DE-97A146B4DAE6}" type="presParOf" srcId="{6AB67985-8F46-4C92-BE7B-ACEA9DD0298B}" destId="{94A2E3F4-0880-42B1-855F-77045AD80DD8}" srcOrd="4" destOrd="0" presId="urn:microsoft.com/office/officeart/2005/8/layout/hierarchy1"/>
    <dgm:cxn modelId="{F57C0CA0-83DB-43E6-9DE3-4F63A3FBA758}" type="presParOf" srcId="{6AB67985-8F46-4C92-BE7B-ACEA9DD0298B}" destId="{5DF2C256-5007-41A0-B063-484F1C7DB4B5}" srcOrd="5" destOrd="0" presId="urn:microsoft.com/office/officeart/2005/8/layout/hierarchy1"/>
    <dgm:cxn modelId="{5943EEE7-2D57-4DD6-B9C9-2D5B67D30737}" type="presParOf" srcId="{5DF2C256-5007-41A0-B063-484F1C7DB4B5}" destId="{65844BC2-6894-4992-9465-A46206414120}" srcOrd="0" destOrd="0" presId="urn:microsoft.com/office/officeart/2005/8/layout/hierarchy1"/>
    <dgm:cxn modelId="{07D9F667-3F0F-4238-AEEB-AE55D99239F7}" type="presParOf" srcId="{65844BC2-6894-4992-9465-A46206414120}" destId="{E98F5F53-1C73-4E1F-8F68-FC793AA209C2}" srcOrd="0" destOrd="0" presId="urn:microsoft.com/office/officeart/2005/8/layout/hierarchy1"/>
    <dgm:cxn modelId="{03262C59-7818-492D-B0F6-CAA1441EC506}" type="presParOf" srcId="{65844BC2-6894-4992-9465-A46206414120}" destId="{7FA442FE-375F-4980-8B5A-4082F2814540}" srcOrd="1" destOrd="0" presId="urn:microsoft.com/office/officeart/2005/8/layout/hierarchy1"/>
    <dgm:cxn modelId="{BA66D7A6-D794-41DD-B00E-4324970DAE5E}" type="presParOf" srcId="{5DF2C256-5007-41A0-B063-484F1C7DB4B5}" destId="{4F867730-2D7D-48E4-AF0D-D0766F2DD3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C61640-15CA-4531-A118-5527BB527721}" type="doc">
      <dgm:prSet loTypeId="urn:microsoft.com/office/officeart/2005/8/layout/orgChart1" loCatId="hierarchy" qsTypeId="urn:microsoft.com/office/officeart/2005/8/quickstyle/simple1" qsCatId="simple" csTypeId="urn:microsoft.com/office/officeart/2005/8/colors/accent1_2" csCatId="accent1"/>
      <dgm:spPr/>
    </dgm:pt>
    <dgm:pt modelId="{F3C087DD-5F65-44F3-A9B6-4810A3EF0AA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Informasi</a:t>
          </a:r>
        </a:p>
      </dgm:t>
    </dgm:pt>
    <dgm:pt modelId="{32CA2ED6-AC35-4F5D-B529-3E6AF0B4728C}" type="parTrans" cxnId="{0D12087F-1910-43EF-8D34-A115302721E9}">
      <dgm:prSet/>
      <dgm:spPr/>
      <dgm:t>
        <a:bodyPr/>
        <a:lstStyle/>
        <a:p>
          <a:endParaRPr lang="id-ID"/>
        </a:p>
      </dgm:t>
    </dgm:pt>
    <dgm:pt modelId="{2CDA2E51-7196-4F80-BA80-84A78A906F8D}" type="sibTrans" cxnId="{0D12087F-1910-43EF-8D34-A115302721E9}">
      <dgm:prSet/>
      <dgm:spPr/>
      <dgm:t>
        <a:bodyPr/>
        <a:lstStyle/>
        <a:p>
          <a:endParaRPr lang="id-ID"/>
        </a:p>
      </dgm:t>
    </dgm:pt>
    <dgm:pt modelId="{F3C48756-DA9D-4BD8-9F36-EEB936BE92C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Informasi Kuantitatif</a:t>
          </a:r>
        </a:p>
      </dgm:t>
    </dgm:pt>
    <dgm:pt modelId="{C55299AF-D2CB-4636-BE70-AB339CBC4165}" type="parTrans" cxnId="{4EF547BF-9645-4994-89EA-F4A9461C957D}">
      <dgm:prSet/>
      <dgm:spPr/>
      <dgm:t>
        <a:bodyPr/>
        <a:lstStyle/>
        <a:p>
          <a:endParaRPr lang="id-ID"/>
        </a:p>
      </dgm:t>
    </dgm:pt>
    <dgm:pt modelId="{EB11483A-B718-4A51-BEF3-39BC31502EAF}" type="sibTrans" cxnId="{4EF547BF-9645-4994-89EA-F4A9461C957D}">
      <dgm:prSet/>
      <dgm:spPr/>
      <dgm:t>
        <a:bodyPr/>
        <a:lstStyle/>
        <a:p>
          <a:endParaRPr lang="id-ID"/>
        </a:p>
      </dgm:t>
    </dgm:pt>
    <dgm:pt modelId="{8CE915A8-4698-46B2-ACD5-C9423F10794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Informasi Akuntansi</a:t>
          </a:r>
        </a:p>
      </dgm:t>
    </dgm:pt>
    <dgm:pt modelId="{F89AEC16-192D-43C1-8C5D-9FD67AB5151E}" type="parTrans" cxnId="{75F9D0E9-E0C1-4BEC-B998-91FD1BBCEF4F}">
      <dgm:prSet/>
      <dgm:spPr/>
      <dgm:t>
        <a:bodyPr/>
        <a:lstStyle/>
        <a:p>
          <a:endParaRPr lang="id-ID"/>
        </a:p>
      </dgm:t>
    </dgm:pt>
    <dgm:pt modelId="{48C8FFA5-D167-4E81-B9EB-F386AD1BBD58}" type="sibTrans" cxnId="{75F9D0E9-E0C1-4BEC-B998-91FD1BBCEF4F}">
      <dgm:prSet/>
      <dgm:spPr/>
      <dgm:t>
        <a:bodyPr/>
        <a:lstStyle/>
        <a:p>
          <a:endParaRPr lang="id-ID"/>
        </a:p>
      </dgm:t>
    </dgm:pt>
    <dgm:pt modelId="{0847C56D-03B7-40AD-8855-9F8E4720329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Informasi Operasi</a:t>
          </a:r>
        </a:p>
      </dgm:t>
    </dgm:pt>
    <dgm:pt modelId="{FADAA9A5-9BA4-4225-903D-F1C342CEE212}" type="parTrans" cxnId="{8EEDB8B3-86A9-4EC3-816C-982E771EF0DC}">
      <dgm:prSet/>
      <dgm:spPr/>
      <dgm:t>
        <a:bodyPr/>
        <a:lstStyle/>
        <a:p>
          <a:endParaRPr lang="id-ID"/>
        </a:p>
      </dgm:t>
    </dgm:pt>
    <dgm:pt modelId="{1447F450-737B-4DCD-BC42-1E5BD17DA887}" type="sibTrans" cxnId="{8EEDB8B3-86A9-4EC3-816C-982E771EF0DC}">
      <dgm:prSet/>
      <dgm:spPr/>
      <dgm:t>
        <a:bodyPr/>
        <a:lstStyle/>
        <a:p>
          <a:endParaRPr lang="id-ID"/>
        </a:p>
      </dgm:t>
    </dgm:pt>
    <dgm:pt modelId="{4567F7CF-27FB-4EF1-9C68-838617C9DBE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Laporan Keuangan</a:t>
          </a:r>
        </a:p>
      </dgm:t>
    </dgm:pt>
    <dgm:pt modelId="{E8D76447-3F15-4CF8-AD7E-B62EFF5AD4C5}" type="parTrans" cxnId="{2DF2826C-2CB4-46C4-8414-4B6304D4843D}">
      <dgm:prSet/>
      <dgm:spPr/>
      <dgm:t>
        <a:bodyPr/>
        <a:lstStyle/>
        <a:p>
          <a:endParaRPr lang="id-ID"/>
        </a:p>
      </dgm:t>
    </dgm:pt>
    <dgm:pt modelId="{C78E8941-DEDF-46B7-A542-83B5EAF6F147}" type="sibTrans" cxnId="{2DF2826C-2CB4-46C4-8414-4B6304D4843D}">
      <dgm:prSet/>
      <dgm:spPr/>
      <dgm:t>
        <a:bodyPr/>
        <a:lstStyle/>
        <a:p>
          <a:endParaRPr lang="id-ID"/>
        </a:p>
      </dgm:t>
    </dgm:pt>
    <dgm:pt modelId="{0CA1BFAB-04CD-4361-AFA1-C699A0084F2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Akuntansi Manajemen</a:t>
          </a:r>
        </a:p>
      </dgm:t>
    </dgm:pt>
    <dgm:pt modelId="{A7092F5C-25C0-4D48-8763-163C942979C1}" type="parTrans" cxnId="{1690BED4-13B7-4AEA-B049-0C2E08EB3723}">
      <dgm:prSet/>
      <dgm:spPr/>
      <dgm:t>
        <a:bodyPr/>
        <a:lstStyle/>
        <a:p>
          <a:endParaRPr lang="id-ID"/>
        </a:p>
      </dgm:t>
    </dgm:pt>
    <dgm:pt modelId="{6212AFEE-AC07-4D98-A4DB-4080A824AAE5}" type="sibTrans" cxnId="{1690BED4-13B7-4AEA-B049-0C2E08EB3723}">
      <dgm:prSet/>
      <dgm:spPr/>
      <dgm:t>
        <a:bodyPr/>
        <a:lstStyle/>
        <a:p>
          <a:endParaRPr lang="id-ID"/>
        </a:p>
      </dgm:t>
    </dgm:pt>
    <dgm:pt modelId="{87B3AFB6-99F3-48C2-B429-2401A8C05FD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Informasi Non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Akuntansi</a:t>
          </a:r>
        </a:p>
      </dgm:t>
    </dgm:pt>
    <dgm:pt modelId="{855A2544-76B4-4FFF-8200-125962BA00D3}" type="parTrans" cxnId="{F65C95B4-D0A4-43E4-8078-84866E535CA6}">
      <dgm:prSet/>
      <dgm:spPr/>
      <dgm:t>
        <a:bodyPr/>
        <a:lstStyle/>
        <a:p>
          <a:endParaRPr lang="id-ID"/>
        </a:p>
      </dgm:t>
    </dgm:pt>
    <dgm:pt modelId="{CC86A32A-B74F-4AF0-AC47-0648EFDFCF87}" type="sibTrans" cxnId="{F65C95B4-D0A4-43E4-8078-84866E535CA6}">
      <dgm:prSet/>
      <dgm:spPr/>
      <dgm:t>
        <a:bodyPr/>
        <a:lstStyle/>
        <a:p>
          <a:endParaRPr lang="id-ID"/>
        </a:p>
      </dgm:t>
    </dgm:pt>
    <dgm:pt modelId="{B49A678F-D0B5-42BA-8277-4BB78B2C17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Informasi Kualitatif</a:t>
          </a:r>
        </a:p>
      </dgm:t>
    </dgm:pt>
    <dgm:pt modelId="{BFC2F6DB-7519-4962-8454-CB3226CB4B50}" type="parTrans" cxnId="{8E52BEB6-33BD-4C0C-B0E9-2081702018E0}">
      <dgm:prSet/>
      <dgm:spPr/>
      <dgm:t>
        <a:bodyPr/>
        <a:lstStyle/>
        <a:p>
          <a:endParaRPr lang="id-ID"/>
        </a:p>
      </dgm:t>
    </dgm:pt>
    <dgm:pt modelId="{2A7DCAB2-5CCD-4AC4-A5BF-D0D5A2BDE138}" type="sibTrans" cxnId="{8E52BEB6-33BD-4C0C-B0E9-2081702018E0}">
      <dgm:prSet/>
      <dgm:spPr/>
      <dgm:t>
        <a:bodyPr/>
        <a:lstStyle/>
        <a:p>
          <a:endParaRPr lang="id-ID"/>
        </a:p>
      </dgm:t>
    </dgm:pt>
    <dgm:pt modelId="{A98C7BD0-726E-4986-B2DB-2A3CF7414A23}" type="pres">
      <dgm:prSet presAssocID="{CEC61640-15CA-4531-A118-5527BB527721}" presName="hierChild1" presStyleCnt="0">
        <dgm:presLayoutVars>
          <dgm:orgChart val="1"/>
          <dgm:chPref val="1"/>
          <dgm:dir/>
          <dgm:animOne val="branch"/>
          <dgm:animLvl val="lvl"/>
          <dgm:resizeHandles/>
        </dgm:presLayoutVars>
      </dgm:prSet>
      <dgm:spPr/>
    </dgm:pt>
    <dgm:pt modelId="{7798FA00-9EF1-4321-B37E-47FC82BDA956}" type="pres">
      <dgm:prSet presAssocID="{F3C087DD-5F65-44F3-A9B6-4810A3EF0AA8}" presName="hierRoot1" presStyleCnt="0">
        <dgm:presLayoutVars>
          <dgm:hierBranch/>
        </dgm:presLayoutVars>
      </dgm:prSet>
      <dgm:spPr/>
    </dgm:pt>
    <dgm:pt modelId="{17BB6044-D45E-4A1D-98F9-F4C7C32070DA}" type="pres">
      <dgm:prSet presAssocID="{F3C087DD-5F65-44F3-A9B6-4810A3EF0AA8}" presName="rootComposite1" presStyleCnt="0"/>
      <dgm:spPr/>
    </dgm:pt>
    <dgm:pt modelId="{95FD55D4-7A57-48DB-B82A-C00DF5B9C062}" type="pres">
      <dgm:prSet presAssocID="{F3C087DD-5F65-44F3-A9B6-4810A3EF0AA8}" presName="rootText1" presStyleLbl="node0" presStyleIdx="0" presStyleCnt="1">
        <dgm:presLayoutVars>
          <dgm:chPref val="3"/>
        </dgm:presLayoutVars>
      </dgm:prSet>
      <dgm:spPr/>
      <dgm:t>
        <a:bodyPr/>
        <a:lstStyle/>
        <a:p>
          <a:endParaRPr lang="id-ID"/>
        </a:p>
      </dgm:t>
    </dgm:pt>
    <dgm:pt modelId="{36DF29FE-A74E-4093-AE46-80847478A2F5}" type="pres">
      <dgm:prSet presAssocID="{F3C087DD-5F65-44F3-A9B6-4810A3EF0AA8}" presName="rootConnector1" presStyleLbl="node1" presStyleIdx="0" presStyleCnt="0"/>
      <dgm:spPr/>
      <dgm:t>
        <a:bodyPr/>
        <a:lstStyle/>
        <a:p>
          <a:endParaRPr lang="id-ID"/>
        </a:p>
      </dgm:t>
    </dgm:pt>
    <dgm:pt modelId="{CFC9A0E4-F1EF-41F5-8AA5-EC243567608B}" type="pres">
      <dgm:prSet presAssocID="{F3C087DD-5F65-44F3-A9B6-4810A3EF0AA8}" presName="hierChild2" presStyleCnt="0"/>
      <dgm:spPr/>
    </dgm:pt>
    <dgm:pt modelId="{CE8C0865-F2C6-481C-BAF8-F1C7F8010E42}" type="pres">
      <dgm:prSet presAssocID="{C55299AF-D2CB-4636-BE70-AB339CBC4165}" presName="Name35" presStyleLbl="parChTrans1D2" presStyleIdx="0" presStyleCnt="2"/>
      <dgm:spPr/>
      <dgm:t>
        <a:bodyPr/>
        <a:lstStyle/>
        <a:p>
          <a:endParaRPr lang="id-ID"/>
        </a:p>
      </dgm:t>
    </dgm:pt>
    <dgm:pt modelId="{D6C9FEEB-DC0C-475E-8ABB-C5B937465431}" type="pres">
      <dgm:prSet presAssocID="{F3C48756-DA9D-4BD8-9F36-EEB936BE92C2}" presName="hierRoot2" presStyleCnt="0">
        <dgm:presLayoutVars>
          <dgm:hierBranch/>
        </dgm:presLayoutVars>
      </dgm:prSet>
      <dgm:spPr/>
    </dgm:pt>
    <dgm:pt modelId="{B1BFECC8-7ADE-49E6-9789-0665CA695B5E}" type="pres">
      <dgm:prSet presAssocID="{F3C48756-DA9D-4BD8-9F36-EEB936BE92C2}" presName="rootComposite" presStyleCnt="0"/>
      <dgm:spPr/>
    </dgm:pt>
    <dgm:pt modelId="{ACEF1056-6221-4378-AF67-AB3E16C3D932}" type="pres">
      <dgm:prSet presAssocID="{F3C48756-DA9D-4BD8-9F36-EEB936BE92C2}" presName="rootText" presStyleLbl="node2" presStyleIdx="0" presStyleCnt="2">
        <dgm:presLayoutVars>
          <dgm:chPref val="3"/>
        </dgm:presLayoutVars>
      </dgm:prSet>
      <dgm:spPr/>
      <dgm:t>
        <a:bodyPr/>
        <a:lstStyle/>
        <a:p>
          <a:endParaRPr lang="id-ID"/>
        </a:p>
      </dgm:t>
    </dgm:pt>
    <dgm:pt modelId="{B9077C6E-67DA-473F-A209-222AEAB07D0C}" type="pres">
      <dgm:prSet presAssocID="{F3C48756-DA9D-4BD8-9F36-EEB936BE92C2}" presName="rootConnector" presStyleLbl="node2" presStyleIdx="0" presStyleCnt="2"/>
      <dgm:spPr/>
      <dgm:t>
        <a:bodyPr/>
        <a:lstStyle/>
        <a:p>
          <a:endParaRPr lang="id-ID"/>
        </a:p>
      </dgm:t>
    </dgm:pt>
    <dgm:pt modelId="{755A954D-BAB4-4652-8084-EEADA1F5CCEC}" type="pres">
      <dgm:prSet presAssocID="{F3C48756-DA9D-4BD8-9F36-EEB936BE92C2}" presName="hierChild4" presStyleCnt="0"/>
      <dgm:spPr/>
    </dgm:pt>
    <dgm:pt modelId="{85415E67-946E-4A29-9C9F-106535DB2D29}" type="pres">
      <dgm:prSet presAssocID="{F89AEC16-192D-43C1-8C5D-9FD67AB5151E}" presName="Name35" presStyleLbl="parChTrans1D3" presStyleIdx="0" presStyleCnt="2"/>
      <dgm:spPr/>
      <dgm:t>
        <a:bodyPr/>
        <a:lstStyle/>
        <a:p>
          <a:endParaRPr lang="id-ID"/>
        </a:p>
      </dgm:t>
    </dgm:pt>
    <dgm:pt modelId="{1FB8A136-A602-4284-9ADB-9ED63DCB6CB0}" type="pres">
      <dgm:prSet presAssocID="{8CE915A8-4698-46B2-ACD5-C9423F10794A}" presName="hierRoot2" presStyleCnt="0">
        <dgm:presLayoutVars>
          <dgm:hierBranch val="r"/>
        </dgm:presLayoutVars>
      </dgm:prSet>
      <dgm:spPr/>
    </dgm:pt>
    <dgm:pt modelId="{E10208A7-DE16-4B56-B88A-239A3367C4AA}" type="pres">
      <dgm:prSet presAssocID="{8CE915A8-4698-46B2-ACD5-C9423F10794A}" presName="rootComposite" presStyleCnt="0"/>
      <dgm:spPr/>
    </dgm:pt>
    <dgm:pt modelId="{97386514-ED19-4D97-828F-000815CE8089}" type="pres">
      <dgm:prSet presAssocID="{8CE915A8-4698-46B2-ACD5-C9423F10794A}" presName="rootText" presStyleLbl="node3" presStyleIdx="0" presStyleCnt="2">
        <dgm:presLayoutVars>
          <dgm:chPref val="3"/>
        </dgm:presLayoutVars>
      </dgm:prSet>
      <dgm:spPr/>
      <dgm:t>
        <a:bodyPr/>
        <a:lstStyle/>
        <a:p>
          <a:endParaRPr lang="id-ID"/>
        </a:p>
      </dgm:t>
    </dgm:pt>
    <dgm:pt modelId="{E5ABB4E9-1120-4CAC-A703-9947C09D9D68}" type="pres">
      <dgm:prSet presAssocID="{8CE915A8-4698-46B2-ACD5-C9423F10794A}" presName="rootConnector" presStyleLbl="node3" presStyleIdx="0" presStyleCnt="2"/>
      <dgm:spPr/>
      <dgm:t>
        <a:bodyPr/>
        <a:lstStyle/>
        <a:p>
          <a:endParaRPr lang="id-ID"/>
        </a:p>
      </dgm:t>
    </dgm:pt>
    <dgm:pt modelId="{A900DE57-EC98-4DC0-BD55-BF6A1C39540A}" type="pres">
      <dgm:prSet presAssocID="{8CE915A8-4698-46B2-ACD5-C9423F10794A}" presName="hierChild4" presStyleCnt="0"/>
      <dgm:spPr/>
    </dgm:pt>
    <dgm:pt modelId="{324B51D1-2BE8-41B7-B865-C4884F3B6A13}" type="pres">
      <dgm:prSet presAssocID="{FADAA9A5-9BA4-4225-903D-F1C342CEE212}" presName="Name50" presStyleLbl="parChTrans1D4" presStyleIdx="0" presStyleCnt="3"/>
      <dgm:spPr/>
      <dgm:t>
        <a:bodyPr/>
        <a:lstStyle/>
        <a:p>
          <a:endParaRPr lang="id-ID"/>
        </a:p>
      </dgm:t>
    </dgm:pt>
    <dgm:pt modelId="{040F5C96-10C6-49D5-A861-61487CEF8792}" type="pres">
      <dgm:prSet presAssocID="{0847C56D-03B7-40AD-8855-9F8E47203299}" presName="hierRoot2" presStyleCnt="0">
        <dgm:presLayoutVars>
          <dgm:hierBranch val="r"/>
        </dgm:presLayoutVars>
      </dgm:prSet>
      <dgm:spPr/>
    </dgm:pt>
    <dgm:pt modelId="{A0E3E001-EB98-4745-8880-2B43F8D068B1}" type="pres">
      <dgm:prSet presAssocID="{0847C56D-03B7-40AD-8855-9F8E47203299}" presName="rootComposite" presStyleCnt="0"/>
      <dgm:spPr/>
    </dgm:pt>
    <dgm:pt modelId="{8E754DA4-1086-46B8-A0DD-2E7C38AF72F6}" type="pres">
      <dgm:prSet presAssocID="{0847C56D-03B7-40AD-8855-9F8E47203299}" presName="rootText" presStyleLbl="node4" presStyleIdx="0" presStyleCnt="3">
        <dgm:presLayoutVars>
          <dgm:chPref val="3"/>
        </dgm:presLayoutVars>
      </dgm:prSet>
      <dgm:spPr/>
      <dgm:t>
        <a:bodyPr/>
        <a:lstStyle/>
        <a:p>
          <a:endParaRPr lang="id-ID"/>
        </a:p>
      </dgm:t>
    </dgm:pt>
    <dgm:pt modelId="{1DC1520F-A923-456D-89A3-4C2EE7EEFF84}" type="pres">
      <dgm:prSet presAssocID="{0847C56D-03B7-40AD-8855-9F8E47203299}" presName="rootConnector" presStyleLbl="node4" presStyleIdx="0" presStyleCnt="3"/>
      <dgm:spPr/>
      <dgm:t>
        <a:bodyPr/>
        <a:lstStyle/>
        <a:p>
          <a:endParaRPr lang="id-ID"/>
        </a:p>
      </dgm:t>
    </dgm:pt>
    <dgm:pt modelId="{A4FCD7B6-2FB8-4DF3-84C7-7AD98CBB898C}" type="pres">
      <dgm:prSet presAssocID="{0847C56D-03B7-40AD-8855-9F8E47203299}" presName="hierChild4" presStyleCnt="0"/>
      <dgm:spPr/>
    </dgm:pt>
    <dgm:pt modelId="{B76610ED-CC39-416B-901A-DC353DABE4C4}" type="pres">
      <dgm:prSet presAssocID="{0847C56D-03B7-40AD-8855-9F8E47203299}" presName="hierChild5" presStyleCnt="0"/>
      <dgm:spPr/>
    </dgm:pt>
    <dgm:pt modelId="{9E71C30F-1D70-4FFF-8896-053EB7079208}" type="pres">
      <dgm:prSet presAssocID="{E8D76447-3F15-4CF8-AD7E-B62EFF5AD4C5}" presName="Name50" presStyleLbl="parChTrans1D4" presStyleIdx="1" presStyleCnt="3"/>
      <dgm:spPr/>
      <dgm:t>
        <a:bodyPr/>
        <a:lstStyle/>
        <a:p>
          <a:endParaRPr lang="id-ID"/>
        </a:p>
      </dgm:t>
    </dgm:pt>
    <dgm:pt modelId="{63664879-9281-49D5-B9B1-2E6744F8C1F7}" type="pres">
      <dgm:prSet presAssocID="{4567F7CF-27FB-4EF1-9C68-838617C9DBE9}" presName="hierRoot2" presStyleCnt="0">
        <dgm:presLayoutVars>
          <dgm:hierBranch val="r"/>
        </dgm:presLayoutVars>
      </dgm:prSet>
      <dgm:spPr/>
    </dgm:pt>
    <dgm:pt modelId="{04A1E579-9375-4BBD-BED3-CE56BB82F14B}" type="pres">
      <dgm:prSet presAssocID="{4567F7CF-27FB-4EF1-9C68-838617C9DBE9}" presName="rootComposite" presStyleCnt="0"/>
      <dgm:spPr/>
    </dgm:pt>
    <dgm:pt modelId="{BA5ED1D9-82CE-4896-A4CF-A8619BA059ED}" type="pres">
      <dgm:prSet presAssocID="{4567F7CF-27FB-4EF1-9C68-838617C9DBE9}" presName="rootText" presStyleLbl="node4" presStyleIdx="1" presStyleCnt="3">
        <dgm:presLayoutVars>
          <dgm:chPref val="3"/>
        </dgm:presLayoutVars>
      </dgm:prSet>
      <dgm:spPr/>
      <dgm:t>
        <a:bodyPr/>
        <a:lstStyle/>
        <a:p>
          <a:endParaRPr lang="id-ID"/>
        </a:p>
      </dgm:t>
    </dgm:pt>
    <dgm:pt modelId="{84956BC6-3602-43DB-9F82-F2D2A1772F55}" type="pres">
      <dgm:prSet presAssocID="{4567F7CF-27FB-4EF1-9C68-838617C9DBE9}" presName="rootConnector" presStyleLbl="node4" presStyleIdx="1" presStyleCnt="3"/>
      <dgm:spPr/>
      <dgm:t>
        <a:bodyPr/>
        <a:lstStyle/>
        <a:p>
          <a:endParaRPr lang="id-ID"/>
        </a:p>
      </dgm:t>
    </dgm:pt>
    <dgm:pt modelId="{3CBCE17C-2083-4E51-A5A8-9A1DD0F5A1F7}" type="pres">
      <dgm:prSet presAssocID="{4567F7CF-27FB-4EF1-9C68-838617C9DBE9}" presName="hierChild4" presStyleCnt="0"/>
      <dgm:spPr/>
    </dgm:pt>
    <dgm:pt modelId="{E5A38C29-F550-4D2C-A9E4-67524BB5A7AD}" type="pres">
      <dgm:prSet presAssocID="{4567F7CF-27FB-4EF1-9C68-838617C9DBE9}" presName="hierChild5" presStyleCnt="0"/>
      <dgm:spPr/>
    </dgm:pt>
    <dgm:pt modelId="{10D2D198-6736-4BAF-8E02-70DA4FC73AD4}" type="pres">
      <dgm:prSet presAssocID="{A7092F5C-25C0-4D48-8763-163C942979C1}" presName="Name50" presStyleLbl="parChTrans1D4" presStyleIdx="2" presStyleCnt="3"/>
      <dgm:spPr/>
      <dgm:t>
        <a:bodyPr/>
        <a:lstStyle/>
        <a:p>
          <a:endParaRPr lang="id-ID"/>
        </a:p>
      </dgm:t>
    </dgm:pt>
    <dgm:pt modelId="{9D732BD5-2FE2-449F-915A-087C144A7EDA}" type="pres">
      <dgm:prSet presAssocID="{0CA1BFAB-04CD-4361-AFA1-C699A0084F2C}" presName="hierRoot2" presStyleCnt="0">
        <dgm:presLayoutVars>
          <dgm:hierBranch val="r"/>
        </dgm:presLayoutVars>
      </dgm:prSet>
      <dgm:spPr/>
    </dgm:pt>
    <dgm:pt modelId="{11DCC3C9-57B9-4967-B982-B8E788BFDB5C}" type="pres">
      <dgm:prSet presAssocID="{0CA1BFAB-04CD-4361-AFA1-C699A0084F2C}" presName="rootComposite" presStyleCnt="0"/>
      <dgm:spPr/>
    </dgm:pt>
    <dgm:pt modelId="{E7CD6AD2-5FF8-4C35-A68F-C93B94FA0CA1}" type="pres">
      <dgm:prSet presAssocID="{0CA1BFAB-04CD-4361-AFA1-C699A0084F2C}" presName="rootText" presStyleLbl="node4" presStyleIdx="2" presStyleCnt="3">
        <dgm:presLayoutVars>
          <dgm:chPref val="3"/>
        </dgm:presLayoutVars>
      </dgm:prSet>
      <dgm:spPr/>
      <dgm:t>
        <a:bodyPr/>
        <a:lstStyle/>
        <a:p>
          <a:endParaRPr lang="id-ID"/>
        </a:p>
      </dgm:t>
    </dgm:pt>
    <dgm:pt modelId="{ED5196EB-E34A-40F1-85FF-861F910AD617}" type="pres">
      <dgm:prSet presAssocID="{0CA1BFAB-04CD-4361-AFA1-C699A0084F2C}" presName="rootConnector" presStyleLbl="node4" presStyleIdx="2" presStyleCnt="3"/>
      <dgm:spPr/>
      <dgm:t>
        <a:bodyPr/>
        <a:lstStyle/>
        <a:p>
          <a:endParaRPr lang="id-ID"/>
        </a:p>
      </dgm:t>
    </dgm:pt>
    <dgm:pt modelId="{0FB1E735-EAD0-49EB-95B8-3BB31D70E3E4}" type="pres">
      <dgm:prSet presAssocID="{0CA1BFAB-04CD-4361-AFA1-C699A0084F2C}" presName="hierChild4" presStyleCnt="0"/>
      <dgm:spPr/>
    </dgm:pt>
    <dgm:pt modelId="{2EC281E5-B09A-40C9-ADAB-94C1D2C4AC35}" type="pres">
      <dgm:prSet presAssocID="{0CA1BFAB-04CD-4361-AFA1-C699A0084F2C}" presName="hierChild5" presStyleCnt="0"/>
      <dgm:spPr/>
    </dgm:pt>
    <dgm:pt modelId="{CBAECDA5-B296-438F-B36C-3CAEC31F7AA0}" type="pres">
      <dgm:prSet presAssocID="{8CE915A8-4698-46B2-ACD5-C9423F10794A}" presName="hierChild5" presStyleCnt="0"/>
      <dgm:spPr/>
    </dgm:pt>
    <dgm:pt modelId="{E0B9B133-2C04-4998-8AD7-305D0B3EA309}" type="pres">
      <dgm:prSet presAssocID="{855A2544-76B4-4FFF-8200-125962BA00D3}" presName="Name35" presStyleLbl="parChTrans1D3" presStyleIdx="1" presStyleCnt="2"/>
      <dgm:spPr/>
      <dgm:t>
        <a:bodyPr/>
        <a:lstStyle/>
        <a:p>
          <a:endParaRPr lang="id-ID"/>
        </a:p>
      </dgm:t>
    </dgm:pt>
    <dgm:pt modelId="{8F5D5C73-F5A6-4454-93F2-F45409D74A98}" type="pres">
      <dgm:prSet presAssocID="{87B3AFB6-99F3-48C2-B429-2401A8C05FD7}" presName="hierRoot2" presStyleCnt="0">
        <dgm:presLayoutVars>
          <dgm:hierBranch val="r"/>
        </dgm:presLayoutVars>
      </dgm:prSet>
      <dgm:spPr/>
    </dgm:pt>
    <dgm:pt modelId="{6EC550B1-6625-45F8-98F4-44F4A99ABC88}" type="pres">
      <dgm:prSet presAssocID="{87B3AFB6-99F3-48C2-B429-2401A8C05FD7}" presName="rootComposite" presStyleCnt="0"/>
      <dgm:spPr/>
    </dgm:pt>
    <dgm:pt modelId="{E9C99217-487D-49B3-A81D-5683517E5FC1}" type="pres">
      <dgm:prSet presAssocID="{87B3AFB6-99F3-48C2-B429-2401A8C05FD7}" presName="rootText" presStyleLbl="node3" presStyleIdx="1" presStyleCnt="2">
        <dgm:presLayoutVars>
          <dgm:chPref val="3"/>
        </dgm:presLayoutVars>
      </dgm:prSet>
      <dgm:spPr/>
      <dgm:t>
        <a:bodyPr/>
        <a:lstStyle/>
        <a:p>
          <a:endParaRPr lang="id-ID"/>
        </a:p>
      </dgm:t>
    </dgm:pt>
    <dgm:pt modelId="{6F029715-D6E4-4ABB-BB98-7DCB773E23BB}" type="pres">
      <dgm:prSet presAssocID="{87B3AFB6-99F3-48C2-B429-2401A8C05FD7}" presName="rootConnector" presStyleLbl="node3" presStyleIdx="1" presStyleCnt="2"/>
      <dgm:spPr/>
      <dgm:t>
        <a:bodyPr/>
        <a:lstStyle/>
        <a:p>
          <a:endParaRPr lang="id-ID"/>
        </a:p>
      </dgm:t>
    </dgm:pt>
    <dgm:pt modelId="{689AC810-3A98-4D89-A5B3-C91BEE046C28}" type="pres">
      <dgm:prSet presAssocID="{87B3AFB6-99F3-48C2-B429-2401A8C05FD7}" presName="hierChild4" presStyleCnt="0"/>
      <dgm:spPr/>
    </dgm:pt>
    <dgm:pt modelId="{C0F2295D-DBFB-4170-A65F-2E421EF3C631}" type="pres">
      <dgm:prSet presAssocID="{87B3AFB6-99F3-48C2-B429-2401A8C05FD7}" presName="hierChild5" presStyleCnt="0"/>
      <dgm:spPr/>
    </dgm:pt>
    <dgm:pt modelId="{7CC98259-2FDB-4C0A-B175-CA1BB58FBCE9}" type="pres">
      <dgm:prSet presAssocID="{F3C48756-DA9D-4BD8-9F36-EEB936BE92C2}" presName="hierChild5" presStyleCnt="0"/>
      <dgm:spPr/>
    </dgm:pt>
    <dgm:pt modelId="{DFDF18D0-8028-4582-9B95-60416DC3EB5D}" type="pres">
      <dgm:prSet presAssocID="{BFC2F6DB-7519-4962-8454-CB3226CB4B50}" presName="Name35" presStyleLbl="parChTrans1D2" presStyleIdx="1" presStyleCnt="2"/>
      <dgm:spPr/>
      <dgm:t>
        <a:bodyPr/>
        <a:lstStyle/>
        <a:p>
          <a:endParaRPr lang="id-ID"/>
        </a:p>
      </dgm:t>
    </dgm:pt>
    <dgm:pt modelId="{459CF46D-B730-41F0-A8A1-1BF8C2C9B179}" type="pres">
      <dgm:prSet presAssocID="{B49A678F-D0B5-42BA-8277-4BB78B2C1726}" presName="hierRoot2" presStyleCnt="0">
        <dgm:presLayoutVars>
          <dgm:hierBranch/>
        </dgm:presLayoutVars>
      </dgm:prSet>
      <dgm:spPr/>
    </dgm:pt>
    <dgm:pt modelId="{E24534BB-404D-4F19-AB69-4868F2DB5D0C}" type="pres">
      <dgm:prSet presAssocID="{B49A678F-D0B5-42BA-8277-4BB78B2C1726}" presName="rootComposite" presStyleCnt="0"/>
      <dgm:spPr/>
    </dgm:pt>
    <dgm:pt modelId="{6A7EB859-331A-40C0-A1AE-580109D48AE5}" type="pres">
      <dgm:prSet presAssocID="{B49A678F-D0B5-42BA-8277-4BB78B2C1726}" presName="rootText" presStyleLbl="node2" presStyleIdx="1" presStyleCnt="2">
        <dgm:presLayoutVars>
          <dgm:chPref val="3"/>
        </dgm:presLayoutVars>
      </dgm:prSet>
      <dgm:spPr/>
      <dgm:t>
        <a:bodyPr/>
        <a:lstStyle/>
        <a:p>
          <a:endParaRPr lang="id-ID"/>
        </a:p>
      </dgm:t>
    </dgm:pt>
    <dgm:pt modelId="{9FFD110D-DBE6-4961-8FC6-1936F33AAAAA}" type="pres">
      <dgm:prSet presAssocID="{B49A678F-D0B5-42BA-8277-4BB78B2C1726}" presName="rootConnector" presStyleLbl="node2" presStyleIdx="1" presStyleCnt="2"/>
      <dgm:spPr/>
      <dgm:t>
        <a:bodyPr/>
        <a:lstStyle/>
        <a:p>
          <a:endParaRPr lang="id-ID"/>
        </a:p>
      </dgm:t>
    </dgm:pt>
    <dgm:pt modelId="{5F3EE89C-066C-41C4-BFF0-EB6D888AB056}" type="pres">
      <dgm:prSet presAssocID="{B49A678F-D0B5-42BA-8277-4BB78B2C1726}" presName="hierChild4" presStyleCnt="0"/>
      <dgm:spPr/>
    </dgm:pt>
    <dgm:pt modelId="{DBC46835-FC0F-49F2-BE8C-651AEC836B97}" type="pres">
      <dgm:prSet presAssocID="{B49A678F-D0B5-42BA-8277-4BB78B2C1726}" presName="hierChild5" presStyleCnt="0"/>
      <dgm:spPr/>
    </dgm:pt>
    <dgm:pt modelId="{0224F180-9C40-407C-8996-D46E1EE43D9D}" type="pres">
      <dgm:prSet presAssocID="{F3C087DD-5F65-44F3-A9B6-4810A3EF0AA8}" presName="hierChild3" presStyleCnt="0"/>
      <dgm:spPr/>
    </dgm:pt>
  </dgm:ptLst>
  <dgm:cxnLst>
    <dgm:cxn modelId="{F65C95B4-D0A4-43E4-8078-84866E535CA6}" srcId="{F3C48756-DA9D-4BD8-9F36-EEB936BE92C2}" destId="{87B3AFB6-99F3-48C2-B429-2401A8C05FD7}" srcOrd="1" destOrd="0" parTransId="{855A2544-76B4-4FFF-8200-125962BA00D3}" sibTransId="{CC86A32A-B74F-4AF0-AC47-0648EFDFCF87}"/>
    <dgm:cxn modelId="{DFAC2155-6D7F-4BB0-B8AD-BDC6C6902A8A}" type="presOf" srcId="{87B3AFB6-99F3-48C2-B429-2401A8C05FD7}" destId="{E9C99217-487D-49B3-A81D-5683517E5FC1}" srcOrd="0" destOrd="0" presId="urn:microsoft.com/office/officeart/2005/8/layout/orgChart1"/>
    <dgm:cxn modelId="{76938CE8-C5D8-406D-8162-CBF210A41CAA}" type="presOf" srcId="{8CE915A8-4698-46B2-ACD5-C9423F10794A}" destId="{E5ABB4E9-1120-4CAC-A703-9947C09D9D68}" srcOrd="1" destOrd="0" presId="urn:microsoft.com/office/officeart/2005/8/layout/orgChart1"/>
    <dgm:cxn modelId="{2DF2826C-2CB4-46C4-8414-4B6304D4843D}" srcId="{8CE915A8-4698-46B2-ACD5-C9423F10794A}" destId="{4567F7CF-27FB-4EF1-9C68-838617C9DBE9}" srcOrd="1" destOrd="0" parTransId="{E8D76447-3F15-4CF8-AD7E-B62EFF5AD4C5}" sibTransId="{C78E8941-DEDF-46B7-A542-83B5EAF6F147}"/>
    <dgm:cxn modelId="{7DDC371B-73BE-49D7-BEBF-741589B76F50}" type="presOf" srcId="{0847C56D-03B7-40AD-8855-9F8E47203299}" destId="{8E754DA4-1086-46B8-A0DD-2E7C38AF72F6}" srcOrd="0" destOrd="0" presId="urn:microsoft.com/office/officeart/2005/8/layout/orgChart1"/>
    <dgm:cxn modelId="{5E5524DF-10C1-45C2-A990-0B5C07290DA3}" type="presOf" srcId="{F3C087DD-5F65-44F3-A9B6-4810A3EF0AA8}" destId="{95FD55D4-7A57-48DB-B82A-C00DF5B9C062}" srcOrd="0" destOrd="0" presId="urn:microsoft.com/office/officeart/2005/8/layout/orgChart1"/>
    <dgm:cxn modelId="{4D35A6AE-F120-477E-9EE2-2321EB8186C2}" type="presOf" srcId="{E8D76447-3F15-4CF8-AD7E-B62EFF5AD4C5}" destId="{9E71C30F-1D70-4FFF-8896-053EB7079208}" srcOrd="0" destOrd="0" presId="urn:microsoft.com/office/officeart/2005/8/layout/orgChart1"/>
    <dgm:cxn modelId="{63521B0F-3BFD-44A2-954B-CBC6D447E039}" type="presOf" srcId="{F3C48756-DA9D-4BD8-9F36-EEB936BE92C2}" destId="{ACEF1056-6221-4378-AF67-AB3E16C3D932}" srcOrd="0" destOrd="0" presId="urn:microsoft.com/office/officeart/2005/8/layout/orgChart1"/>
    <dgm:cxn modelId="{42545D5B-2614-400A-A07B-C46D3E4210A3}" type="presOf" srcId="{4567F7CF-27FB-4EF1-9C68-838617C9DBE9}" destId="{BA5ED1D9-82CE-4896-A4CF-A8619BA059ED}" srcOrd="0" destOrd="0" presId="urn:microsoft.com/office/officeart/2005/8/layout/orgChart1"/>
    <dgm:cxn modelId="{766A11AC-C29B-4D6E-B282-9606AF576806}" type="presOf" srcId="{8CE915A8-4698-46B2-ACD5-C9423F10794A}" destId="{97386514-ED19-4D97-828F-000815CE8089}" srcOrd="0" destOrd="0" presId="urn:microsoft.com/office/officeart/2005/8/layout/orgChart1"/>
    <dgm:cxn modelId="{A2A5C9B0-2614-4C9A-9E2B-291D74DBB49D}" type="presOf" srcId="{855A2544-76B4-4FFF-8200-125962BA00D3}" destId="{E0B9B133-2C04-4998-8AD7-305D0B3EA309}" srcOrd="0" destOrd="0" presId="urn:microsoft.com/office/officeart/2005/8/layout/orgChart1"/>
    <dgm:cxn modelId="{B157E66C-A095-43CD-8247-0DC50187B051}" type="presOf" srcId="{4567F7CF-27FB-4EF1-9C68-838617C9DBE9}" destId="{84956BC6-3602-43DB-9F82-F2D2A1772F55}" srcOrd="1" destOrd="0" presId="urn:microsoft.com/office/officeart/2005/8/layout/orgChart1"/>
    <dgm:cxn modelId="{8177528D-59F4-43F9-9D88-3B2C8135A1FF}" type="presOf" srcId="{0CA1BFAB-04CD-4361-AFA1-C699A0084F2C}" destId="{ED5196EB-E34A-40F1-85FF-861F910AD617}" srcOrd="1" destOrd="0" presId="urn:microsoft.com/office/officeart/2005/8/layout/orgChart1"/>
    <dgm:cxn modelId="{3C59B02B-0FD0-4CD0-8508-B40CBC975672}" type="presOf" srcId="{0CA1BFAB-04CD-4361-AFA1-C699A0084F2C}" destId="{E7CD6AD2-5FF8-4C35-A68F-C93B94FA0CA1}" srcOrd="0" destOrd="0" presId="urn:microsoft.com/office/officeart/2005/8/layout/orgChart1"/>
    <dgm:cxn modelId="{0D12087F-1910-43EF-8D34-A115302721E9}" srcId="{CEC61640-15CA-4531-A118-5527BB527721}" destId="{F3C087DD-5F65-44F3-A9B6-4810A3EF0AA8}" srcOrd="0" destOrd="0" parTransId="{32CA2ED6-AC35-4F5D-B529-3E6AF0B4728C}" sibTransId="{2CDA2E51-7196-4F80-BA80-84A78A906F8D}"/>
    <dgm:cxn modelId="{01F00CB4-494F-48F9-A40F-6C60BDD885DD}" type="presOf" srcId="{F3C087DD-5F65-44F3-A9B6-4810A3EF0AA8}" destId="{36DF29FE-A74E-4093-AE46-80847478A2F5}" srcOrd="1" destOrd="0" presId="urn:microsoft.com/office/officeart/2005/8/layout/orgChart1"/>
    <dgm:cxn modelId="{39523CAB-6BF5-4C1E-80B2-3F81D5A5FCA0}" type="presOf" srcId="{F89AEC16-192D-43C1-8C5D-9FD67AB5151E}" destId="{85415E67-946E-4A29-9C9F-106535DB2D29}" srcOrd="0" destOrd="0" presId="urn:microsoft.com/office/officeart/2005/8/layout/orgChart1"/>
    <dgm:cxn modelId="{8EEDB8B3-86A9-4EC3-816C-982E771EF0DC}" srcId="{8CE915A8-4698-46B2-ACD5-C9423F10794A}" destId="{0847C56D-03B7-40AD-8855-9F8E47203299}" srcOrd="0" destOrd="0" parTransId="{FADAA9A5-9BA4-4225-903D-F1C342CEE212}" sibTransId="{1447F450-737B-4DCD-BC42-1E5BD17DA887}"/>
    <dgm:cxn modelId="{8E52BEB6-33BD-4C0C-B0E9-2081702018E0}" srcId="{F3C087DD-5F65-44F3-A9B6-4810A3EF0AA8}" destId="{B49A678F-D0B5-42BA-8277-4BB78B2C1726}" srcOrd="1" destOrd="0" parTransId="{BFC2F6DB-7519-4962-8454-CB3226CB4B50}" sibTransId="{2A7DCAB2-5CCD-4AC4-A5BF-D0D5A2BDE138}"/>
    <dgm:cxn modelId="{9CE82EA9-D3E8-4929-927C-C3EA76957D20}" type="presOf" srcId="{B49A678F-D0B5-42BA-8277-4BB78B2C1726}" destId="{6A7EB859-331A-40C0-A1AE-580109D48AE5}" srcOrd="0" destOrd="0" presId="urn:microsoft.com/office/officeart/2005/8/layout/orgChart1"/>
    <dgm:cxn modelId="{5D784AD2-636D-46EE-A828-AC8752388917}" type="presOf" srcId="{CEC61640-15CA-4531-A118-5527BB527721}" destId="{A98C7BD0-726E-4986-B2DB-2A3CF7414A23}" srcOrd="0" destOrd="0" presId="urn:microsoft.com/office/officeart/2005/8/layout/orgChart1"/>
    <dgm:cxn modelId="{1690BED4-13B7-4AEA-B049-0C2E08EB3723}" srcId="{8CE915A8-4698-46B2-ACD5-C9423F10794A}" destId="{0CA1BFAB-04CD-4361-AFA1-C699A0084F2C}" srcOrd="2" destOrd="0" parTransId="{A7092F5C-25C0-4D48-8763-163C942979C1}" sibTransId="{6212AFEE-AC07-4D98-A4DB-4080A824AAE5}"/>
    <dgm:cxn modelId="{8F8E6A17-FB87-4A7E-B221-666FCBC717E0}" type="presOf" srcId="{F3C48756-DA9D-4BD8-9F36-EEB936BE92C2}" destId="{B9077C6E-67DA-473F-A209-222AEAB07D0C}" srcOrd="1" destOrd="0" presId="urn:microsoft.com/office/officeart/2005/8/layout/orgChart1"/>
    <dgm:cxn modelId="{9A8DF0AE-A993-4AB8-B63F-F7A8A9D66AB2}" type="presOf" srcId="{A7092F5C-25C0-4D48-8763-163C942979C1}" destId="{10D2D198-6736-4BAF-8E02-70DA4FC73AD4}" srcOrd="0" destOrd="0" presId="urn:microsoft.com/office/officeart/2005/8/layout/orgChart1"/>
    <dgm:cxn modelId="{36E77EBE-0728-4AC5-B375-29F85CD39ECC}" type="presOf" srcId="{FADAA9A5-9BA4-4225-903D-F1C342CEE212}" destId="{324B51D1-2BE8-41B7-B865-C4884F3B6A13}" srcOrd="0" destOrd="0" presId="urn:microsoft.com/office/officeart/2005/8/layout/orgChart1"/>
    <dgm:cxn modelId="{9C7EA111-4FBF-455C-ABD7-4911C0AEF57A}" type="presOf" srcId="{87B3AFB6-99F3-48C2-B429-2401A8C05FD7}" destId="{6F029715-D6E4-4ABB-BB98-7DCB773E23BB}" srcOrd="1" destOrd="0" presId="urn:microsoft.com/office/officeart/2005/8/layout/orgChart1"/>
    <dgm:cxn modelId="{4EF547BF-9645-4994-89EA-F4A9461C957D}" srcId="{F3C087DD-5F65-44F3-A9B6-4810A3EF0AA8}" destId="{F3C48756-DA9D-4BD8-9F36-EEB936BE92C2}" srcOrd="0" destOrd="0" parTransId="{C55299AF-D2CB-4636-BE70-AB339CBC4165}" sibTransId="{EB11483A-B718-4A51-BEF3-39BC31502EAF}"/>
    <dgm:cxn modelId="{B6CD8C95-E62B-496C-85F9-04C315769582}" type="presOf" srcId="{BFC2F6DB-7519-4962-8454-CB3226CB4B50}" destId="{DFDF18D0-8028-4582-9B95-60416DC3EB5D}" srcOrd="0" destOrd="0" presId="urn:microsoft.com/office/officeart/2005/8/layout/orgChart1"/>
    <dgm:cxn modelId="{50503E52-1350-4F29-B964-E7D29657B4CE}" type="presOf" srcId="{B49A678F-D0B5-42BA-8277-4BB78B2C1726}" destId="{9FFD110D-DBE6-4961-8FC6-1936F33AAAAA}" srcOrd="1" destOrd="0" presId="urn:microsoft.com/office/officeart/2005/8/layout/orgChart1"/>
    <dgm:cxn modelId="{75F9D0E9-E0C1-4BEC-B998-91FD1BBCEF4F}" srcId="{F3C48756-DA9D-4BD8-9F36-EEB936BE92C2}" destId="{8CE915A8-4698-46B2-ACD5-C9423F10794A}" srcOrd="0" destOrd="0" parTransId="{F89AEC16-192D-43C1-8C5D-9FD67AB5151E}" sibTransId="{48C8FFA5-D167-4E81-B9EB-F386AD1BBD58}"/>
    <dgm:cxn modelId="{DBE4F5CD-BE8E-4902-A397-F1661046DC08}" type="presOf" srcId="{C55299AF-D2CB-4636-BE70-AB339CBC4165}" destId="{CE8C0865-F2C6-481C-BAF8-F1C7F8010E42}" srcOrd="0" destOrd="0" presId="urn:microsoft.com/office/officeart/2005/8/layout/orgChart1"/>
    <dgm:cxn modelId="{A5D41056-D0A1-4809-90BB-A00649C03E97}" type="presOf" srcId="{0847C56D-03B7-40AD-8855-9F8E47203299}" destId="{1DC1520F-A923-456D-89A3-4C2EE7EEFF84}" srcOrd="1" destOrd="0" presId="urn:microsoft.com/office/officeart/2005/8/layout/orgChart1"/>
    <dgm:cxn modelId="{D980C6C3-2556-44F7-A724-5C5D47126D66}" type="presParOf" srcId="{A98C7BD0-726E-4986-B2DB-2A3CF7414A23}" destId="{7798FA00-9EF1-4321-B37E-47FC82BDA956}" srcOrd="0" destOrd="0" presId="urn:microsoft.com/office/officeart/2005/8/layout/orgChart1"/>
    <dgm:cxn modelId="{25185C0D-333F-48FC-B7C5-F303E9EC8386}" type="presParOf" srcId="{7798FA00-9EF1-4321-B37E-47FC82BDA956}" destId="{17BB6044-D45E-4A1D-98F9-F4C7C32070DA}" srcOrd="0" destOrd="0" presId="urn:microsoft.com/office/officeart/2005/8/layout/orgChart1"/>
    <dgm:cxn modelId="{42DD9557-7C60-433E-AA4C-C7FA39199D59}" type="presParOf" srcId="{17BB6044-D45E-4A1D-98F9-F4C7C32070DA}" destId="{95FD55D4-7A57-48DB-B82A-C00DF5B9C062}" srcOrd="0" destOrd="0" presId="urn:microsoft.com/office/officeart/2005/8/layout/orgChart1"/>
    <dgm:cxn modelId="{FFA7B1E7-E4B0-400E-8A40-DFE622AFAB4D}" type="presParOf" srcId="{17BB6044-D45E-4A1D-98F9-F4C7C32070DA}" destId="{36DF29FE-A74E-4093-AE46-80847478A2F5}" srcOrd="1" destOrd="0" presId="urn:microsoft.com/office/officeart/2005/8/layout/orgChart1"/>
    <dgm:cxn modelId="{BAC19A34-B578-4F30-B54E-AD7EF5856AF8}" type="presParOf" srcId="{7798FA00-9EF1-4321-B37E-47FC82BDA956}" destId="{CFC9A0E4-F1EF-41F5-8AA5-EC243567608B}" srcOrd="1" destOrd="0" presId="urn:microsoft.com/office/officeart/2005/8/layout/orgChart1"/>
    <dgm:cxn modelId="{89927702-07A3-4338-B310-BC7A4793C478}" type="presParOf" srcId="{CFC9A0E4-F1EF-41F5-8AA5-EC243567608B}" destId="{CE8C0865-F2C6-481C-BAF8-F1C7F8010E42}" srcOrd="0" destOrd="0" presId="urn:microsoft.com/office/officeart/2005/8/layout/orgChart1"/>
    <dgm:cxn modelId="{7DA33EB6-39EB-472B-A63C-FD6E337E2A8D}" type="presParOf" srcId="{CFC9A0E4-F1EF-41F5-8AA5-EC243567608B}" destId="{D6C9FEEB-DC0C-475E-8ABB-C5B937465431}" srcOrd="1" destOrd="0" presId="urn:microsoft.com/office/officeart/2005/8/layout/orgChart1"/>
    <dgm:cxn modelId="{E24DE7DF-1134-445B-BF63-AE96A92E31A0}" type="presParOf" srcId="{D6C9FEEB-DC0C-475E-8ABB-C5B937465431}" destId="{B1BFECC8-7ADE-49E6-9789-0665CA695B5E}" srcOrd="0" destOrd="0" presId="urn:microsoft.com/office/officeart/2005/8/layout/orgChart1"/>
    <dgm:cxn modelId="{691A106B-751A-4DC0-837F-8541530FE9C1}" type="presParOf" srcId="{B1BFECC8-7ADE-49E6-9789-0665CA695B5E}" destId="{ACEF1056-6221-4378-AF67-AB3E16C3D932}" srcOrd="0" destOrd="0" presId="urn:microsoft.com/office/officeart/2005/8/layout/orgChart1"/>
    <dgm:cxn modelId="{F93C144D-638C-4328-A5BD-67CC917C5DD8}" type="presParOf" srcId="{B1BFECC8-7ADE-49E6-9789-0665CA695B5E}" destId="{B9077C6E-67DA-473F-A209-222AEAB07D0C}" srcOrd="1" destOrd="0" presId="urn:microsoft.com/office/officeart/2005/8/layout/orgChart1"/>
    <dgm:cxn modelId="{494EC052-013B-4BC3-B227-43E0F44FFD17}" type="presParOf" srcId="{D6C9FEEB-DC0C-475E-8ABB-C5B937465431}" destId="{755A954D-BAB4-4652-8084-EEADA1F5CCEC}" srcOrd="1" destOrd="0" presId="urn:microsoft.com/office/officeart/2005/8/layout/orgChart1"/>
    <dgm:cxn modelId="{A7D4C370-02ED-4B63-9BCA-A2342948AE58}" type="presParOf" srcId="{755A954D-BAB4-4652-8084-EEADA1F5CCEC}" destId="{85415E67-946E-4A29-9C9F-106535DB2D29}" srcOrd="0" destOrd="0" presId="urn:microsoft.com/office/officeart/2005/8/layout/orgChart1"/>
    <dgm:cxn modelId="{05D7530B-CCA7-427F-AD13-E70F9BE88112}" type="presParOf" srcId="{755A954D-BAB4-4652-8084-EEADA1F5CCEC}" destId="{1FB8A136-A602-4284-9ADB-9ED63DCB6CB0}" srcOrd="1" destOrd="0" presId="urn:microsoft.com/office/officeart/2005/8/layout/orgChart1"/>
    <dgm:cxn modelId="{FD9BBCEE-AB17-4815-BA41-DFC51C03FE3F}" type="presParOf" srcId="{1FB8A136-A602-4284-9ADB-9ED63DCB6CB0}" destId="{E10208A7-DE16-4B56-B88A-239A3367C4AA}" srcOrd="0" destOrd="0" presId="urn:microsoft.com/office/officeart/2005/8/layout/orgChart1"/>
    <dgm:cxn modelId="{FA3C6FDD-4F5B-4DB1-832B-4C769B725181}" type="presParOf" srcId="{E10208A7-DE16-4B56-B88A-239A3367C4AA}" destId="{97386514-ED19-4D97-828F-000815CE8089}" srcOrd="0" destOrd="0" presId="urn:microsoft.com/office/officeart/2005/8/layout/orgChart1"/>
    <dgm:cxn modelId="{95351A31-592F-443B-87A1-9A5B8AE1E17D}" type="presParOf" srcId="{E10208A7-DE16-4B56-B88A-239A3367C4AA}" destId="{E5ABB4E9-1120-4CAC-A703-9947C09D9D68}" srcOrd="1" destOrd="0" presId="urn:microsoft.com/office/officeart/2005/8/layout/orgChart1"/>
    <dgm:cxn modelId="{6694EE4F-3DCE-4B97-8A37-F06E57072F82}" type="presParOf" srcId="{1FB8A136-A602-4284-9ADB-9ED63DCB6CB0}" destId="{A900DE57-EC98-4DC0-BD55-BF6A1C39540A}" srcOrd="1" destOrd="0" presId="urn:microsoft.com/office/officeart/2005/8/layout/orgChart1"/>
    <dgm:cxn modelId="{34472137-B820-4C54-AF7F-E6E437D16D4D}" type="presParOf" srcId="{A900DE57-EC98-4DC0-BD55-BF6A1C39540A}" destId="{324B51D1-2BE8-41B7-B865-C4884F3B6A13}" srcOrd="0" destOrd="0" presId="urn:microsoft.com/office/officeart/2005/8/layout/orgChart1"/>
    <dgm:cxn modelId="{BC69BCE0-C6A2-4CC4-AB55-81C866184119}" type="presParOf" srcId="{A900DE57-EC98-4DC0-BD55-BF6A1C39540A}" destId="{040F5C96-10C6-49D5-A861-61487CEF8792}" srcOrd="1" destOrd="0" presId="urn:microsoft.com/office/officeart/2005/8/layout/orgChart1"/>
    <dgm:cxn modelId="{D975C289-EE9F-4840-B4D0-8C11AD351CAC}" type="presParOf" srcId="{040F5C96-10C6-49D5-A861-61487CEF8792}" destId="{A0E3E001-EB98-4745-8880-2B43F8D068B1}" srcOrd="0" destOrd="0" presId="urn:microsoft.com/office/officeart/2005/8/layout/orgChart1"/>
    <dgm:cxn modelId="{C67B0CE9-B12B-4484-9141-99A7D3C8AF0C}" type="presParOf" srcId="{A0E3E001-EB98-4745-8880-2B43F8D068B1}" destId="{8E754DA4-1086-46B8-A0DD-2E7C38AF72F6}" srcOrd="0" destOrd="0" presId="urn:microsoft.com/office/officeart/2005/8/layout/orgChart1"/>
    <dgm:cxn modelId="{D3B265FB-9DB0-451C-AA6A-C8E42BE59C16}" type="presParOf" srcId="{A0E3E001-EB98-4745-8880-2B43F8D068B1}" destId="{1DC1520F-A923-456D-89A3-4C2EE7EEFF84}" srcOrd="1" destOrd="0" presId="urn:microsoft.com/office/officeart/2005/8/layout/orgChart1"/>
    <dgm:cxn modelId="{77702696-AF42-45CF-B04E-7D48F6C01D57}" type="presParOf" srcId="{040F5C96-10C6-49D5-A861-61487CEF8792}" destId="{A4FCD7B6-2FB8-4DF3-84C7-7AD98CBB898C}" srcOrd="1" destOrd="0" presId="urn:microsoft.com/office/officeart/2005/8/layout/orgChart1"/>
    <dgm:cxn modelId="{1769BC2E-57C3-4D6E-85CA-1848D71B2B66}" type="presParOf" srcId="{040F5C96-10C6-49D5-A861-61487CEF8792}" destId="{B76610ED-CC39-416B-901A-DC353DABE4C4}" srcOrd="2" destOrd="0" presId="urn:microsoft.com/office/officeart/2005/8/layout/orgChart1"/>
    <dgm:cxn modelId="{C7A151D3-65A3-4F97-A3FF-52703096E809}" type="presParOf" srcId="{A900DE57-EC98-4DC0-BD55-BF6A1C39540A}" destId="{9E71C30F-1D70-4FFF-8896-053EB7079208}" srcOrd="2" destOrd="0" presId="urn:microsoft.com/office/officeart/2005/8/layout/orgChart1"/>
    <dgm:cxn modelId="{6272820C-4231-4DC9-B8FF-BE42DEFD9B11}" type="presParOf" srcId="{A900DE57-EC98-4DC0-BD55-BF6A1C39540A}" destId="{63664879-9281-49D5-B9B1-2E6744F8C1F7}" srcOrd="3" destOrd="0" presId="urn:microsoft.com/office/officeart/2005/8/layout/orgChart1"/>
    <dgm:cxn modelId="{35023EA5-870C-4B44-90C7-ECABE5B36D69}" type="presParOf" srcId="{63664879-9281-49D5-B9B1-2E6744F8C1F7}" destId="{04A1E579-9375-4BBD-BED3-CE56BB82F14B}" srcOrd="0" destOrd="0" presId="urn:microsoft.com/office/officeart/2005/8/layout/orgChart1"/>
    <dgm:cxn modelId="{398BAC98-BECE-457F-AEBA-DEAF45DF111C}" type="presParOf" srcId="{04A1E579-9375-4BBD-BED3-CE56BB82F14B}" destId="{BA5ED1D9-82CE-4896-A4CF-A8619BA059ED}" srcOrd="0" destOrd="0" presId="urn:microsoft.com/office/officeart/2005/8/layout/orgChart1"/>
    <dgm:cxn modelId="{9B61FBDE-453E-4509-985E-23E50E015C1C}" type="presParOf" srcId="{04A1E579-9375-4BBD-BED3-CE56BB82F14B}" destId="{84956BC6-3602-43DB-9F82-F2D2A1772F55}" srcOrd="1" destOrd="0" presId="urn:microsoft.com/office/officeart/2005/8/layout/orgChart1"/>
    <dgm:cxn modelId="{262D0D2E-CD45-40C0-BC4A-D98F87406CBC}" type="presParOf" srcId="{63664879-9281-49D5-B9B1-2E6744F8C1F7}" destId="{3CBCE17C-2083-4E51-A5A8-9A1DD0F5A1F7}" srcOrd="1" destOrd="0" presId="urn:microsoft.com/office/officeart/2005/8/layout/orgChart1"/>
    <dgm:cxn modelId="{E6322BB1-52A8-48FA-9900-FA281AFD0CD9}" type="presParOf" srcId="{63664879-9281-49D5-B9B1-2E6744F8C1F7}" destId="{E5A38C29-F550-4D2C-A9E4-67524BB5A7AD}" srcOrd="2" destOrd="0" presId="urn:microsoft.com/office/officeart/2005/8/layout/orgChart1"/>
    <dgm:cxn modelId="{6F84110E-F8C8-4261-82D8-806A9C011BBB}" type="presParOf" srcId="{A900DE57-EC98-4DC0-BD55-BF6A1C39540A}" destId="{10D2D198-6736-4BAF-8E02-70DA4FC73AD4}" srcOrd="4" destOrd="0" presId="urn:microsoft.com/office/officeart/2005/8/layout/orgChart1"/>
    <dgm:cxn modelId="{C1395AC6-47FD-414A-BED7-C8D174AD9D91}" type="presParOf" srcId="{A900DE57-EC98-4DC0-BD55-BF6A1C39540A}" destId="{9D732BD5-2FE2-449F-915A-087C144A7EDA}" srcOrd="5" destOrd="0" presId="urn:microsoft.com/office/officeart/2005/8/layout/orgChart1"/>
    <dgm:cxn modelId="{14DB7819-265D-4BA3-A191-F54D8C1393D4}" type="presParOf" srcId="{9D732BD5-2FE2-449F-915A-087C144A7EDA}" destId="{11DCC3C9-57B9-4967-B982-B8E788BFDB5C}" srcOrd="0" destOrd="0" presId="urn:microsoft.com/office/officeart/2005/8/layout/orgChart1"/>
    <dgm:cxn modelId="{9D0C5FAE-7C63-4E7C-B8BB-FAAC0D078E77}" type="presParOf" srcId="{11DCC3C9-57B9-4967-B982-B8E788BFDB5C}" destId="{E7CD6AD2-5FF8-4C35-A68F-C93B94FA0CA1}" srcOrd="0" destOrd="0" presId="urn:microsoft.com/office/officeart/2005/8/layout/orgChart1"/>
    <dgm:cxn modelId="{10AFBF8C-640C-419D-B897-8DCA6F43F341}" type="presParOf" srcId="{11DCC3C9-57B9-4967-B982-B8E788BFDB5C}" destId="{ED5196EB-E34A-40F1-85FF-861F910AD617}" srcOrd="1" destOrd="0" presId="urn:microsoft.com/office/officeart/2005/8/layout/orgChart1"/>
    <dgm:cxn modelId="{9C0A0ABE-8A76-430F-B05E-D6434E500742}" type="presParOf" srcId="{9D732BD5-2FE2-449F-915A-087C144A7EDA}" destId="{0FB1E735-EAD0-49EB-95B8-3BB31D70E3E4}" srcOrd="1" destOrd="0" presId="urn:microsoft.com/office/officeart/2005/8/layout/orgChart1"/>
    <dgm:cxn modelId="{B5889FF6-546D-4390-AC76-F0BA2EFB7D9F}" type="presParOf" srcId="{9D732BD5-2FE2-449F-915A-087C144A7EDA}" destId="{2EC281E5-B09A-40C9-ADAB-94C1D2C4AC35}" srcOrd="2" destOrd="0" presId="urn:microsoft.com/office/officeart/2005/8/layout/orgChart1"/>
    <dgm:cxn modelId="{4F261500-9086-4963-877A-0E7A096A1355}" type="presParOf" srcId="{1FB8A136-A602-4284-9ADB-9ED63DCB6CB0}" destId="{CBAECDA5-B296-438F-B36C-3CAEC31F7AA0}" srcOrd="2" destOrd="0" presId="urn:microsoft.com/office/officeart/2005/8/layout/orgChart1"/>
    <dgm:cxn modelId="{2B5C82FB-5850-4B7A-B084-6BEBDD62ACED}" type="presParOf" srcId="{755A954D-BAB4-4652-8084-EEADA1F5CCEC}" destId="{E0B9B133-2C04-4998-8AD7-305D0B3EA309}" srcOrd="2" destOrd="0" presId="urn:microsoft.com/office/officeart/2005/8/layout/orgChart1"/>
    <dgm:cxn modelId="{47965832-8F90-43AF-8F55-AFFCD66B1097}" type="presParOf" srcId="{755A954D-BAB4-4652-8084-EEADA1F5CCEC}" destId="{8F5D5C73-F5A6-4454-93F2-F45409D74A98}" srcOrd="3" destOrd="0" presId="urn:microsoft.com/office/officeart/2005/8/layout/orgChart1"/>
    <dgm:cxn modelId="{929643E2-244E-405E-8DCD-DFF97C4F7ED7}" type="presParOf" srcId="{8F5D5C73-F5A6-4454-93F2-F45409D74A98}" destId="{6EC550B1-6625-45F8-98F4-44F4A99ABC88}" srcOrd="0" destOrd="0" presId="urn:microsoft.com/office/officeart/2005/8/layout/orgChart1"/>
    <dgm:cxn modelId="{F3CBC3B4-7350-496D-8272-68A5AA068D8F}" type="presParOf" srcId="{6EC550B1-6625-45F8-98F4-44F4A99ABC88}" destId="{E9C99217-487D-49B3-A81D-5683517E5FC1}" srcOrd="0" destOrd="0" presId="urn:microsoft.com/office/officeart/2005/8/layout/orgChart1"/>
    <dgm:cxn modelId="{555E4AAB-EA54-4924-968C-D9D92E20E328}" type="presParOf" srcId="{6EC550B1-6625-45F8-98F4-44F4A99ABC88}" destId="{6F029715-D6E4-4ABB-BB98-7DCB773E23BB}" srcOrd="1" destOrd="0" presId="urn:microsoft.com/office/officeart/2005/8/layout/orgChart1"/>
    <dgm:cxn modelId="{051A959B-D05A-438C-BF08-8226F7119E8A}" type="presParOf" srcId="{8F5D5C73-F5A6-4454-93F2-F45409D74A98}" destId="{689AC810-3A98-4D89-A5B3-C91BEE046C28}" srcOrd="1" destOrd="0" presId="urn:microsoft.com/office/officeart/2005/8/layout/orgChart1"/>
    <dgm:cxn modelId="{7646BF49-23BC-44CF-8B9B-49DCE3CDDA0E}" type="presParOf" srcId="{8F5D5C73-F5A6-4454-93F2-F45409D74A98}" destId="{C0F2295D-DBFB-4170-A65F-2E421EF3C631}" srcOrd="2" destOrd="0" presId="urn:microsoft.com/office/officeart/2005/8/layout/orgChart1"/>
    <dgm:cxn modelId="{D7149186-D780-4E91-B0C4-C1B560491CC3}" type="presParOf" srcId="{D6C9FEEB-DC0C-475E-8ABB-C5B937465431}" destId="{7CC98259-2FDB-4C0A-B175-CA1BB58FBCE9}" srcOrd="2" destOrd="0" presId="urn:microsoft.com/office/officeart/2005/8/layout/orgChart1"/>
    <dgm:cxn modelId="{AEBAE29F-7559-4C1E-ADA7-04DAA6986AD5}" type="presParOf" srcId="{CFC9A0E4-F1EF-41F5-8AA5-EC243567608B}" destId="{DFDF18D0-8028-4582-9B95-60416DC3EB5D}" srcOrd="2" destOrd="0" presId="urn:microsoft.com/office/officeart/2005/8/layout/orgChart1"/>
    <dgm:cxn modelId="{DB620483-B160-42F4-89E8-24BA19AA9765}" type="presParOf" srcId="{CFC9A0E4-F1EF-41F5-8AA5-EC243567608B}" destId="{459CF46D-B730-41F0-A8A1-1BF8C2C9B179}" srcOrd="3" destOrd="0" presId="urn:microsoft.com/office/officeart/2005/8/layout/orgChart1"/>
    <dgm:cxn modelId="{378D239B-B2B9-4196-9692-9E9035AC4EF3}" type="presParOf" srcId="{459CF46D-B730-41F0-A8A1-1BF8C2C9B179}" destId="{E24534BB-404D-4F19-AB69-4868F2DB5D0C}" srcOrd="0" destOrd="0" presId="urn:microsoft.com/office/officeart/2005/8/layout/orgChart1"/>
    <dgm:cxn modelId="{8DE78A4B-5977-45E2-A011-E61D913E5D7B}" type="presParOf" srcId="{E24534BB-404D-4F19-AB69-4868F2DB5D0C}" destId="{6A7EB859-331A-40C0-A1AE-580109D48AE5}" srcOrd="0" destOrd="0" presId="urn:microsoft.com/office/officeart/2005/8/layout/orgChart1"/>
    <dgm:cxn modelId="{46486D92-3973-4559-AF9C-0969A5A003A1}" type="presParOf" srcId="{E24534BB-404D-4F19-AB69-4868F2DB5D0C}" destId="{9FFD110D-DBE6-4961-8FC6-1936F33AAAAA}" srcOrd="1" destOrd="0" presId="urn:microsoft.com/office/officeart/2005/8/layout/orgChart1"/>
    <dgm:cxn modelId="{0623BEE5-8C6B-48CE-A768-C3CF6C070136}" type="presParOf" srcId="{459CF46D-B730-41F0-A8A1-1BF8C2C9B179}" destId="{5F3EE89C-066C-41C4-BFF0-EB6D888AB056}" srcOrd="1" destOrd="0" presId="urn:microsoft.com/office/officeart/2005/8/layout/orgChart1"/>
    <dgm:cxn modelId="{610BAB1E-78AD-45CB-A7B1-52B628AF5437}" type="presParOf" srcId="{459CF46D-B730-41F0-A8A1-1BF8C2C9B179}" destId="{DBC46835-FC0F-49F2-BE8C-651AEC836B97}" srcOrd="2" destOrd="0" presId="urn:microsoft.com/office/officeart/2005/8/layout/orgChart1"/>
    <dgm:cxn modelId="{4DCF8FA5-A9AD-4663-A6C6-20A93AB15CE5}" type="presParOf" srcId="{7798FA00-9EF1-4321-B37E-47FC82BDA956}" destId="{0224F180-9C40-407C-8996-D46E1EE43D9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2E3F4-0880-42B1-855F-77045AD80DD8}">
      <dsp:nvSpPr>
        <dsp:cNvPr id="0" name=""/>
        <dsp:cNvSpPr/>
      </dsp:nvSpPr>
      <dsp:spPr>
        <a:xfrm>
          <a:off x="5718755" y="1138478"/>
          <a:ext cx="2187502" cy="520526"/>
        </a:xfrm>
        <a:custGeom>
          <a:avLst/>
          <a:gdLst/>
          <a:ahLst/>
          <a:cxnLst/>
          <a:rect l="0" t="0" r="0" b="0"/>
          <a:pathLst>
            <a:path>
              <a:moveTo>
                <a:pt x="0" y="0"/>
              </a:moveTo>
              <a:lnTo>
                <a:pt x="0" y="354723"/>
              </a:lnTo>
              <a:lnTo>
                <a:pt x="2187502" y="354723"/>
              </a:lnTo>
              <a:lnTo>
                <a:pt x="2187502" y="520526"/>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962C4DD-3A6D-42CB-A351-3C43783CCD8B}">
      <dsp:nvSpPr>
        <dsp:cNvPr id="0" name=""/>
        <dsp:cNvSpPr/>
      </dsp:nvSpPr>
      <dsp:spPr>
        <a:xfrm>
          <a:off x="5718755" y="2795511"/>
          <a:ext cx="1093751" cy="520526"/>
        </a:xfrm>
        <a:custGeom>
          <a:avLst/>
          <a:gdLst/>
          <a:ahLst/>
          <a:cxnLst/>
          <a:rect l="0" t="0" r="0" b="0"/>
          <a:pathLst>
            <a:path>
              <a:moveTo>
                <a:pt x="0" y="0"/>
              </a:moveTo>
              <a:lnTo>
                <a:pt x="0" y="354723"/>
              </a:lnTo>
              <a:lnTo>
                <a:pt x="1093751" y="354723"/>
              </a:lnTo>
              <a:lnTo>
                <a:pt x="1093751" y="520526"/>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57CF633-649B-4A35-B927-4A6371E36547}">
      <dsp:nvSpPr>
        <dsp:cNvPr id="0" name=""/>
        <dsp:cNvSpPr/>
      </dsp:nvSpPr>
      <dsp:spPr>
        <a:xfrm>
          <a:off x="4625004" y="2795511"/>
          <a:ext cx="1093751" cy="520526"/>
        </a:xfrm>
        <a:custGeom>
          <a:avLst/>
          <a:gdLst/>
          <a:ahLst/>
          <a:cxnLst/>
          <a:rect l="0" t="0" r="0" b="0"/>
          <a:pathLst>
            <a:path>
              <a:moveTo>
                <a:pt x="1093751" y="0"/>
              </a:moveTo>
              <a:lnTo>
                <a:pt x="1093751" y="354723"/>
              </a:lnTo>
              <a:lnTo>
                <a:pt x="0" y="354723"/>
              </a:lnTo>
              <a:lnTo>
                <a:pt x="0" y="520526"/>
              </a:lnTo>
            </a:path>
          </a:pathLst>
        </a:custGeom>
        <a:noFill/>
        <a:ln w="25400" cap="flat" cmpd="sng" algn="ctr">
          <a:solidFill>
            <a:srgbClr val="4F81BD">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0EEF8A6D-6309-4B64-A6C3-C457C1E82D56}">
      <dsp:nvSpPr>
        <dsp:cNvPr id="0" name=""/>
        <dsp:cNvSpPr/>
      </dsp:nvSpPr>
      <dsp:spPr>
        <a:xfrm>
          <a:off x="5673035" y="1138478"/>
          <a:ext cx="91440" cy="520526"/>
        </a:xfrm>
        <a:custGeom>
          <a:avLst/>
          <a:gdLst/>
          <a:ahLst/>
          <a:cxnLst/>
          <a:rect l="0" t="0" r="0" b="0"/>
          <a:pathLst>
            <a:path>
              <a:moveTo>
                <a:pt x="45720" y="0"/>
              </a:moveTo>
              <a:lnTo>
                <a:pt x="45720" y="520526"/>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8020B111-45B8-4D1E-AD95-F29908AC229F}">
      <dsp:nvSpPr>
        <dsp:cNvPr id="0" name=""/>
        <dsp:cNvSpPr/>
      </dsp:nvSpPr>
      <dsp:spPr>
        <a:xfrm>
          <a:off x="3531253" y="1138478"/>
          <a:ext cx="2187502" cy="520526"/>
        </a:xfrm>
        <a:custGeom>
          <a:avLst/>
          <a:gdLst/>
          <a:ahLst/>
          <a:cxnLst/>
          <a:rect l="0" t="0" r="0" b="0"/>
          <a:pathLst>
            <a:path>
              <a:moveTo>
                <a:pt x="2187502" y="0"/>
              </a:moveTo>
              <a:lnTo>
                <a:pt x="2187502" y="354723"/>
              </a:lnTo>
              <a:lnTo>
                <a:pt x="0" y="354723"/>
              </a:lnTo>
              <a:lnTo>
                <a:pt x="0" y="520526"/>
              </a:lnTo>
            </a:path>
          </a:pathLst>
        </a:cu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055A40F-B222-4601-9EEB-DFED4B0133C3}">
      <dsp:nvSpPr>
        <dsp:cNvPr id="0" name=""/>
        <dsp:cNvSpPr/>
      </dsp:nvSpPr>
      <dsp:spPr>
        <a:xfrm>
          <a:off x="4823868" y="1971"/>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5494A3-D003-4536-BC58-007637D6F5D0}">
      <dsp:nvSpPr>
        <dsp:cNvPr id="0" name=""/>
        <dsp:cNvSpPr/>
      </dsp:nvSpPr>
      <dsp:spPr>
        <a:xfrm>
          <a:off x="5022732" y="190892"/>
          <a:ext cx="1789774" cy="113650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Direktur</a:t>
          </a:r>
          <a:endParaRPr lang="id-ID" sz="1700" kern="1200" dirty="0">
            <a:solidFill>
              <a:sysClr val="windowText" lastClr="000000">
                <a:hueOff val="0"/>
                <a:satOff val="0"/>
                <a:lumOff val="0"/>
                <a:alphaOff val="0"/>
              </a:sysClr>
            </a:solidFill>
            <a:latin typeface="Calibri"/>
            <a:ea typeface="+mn-ea"/>
            <a:cs typeface="+mn-cs"/>
          </a:endParaRPr>
        </a:p>
      </dsp:txBody>
      <dsp:txXfrm>
        <a:off x="5056019" y="224179"/>
        <a:ext cx="1723200" cy="1069932"/>
      </dsp:txXfrm>
    </dsp:sp>
    <dsp:sp modelId="{BC4DD2E8-763F-4C3A-A319-956D3CD00A68}">
      <dsp:nvSpPr>
        <dsp:cNvPr id="0" name=""/>
        <dsp:cNvSpPr/>
      </dsp:nvSpPr>
      <dsp:spPr>
        <a:xfrm>
          <a:off x="2636366" y="1659004"/>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D79928-2554-4FB6-9CF9-3ECA1E059940}">
      <dsp:nvSpPr>
        <dsp:cNvPr id="0" name=""/>
        <dsp:cNvSpPr/>
      </dsp:nvSpPr>
      <dsp:spPr>
        <a:xfrm>
          <a:off x="2835230" y="1847925"/>
          <a:ext cx="1789774" cy="113650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Kabag</a:t>
          </a:r>
        </a:p>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Pembelian</a:t>
          </a:r>
          <a:endParaRPr lang="id-ID" sz="1700" kern="1200" dirty="0">
            <a:solidFill>
              <a:sysClr val="windowText" lastClr="000000">
                <a:hueOff val="0"/>
                <a:satOff val="0"/>
                <a:lumOff val="0"/>
                <a:alphaOff val="0"/>
              </a:sysClr>
            </a:solidFill>
            <a:latin typeface="Calibri"/>
            <a:ea typeface="+mn-ea"/>
            <a:cs typeface="+mn-cs"/>
          </a:endParaRPr>
        </a:p>
      </dsp:txBody>
      <dsp:txXfrm>
        <a:off x="2868517" y="1881212"/>
        <a:ext cx="1723200" cy="1069932"/>
      </dsp:txXfrm>
    </dsp:sp>
    <dsp:sp modelId="{D6AF0E6A-8487-4CBB-A62D-04416BD04485}">
      <dsp:nvSpPr>
        <dsp:cNvPr id="0" name=""/>
        <dsp:cNvSpPr/>
      </dsp:nvSpPr>
      <dsp:spPr>
        <a:xfrm>
          <a:off x="4823868" y="1659004"/>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C389DD-D87E-450D-A3EA-C913DB82E940}">
      <dsp:nvSpPr>
        <dsp:cNvPr id="0" name=""/>
        <dsp:cNvSpPr/>
      </dsp:nvSpPr>
      <dsp:spPr>
        <a:xfrm>
          <a:off x="5022732" y="1847925"/>
          <a:ext cx="1789774" cy="113650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Kabag</a:t>
          </a:r>
        </a:p>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Penjualan</a:t>
          </a:r>
          <a:endParaRPr lang="id-ID" sz="1700" kern="1200" dirty="0">
            <a:solidFill>
              <a:sysClr val="windowText" lastClr="000000">
                <a:hueOff val="0"/>
                <a:satOff val="0"/>
                <a:lumOff val="0"/>
                <a:alphaOff val="0"/>
              </a:sysClr>
            </a:solidFill>
            <a:latin typeface="Calibri"/>
            <a:ea typeface="+mn-ea"/>
            <a:cs typeface="+mn-cs"/>
          </a:endParaRPr>
        </a:p>
      </dsp:txBody>
      <dsp:txXfrm>
        <a:off x="5056019" y="1881212"/>
        <a:ext cx="1723200" cy="1069932"/>
      </dsp:txXfrm>
    </dsp:sp>
    <dsp:sp modelId="{7D5AA2C9-75A5-4D63-8200-F50AE29C830C}">
      <dsp:nvSpPr>
        <dsp:cNvPr id="0" name=""/>
        <dsp:cNvSpPr/>
      </dsp:nvSpPr>
      <dsp:spPr>
        <a:xfrm>
          <a:off x="3730117" y="3316037"/>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778C46-7819-455C-A6F3-D94226F1217C}">
      <dsp:nvSpPr>
        <dsp:cNvPr id="0" name=""/>
        <dsp:cNvSpPr/>
      </dsp:nvSpPr>
      <dsp:spPr>
        <a:xfrm>
          <a:off x="3928981" y="3504958"/>
          <a:ext cx="1789774" cy="113650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Ka. Seksi </a:t>
          </a:r>
        </a:p>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Penjualan </a:t>
          </a:r>
        </a:p>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Sepeda Baru</a:t>
          </a:r>
          <a:endParaRPr lang="id-ID" sz="1700" kern="1200" dirty="0">
            <a:solidFill>
              <a:sysClr val="windowText" lastClr="000000">
                <a:hueOff val="0"/>
                <a:satOff val="0"/>
                <a:lumOff val="0"/>
                <a:alphaOff val="0"/>
              </a:sysClr>
            </a:solidFill>
            <a:latin typeface="Calibri"/>
            <a:ea typeface="+mn-ea"/>
            <a:cs typeface="+mn-cs"/>
          </a:endParaRPr>
        </a:p>
      </dsp:txBody>
      <dsp:txXfrm>
        <a:off x="3962268" y="3538245"/>
        <a:ext cx="1723200" cy="1069932"/>
      </dsp:txXfrm>
    </dsp:sp>
    <dsp:sp modelId="{0ACCADA0-2E72-4CC6-9DF9-58B285C0FF08}">
      <dsp:nvSpPr>
        <dsp:cNvPr id="0" name=""/>
        <dsp:cNvSpPr/>
      </dsp:nvSpPr>
      <dsp:spPr>
        <a:xfrm>
          <a:off x="5917619" y="3316037"/>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1F0B60-CE8C-4F20-92A2-B60E942C7B29}">
      <dsp:nvSpPr>
        <dsp:cNvPr id="0" name=""/>
        <dsp:cNvSpPr/>
      </dsp:nvSpPr>
      <dsp:spPr>
        <a:xfrm>
          <a:off x="6116483" y="3504958"/>
          <a:ext cx="1789774" cy="113650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Ka. Seksi </a:t>
          </a:r>
        </a:p>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Penjualan</a:t>
          </a:r>
        </a:p>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Sepeda  Bekas </a:t>
          </a:r>
          <a:endParaRPr lang="id-ID" sz="1700" kern="1200" dirty="0">
            <a:solidFill>
              <a:sysClr val="windowText" lastClr="000000">
                <a:hueOff val="0"/>
                <a:satOff val="0"/>
                <a:lumOff val="0"/>
                <a:alphaOff val="0"/>
              </a:sysClr>
            </a:solidFill>
            <a:latin typeface="Calibri"/>
            <a:ea typeface="+mn-ea"/>
            <a:cs typeface="+mn-cs"/>
          </a:endParaRPr>
        </a:p>
      </dsp:txBody>
      <dsp:txXfrm>
        <a:off x="6149770" y="3538245"/>
        <a:ext cx="1723200" cy="1069932"/>
      </dsp:txXfrm>
    </dsp:sp>
    <dsp:sp modelId="{E98F5F53-1C73-4E1F-8F68-FC793AA209C2}">
      <dsp:nvSpPr>
        <dsp:cNvPr id="0" name=""/>
        <dsp:cNvSpPr/>
      </dsp:nvSpPr>
      <dsp:spPr>
        <a:xfrm>
          <a:off x="7011370" y="1659004"/>
          <a:ext cx="1789774" cy="113650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A442FE-375F-4980-8B5A-4082F2814540}">
      <dsp:nvSpPr>
        <dsp:cNvPr id="0" name=""/>
        <dsp:cNvSpPr/>
      </dsp:nvSpPr>
      <dsp:spPr>
        <a:xfrm>
          <a:off x="7210234" y="1847925"/>
          <a:ext cx="1789774" cy="113650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Kabag </a:t>
          </a:r>
        </a:p>
        <a:p>
          <a:pPr lvl="0" algn="ctr" defTabSz="755650">
            <a:lnSpc>
              <a:spcPct val="90000"/>
            </a:lnSpc>
            <a:spcBef>
              <a:spcPct val="0"/>
            </a:spcBef>
            <a:spcAft>
              <a:spcPct val="35000"/>
            </a:spcAft>
          </a:pPr>
          <a:r>
            <a:rPr lang="id-ID" sz="1700" kern="1200" dirty="0" smtClean="0">
              <a:solidFill>
                <a:sysClr val="windowText" lastClr="000000">
                  <a:hueOff val="0"/>
                  <a:satOff val="0"/>
                  <a:lumOff val="0"/>
                  <a:alphaOff val="0"/>
                </a:sysClr>
              </a:solidFill>
              <a:latin typeface="Calibri"/>
              <a:ea typeface="+mn-ea"/>
              <a:cs typeface="+mn-cs"/>
            </a:rPr>
            <a:t>Akuntansi</a:t>
          </a:r>
          <a:endParaRPr lang="id-ID" sz="1700" kern="1200" dirty="0">
            <a:solidFill>
              <a:sysClr val="windowText" lastClr="000000">
                <a:hueOff val="0"/>
                <a:satOff val="0"/>
                <a:lumOff val="0"/>
                <a:alphaOff val="0"/>
              </a:sysClr>
            </a:solidFill>
            <a:latin typeface="Calibri"/>
            <a:ea typeface="+mn-ea"/>
            <a:cs typeface="+mn-cs"/>
          </a:endParaRPr>
        </a:p>
      </dsp:txBody>
      <dsp:txXfrm>
        <a:off x="7243521" y="1881212"/>
        <a:ext cx="1723200" cy="10699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F18D0-8028-4582-9B95-60416DC3EB5D}">
      <dsp:nvSpPr>
        <dsp:cNvPr id="0" name=""/>
        <dsp:cNvSpPr/>
      </dsp:nvSpPr>
      <dsp:spPr>
        <a:xfrm>
          <a:off x="3230217" y="595719"/>
          <a:ext cx="716860" cy="248827"/>
        </a:xfrm>
        <a:custGeom>
          <a:avLst/>
          <a:gdLst/>
          <a:ahLst/>
          <a:cxnLst/>
          <a:rect l="0" t="0" r="0" b="0"/>
          <a:pathLst>
            <a:path>
              <a:moveTo>
                <a:pt x="0" y="0"/>
              </a:moveTo>
              <a:lnTo>
                <a:pt x="0" y="124413"/>
              </a:lnTo>
              <a:lnTo>
                <a:pt x="716860" y="124413"/>
              </a:lnTo>
              <a:lnTo>
                <a:pt x="716860" y="2488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B9B133-2C04-4998-8AD7-305D0B3EA309}">
      <dsp:nvSpPr>
        <dsp:cNvPr id="0" name=""/>
        <dsp:cNvSpPr/>
      </dsp:nvSpPr>
      <dsp:spPr>
        <a:xfrm>
          <a:off x="2513357" y="1436993"/>
          <a:ext cx="716860" cy="248827"/>
        </a:xfrm>
        <a:custGeom>
          <a:avLst/>
          <a:gdLst/>
          <a:ahLst/>
          <a:cxnLst/>
          <a:rect l="0" t="0" r="0" b="0"/>
          <a:pathLst>
            <a:path>
              <a:moveTo>
                <a:pt x="0" y="0"/>
              </a:moveTo>
              <a:lnTo>
                <a:pt x="0" y="124413"/>
              </a:lnTo>
              <a:lnTo>
                <a:pt x="716860" y="124413"/>
              </a:lnTo>
              <a:lnTo>
                <a:pt x="716860" y="2488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D2D198-6736-4BAF-8E02-70DA4FC73AD4}">
      <dsp:nvSpPr>
        <dsp:cNvPr id="0" name=""/>
        <dsp:cNvSpPr/>
      </dsp:nvSpPr>
      <dsp:spPr>
        <a:xfrm>
          <a:off x="1322540" y="2278267"/>
          <a:ext cx="177733" cy="2227598"/>
        </a:xfrm>
        <a:custGeom>
          <a:avLst/>
          <a:gdLst/>
          <a:ahLst/>
          <a:cxnLst/>
          <a:rect l="0" t="0" r="0" b="0"/>
          <a:pathLst>
            <a:path>
              <a:moveTo>
                <a:pt x="0" y="0"/>
              </a:moveTo>
              <a:lnTo>
                <a:pt x="0" y="2227598"/>
              </a:lnTo>
              <a:lnTo>
                <a:pt x="177733" y="22275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71C30F-1D70-4FFF-8896-053EB7079208}">
      <dsp:nvSpPr>
        <dsp:cNvPr id="0" name=""/>
        <dsp:cNvSpPr/>
      </dsp:nvSpPr>
      <dsp:spPr>
        <a:xfrm>
          <a:off x="1322540" y="2278267"/>
          <a:ext cx="177733" cy="1386324"/>
        </a:xfrm>
        <a:custGeom>
          <a:avLst/>
          <a:gdLst/>
          <a:ahLst/>
          <a:cxnLst/>
          <a:rect l="0" t="0" r="0" b="0"/>
          <a:pathLst>
            <a:path>
              <a:moveTo>
                <a:pt x="0" y="0"/>
              </a:moveTo>
              <a:lnTo>
                <a:pt x="0" y="1386324"/>
              </a:lnTo>
              <a:lnTo>
                <a:pt x="177733" y="138632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4B51D1-2BE8-41B7-B865-C4884F3B6A13}">
      <dsp:nvSpPr>
        <dsp:cNvPr id="0" name=""/>
        <dsp:cNvSpPr/>
      </dsp:nvSpPr>
      <dsp:spPr>
        <a:xfrm>
          <a:off x="1322540" y="2278267"/>
          <a:ext cx="177733" cy="545050"/>
        </a:xfrm>
        <a:custGeom>
          <a:avLst/>
          <a:gdLst/>
          <a:ahLst/>
          <a:cxnLst/>
          <a:rect l="0" t="0" r="0" b="0"/>
          <a:pathLst>
            <a:path>
              <a:moveTo>
                <a:pt x="0" y="0"/>
              </a:moveTo>
              <a:lnTo>
                <a:pt x="0" y="545050"/>
              </a:lnTo>
              <a:lnTo>
                <a:pt x="177733" y="54505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415E67-946E-4A29-9C9F-106535DB2D29}">
      <dsp:nvSpPr>
        <dsp:cNvPr id="0" name=""/>
        <dsp:cNvSpPr/>
      </dsp:nvSpPr>
      <dsp:spPr>
        <a:xfrm>
          <a:off x="1796497" y="1436993"/>
          <a:ext cx="716860" cy="248827"/>
        </a:xfrm>
        <a:custGeom>
          <a:avLst/>
          <a:gdLst/>
          <a:ahLst/>
          <a:cxnLst/>
          <a:rect l="0" t="0" r="0" b="0"/>
          <a:pathLst>
            <a:path>
              <a:moveTo>
                <a:pt x="716860" y="0"/>
              </a:moveTo>
              <a:lnTo>
                <a:pt x="716860" y="124413"/>
              </a:lnTo>
              <a:lnTo>
                <a:pt x="0" y="124413"/>
              </a:lnTo>
              <a:lnTo>
                <a:pt x="0" y="2488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8C0865-F2C6-481C-BAF8-F1C7F8010E42}">
      <dsp:nvSpPr>
        <dsp:cNvPr id="0" name=""/>
        <dsp:cNvSpPr/>
      </dsp:nvSpPr>
      <dsp:spPr>
        <a:xfrm>
          <a:off x="2513357" y="595719"/>
          <a:ext cx="716860" cy="248827"/>
        </a:xfrm>
        <a:custGeom>
          <a:avLst/>
          <a:gdLst/>
          <a:ahLst/>
          <a:cxnLst/>
          <a:rect l="0" t="0" r="0" b="0"/>
          <a:pathLst>
            <a:path>
              <a:moveTo>
                <a:pt x="716860" y="0"/>
              </a:moveTo>
              <a:lnTo>
                <a:pt x="716860" y="124413"/>
              </a:lnTo>
              <a:lnTo>
                <a:pt x="0" y="124413"/>
              </a:lnTo>
              <a:lnTo>
                <a:pt x="0" y="2488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FD55D4-7A57-48DB-B82A-C00DF5B9C062}">
      <dsp:nvSpPr>
        <dsp:cNvPr id="0" name=""/>
        <dsp:cNvSpPr/>
      </dsp:nvSpPr>
      <dsp:spPr>
        <a:xfrm>
          <a:off x="2637771" y="3273"/>
          <a:ext cx="1184892" cy="5924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Informasi</a:t>
          </a:r>
        </a:p>
      </dsp:txBody>
      <dsp:txXfrm>
        <a:off x="2637771" y="3273"/>
        <a:ext cx="1184892" cy="592446"/>
      </dsp:txXfrm>
    </dsp:sp>
    <dsp:sp modelId="{ACEF1056-6221-4378-AF67-AB3E16C3D932}">
      <dsp:nvSpPr>
        <dsp:cNvPr id="0" name=""/>
        <dsp:cNvSpPr/>
      </dsp:nvSpPr>
      <dsp:spPr>
        <a:xfrm>
          <a:off x="1920911" y="844546"/>
          <a:ext cx="1184892" cy="5924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Informasi Kuantitatif</a:t>
          </a:r>
        </a:p>
      </dsp:txBody>
      <dsp:txXfrm>
        <a:off x="1920911" y="844546"/>
        <a:ext cx="1184892" cy="592446"/>
      </dsp:txXfrm>
    </dsp:sp>
    <dsp:sp modelId="{97386514-ED19-4D97-828F-000815CE8089}">
      <dsp:nvSpPr>
        <dsp:cNvPr id="0" name=""/>
        <dsp:cNvSpPr/>
      </dsp:nvSpPr>
      <dsp:spPr>
        <a:xfrm>
          <a:off x="1204050" y="1685820"/>
          <a:ext cx="1184892" cy="5924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Informasi Akuntansi</a:t>
          </a:r>
        </a:p>
      </dsp:txBody>
      <dsp:txXfrm>
        <a:off x="1204050" y="1685820"/>
        <a:ext cx="1184892" cy="592446"/>
      </dsp:txXfrm>
    </dsp:sp>
    <dsp:sp modelId="{8E754DA4-1086-46B8-A0DD-2E7C38AF72F6}">
      <dsp:nvSpPr>
        <dsp:cNvPr id="0" name=""/>
        <dsp:cNvSpPr/>
      </dsp:nvSpPr>
      <dsp:spPr>
        <a:xfrm>
          <a:off x="1500274" y="2527094"/>
          <a:ext cx="1184892" cy="5924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Informasi Operasi</a:t>
          </a:r>
        </a:p>
      </dsp:txBody>
      <dsp:txXfrm>
        <a:off x="1500274" y="2527094"/>
        <a:ext cx="1184892" cy="592446"/>
      </dsp:txXfrm>
    </dsp:sp>
    <dsp:sp modelId="{BA5ED1D9-82CE-4896-A4CF-A8619BA059ED}">
      <dsp:nvSpPr>
        <dsp:cNvPr id="0" name=""/>
        <dsp:cNvSpPr/>
      </dsp:nvSpPr>
      <dsp:spPr>
        <a:xfrm>
          <a:off x="1500274" y="3368368"/>
          <a:ext cx="1184892" cy="5924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Laporan Keuangan</a:t>
          </a:r>
        </a:p>
      </dsp:txBody>
      <dsp:txXfrm>
        <a:off x="1500274" y="3368368"/>
        <a:ext cx="1184892" cy="592446"/>
      </dsp:txXfrm>
    </dsp:sp>
    <dsp:sp modelId="{E7CD6AD2-5FF8-4C35-A68F-C93B94FA0CA1}">
      <dsp:nvSpPr>
        <dsp:cNvPr id="0" name=""/>
        <dsp:cNvSpPr/>
      </dsp:nvSpPr>
      <dsp:spPr>
        <a:xfrm>
          <a:off x="1500274" y="4209642"/>
          <a:ext cx="1184892" cy="5924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Akuntansi Manajemen</a:t>
          </a:r>
        </a:p>
      </dsp:txBody>
      <dsp:txXfrm>
        <a:off x="1500274" y="4209642"/>
        <a:ext cx="1184892" cy="592446"/>
      </dsp:txXfrm>
    </dsp:sp>
    <dsp:sp modelId="{E9C99217-487D-49B3-A81D-5683517E5FC1}">
      <dsp:nvSpPr>
        <dsp:cNvPr id="0" name=""/>
        <dsp:cNvSpPr/>
      </dsp:nvSpPr>
      <dsp:spPr>
        <a:xfrm>
          <a:off x="2637771" y="1685820"/>
          <a:ext cx="1184892" cy="5924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Informasi Non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Akuntansi</a:t>
          </a:r>
        </a:p>
      </dsp:txBody>
      <dsp:txXfrm>
        <a:off x="2637771" y="1685820"/>
        <a:ext cx="1184892" cy="592446"/>
      </dsp:txXfrm>
    </dsp:sp>
    <dsp:sp modelId="{6A7EB859-331A-40C0-A1AE-580109D48AE5}">
      <dsp:nvSpPr>
        <dsp:cNvPr id="0" name=""/>
        <dsp:cNvSpPr/>
      </dsp:nvSpPr>
      <dsp:spPr>
        <a:xfrm>
          <a:off x="3354631" y="844546"/>
          <a:ext cx="1184892" cy="5924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1"/>
              </a:solidFill>
              <a:effectLst/>
              <a:latin typeface="Arial" charset="0"/>
              <a:cs typeface="Arial" charset="0"/>
            </a:rPr>
            <a:t>Informasi Kualitatif</a:t>
          </a:r>
        </a:p>
      </dsp:txBody>
      <dsp:txXfrm>
        <a:off x="3354631" y="844546"/>
        <a:ext cx="1184892" cy="5924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no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xmlns="" id="{7E1148CD-FC82-4DE5-A34F-4B586FD41544}"/>
              </a:ext>
            </a:extLst>
          </p:cNvPr>
          <p:cNvGrpSpPr/>
          <p:nvPr/>
        </p:nvGrpSpPr>
        <p:grpSpPr>
          <a:xfrm>
            <a:off x="5872163" y="877570"/>
            <a:ext cx="6319202" cy="5451793"/>
            <a:chOff x="5872163" y="877570"/>
            <a:chExt cx="6319202" cy="5451793"/>
          </a:xfrm>
        </p:grpSpPr>
        <p:pic>
          <p:nvPicPr>
            <p:cNvPr id="18" name="Picture 17">
              <a:extLst>
                <a:ext uri="{FF2B5EF4-FFF2-40B4-BE49-F238E27FC236}">
                  <a16:creationId xmlns:a16="http://schemas.microsoft.com/office/drawing/2014/main" xmlns="" id="{C301EE23-8F3B-40C5-97FA-47FECC418CB3}"/>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9" name="Rectangle 18">
              <a:extLst>
                <a:ext uri="{FF2B5EF4-FFF2-40B4-BE49-F238E27FC236}">
                  <a16:creationId xmlns:a16="http://schemas.microsoft.com/office/drawing/2014/main" xmlns="" id="{B389A5CF-F692-4DD3-B22E-3AD53412989D}"/>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6" name="Rectangles 5"/>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780540" y="1591310"/>
            <a:ext cx="8630920" cy="2253615"/>
          </a:xfrm>
        </p:spPr>
        <p:txBody>
          <a:bodyPr anchor="b"/>
          <a:lstStyle>
            <a:lvl1pPr algn="ctr">
              <a:defRPr sz="6000">
                <a:latin typeface="Century Gothic" panose="020B0502020202020204" charset="0"/>
                <a:cs typeface="Century Gothic" panose="020B0502020202020204" charset="0"/>
              </a:defRPr>
            </a:lvl1pPr>
          </a:lstStyle>
          <a:p>
            <a:r>
              <a:rPr lang="en-US" smtClean="0"/>
              <a:t>Click to edit Master title style</a:t>
            </a:r>
            <a:endParaRPr lang="en-US"/>
          </a:p>
        </p:txBody>
      </p:sp>
      <p:sp>
        <p:nvSpPr>
          <p:cNvPr id="3" name="Subtitle 2"/>
          <p:cNvSpPr>
            <a:spLocks noGrp="1"/>
          </p:cNvSpPr>
          <p:nvPr>
            <p:ph type="subTitle" idx="1"/>
          </p:nvPr>
        </p:nvSpPr>
        <p:spPr>
          <a:xfrm>
            <a:off x="1780540" y="3975100"/>
            <a:ext cx="8630920" cy="140779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Slide Number Placeholder 8"/>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4" name="Rectangles 3"/>
          <p:cNvSpPr/>
          <p:nvPr/>
        </p:nvSpPr>
        <p:spPr>
          <a:xfrm>
            <a:off x="0" y="6500495"/>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7" name="Text Box 6"/>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14" name="Rectangles 9">
            <a:extLst>
              <a:ext uri="{FF2B5EF4-FFF2-40B4-BE49-F238E27FC236}">
                <a16:creationId xmlns:a16="http://schemas.microsoft.com/office/drawing/2014/main" xmlns="" id="{E4B6BB9A-5D3E-469F-B922-B5A5D5FDB88A}"/>
              </a:ext>
            </a:extLst>
          </p:cNvPr>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 1">
            <a:extLst>
              <a:ext uri="{FF2B5EF4-FFF2-40B4-BE49-F238E27FC236}">
                <a16:creationId xmlns:a16="http://schemas.microsoft.com/office/drawing/2014/main" xmlns="" id="{69606160-68B3-40DE-A54E-1677898909A0}"/>
              </a:ext>
            </a:extLst>
          </p:cNvPr>
          <p:cNvPicPr>
            <a:picLocks noChangeAspect="1"/>
          </p:cNvPicPr>
          <p:nvPr/>
        </p:nvPicPr>
        <p:blipFill>
          <a:blip r:embed="rId3"/>
          <a:stretch>
            <a:fillRect/>
          </a:stretch>
        </p:blipFill>
        <p:spPr>
          <a:xfrm>
            <a:off x="4296727" y="-17780"/>
            <a:ext cx="3597910" cy="8458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s 9"/>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1"/>
          <p:cNvPicPr>
            <a:picLocks noChangeAspect="1"/>
          </p:cNvPicPr>
          <p:nvPr/>
        </p:nvPicPr>
        <p:blipFill>
          <a:blip r:embed="rId2"/>
          <a:stretch>
            <a:fillRect/>
          </a:stretch>
        </p:blipFill>
        <p:spPr>
          <a:xfrm>
            <a:off x="838200" y="0"/>
            <a:ext cx="3597910" cy="845820"/>
          </a:xfrm>
          <a:prstGeom prst="rect">
            <a:avLst/>
          </a:prstGeom>
        </p:spPr>
      </p:pic>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08750"/>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8279" y="407040"/>
            <a:ext cx="10164445" cy="1004570"/>
          </a:xfrm>
        </p:spPr>
        <p:txBody>
          <a:bodyPr/>
          <a:lstStyle/>
          <a:p>
            <a:r>
              <a:rPr lang="en-US" smtClean="0"/>
              <a:t>Click to edit Master title style</a:t>
            </a:r>
            <a:endParaRPr lang="en-US"/>
          </a:p>
        </p:txBody>
      </p:sp>
      <p:sp>
        <p:nvSpPr>
          <p:cNvPr id="3" name="Content Placeholder 2"/>
          <p:cNvSpPr>
            <a:spLocks noGrp="1"/>
          </p:cNvSpPr>
          <p:nvPr>
            <p:ph idx="1"/>
          </p:nvPr>
        </p:nvSpPr>
        <p:spPr>
          <a:xfrm>
            <a:off x="208279" y="1642424"/>
            <a:ext cx="11636059" cy="46440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36373"/>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14783"/>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5" name="Rectangles 9">
            <a:extLst>
              <a:ext uri="{FF2B5EF4-FFF2-40B4-BE49-F238E27FC236}">
                <a16:creationId xmlns:a16="http://schemas.microsoft.com/office/drawing/2014/main" xmlns="" id="{F71BEC1D-3E2A-4978-80F3-E452C92FA908}"/>
              </a:ext>
            </a:extLst>
          </p:cNvPr>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1">
            <a:extLst>
              <a:ext uri="{FF2B5EF4-FFF2-40B4-BE49-F238E27FC236}">
                <a16:creationId xmlns:a16="http://schemas.microsoft.com/office/drawing/2014/main" xmlns="" id="{28FE5FBA-FF45-4B36-8F58-A18576F3D374}"/>
              </a:ext>
            </a:extLst>
          </p:cNvPr>
          <p:cNvPicPr>
            <a:picLocks noChangeAspect="1"/>
          </p:cNvPicPr>
          <p:nvPr/>
        </p:nvPicPr>
        <p:blipFill>
          <a:blip r:embed="rId2"/>
          <a:stretch>
            <a:fillRect/>
          </a:stretch>
        </p:blipFill>
        <p:spPr>
          <a:xfrm>
            <a:off x="4296727" y="-17780"/>
            <a:ext cx="3597910" cy="84582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4311" y="407035"/>
            <a:ext cx="10195242" cy="96710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14310" y="1646240"/>
            <a:ext cx="5743577" cy="480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57917" y="1646240"/>
            <a:ext cx="5743577" cy="480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ext Box 22"/>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ustom Layout">
    <p:bg>
      <p:bgPr>
        <a:no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870B62ED-C006-4215-951B-F22BFECBF03E}"/>
              </a:ext>
            </a:extLst>
          </p:cNvPr>
          <p:cNvGrpSpPr/>
          <p:nvPr/>
        </p:nvGrpSpPr>
        <p:grpSpPr>
          <a:xfrm>
            <a:off x="5872163" y="877570"/>
            <a:ext cx="6319202" cy="5451793"/>
            <a:chOff x="5872163" y="877570"/>
            <a:chExt cx="6319202" cy="5451793"/>
          </a:xfrm>
        </p:grpSpPr>
        <p:pic>
          <p:nvPicPr>
            <p:cNvPr id="11" name="Picture 10">
              <a:extLst>
                <a:ext uri="{FF2B5EF4-FFF2-40B4-BE49-F238E27FC236}">
                  <a16:creationId xmlns:a16="http://schemas.microsoft.com/office/drawing/2014/main" xmlns="" id="{79319C5B-238F-44B9-9A92-F1C690269B52}"/>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3" name="Rectangle 12">
              <a:extLst>
                <a:ext uri="{FF2B5EF4-FFF2-40B4-BE49-F238E27FC236}">
                  <a16:creationId xmlns:a16="http://schemas.microsoft.com/office/drawing/2014/main" xmlns="" id="{57F4C0F7-B340-4340-8723-3A222B06D731}"/>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2" name="Title 1"/>
          <p:cNvSpPr>
            <a:spLocks noGrp="1"/>
          </p:cNvSpPr>
          <p:nvPr>
            <p:ph type="title" hasCustomPrompt="1"/>
          </p:nvPr>
        </p:nvSpPr>
        <p:spPr>
          <a:xfrm>
            <a:off x="838200" y="2766060"/>
            <a:ext cx="10515600" cy="1325563"/>
          </a:xfrm>
        </p:spPr>
        <p:txBody>
          <a:bodyPr/>
          <a:lstStyle>
            <a:lvl1pPr algn="ctr">
              <a:defRPr/>
            </a:lvl1pPr>
          </a:lstStyle>
          <a:p>
            <a:r>
              <a:rPr lang="en-US"/>
              <a:t>Click to edit End style</a:t>
            </a:r>
          </a:p>
        </p:txBody>
      </p:sp>
      <p:sp>
        <p:nvSpPr>
          <p:cNvPr id="3" name="Rectangles 2"/>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0" y="6614160"/>
            <a:ext cx="12191365" cy="235585"/>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p:cNvSpPr txBox="1"/>
          <p:nvPr/>
        </p:nvSpPr>
        <p:spPr>
          <a:xfrm>
            <a:off x="3966845" y="6098540"/>
            <a:ext cx="4257675" cy="460375"/>
          </a:xfrm>
          <a:prstGeom prst="rect">
            <a:avLst/>
          </a:prstGeom>
          <a:noFill/>
        </p:spPr>
        <p:txBody>
          <a:bodyPr wrap="square" rtlCol="0">
            <a:spAutoFit/>
          </a:bodyPr>
          <a:lstStyle/>
          <a:p>
            <a:pPr algn="ctr"/>
            <a:r>
              <a:rPr lang="en-US" sz="2400">
                <a:solidFill>
                  <a:srgbClr val="903A85"/>
                </a:solidFill>
                <a:latin typeface="Monotype Corsiva" panose="03010101010201010101" charset="0"/>
                <a:cs typeface="Monotype Corsiva" panose="03010101010201010101" charset="0"/>
              </a:rPr>
              <a:t>Quality, Integrity, Entrepreneurship</a:t>
            </a:r>
          </a:p>
        </p:txBody>
      </p:sp>
      <p:pic>
        <p:nvPicPr>
          <p:cNvPr id="10" name="Picture 9" descr="Logo 1"/>
          <p:cNvPicPr>
            <a:picLocks noChangeAspect="1"/>
          </p:cNvPicPr>
          <p:nvPr/>
        </p:nvPicPr>
        <p:blipFill>
          <a:blip r:embed="rId3"/>
          <a:stretch>
            <a:fillRect/>
          </a:stretch>
        </p:blipFill>
        <p:spPr>
          <a:xfrm>
            <a:off x="3548380" y="-76835"/>
            <a:ext cx="5093970" cy="1197610"/>
          </a:xfrm>
          <a:prstGeom prst="rect">
            <a:avLst/>
          </a:prstGeom>
        </p:spPr>
      </p:pic>
      <p:sp>
        <p:nvSpPr>
          <p:cNvPr id="19" name="Rectangles 18"/>
          <p:cNvSpPr/>
          <p:nvPr/>
        </p:nvSpPr>
        <p:spPr>
          <a:xfrm>
            <a:off x="3838575" y="6613525"/>
            <a:ext cx="4514850" cy="2362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1"/>
          <p:cNvSpPr txBox="1"/>
          <p:nvPr/>
        </p:nvSpPr>
        <p:spPr>
          <a:xfrm>
            <a:off x="4498340" y="6547168"/>
            <a:ext cx="3359150" cy="368300"/>
          </a:xfrm>
          <a:prstGeom prst="rect">
            <a:avLst/>
          </a:prstGeom>
          <a:noFill/>
        </p:spPr>
        <p:txBody>
          <a:bodyPr wrap="square" rtlCol="0">
            <a:spAutoFit/>
          </a:bodyPr>
          <a:lstStyle/>
          <a:p>
            <a:pPr algn="ctr"/>
            <a:r>
              <a:rPr lang="en-US">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Custom Layout">
    <p:bg>
      <p:bgPr>
        <a:no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AE1E0CD6-276A-4850-B033-3179D7CE68A9}"/>
              </a:ext>
            </a:extLst>
          </p:cNvPr>
          <p:cNvGrpSpPr/>
          <p:nvPr/>
        </p:nvGrpSpPr>
        <p:grpSpPr>
          <a:xfrm>
            <a:off x="5872163" y="877570"/>
            <a:ext cx="6319202" cy="5451793"/>
            <a:chOff x="5872163" y="877570"/>
            <a:chExt cx="6319202" cy="5451793"/>
          </a:xfrm>
        </p:grpSpPr>
        <p:pic>
          <p:nvPicPr>
            <p:cNvPr id="13" name="Picture 12">
              <a:extLst>
                <a:ext uri="{FF2B5EF4-FFF2-40B4-BE49-F238E27FC236}">
                  <a16:creationId xmlns:a16="http://schemas.microsoft.com/office/drawing/2014/main" xmlns="" id="{94242D74-982B-4468-88A3-660D3C370AA1}"/>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4" name="Rectangle 13">
              <a:extLst>
                <a:ext uri="{FF2B5EF4-FFF2-40B4-BE49-F238E27FC236}">
                  <a16:creationId xmlns:a16="http://schemas.microsoft.com/office/drawing/2014/main" xmlns="" id="{EFB2082C-B7F6-40D2-BBA1-D9959A080F30}"/>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2" name="Title 1"/>
          <p:cNvSpPr>
            <a:spLocks noGrp="1"/>
          </p:cNvSpPr>
          <p:nvPr>
            <p:ph type="title" hasCustomPrompt="1"/>
          </p:nvPr>
        </p:nvSpPr>
        <p:spPr>
          <a:xfrm>
            <a:off x="838200" y="2766060"/>
            <a:ext cx="10515600" cy="1325563"/>
          </a:xfrm>
        </p:spPr>
        <p:txBody>
          <a:bodyPr/>
          <a:lstStyle>
            <a:lvl1pPr algn="ctr">
              <a:defRPr/>
            </a:lvl1pPr>
          </a:lstStyle>
          <a:p>
            <a:r>
              <a:rPr lang="en-US"/>
              <a:t>Click to edit End style</a:t>
            </a:r>
          </a:p>
        </p:txBody>
      </p:sp>
      <p:sp>
        <p:nvSpPr>
          <p:cNvPr id="4" name="Rectangles 3"/>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0" y="6622415"/>
            <a:ext cx="12191365" cy="235585"/>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p:cNvSpPr txBox="1"/>
          <p:nvPr/>
        </p:nvSpPr>
        <p:spPr>
          <a:xfrm>
            <a:off x="3966527" y="6105207"/>
            <a:ext cx="4257675" cy="460375"/>
          </a:xfrm>
          <a:prstGeom prst="rect">
            <a:avLst/>
          </a:prstGeom>
          <a:noFill/>
        </p:spPr>
        <p:txBody>
          <a:bodyPr wrap="square" rtlCol="0">
            <a:spAutoFit/>
          </a:bodyPr>
          <a:lstStyle/>
          <a:p>
            <a:pPr algn="ctr"/>
            <a:r>
              <a:rPr lang="en-US" sz="2400" dirty="0">
                <a:solidFill>
                  <a:srgbClr val="903A85"/>
                </a:solidFill>
                <a:latin typeface="Monotype Corsiva" panose="03010101010201010101" charset="0"/>
                <a:cs typeface="Monotype Corsiva" panose="03010101010201010101" charset="0"/>
              </a:rPr>
              <a:t>Quality, Integrity, Entrepreneurship</a:t>
            </a:r>
          </a:p>
        </p:txBody>
      </p:sp>
      <p:sp>
        <p:nvSpPr>
          <p:cNvPr id="19" name="Rectangles 18"/>
          <p:cNvSpPr/>
          <p:nvPr/>
        </p:nvSpPr>
        <p:spPr>
          <a:xfrm>
            <a:off x="3837940" y="6622415"/>
            <a:ext cx="4514850" cy="2362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1"/>
          <p:cNvSpPr txBox="1"/>
          <p:nvPr/>
        </p:nvSpPr>
        <p:spPr>
          <a:xfrm>
            <a:off x="4498340" y="6547168"/>
            <a:ext cx="3359150" cy="368300"/>
          </a:xfrm>
          <a:prstGeom prst="rect">
            <a:avLst/>
          </a:prstGeom>
          <a:noFill/>
        </p:spPr>
        <p:txBody>
          <a:bodyPr wrap="square" rtlCol="0">
            <a:spAutoFit/>
          </a:bodyPr>
          <a:lstStyle/>
          <a:p>
            <a:pPr algn="ctr"/>
            <a:r>
              <a:rPr lang="en-US">
                <a:solidFill>
                  <a:schemeClr val="tx1">
                    <a:lumMod val="75000"/>
                    <a:lumOff val="25000"/>
                  </a:schemeClr>
                </a:solidFill>
                <a:latin typeface="Century Gothic" panose="020B0502020202020204" charset="0"/>
                <a:cs typeface="Century Gothic" panose="020B0502020202020204" charset="0"/>
              </a:rPr>
              <a:t>stieww.ac.id</a:t>
            </a:r>
          </a:p>
        </p:txBody>
      </p:sp>
      <p:pic>
        <p:nvPicPr>
          <p:cNvPr id="11" name="Picture 10" descr="Logo 2"/>
          <p:cNvPicPr>
            <a:picLocks noChangeAspect="1"/>
          </p:cNvPicPr>
          <p:nvPr/>
        </p:nvPicPr>
        <p:blipFill>
          <a:blip r:embed="rId3"/>
          <a:stretch>
            <a:fillRect/>
          </a:stretch>
        </p:blipFill>
        <p:spPr>
          <a:xfrm>
            <a:off x="5367020" y="0"/>
            <a:ext cx="1458595" cy="159131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45820"/>
            <a:ext cx="10515600" cy="1023620"/>
          </a:xfrm>
        </p:spPr>
        <p:txBody>
          <a:bodyPr/>
          <a:lstStyle/>
          <a:p>
            <a:r>
              <a:rPr lang="en-US" smtClean="0"/>
              <a:t>Click to edit Master title style</a:t>
            </a: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noFill/>
        <a:effectLst/>
      </p:bgPr>
    </p:bg>
    <p:spTree>
      <p:nvGrpSpPr>
        <p:cNvPr id="1" name=""/>
        <p:cNvGrpSpPr/>
        <p:nvPr/>
      </p:nvGrpSpPr>
      <p:grpSpPr>
        <a:xfrm>
          <a:off x="0" y="0"/>
          <a:ext cx="0" cy="0"/>
          <a:chOff x="0" y="0"/>
          <a:chExt cx="0" cy="0"/>
        </a:xfrm>
      </p:grpSpPr>
      <p:sp>
        <p:nvSpPr>
          <p:cNvPr id="7" name="Text Box 6"/>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105" y="845820"/>
            <a:ext cx="3931920" cy="143891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505" y="845820"/>
            <a:ext cx="6172200" cy="50152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105" y="2285365"/>
            <a:ext cx="3931920" cy="35839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s 9"/>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1"/>
          <p:cNvPicPr>
            <a:picLocks noChangeAspect="1"/>
          </p:cNvPicPr>
          <p:nvPr/>
        </p:nvPicPr>
        <p:blipFill>
          <a:blip r:embed="rId2"/>
          <a:stretch>
            <a:fillRect/>
          </a:stretch>
        </p:blipFill>
        <p:spPr>
          <a:xfrm>
            <a:off x="838200" y="0"/>
            <a:ext cx="3597910" cy="845820"/>
          </a:xfrm>
          <a:prstGeom prst="rect">
            <a:avLst/>
          </a:prstGeom>
        </p:spPr>
      </p:pic>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08750"/>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s 5">
            <a:extLst>
              <a:ext uri="{FF2B5EF4-FFF2-40B4-BE49-F238E27FC236}">
                <a16:creationId xmlns:a16="http://schemas.microsoft.com/office/drawing/2014/main" xmlns="" id="{D724CB4B-BC44-4EE7-A7ED-D29852A3C883}"/>
              </a:ext>
            </a:extLst>
          </p:cNvPr>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8">
            <a:extLst>
              <a:ext uri="{FF2B5EF4-FFF2-40B4-BE49-F238E27FC236}">
                <a16:creationId xmlns:a16="http://schemas.microsoft.com/office/drawing/2014/main" xmlns="" id="{A2980FBC-D22F-450D-89CA-9097ED19D2CC}"/>
              </a:ext>
            </a:extLst>
          </p:cNvPr>
          <p:cNvSpPr txBox="1">
            <a:spLocks/>
          </p:cNvSpPr>
          <p:nvPr/>
        </p:nvSpPr>
        <p:spPr>
          <a:xfrm>
            <a:off x="11429457" y="6536373"/>
            <a:ext cx="600075" cy="327660"/>
          </a:xfrm>
          <a:prstGeom prst="round2DiagRect">
            <a:avLst>
              <a:gd name="adj1" fmla="val 50000"/>
              <a:gd name="adj2" fmla="val 0"/>
            </a:avLst>
          </a:prstGeom>
          <a:solidFill>
            <a:srgbClr val="903A85"/>
          </a:solidFill>
          <a:ln w="19050" cap="flat" cmpd="sng" algn="ctr">
            <a:noFill/>
            <a:prstDash val="solid"/>
            <a:miter lim="800000"/>
          </a:ln>
        </p:spPr>
        <p:style>
          <a:lnRef idx="2">
            <a:schemeClr val="dk1"/>
          </a:lnRef>
          <a:fillRef idx="1">
            <a:schemeClr val="lt1"/>
          </a:fillRef>
          <a:effectRef idx="0">
            <a:schemeClr val="dk1"/>
          </a:effectRef>
          <a:fontRef idx="none"/>
        </p:style>
        <p:txBody>
          <a:bodyPr/>
          <a:lstStyle>
            <a:defPPr>
              <a:defRPr lang="en-US"/>
            </a:defPPr>
            <a:lvl1pPr marL="0" algn="ctr" defTabSz="914400" rtl="0" eaLnBrk="1" latinLnBrk="0" hangingPunct="1">
              <a:defRPr sz="1800" kern="1200">
                <a:solidFill>
                  <a:schemeClr val="bg1">
                    <a:lumMod val="9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618960-8005-486C-9A75-10CB2AAC16F9}" type="slidenum">
              <a:rPr lang="en-US" smtClean="0"/>
              <a:pPr/>
              <a:t>‹#›</a:t>
            </a:fld>
            <a:endParaRPr lang="en-US" dirty="0"/>
          </a:p>
        </p:txBody>
      </p:sp>
      <p:sp>
        <p:nvSpPr>
          <p:cNvPr id="8" name="Rectangles 3">
            <a:extLst>
              <a:ext uri="{FF2B5EF4-FFF2-40B4-BE49-F238E27FC236}">
                <a16:creationId xmlns:a16="http://schemas.microsoft.com/office/drawing/2014/main" xmlns="" id="{C555C3B5-C654-4C3E-95EF-A4ABA2B9F33E}"/>
              </a:ext>
            </a:extLst>
          </p:cNvPr>
          <p:cNvSpPr/>
          <p:nvPr/>
        </p:nvSpPr>
        <p:spPr>
          <a:xfrm>
            <a:off x="0" y="6514783"/>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6">
            <a:extLst>
              <a:ext uri="{FF2B5EF4-FFF2-40B4-BE49-F238E27FC236}">
                <a16:creationId xmlns:a16="http://schemas.microsoft.com/office/drawing/2014/main" xmlns="" id="{D94DED7A-AF6C-4D77-A4E2-C8F99CE05C7B}"/>
              </a:ext>
            </a:extLst>
          </p:cNvPr>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10" name="Rectangles 9">
            <a:extLst>
              <a:ext uri="{FF2B5EF4-FFF2-40B4-BE49-F238E27FC236}">
                <a16:creationId xmlns:a16="http://schemas.microsoft.com/office/drawing/2014/main" xmlns="" id="{4932E410-6777-42C3-A920-8E04FAB58870}"/>
              </a:ext>
            </a:extLst>
          </p:cNvPr>
          <p:cNvSpPr/>
          <p:nvPr/>
        </p:nvSpPr>
        <p:spPr>
          <a:xfrm>
            <a:off x="0" y="0"/>
            <a:ext cx="12191365" cy="1981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2">
            <a:extLst>
              <a:ext uri="{FF2B5EF4-FFF2-40B4-BE49-F238E27FC236}">
                <a16:creationId xmlns:a16="http://schemas.microsoft.com/office/drawing/2014/main" xmlns="" id="{5CF8E868-1CB1-4B5C-8388-778E3E72169C}"/>
              </a:ext>
            </a:extLst>
          </p:cNvPr>
          <p:cNvPicPr>
            <a:picLocks noChangeAspect="1"/>
          </p:cNvPicPr>
          <p:nvPr/>
        </p:nvPicPr>
        <p:blipFill>
          <a:blip r:embed="rId12"/>
          <a:stretch>
            <a:fillRect/>
          </a:stretch>
        </p:blipFill>
        <p:spPr>
          <a:xfrm>
            <a:off x="10570937" y="0"/>
            <a:ext cx="1458595" cy="159131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Lst>
  <p:txStyles>
    <p:titleStyle>
      <a:lvl1pPr algn="l" defTabSz="914400" rtl="0" eaLnBrk="1" latinLnBrk="0" hangingPunct="1">
        <a:lnSpc>
          <a:spcPct val="90000"/>
        </a:lnSpc>
        <a:spcBef>
          <a:spcPct val="0"/>
        </a:spcBef>
        <a:buNone/>
        <a:defRPr sz="4400" kern="1200">
          <a:solidFill>
            <a:srgbClr val="903A85"/>
          </a:solidFill>
          <a:latin typeface="Century Gothic" panose="020B0502020202020204" charset="0"/>
          <a:ea typeface="+mj-ea"/>
          <a:cs typeface="Century Gothic" panose="020B050202020202020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charset="0"/>
          <a:ea typeface="+mn-ea"/>
          <a:cs typeface="Century Gothic" panose="020B050202020202020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charset="0"/>
          <a:ea typeface="+mn-ea"/>
          <a:cs typeface="Century Gothic" panose="020B050202020202020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charset="0"/>
          <a:ea typeface="+mn-ea"/>
          <a:cs typeface="Century Gothic" panose="020B050202020202020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charset="0"/>
          <a:ea typeface="+mn-ea"/>
          <a:cs typeface="Century Gothic" panose="020B050202020202020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charset="0"/>
          <a:ea typeface="+mn-ea"/>
          <a:cs typeface="Century Gothic" panose="020B050202020202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u="sng" dirty="0" smtClean="0">
                <a:latin typeface="Arial" pitchFamily="34" charset="0"/>
                <a:cs typeface="Arial" pitchFamily="34" charset="0"/>
              </a:rPr>
              <a:t>Ruang Lingkup Akuntansi Manajemen</a:t>
            </a:r>
            <a:r>
              <a:rPr lang="id-ID" u="sng" dirty="0">
                <a:latin typeface="Arial" pitchFamily="34" charset="0"/>
                <a:cs typeface="Arial" pitchFamily="34" charset="0"/>
              </a:rPr>
              <a:t> </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kuntansiManajemen_Ganjil</a:t>
            </a:r>
            <a:r>
              <a:rPr lang="id-ID" dirty="0">
                <a:latin typeface="Arial" panose="020B0604020202020204" pitchFamily="34" charset="0"/>
                <a:cs typeface="Arial" panose="020B0604020202020204" pitchFamily="34" charset="0"/>
              </a:rPr>
              <a:t>_</a:t>
            </a:r>
            <a:r>
              <a:rPr lang="en-US" dirty="0" smtClean="0">
                <a:latin typeface="Arial" panose="020B0604020202020204" pitchFamily="34" charset="0"/>
                <a:cs typeface="Arial" panose="020B0604020202020204" pitchFamily="34" charset="0"/>
              </a:rPr>
              <a:t>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92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#1</a:t>
            </a:r>
            <a:endParaRPr lang="en-US" sz="2400" dirty="0"/>
          </a:p>
        </p:txBody>
      </p:sp>
    </p:spTree>
    <p:extLst>
      <p:ext uri="{BB962C8B-B14F-4D97-AF65-F5344CB8AC3E}">
        <p14:creationId xmlns:p14="http://schemas.microsoft.com/office/powerpoint/2010/main" val="1084064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4311" y="407035"/>
            <a:ext cx="10195242" cy="1293773"/>
          </a:xfrm>
        </p:spPr>
        <p:txBody>
          <a:bodyPr>
            <a:normAutofit/>
          </a:bodyPr>
          <a:lstStyle/>
          <a:p>
            <a:r>
              <a:rPr lang="id-ID" sz="3600" b="1" dirty="0" smtClean="0"/>
              <a:t>Persamaan dan Perbedaan Akuntansi Manajemen dan Akuntansi Keuangan</a:t>
            </a:r>
            <a:endParaRPr lang="id-ID" sz="3600" dirty="0"/>
          </a:p>
        </p:txBody>
      </p:sp>
      <p:sp>
        <p:nvSpPr>
          <p:cNvPr id="5" name="Content Placeholder 4"/>
          <p:cNvSpPr>
            <a:spLocks noGrp="1"/>
          </p:cNvSpPr>
          <p:nvPr>
            <p:ph sz="half" idx="1"/>
          </p:nvPr>
        </p:nvSpPr>
        <p:spPr>
          <a:xfrm>
            <a:off x="191344" y="1700808"/>
            <a:ext cx="5552233" cy="4804725"/>
          </a:xfrm>
        </p:spPr>
        <p:txBody>
          <a:bodyPr/>
          <a:lstStyle/>
          <a:p>
            <a:pPr marL="0" indent="0">
              <a:buNone/>
            </a:pPr>
            <a:r>
              <a:rPr lang="id-ID" dirty="0" smtClean="0"/>
              <a:t>PERSAMAAN:</a:t>
            </a:r>
          </a:p>
          <a:p>
            <a:pPr marL="457200" indent="-457200">
              <a:buFont typeface="+mj-lt"/>
              <a:buAutoNum type="arabicPeriod"/>
            </a:pPr>
            <a:r>
              <a:rPr lang="id-ID" dirty="0"/>
              <a:t>Keduanya dibangun atas kaidah pertanggung jawaban</a:t>
            </a:r>
          </a:p>
          <a:p>
            <a:pPr marL="457200" indent="-457200">
              <a:buFont typeface="+mj-lt"/>
              <a:buAutoNum type="arabicPeriod"/>
            </a:pPr>
            <a:r>
              <a:rPr lang="id-ID" dirty="0"/>
              <a:t>Keduanya dibangun di dalam suatu sistem akuntansi yang sama</a:t>
            </a:r>
          </a:p>
          <a:p>
            <a:pPr marL="0" indent="0">
              <a:buNone/>
            </a:pPr>
            <a:endParaRPr lang="id-ID" dirty="0" smtClean="0"/>
          </a:p>
          <a:p>
            <a:pPr marL="0" indent="0">
              <a:buNone/>
            </a:pPr>
            <a:r>
              <a:rPr lang="id-ID" dirty="0" smtClean="0"/>
              <a:t>PERBEDAAN:</a:t>
            </a:r>
            <a:endParaRPr lang="id-ID"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973849996"/>
              </p:ext>
            </p:extLst>
          </p:nvPr>
        </p:nvGraphicFramePr>
        <p:xfrm>
          <a:off x="5951984" y="1988840"/>
          <a:ext cx="5743576" cy="4297680"/>
        </p:xfrm>
        <a:graphic>
          <a:graphicData uri="http://schemas.openxmlformats.org/drawingml/2006/table">
            <a:tbl>
              <a:tblPr firstRow="1" bandRow="1">
                <a:tableStyleId>{5C22544A-7EE6-4342-B048-85BDC9FD1C3A}</a:tableStyleId>
              </a:tblPr>
              <a:tblGrid>
                <a:gridCol w="2871788"/>
                <a:gridCol w="2871788"/>
              </a:tblGrid>
              <a:tr h="337687">
                <a:tc>
                  <a:txBody>
                    <a:bodyPr/>
                    <a:lstStyle/>
                    <a:p>
                      <a:r>
                        <a:rPr lang="id-ID" dirty="0" smtClean="0"/>
                        <a:t>Akuntansi Manajemen</a:t>
                      </a:r>
                      <a:endParaRPr lang="id-ID" dirty="0"/>
                    </a:p>
                  </a:txBody>
                  <a:tcPr/>
                </a:tc>
                <a:tc>
                  <a:txBody>
                    <a:bodyPr/>
                    <a:lstStyle/>
                    <a:p>
                      <a:r>
                        <a:rPr lang="id-ID" dirty="0" smtClean="0"/>
                        <a:t>Akuntansi Keuangan </a:t>
                      </a:r>
                      <a:endParaRPr lang="id-ID" dirty="0"/>
                    </a:p>
                  </a:txBody>
                  <a:tcPr/>
                </a:tc>
              </a:tr>
              <a:tr h="3883401">
                <a:tc>
                  <a:txBody>
                    <a:bodyPr/>
                    <a:lstStyle/>
                    <a:p>
                      <a:pPr marL="342900" indent="-342900">
                        <a:buFont typeface="+mj-lt"/>
                        <a:buAutoNum type="arabicPeriod"/>
                      </a:pPr>
                      <a:r>
                        <a:rPr lang="id-ID" dirty="0" smtClean="0"/>
                        <a:t>Tidak ada aturan baku</a:t>
                      </a:r>
                    </a:p>
                    <a:p>
                      <a:pPr marL="342900" indent="-342900">
                        <a:buFont typeface="+mj-lt"/>
                        <a:buAutoNum type="arabicPeriod"/>
                      </a:pPr>
                      <a:r>
                        <a:rPr lang="id-ID" dirty="0" smtClean="0"/>
                        <a:t>Fokus pd masa yg akan datang</a:t>
                      </a:r>
                    </a:p>
                    <a:p>
                      <a:pPr marL="342900" indent="-342900">
                        <a:buFont typeface="+mj-lt"/>
                        <a:buAutoNum type="arabicPeriod"/>
                      </a:pPr>
                      <a:r>
                        <a:rPr lang="id-ID" dirty="0" smtClean="0"/>
                        <a:t>Informasi kepada</a:t>
                      </a:r>
                      <a:r>
                        <a:rPr lang="id-ID" baseline="0" dirty="0" smtClean="0"/>
                        <a:t> pihak internal</a:t>
                      </a:r>
                    </a:p>
                    <a:p>
                      <a:pPr marL="342900" indent="-342900">
                        <a:buFont typeface="+mj-lt"/>
                        <a:buAutoNum type="arabicPeriod"/>
                      </a:pPr>
                      <a:r>
                        <a:rPr lang="id-ID" baseline="0" dirty="0" smtClean="0"/>
                        <a:t>Keuangan dan non keuangan</a:t>
                      </a:r>
                    </a:p>
                    <a:p>
                      <a:pPr marL="342900" indent="-342900">
                        <a:buFont typeface="+mj-lt"/>
                        <a:buAutoNum type="arabicPeriod"/>
                      </a:pPr>
                      <a:r>
                        <a:rPr lang="id-ID" dirty="0" smtClean="0"/>
                        <a:t>Frekuensi</a:t>
                      </a:r>
                      <a:r>
                        <a:rPr lang="id-ID" baseline="0" dirty="0" smtClean="0"/>
                        <a:t> sesuai kebutuhan</a:t>
                      </a:r>
                    </a:p>
                    <a:p>
                      <a:pPr marL="342900" indent="-342900">
                        <a:buFont typeface="+mj-lt"/>
                        <a:buAutoNum type="arabicPeriod"/>
                      </a:pPr>
                      <a:r>
                        <a:rPr lang="id-ID" baseline="0" dirty="0" smtClean="0"/>
                        <a:t>Informasi Bersifat rinci</a:t>
                      </a:r>
                    </a:p>
                    <a:p>
                      <a:pPr marL="342900" indent="-342900">
                        <a:buFont typeface="+mj-lt"/>
                        <a:buAutoNum type="arabicPeriod"/>
                      </a:pPr>
                      <a:r>
                        <a:rPr lang="id-ID" baseline="0" dirty="0" smtClean="0"/>
                        <a:t>Kinerja manajer</a:t>
                      </a:r>
                    </a:p>
                    <a:p>
                      <a:pPr marL="342900" indent="-342900">
                        <a:buFont typeface="+mj-lt"/>
                        <a:buAutoNum type="arabicPeriod"/>
                      </a:pPr>
                      <a:r>
                        <a:rPr lang="id-ID" baseline="0" dirty="0" smtClean="0"/>
                        <a:t>Ilmu ekonomi dan psikologi sosial</a:t>
                      </a:r>
                      <a:endParaRPr lang="id-ID" dirty="0" smtClean="0"/>
                    </a:p>
                    <a:p>
                      <a:endParaRPr lang="id-ID" dirty="0"/>
                    </a:p>
                  </a:txBody>
                  <a:tcPr/>
                </a:tc>
                <a:tc>
                  <a:txBody>
                    <a:bodyPr/>
                    <a:lstStyle/>
                    <a:p>
                      <a:pPr marL="342900" indent="-342900">
                        <a:buFont typeface="+mj-lt"/>
                        <a:buAutoNum type="arabicPeriod"/>
                      </a:pPr>
                      <a:r>
                        <a:rPr lang="id-ID" dirty="0" smtClean="0"/>
                        <a:t>Diatur</a:t>
                      </a:r>
                      <a:r>
                        <a:rPr lang="id-ID" baseline="0" dirty="0" smtClean="0"/>
                        <a:t> Standar Akuntansi Keuangan</a:t>
                      </a:r>
                    </a:p>
                    <a:p>
                      <a:pPr marL="342900" indent="-342900">
                        <a:buFont typeface="+mj-lt"/>
                        <a:buAutoNum type="arabicPeriod"/>
                      </a:pPr>
                      <a:r>
                        <a:rPr lang="id-ID" baseline="0" dirty="0" smtClean="0"/>
                        <a:t>Bersifat historis untuk pelaporan </a:t>
                      </a:r>
                    </a:p>
                    <a:p>
                      <a:pPr marL="342900" indent="-342900">
                        <a:buFont typeface="+mj-lt"/>
                        <a:buAutoNum type="arabicPeriod"/>
                      </a:pPr>
                      <a:r>
                        <a:rPr lang="id-ID" baseline="0" dirty="0" smtClean="0"/>
                        <a:t>Informasi kepada pihak eksternal</a:t>
                      </a:r>
                    </a:p>
                    <a:p>
                      <a:pPr marL="342900" indent="-342900">
                        <a:buFont typeface="+mj-lt"/>
                        <a:buAutoNum type="arabicPeriod"/>
                      </a:pPr>
                      <a:r>
                        <a:rPr lang="id-ID" baseline="0" dirty="0" smtClean="0"/>
                        <a:t>Hanya mencakup informasi keuangan</a:t>
                      </a:r>
                    </a:p>
                    <a:p>
                      <a:pPr marL="342900" indent="-342900">
                        <a:buFont typeface="+mj-lt"/>
                        <a:buAutoNum type="arabicPeriod"/>
                      </a:pPr>
                      <a:r>
                        <a:rPr lang="id-ID" baseline="0" dirty="0" smtClean="0"/>
                        <a:t>Interval 1 tahun</a:t>
                      </a:r>
                    </a:p>
                    <a:p>
                      <a:pPr marL="342900" indent="-342900">
                        <a:buFont typeface="+mj-lt"/>
                        <a:buAutoNum type="arabicPeriod"/>
                      </a:pPr>
                      <a:endParaRPr lang="id-ID" baseline="0" dirty="0" smtClean="0"/>
                    </a:p>
                    <a:p>
                      <a:pPr marL="342900" indent="-342900">
                        <a:buFont typeface="+mj-lt"/>
                        <a:buAutoNum type="arabicPeriod"/>
                      </a:pPr>
                      <a:r>
                        <a:rPr lang="id-ID" baseline="0" dirty="0" smtClean="0"/>
                        <a:t>Informasi bersifat global</a:t>
                      </a:r>
                    </a:p>
                    <a:p>
                      <a:pPr marL="342900" indent="-342900">
                        <a:buFont typeface="+mj-lt"/>
                        <a:buAutoNum type="arabicPeriod"/>
                      </a:pPr>
                      <a:r>
                        <a:rPr lang="id-ID" baseline="0" dirty="0" smtClean="0"/>
                        <a:t>Nilai prestasi ekonomis</a:t>
                      </a:r>
                    </a:p>
                    <a:p>
                      <a:pPr marL="342900" indent="-342900">
                        <a:buFont typeface="+mj-lt"/>
                        <a:buAutoNum type="arabicPeriod"/>
                      </a:pPr>
                      <a:r>
                        <a:rPr lang="id-ID" baseline="0" dirty="0" smtClean="0"/>
                        <a:t>Hanya ilmu ekonomi</a:t>
                      </a:r>
                    </a:p>
                    <a:p>
                      <a:endParaRPr lang="id-ID" dirty="0"/>
                    </a:p>
                  </a:txBody>
                  <a:tcPr/>
                </a:tc>
              </a:tr>
            </a:tbl>
          </a:graphicData>
        </a:graphic>
      </p:graphicFrame>
    </p:spTree>
    <p:extLst>
      <p:ext uri="{BB962C8B-B14F-4D97-AF65-F5344CB8AC3E}">
        <p14:creationId xmlns:p14="http://schemas.microsoft.com/office/powerpoint/2010/main" val="214793759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PENGERTIAN ANALISIS KOS RELEVAN</a:t>
            </a:r>
            <a:endParaRPr lang="id-ID" b="1" dirty="0"/>
          </a:p>
        </p:txBody>
      </p:sp>
      <p:sp>
        <p:nvSpPr>
          <p:cNvPr id="3" name="Content Placeholder 2"/>
          <p:cNvSpPr>
            <a:spLocks noGrp="1"/>
          </p:cNvSpPr>
          <p:nvPr>
            <p:ph idx="1"/>
          </p:nvPr>
        </p:nvSpPr>
        <p:spPr/>
        <p:txBody>
          <a:bodyPr>
            <a:normAutofit/>
          </a:bodyPr>
          <a:lstStyle/>
          <a:p>
            <a:pPr>
              <a:buNone/>
            </a:pPr>
            <a:r>
              <a:rPr lang="id-ID" dirty="0" smtClean="0"/>
              <a:t>Analisis kos relevan atau disebut dengan analisis kos diferensial merupakan sebuah model keputusan yang dapat digunakan untuk mengevaluasi perbedaan-perbedaan dalam aktiva, pendapatan, dan atau kos yang berkaitan dengan berbagai alternatif tindakan.</a:t>
            </a:r>
          </a:p>
          <a:p>
            <a:pPr>
              <a:buNone/>
            </a:pPr>
            <a:r>
              <a:rPr lang="id-ID" dirty="0" smtClean="0"/>
              <a:t>Konsep kos yang bermanfaat dalam analisis ini adalah : kos relevan, kos tak terhindarkan, kos kesempatan, diferensial.</a:t>
            </a:r>
            <a:endParaRPr lang="id-ID" dirty="0"/>
          </a:p>
        </p:txBody>
      </p:sp>
    </p:spTree>
    <p:extLst>
      <p:ext uri="{BB962C8B-B14F-4D97-AF65-F5344CB8AC3E}">
        <p14:creationId xmlns:p14="http://schemas.microsoft.com/office/powerpoint/2010/main" val="393303674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MANFAAT ANALISIS KOS RELEVAN UNTUK PEMBUATAN KEPUTUSAN</a:t>
            </a:r>
            <a:endParaRPr lang="id-ID" b="1"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Membeli atau membuat sendiri.</a:t>
            </a:r>
          </a:p>
          <a:p>
            <a:pPr marL="514350" indent="-514350">
              <a:buAutoNum type="arabicPeriod"/>
            </a:pPr>
            <a:r>
              <a:rPr lang="id-ID" dirty="0" smtClean="0"/>
              <a:t>Menjual atau memproses lebih lanjut suatu produk.</a:t>
            </a:r>
          </a:p>
          <a:p>
            <a:pPr marL="514350" indent="-514350">
              <a:buAutoNum type="arabicPeriod"/>
            </a:pPr>
            <a:r>
              <a:rPr lang="id-ID" dirty="0" smtClean="0"/>
              <a:t>Menghentikan atau melanjutkan produksi produk tertentu yang merupakan kegiatan suatu bagian perusahaan.</a:t>
            </a:r>
          </a:p>
          <a:p>
            <a:pPr marL="514350" indent="-514350">
              <a:buAutoNum type="arabicPeriod"/>
            </a:pPr>
            <a:r>
              <a:rPr lang="id-ID" dirty="0" smtClean="0"/>
              <a:t>Menerima atau menolak pesanan khusus.</a:t>
            </a:r>
          </a:p>
          <a:p>
            <a:pPr marL="514350" indent="-514350">
              <a:buAutoNum type="arabicPeriod"/>
            </a:pPr>
            <a:r>
              <a:rPr lang="id-ID" dirty="0" smtClean="0"/>
              <a:t>Kombinasi produk.</a:t>
            </a:r>
            <a:endParaRPr lang="id-ID" dirty="0"/>
          </a:p>
        </p:txBody>
      </p:sp>
    </p:spTree>
    <p:extLst>
      <p:ext uri="{BB962C8B-B14F-4D97-AF65-F5344CB8AC3E}">
        <p14:creationId xmlns:p14="http://schemas.microsoft.com/office/powerpoint/2010/main" val="16679927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a:bodyPr>
          <a:lstStyle/>
          <a:p>
            <a:r>
              <a:rPr lang="id-ID" b="1" u="sng" dirty="0" smtClean="0"/>
              <a:t>Kebijakan Penentuan Harga Atas Dasar Cost</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85000" lnSpcReduction="1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smtClean="0"/>
              <a:t>10</a:t>
            </a:r>
            <a:endParaRPr lang="en-US" sz="2400" dirty="0"/>
          </a:p>
        </p:txBody>
      </p:sp>
    </p:spTree>
    <p:extLst>
      <p:ext uri="{BB962C8B-B14F-4D97-AF65-F5344CB8AC3E}">
        <p14:creationId xmlns:p14="http://schemas.microsoft.com/office/powerpoint/2010/main" val="37425871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TEORI EKONOMI</a:t>
            </a:r>
            <a:endParaRPr lang="id-ID" b="1" dirty="0"/>
          </a:p>
        </p:txBody>
      </p:sp>
      <p:sp>
        <p:nvSpPr>
          <p:cNvPr id="3" name="Content Placeholder 2"/>
          <p:cNvSpPr>
            <a:spLocks noGrp="1"/>
          </p:cNvSpPr>
          <p:nvPr>
            <p:ph idx="1"/>
          </p:nvPr>
        </p:nvSpPr>
        <p:spPr/>
        <p:txBody>
          <a:bodyPr/>
          <a:lstStyle/>
          <a:p>
            <a:pPr algn="just">
              <a:buNone/>
            </a:pPr>
            <a:r>
              <a:rPr lang="id-ID" dirty="0" smtClean="0"/>
              <a:t>Secara garis besar, teori ekonomi dibagi menjadi 2. yaitu teori ekonomi makro dan teori ekonomi mikro. Teori ekonomi mikro disebut juga teori harga, karena menjelaskan terciptanya harga.</a:t>
            </a:r>
          </a:p>
          <a:p>
            <a:pPr algn="just">
              <a:buNone/>
            </a:pPr>
            <a:r>
              <a:rPr lang="id-ID" dirty="0" smtClean="0"/>
              <a:t>Harga sebuah produk adalah akhir dari dua kekuatan, yaitu permintaan dan penawaran.</a:t>
            </a:r>
            <a:endParaRPr lang="id-ID" dirty="0"/>
          </a:p>
        </p:txBody>
      </p:sp>
    </p:spTree>
    <p:extLst>
      <p:ext uri="{BB962C8B-B14F-4D97-AF65-F5344CB8AC3E}">
        <p14:creationId xmlns:p14="http://schemas.microsoft.com/office/powerpoint/2010/main" val="332735635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TEORI (HUKUM) PERMINTAAN</a:t>
            </a:r>
            <a:endParaRPr lang="id-ID" b="1" dirty="0"/>
          </a:p>
        </p:txBody>
      </p:sp>
      <p:sp>
        <p:nvSpPr>
          <p:cNvPr id="3" name="Content Placeholder 2"/>
          <p:cNvSpPr>
            <a:spLocks noGrp="1"/>
          </p:cNvSpPr>
          <p:nvPr>
            <p:ph idx="1"/>
          </p:nvPr>
        </p:nvSpPr>
        <p:spPr/>
        <p:txBody>
          <a:bodyPr/>
          <a:lstStyle/>
          <a:p>
            <a:pPr algn="just">
              <a:buNone/>
            </a:pPr>
            <a:r>
              <a:rPr lang="id-ID" dirty="0" smtClean="0"/>
              <a:t>TEORI PERMINTAAN mengatakan bahwa jumlah produk yang diminta oleh pembeli pada suatu perioda waktu tertentu bergantung pada harga produk itu. </a:t>
            </a:r>
          </a:p>
          <a:p>
            <a:pPr algn="just">
              <a:buNone/>
            </a:pPr>
            <a:r>
              <a:rPr lang="id-ID" dirty="0" smtClean="0"/>
              <a:t>Semakin tinggi harga, semakin sedikitlah jumlah unit barang yang ingin dibeli. Sebaliknya, semakin rendah harga, semakin banyaklah jumlah unit barang yang ingin dibeli.</a:t>
            </a:r>
            <a:endParaRPr lang="id-ID" dirty="0"/>
          </a:p>
        </p:txBody>
      </p:sp>
    </p:spTree>
    <p:extLst>
      <p:ext uri="{BB962C8B-B14F-4D97-AF65-F5344CB8AC3E}">
        <p14:creationId xmlns:p14="http://schemas.microsoft.com/office/powerpoint/2010/main" val="11838552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TEORI (HUKUM) PENAWARAN</a:t>
            </a:r>
            <a:endParaRPr lang="id-ID" b="1" dirty="0"/>
          </a:p>
        </p:txBody>
      </p:sp>
      <p:sp>
        <p:nvSpPr>
          <p:cNvPr id="3" name="Content Placeholder 2"/>
          <p:cNvSpPr>
            <a:spLocks noGrp="1"/>
          </p:cNvSpPr>
          <p:nvPr>
            <p:ph idx="1"/>
          </p:nvPr>
        </p:nvSpPr>
        <p:spPr/>
        <p:txBody>
          <a:bodyPr>
            <a:normAutofit/>
          </a:bodyPr>
          <a:lstStyle/>
          <a:p>
            <a:pPr algn="just">
              <a:buNone/>
            </a:pPr>
            <a:r>
              <a:rPr lang="id-ID" dirty="0" smtClean="0"/>
              <a:t>TEORI PENAWARAN mengatakan bahwa jumlah produk yang ditawarkan oleh penjual pada suatu perioda waktu tertentu bergantung pada harga produk itu.</a:t>
            </a:r>
          </a:p>
          <a:p>
            <a:pPr algn="just">
              <a:buNone/>
            </a:pPr>
            <a:r>
              <a:rPr lang="id-ID" dirty="0" smtClean="0"/>
              <a:t>Semakin tinggi harga, semakin banyak jumlah unit produk yang ditawarkan penjual. Sebaliknya semakin rendah harga, semakin sedikit pula jumlah unit produk yang ditawarkan.</a:t>
            </a:r>
            <a:endParaRPr lang="id-ID" dirty="0"/>
          </a:p>
        </p:txBody>
      </p:sp>
    </p:spTree>
    <p:extLst>
      <p:ext uri="{BB962C8B-B14F-4D97-AF65-F5344CB8AC3E}">
        <p14:creationId xmlns:p14="http://schemas.microsoft.com/office/powerpoint/2010/main" val="36113304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368412"/>
          </a:xfrm>
        </p:spPr>
        <p:txBody>
          <a:bodyPr>
            <a:noAutofit/>
          </a:bodyPr>
          <a:lstStyle/>
          <a:p>
            <a:r>
              <a:rPr lang="id-ID" sz="3200" b="1" dirty="0" smtClean="0"/>
              <a:t>BAGAIMANA PERMINTAAN DAN PENAWARAN BERINTERAKSI UNTUK MENENTUKAN HARGA PASAR?</a:t>
            </a:r>
            <a:endParaRPr lang="id-ID" sz="3200" b="1" dirty="0"/>
          </a:p>
        </p:txBody>
      </p:sp>
      <p:sp>
        <p:nvSpPr>
          <p:cNvPr id="3" name="Content Placeholder 2"/>
          <p:cNvSpPr>
            <a:spLocks noGrp="1"/>
          </p:cNvSpPr>
          <p:nvPr>
            <p:ph idx="1"/>
          </p:nvPr>
        </p:nvSpPr>
        <p:spPr>
          <a:xfrm>
            <a:off x="609600" y="2071678"/>
            <a:ext cx="10972800" cy="4054485"/>
          </a:xfrm>
        </p:spPr>
        <p:txBody>
          <a:bodyPr>
            <a:normAutofit/>
          </a:bodyPr>
          <a:lstStyle/>
          <a:p>
            <a:pPr algn="just">
              <a:buNone/>
            </a:pPr>
            <a:r>
              <a:rPr lang="id-ID" dirty="0" smtClean="0"/>
              <a:t>Kurva permintaan menunjukkan kuantitas barang yang diminta oleh para pembeli pada berbagai tingkat harga yang mampu dibayar oleh pembeli, sedangkan kurva penawaran menunjukkan jumlah barang yang akan diproduksi oleh produsen pada berbagai tingkat harga. </a:t>
            </a:r>
          </a:p>
          <a:p>
            <a:pPr algn="just">
              <a:buNone/>
            </a:pPr>
            <a:r>
              <a:rPr lang="id-ID" dirty="0" smtClean="0"/>
              <a:t>Harga pasar ditentukan oleh titik perpotongan antara kurva penawaran dan permintaan (titik ekuilibrium).</a:t>
            </a:r>
            <a:endParaRPr lang="id-ID" dirty="0"/>
          </a:p>
        </p:txBody>
      </p:sp>
    </p:spTree>
    <p:extLst>
      <p:ext uri="{BB962C8B-B14F-4D97-AF65-F5344CB8AC3E}">
        <p14:creationId xmlns:p14="http://schemas.microsoft.com/office/powerpoint/2010/main" val="15247715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PERGESERAN KURVA PERMINTAAN DAN KURVA PENAWARAN</a:t>
            </a:r>
            <a:endParaRPr lang="id-ID" b="1" dirty="0"/>
          </a:p>
        </p:txBody>
      </p:sp>
      <p:sp>
        <p:nvSpPr>
          <p:cNvPr id="3" name="Content Placeholder 2"/>
          <p:cNvSpPr>
            <a:spLocks noGrp="1"/>
          </p:cNvSpPr>
          <p:nvPr>
            <p:ph idx="1"/>
          </p:nvPr>
        </p:nvSpPr>
        <p:spPr/>
        <p:txBody>
          <a:bodyPr>
            <a:normAutofit/>
          </a:bodyPr>
          <a:lstStyle/>
          <a:p>
            <a:pPr>
              <a:buNone/>
            </a:pPr>
            <a:r>
              <a:rPr lang="id-ID" dirty="0" smtClean="0"/>
              <a:t>KURVA PERMINTAAN dapat bergeser karena adanya perubahan pada selera konsumen, atau harga produk lain yang mempunyai kaitang (barang subtitusi).</a:t>
            </a:r>
          </a:p>
          <a:p>
            <a:pPr>
              <a:buNone/>
            </a:pPr>
            <a:r>
              <a:rPr lang="id-ID" dirty="0" smtClean="0"/>
              <a:t>KURVA PENAWARAN dapat bergeser karena ada perubahan dalam faktor-faktor produksinya atau harga masukan atau inputnya.</a:t>
            </a:r>
          </a:p>
          <a:p>
            <a:pPr>
              <a:buNone/>
            </a:pPr>
            <a:r>
              <a:rPr lang="id-ID" dirty="0" smtClean="0"/>
              <a:t>Jika ada perubahan kurva-kurva ini, maka titik ekuilibriumnya juga menjadi berubah. Atau dengan kata lain harga pasarnya juga akan berubah.</a:t>
            </a:r>
            <a:endParaRPr lang="id-ID" dirty="0"/>
          </a:p>
        </p:txBody>
      </p:sp>
    </p:spTree>
    <p:extLst>
      <p:ext uri="{BB962C8B-B14F-4D97-AF65-F5344CB8AC3E}">
        <p14:creationId xmlns:p14="http://schemas.microsoft.com/office/powerpoint/2010/main" val="385771660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ELASTISITAS PERMINTAAN</a:t>
            </a:r>
            <a:endParaRPr lang="id-ID" b="1" dirty="0"/>
          </a:p>
        </p:txBody>
      </p:sp>
      <p:sp>
        <p:nvSpPr>
          <p:cNvPr id="3" name="Content Placeholder 2"/>
          <p:cNvSpPr>
            <a:spLocks noGrp="1"/>
          </p:cNvSpPr>
          <p:nvPr>
            <p:ph idx="1"/>
          </p:nvPr>
        </p:nvSpPr>
        <p:spPr/>
        <p:txBody>
          <a:bodyPr>
            <a:normAutofit/>
          </a:bodyPr>
          <a:lstStyle/>
          <a:p>
            <a:pPr>
              <a:buNone/>
            </a:pPr>
            <a:r>
              <a:rPr lang="id-ID" dirty="0" smtClean="0"/>
              <a:t>ELASTISITAS PERMINTAAN merupakan derajat kepekaan relatif jumlah barang yang diminta akibat adanya perubahan harga. Jika permintaan suatu produk peka terhadap perubahan harga, ,ala permintaan tersebut elastis terhadap perubahan harga.</a:t>
            </a:r>
          </a:p>
          <a:p>
            <a:pPr>
              <a:buNone/>
            </a:pPr>
            <a:r>
              <a:rPr lang="id-ID" dirty="0" smtClean="0"/>
              <a:t>ELASTISITAS HARGA adalah ukuran yang digunakan untuk melihat intensitas kepekaan terhadap harga.</a:t>
            </a:r>
          </a:p>
          <a:p>
            <a:pPr>
              <a:buNone/>
            </a:pPr>
            <a:r>
              <a:rPr lang="id-ID" dirty="0" smtClean="0"/>
              <a:t>ELASTISITAS PENDAPATAN adalah ukuran yang digunakan untuk melihat intensitas kepekaan terhadap perubahan pendapatan.</a:t>
            </a:r>
          </a:p>
          <a:p>
            <a:pPr>
              <a:buNone/>
            </a:pPr>
            <a:r>
              <a:rPr lang="id-ID" dirty="0" smtClean="0"/>
              <a:t>ELASTISITAS SILANG adalah derajat kepekaan relatif jumlah barang yang diminta akibat perubahan harga barang lain.</a:t>
            </a:r>
            <a:endParaRPr lang="id-ID" dirty="0"/>
          </a:p>
        </p:txBody>
      </p:sp>
    </p:spTree>
    <p:extLst>
      <p:ext uri="{BB962C8B-B14F-4D97-AF65-F5344CB8AC3E}">
        <p14:creationId xmlns:p14="http://schemas.microsoft.com/office/powerpoint/2010/main" val="336203974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FAKTOR YANG MEMPENGARUHI PENENTUAN HARGA JUAL</a:t>
            </a:r>
            <a:endParaRPr lang="id-ID" b="1"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id-ID" b="1" dirty="0" smtClean="0"/>
              <a:t>Laba yang diinginkan perusahaan </a:t>
            </a:r>
            <a:r>
              <a:rPr lang="id-ID" dirty="0" smtClean="0"/>
              <a:t>untuk pengembalian modal, membayar deviden para pemegang saham, perluasan perusahaan, trend penjualan yang diinginkan.</a:t>
            </a:r>
          </a:p>
          <a:p>
            <a:pPr marL="514350" indent="-514350">
              <a:buAutoNum type="arabicPeriod"/>
            </a:pPr>
            <a:r>
              <a:rPr lang="id-ID" b="1" dirty="0" smtClean="0"/>
              <a:t>Produksi atau penjualan </a:t>
            </a:r>
            <a:r>
              <a:rPr lang="id-ID" dirty="0" smtClean="0"/>
              <a:t>yang meliputi: volume penjualan yang bisa dicapai, ada atau tidaknya diskriminasi harga, pemanfaatan kapasitas menganggur, dan logis atau tidaknya apabila harga tersebut diterapkan.</a:t>
            </a:r>
          </a:p>
          <a:p>
            <a:pPr marL="514350" indent="-514350">
              <a:buAutoNum type="arabicPeriod"/>
            </a:pPr>
            <a:r>
              <a:rPr lang="id-ID" b="1" dirty="0" smtClean="0"/>
              <a:t>Kos produksi dan operasi</a:t>
            </a:r>
          </a:p>
          <a:p>
            <a:pPr marL="514350" indent="-514350">
              <a:buAutoNum type="alphaLcPeriod"/>
            </a:pPr>
            <a:r>
              <a:rPr lang="id-ID" u="sng" dirty="0" smtClean="0"/>
              <a:t>Struktur kos </a:t>
            </a:r>
            <a:r>
              <a:rPr lang="id-ID" dirty="0" smtClean="0"/>
              <a:t>(komposisi antara kos tetap dan kos variabel)</a:t>
            </a:r>
          </a:p>
          <a:p>
            <a:pPr marL="514350" indent="-514350">
              <a:buNone/>
            </a:pPr>
            <a:r>
              <a:rPr lang="id-ID" dirty="0" smtClean="0"/>
              <a:t>	jika kos tetap&gt; kos variabel maka digunakan marked oriented (ditekankan pada perluasan pasar pada produknya, maka penjualan harus tinggi untuk menutup kos tetap)</a:t>
            </a:r>
          </a:p>
          <a:p>
            <a:pPr marL="514350" indent="-514350">
              <a:buNone/>
            </a:pPr>
            <a:r>
              <a:rPr lang="id-ID" dirty="0" smtClean="0"/>
              <a:t>b. 	</a:t>
            </a:r>
            <a:r>
              <a:rPr lang="id-ID" u="sng" dirty="0" smtClean="0"/>
              <a:t>Kebijaksanaan struktur kos </a:t>
            </a:r>
            <a:r>
              <a:rPr lang="id-ID" dirty="0" smtClean="0"/>
              <a:t>(kebijaksanaan manajemen mengenai komposisi kos dalam kos tetap dan kos variabel sangat mempengaruhi penentuan harga jual)</a:t>
            </a:r>
            <a:endParaRPr lang="id-ID" dirty="0"/>
          </a:p>
        </p:txBody>
      </p:sp>
    </p:spTree>
    <p:extLst>
      <p:ext uri="{BB962C8B-B14F-4D97-AF65-F5344CB8AC3E}">
        <p14:creationId xmlns:p14="http://schemas.microsoft.com/office/powerpoint/2010/main" val="300040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id-ID" b="1" dirty="0" smtClean="0"/>
              <a:t>Kebutuhan Manajemen Akan Informasi</a:t>
            </a:r>
            <a:endParaRPr lang="id-ID" b="1"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239244216"/>
              </p:ext>
            </p:extLst>
          </p:nvPr>
        </p:nvGraphicFramePr>
        <p:xfrm>
          <a:off x="214313" y="1646238"/>
          <a:ext cx="5743575" cy="4805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7"/>
          <p:cNvSpPr>
            <a:spLocks noGrp="1"/>
          </p:cNvSpPr>
          <p:nvPr>
            <p:ph sz="half" idx="2"/>
          </p:nvPr>
        </p:nvSpPr>
        <p:spPr/>
        <p:txBody>
          <a:bodyPr/>
          <a:lstStyle/>
          <a:p>
            <a:pPr marL="0" indent="0">
              <a:buNone/>
            </a:pPr>
            <a:r>
              <a:rPr lang="en-US" dirty="0" err="1"/>
              <a:t>Informasi</a:t>
            </a:r>
            <a:r>
              <a:rPr lang="en-US" dirty="0"/>
              <a:t> </a:t>
            </a:r>
            <a:r>
              <a:rPr lang="en-US" dirty="0" err="1"/>
              <a:t>manajemen</a:t>
            </a:r>
            <a:r>
              <a:rPr lang="en-US" dirty="0"/>
              <a:t> </a:t>
            </a:r>
            <a:r>
              <a:rPr lang="en-US" dirty="0" err="1"/>
              <a:t>berkaitan</a:t>
            </a:r>
            <a:r>
              <a:rPr lang="en-US" dirty="0"/>
              <a:t> </a:t>
            </a:r>
            <a:r>
              <a:rPr lang="en-US" dirty="0" err="1"/>
              <a:t>erat</a:t>
            </a:r>
            <a:r>
              <a:rPr lang="en-US" dirty="0"/>
              <a:t> </a:t>
            </a:r>
            <a:r>
              <a:rPr lang="en-US" dirty="0" err="1"/>
              <a:t>dengan</a:t>
            </a:r>
            <a:r>
              <a:rPr lang="en-US" dirty="0"/>
              <a:t> </a:t>
            </a:r>
            <a:r>
              <a:rPr lang="en-US" dirty="0" err="1"/>
              <a:t>informasi</a:t>
            </a:r>
            <a:r>
              <a:rPr lang="en-US" dirty="0"/>
              <a:t>, </a:t>
            </a:r>
            <a:r>
              <a:rPr lang="en-US" dirty="0" err="1"/>
              <a:t>karena</a:t>
            </a:r>
            <a:r>
              <a:rPr lang="en-US" dirty="0"/>
              <a:t> </a:t>
            </a:r>
            <a:r>
              <a:rPr lang="en-US" dirty="0" err="1"/>
              <a:t>akuntansi</a:t>
            </a:r>
            <a:r>
              <a:rPr lang="en-US" dirty="0"/>
              <a:t> </a:t>
            </a:r>
            <a:r>
              <a:rPr lang="en-US" dirty="0" err="1"/>
              <a:t>manajemen</a:t>
            </a:r>
            <a:r>
              <a:rPr lang="en-US" dirty="0"/>
              <a:t> </a:t>
            </a:r>
            <a:r>
              <a:rPr lang="en-US" dirty="0" err="1"/>
              <a:t>merupakan</a:t>
            </a:r>
            <a:r>
              <a:rPr lang="en-US" dirty="0"/>
              <a:t> </a:t>
            </a:r>
            <a:r>
              <a:rPr lang="en-US" dirty="0" err="1"/>
              <a:t>salah</a:t>
            </a:r>
            <a:r>
              <a:rPr lang="en-US" dirty="0"/>
              <a:t> </a:t>
            </a:r>
            <a:r>
              <a:rPr lang="en-US" dirty="0" err="1"/>
              <a:t>satu</a:t>
            </a:r>
            <a:r>
              <a:rPr lang="en-US" dirty="0"/>
              <a:t> </a:t>
            </a:r>
            <a:r>
              <a:rPr lang="en-US" dirty="0" err="1"/>
              <a:t>tipe</a:t>
            </a:r>
            <a:r>
              <a:rPr lang="en-US" dirty="0"/>
              <a:t> </a:t>
            </a:r>
            <a:r>
              <a:rPr lang="en-US" dirty="0" err="1"/>
              <a:t>informasi</a:t>
            </a:r>
            <a:r>
              <a:rPr lang="en-US" dirty="0"/>
              <a:t>.</a:t>
            </a:r>
          </a:p>
          <a:p>
            <a:pPr marL="0" indent="0">
              <a:buNone/>
            </a:pPr>
            <a:endParaRPr lang="en-US" dirty="0"/>
          </a:p>
          <a:p>
            <a:pPr marL="0" indent="0">
              <a:buNone/>
            </a:pPr>
            <a:endParaRPr lang="id-ID" dirty="0"/>
          </a:p>
        </p:txBody>
      </p:sp>
    </p:spTree>
    <p:extLst>
      <p:ext uri="{BB962C8B-B14F-4D97-AF65-F5344CB8AC3E}">
        <p14:creationId xmlns:p14="http://schemas.microsoft.com/office/powerpoint/2010/main" val="306101358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53966"/>
          </a:xfrm>
        </p:spPr>
        <p:txBody>
          <a:bodyPr>
            <a:normAutofit fontScale="90000"/>
          </a:bodyPr>
          <a:lstStyle/>
          <a:p>
            <a:endParaRPr lang="id-ID" dirty="0"/>
          </a:p>
        </p:txBody>
      </p:sp>
      <p:sp>
        <p:nvSpPr>
          <p:cNvPr id="3" name="Content Placeholder 2"/>
          <p:cNvSpPr>
            <a:spLocks noGrp="1"/>
          </p:cNvSpPr>
          <p:nvPr>
            <p:ph idx="1"/>
          </p:nvPr>
        </p:nvSpPr>
        <p:spPr>
          <a:xfrm>
            <a:off x="609600" y="928670"/>
            <a:ext cx="10972800" cy="5197493"/>
          </a:xfrm>
        </p:spPr>
        <p:txBody>
          <a:bodyPr>
            <a:normAutofit fontScale="92500" lnSpcReduction="10000"/>
          </a:bodyPr>
          <a:lstStyle/>
          <a:p>
            <a:pPr marL="457200" indent="-457200">
              <a:buAutoNum type="arabicPeriod" startAt="4"/>
            </a:pPr>
            <a:r>
              <a:rPr lang="id-ID" sz="2400" b="1" dirty="0" smtClean="0"/>
              <a:t>Situasi pasar</a:t>
            </a:r>
          </a:p>
          <a:p>
            <a:pPr marL="457200" indent="-457200">
              <a:buAutoNum type="alphaLcPeriod"/>
            </a:pPr>
            <a:r>
              <a:rPr lang="id-ID" sz="2400" u="sng" dirty="0" smtClean="0"/>
              <a:t>Situasi persaingan </a:t>
            </a:r>
            <a:r>
              <a:rPr lang="id-ID" sz="2400" dirty="0" smtClean="0"/>
              <a:t>( persaingan antar produk yang sama dan produk subtitusi)</a:t>
            </a:r>
          </a:p>
          <a:p>
            <a:pPr marL="457200" indent="-457200">
              <a:buNone/>
            </a:pPr>
            <a:r>
              <a:rPr lang="id-ID" sz="2400" dirty="0" smtClean="0"/>
              <a:t>	Antara penjual barang yang sangat dibutuhkan dan belum ada di pasar atau dengan yang sudah banyak di pasar ada beberapa persaingan:</a:t>
            </a:r>
          </a:p>
          <a:p>
            <a:pPr marL="457200" indent="-457200">
              <a:buFontTx/>
              <a:buChar char="-"/>
            </a:pPr>
            <a:r>
              <a:rPr lang="id-ID" sz="2400" dirty="0" smtClean="0"/>
              <a:t>Persaingan harga (produk dan kualitas relatif sama)</a:t>
            </a:r>
          </a:p>
          <a:p>
            <a:pPr marL="457200" indent="-457200">
              <a:buFontTx/>
              <a:buChar char="-"/>
            </a:pPr>
            <a:r>
              <a:rPr lang="id-ID" sz="2400" dirty="0" smtClean="0"/>
              <a:t>Persaingan produk (apabila penjual sukar mempengaruhi harga, maka akan mempengaruhi pembeli dengan meningkatkan kualitas penampilan produk dan pelayanan purna jual)</a:t>
            </a:r>
          </a:p>
          <a:p>
            <a:pPr marL="457200" indent="-457200">
              <a:buFontTx/>
              <a:buChar char="-"/>
            </a:pPr>
            <a:r>
              <a:rPr lang="id-ID" sz="2400" dirty="0" smtClean="0"/>
              <a:t>Persaingan servis (unt5uk perusahaan jasa)</a:t>
            </a:r>
          </a:p>
          <a:p>
            <a:pPr marL="457200" indent="-457200">
              <a:buAutoNum type="alphaLcPeriod" startAt="2"/>
            </a:pPr>
            <a:r>
              <a:rPr lang="id-ID" sz="2400" u="sng" dirty="0" smtClean="0"/>
              <a:t>Elastisitas permintaan</a:t>
            </a:r>
          </a:p>
          <a:p>
            <a:pPr marL="457200" indent="-457200">
              <a:buFontTx/>
              <a:buChar char="-"/>
            </a:pPr>
            <a:r>
              <a:rPr lang="id-ID" sz="2400" dirty="0" smtClean="0"/>
              <a:t>Elastisitas:  perubahan harga akan sangat sangat mempengaruhi volume permintaan seperti barang-barang sekunder (barang lux)</a:t>
            </a:r>
          </a:p>
          <a:p>
            <a:pPr marL="457200" indent="-457200">
              <a:buFontTx/>
              <a:buChar char="-"/>
            </a:pPr>
            <a:r>
              <a:rPr lang="id-ID" sz="2400" dirty="0" smtClean="0"/>
              <a:t>Inelastis: perubahan harga tidak begitu berpengaruh terhadap volume permintaan seperti barang-barang kebutuhan pokok.</a:t>
            </a:r>
          </a:p>
          <a:p>
            <a:pPr marL="457200" indent="-457200">
              <a:buNone/>
            </a:pPr>
            <a:endParaRPr lang="id-ID" sz="2400" dirty="0"/>
          </a:p>
        </p:txBody>
      </p:sp>
    </p:spTree>
    <p:extLst>
      <p:ext uri="{BB962C8B-B14F-4D97-AF65-F5344CB8AC3E}">
        <p14:creationId xmlns:p14="http://schemas.microsoft.com/office/powerpoint/2010/main" val="267474422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METODE PENENTUAN HARGA JUAL</a:t>
            </a:r>
            <a:endParaRPr lang="id-ID" b="1" dirty="0"/>
          </a:p>
        </p:txBody>
      </p:sp>
      <p:sp>
        <p:nvSpPr>
          <p:cNvPr id="3" name="Content Placeholder 2"/>
          <p:cNvSpPr>
            <a:spLocks noGrp="1"/>
          </p:cNvSpPr>
          <p:nvPr>
            <p:ph idx="1"/>
          </p:nvPr>
        </p:nvSpPr>
        <p:spPr/>
        <p:txBody>
          <a:bodyPr>
            <a:normAutofit/>
          </a:bodyPr>
          <a:lstStyle/>
          <a:p>
            <a:pPr marL="514350" indent="-514350">
              <a:buAutoNum type="alphaUcPeriod"/>
            </a:pPr>
            <a:r>
              <a:rPr lang="id-ID" i="1" dirty="0" smtClean="0"/>
              <a:t>Cost-Plus Pricing</a:t>
            </a:r>
          </a:p>
          <a:p>
            <a:pPr marL="514350" indent="-514350">
              <a:buAutoNum type="alphaUcPeriod"/>
            </a:pPr>
            <a:r>
              <a:rPr lang="id-ID" i="1" dirty="0" smtClean="0"/>
              <a:t>Time and Material Pricing</a:t>
            </a:r>
          </a:p>
          <a:p>
            <a:pPr marL="514350" indent="-514350">
              <a:buAutoNum type="alphaUcPeriod"/>
            </a:pPr>
            <a:r>
              <a:rPr lang="id-ID" dirty="0" smtClean="0"/>
              <a:t>Penentuan Harga Jual Dalam </a:t>
            </a:r>
            <a:r>
              <a:rPr lang="id-ID" i="1" dirty="0" smtClean="0"/>
              <a:t>Cost-Type Contract</a:t>
            </a:r>
          </a:p>
          <a:p>
            <a:pPr marL="514350" indent="-514350">
              <a:buAutoNum type="alphaUcPeriod"/>
            </a:pPr>
            <a:r>
              <a:rPr lang="id-ID" dirty="0" smtClean="0"/>
              <a:t>Penentuan harga Jual Pesanan Khusus</a:t>
            </a:r>
          </a:p>
          <a:p>
            <a:pPr marL="514350" indent="-514350">
              <a:buAutoNum type="alphaUcPeriod"/>
            </a:pPr>
            <a:r>
              <a:rPr lang="id-ID" dirty="0" smtClean="0"/>
              <a:t>Penentuan Harga Jual yang Diatur Undang-Undang</a:t>
            </a:r>
          </a:p>
          <a:p>
            <a:pPr marL="514350" indent="-514350">
              <a:buAutoNum type="alphaUcPeriod"/>
            </a:pPr>
            <a:r>
              <a:rPr lang="id-ID" dirty="0" smtClean="0"/>
              <a:t>Penentuan Harga Jual Berdasarkan Kos Target (</a:t>
            </a:r>
            <a:r>
              <a:rPr lang="id-ID" i="1" dirty="0" smtClean="0"/>
              <a:t>Target Costing</a:t>
            </a:r>
            <a:r>
              <a:rPr lang="id-ID" dirty="0" smtClean="0"/>
              <a:t>)</a:t>
            </a:r>
            <a:endParaRPr lang="id-ID" dirty="0"/>
          </a:p>
        </p:txBody>
      </p:sp>
    </p:spTree>
    <p:extLst>
      <p:ext uri="{BB962C8B-B14F-4D97-AF65-F5344CB8AC3E}">
        <p14:creationId xmlns:p14="http://schemas.microsoft.com/office/powerpoint/2010/main" val="2346962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i="1" dirty="0" smtClean="0"/>
              <a:t> A. Cost-Plus Pricing</a:t>
            </a:r>
            <a:endParaRPr lang="id-ID" b="1" dirty="0"/>
          </a:p>
        </p:txBody>
      </p:sp>
      <p:sp>
        <p:nvSpPr>
          <p:cNvPr id="3" name="Content Placeholder 2"/>
          <p:cNvSpPr>
            <a:spLocks noGrp="1"/>
          </p:cNvSpPr>
          <p:nvPr>
            <p:ph idx="1"/>
          </p:nvPr>
        </p:nvSpPr>
        <p:spPr/>
        <p:txBody>
          <a:bodyPr>
            <a:normAutofit/>
          </a:bodyPr>
          <a:lstStyle/>
          <a:p>
            <a:pPr>
              <a:buNone/>
            </a:pPr>
            <a:r>
              <a:rPr lang="id-ID" dirty="0" smtClean="0"/>
              <a:t>Dalam jangka panjang, harga jual produk harus dapat menutup seluruh biaya agar tujuan laba jangka penjang dapat tercapai. Pendekatan </a:t>
            </a:r>
            <a:r>
              <a:rPr lang="id-ID" i="1" dirty="0" smtClean="0"/>
              <a:t>cost-plus pricing</a:t>
            </a:r>
            <a:r>
              <a:rPr lang="id-ID" dirty="0" smtClean="0"/>
              <a:t> menentukan harga jual dari kos ditambah mark up sebesar % tertentu dari kos tersebut. Pendekatan kos yang digunakan dalam </a:t>
            </a:r>
            <a:r>
              <a:rPr lang="id-ID" i="1" dirty="0" smtClean="0"/>
              <a:t>cost-plus pricing</a:t>
            </a:r>
            <a:r>
              <a:rPr lang="id-ID" dirty="0" smtClean="0"/>
              <a:t> antara lain:</a:t>
            </a:r>
          </a:p>
          <a:p>
            <a:pPr marL="514350" indent="-514350">
              <a:buAutoNum type="arabicPeriod"/>
            </a:pPr>
            <a:r>
              <a:rPr lang="id-ID" i="1" dirty="0" smtClean="0"/>
              <a:t>Full Costing</a:t>
            </a:r>
          </a:p>
          <a:p>
            <a:pPr marL="514350" indent="-514350">
              <a:buAutoNum type="arabicPeriod"/>
            </a:pPr>
            <a:r>
              <a:rPr lang="id-ID" i="1" dirty="0" smtClean="0"/>
              <a:t>Full Cost</a:t>
            </a:r>
          </a:p>
          <a:p>
            <a:pPr marL="514350" indent="-514350">
              <a:buAutoNum type="arabicPeriod"/>
            </a:pPr>
            <a:r>
              <a:rPr lang="id-ID" i="1" dirty="0" smtClean="0"/>
              <a:t>Variable Costing</a:t>
            </a:r>
          </a:p>
          <a:p>
            <a:pPr marL="514350" indent="-514350">
              <a:buAutoNum type="arabicPeriod"/>
            </a:pPr>
            <a:r>
              <a:rPr lang="id-ID" i="1" dirty="0" smtClean="0"/>
              <a:t>Variable Cost</a:t>
            </a:r>
            <a:endParaRPr lang="id-ID" i="1" dirty="0"/>
          </a:p>
        </p:txBody>
      </p:sp>
    </p:spTree>
    <p:extLst>
      <p:ext uri="{BB962C8B-B14F-4D97-AF65-F5344CB8AC3E}">
        <p14:creationId xmlns:p14="http://schemas.microsoft.com/office/powerpoint/2010/main" val="14496885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46"/>
          </a:xfrm>
        </p:spPr>
        <p:txBody>
          <a:bodyPr/>
          <a:lstStyle/>
          <a:p>
            <a:r>
              <a:rPr lang="id-ID" b="1" dirty="0" smtClean="0"/>
              <a:t>CONTOH 1</a:t>
            </a:r>
            <a:endParaRPr lang="id-ID" b="1" dirty="0"/>
          </a:p>
        </p:txBody>
      </p:sp>
      <p:sp>
        <p:nvSpPr>
          <p:cNvPr id="3" name="Content Placeholder 2"/>
          <p:cNvSpPr>
            <a:spLocks noGrp="1"/>
          </p:cNvSpPr>
          <p:nvPr>
            <p:ph idx="1"/>
          </p:nvPr>
        </p:nvSpPr>
        <p:spPr>
          <a:xfrm>
            <a:off x="609600" y="1071547"/>
            <a:ext cx="10972800" cy="5054617"/>
          </a:xfrm>
        </p:spPr>
        <p:txBody>
          <a:bodyPr>
            <a:normAutofit fontScale="92500" lnSpcReduction="20000"/>
          </a:bodyPr>
          <a:lstStyle/>
          <a:p>
            <a:pPr>
              <a:buNone/>
            </a:pPr>
            <a:r>
              <a:rPr lang="id-ID" sz="2400" dirty="0" smtClean="0"/>
              <a:t>Data dari PT. Surya Jaya adalah sebagai berikut:</a:t>
            </a:r>
          </a:p>
          <a:p>
            <a:pPr>
              <a:buNone/>
            </a:pPr>
            <a:r>
              <a:rPr lang="id-ID" sz="2400" dirty="0" smtClean="0"/>
              <a:t>	Kos bahan baku per unit 			Rp. 100</a:t>
            </a:r>
          </a:p>
          <a:p>
            <a:pPr>
              <a:buNone/>
            </a:pPr>
            <a:r>
              <a:rPr lang="id-ID" sz="2400" dirty="0" smtClean="0"/>
              <a:t>	Kos tenaga kerja langsung			Rp.   80</a:t>
            </a:r>
          </a:p>
          <a:p>
            <a:pPr>
              <a:buNone/>
            </a:pPr>
            <a:r>
              <a:rPr lang="id-ID" sz="2400" dirty="0" smtClean="0"/>
              <a:t>	Kos overhead variabel			Rp.   80</a:t>
            </a:r>
          </a:p>
          <a:p>
            <a:pPr>
              <a:buNone/>
            </a:pPr>
            <a:r>
              <a:rPr lang="id-ID" sz="2400" dirty="0" smtClean="0"/>
              <a:t>	Kos overhead tetap (produksi 10.000 u)	Rp.   90</a:t>
            </a:r>
          </a:p>
          <a:p>
            <a:pPr>
              <a:buNone/>
            </a:pPr>
            <a:r>
              <a:rPr lang="id-ID" sz="2400" dirty="0" smtClean="0"/>
              <a:t>	Biaya penjualan dan administrasi variabel 	Rp.   40</a:t>
            </a:r>
          </a:p>
          <a:p>
            <a:pPr>
              <a:buNone/>
            </a:pPr>
            <a:r>
              <a:rPr lang="id-ID" sz="2400" dirty="0" smtClean="0"/>
              <a:t>	Biaya penjualan dan administrasi tetap	 Rp.  20</a:t>
            </a:r>
          </a:p>
          <a:p>
            <a:pPr>
              <a:buNone/>
            </a:pPr>
            <a:r>
              <a:rPr lang="id-ID" sz="2400" dirty="0" smtClean="0"/>
              <a:t>Hitunglah harga jual produk jika menggunakan metode:</a:t>
            </a:r>
          </a:p>
          <a:p>
            <a:pPr marL="457200" indent="-457200">
              <a:buAutoNum type="alphaLcPeriod"/>
            </a:pPr>
            <a:r>
              <a:rPr lang="id-ID" sz="2400" i="1" dirty="0" smtClean="0"/>
              <a:t>Full Costing</a:t>
            </a:r>
            <a:r>
              <a:rPr lang="id-ID" sz="2400" dirty="0" smtClean="0"/>
              <a:t>, mark up 50%!</a:t>
            </a:r>
          </a:p>
          <a:p>
            <a:pPr marL="457200" indent="-457200">
              <a:buAutoNum type="alphaLcPeriod"/>
            </a:pPr>
            <a:r>
              <a:rPr lang="id-ID" sz="2400" i="1" dirty="0" smtClean="0"/>
              <a:t>Full Cost</a:t>
            </a:r>
            <a:r>
              <a:rPr lang="id-ID" sz="2400" dirty="0" smtClean="0"/>
              <a:t>, mark up 50%!</a:t>
            </a:r>
          </a:p>
          <a:p>
            <a:pPr marL="457200" indent="-457200">
              <a:buAutoNum type="alphaLcPeriod"/>
            </a:pPr>
            <a:r>
              <a:rPr lang="id-ID" sz="2400" i="1" dirty="0" smtClean="0"/>
              <a:t>Variabel Costing</a:t>
            </a:r>
            <a:r>
              <a:rPr lang="id-ID" sz="2400" dirty="0" smtClean="0"/>
              <a:t>, mark up 150%!</a:t>
            </a:r>
          </a:p>
          <a:p>
            <a:pPr marL="457200" indent="-457200">
              <a:buAutoNum type="alphaLcPeriod"/>
            </a:pPr>
            <a:r>
              <a:rPr lang="id-ID" sz="2400" i="1" dirty="0" smtClean="0"/>
              <a:t>Variabel Cost</a:t>
            </a:r>
            <a:r>
              <a:rPr lang="id-ID" sz="2400" dirty="0" smtClean="0"/>
              <a:t>, mark up 120%!</a:t>
            </a:r>
          </a:p>
          <a:p>
            <a:pPr>
              <a:buNone/>
            </a:pPr>
            <a:r>
              <a:rPr lang="id-ID" sz="2400" dirty="0" smtClean="0"/>
              <a:t>	</a:t>
            </a:r>
            <a:endParaRPr lang="id-ID" sz="2400" dirty="0"/>
          </a:p>
        </p:txBody>
      </p:sp>
    </p:spTree>
    <p:extLst>
      <p:ext uri="{BB962C8B-B14F-4D97-AF65-F5344CB8AC3E}">
        <p14:creationId xmlns:p14="http://schemas.microsoft.com/office/powerpoint/2010/main" val="192292741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Formula Persentase Mark Up</a:t>
            </a:r>
            <a:endParaRPr lang="id-ID" b="1" dirty="0"/>
          </a:p>
        </p:txBody>
      </p:sp>
      <p:sp>
        <p:nvSpPr>
          <p:cNvPr id="3" name="Content Placeholder 2"/>
          <p:cNvSpPr>
            <a:spLocks noGrp="1"/>
          </p:cNvSpPr>
          <p:nvPr>
            <p:ph idx="1"/>
          </p:nvPr>
        </p:nvSpPr>
        <p:spPr/>
        <p:txBody>
          <a:bodyPr/>
          <a:lstStyle/>
          <a:p>
            <a:pPr marL="514350" indent="-514350">
              <a:buAutoNum type="arabicPeriod"/>
            </a:pPr>
            <a:r>
              <a:rPr lang="id-ID" dirty="0" smtClean="0"/>
              <a:t>Persentase mark up berdasarkan pendekatan </a:t>
            </a:r>
            <a:r>
              <a:rPr lang="id-ID" i="1" dirty="0" smtClean="0"/>
              <a:t>Full costing</a:t>
            </a:r>
          </a:p>
          <a:p>
            <a:pPr marL="514350" indent="-514350">
              <a:buFont typeface="Arial" pitchFamily="34" charset="0"/>
              <a:buAutoNum type="arabicPeriod"/>
            </a:pPr>
            <a:r>
              <a:rPr lang="id-ID" dirty="0" smtClean="0"/>
              <a:t>Persentase mark up berdasarkan pendekatan </a:t>
            </a:r>
            <a:r>
              <a:rPr lang="id-ID" i="1" dirty="0" smtClean="0"/>
              <a:t>Full cost</a:t>
            </a:r>
          </a:p>
          <a:p>
            <a:pPr marL="514350" indent="-514350">
              <a:buFont typeface="Arial" pitchFamily="34" charset="0"/>
              <a:buAutoNum type="arabicPeriod"/>
            </a:pPr>
            <a:r>
              <a:rPr lang="id-ID" dirty="0" smtClean="0"/>
              <a:t>Persentase mark up berdasarkan pendekatan </a:t>
            </a:r>
            <a:r>
              <a:rPr lang="id-ID" i="1" dirty="0" smtClean="0"/>
              <a:t>Variable costing</a:t>
            </a:r>
          </a:p>
          <a:p>
            <a:pPr marL="514350" indent="-514350">
              <a:buFont typeface="Arial" pitchFamily="34" charset="0"/>
              <a:buAutoNum type="arabicPeriod"/>
            </a:pPr>
            <a:r>
              <a:rPr lang="id-ID" dirty="0" smtClean="0"/>
              <a:t>Persentase mark up berdasarkan pendekatan </a:t>
            </a:r>
            <a:r>
              <a:rPr lang="id-ID" i="1" dirty="0" smtClean="0"/>
              <a:t>Variable cost</a:t>
            </a:r>
          </a:p>
          <a:p>
            <a:pPr marL="514350" indent="-514350">
              <a:buAutoNum type="arabicPeriod"/>
            </a:pPr>
            <a:endParaRPr lang="id-ID" dirty="0"/>
          </a:p>
        </p:txBody>
      </p:sp>
    </p:spTree>
    <p:extLst>
      <p:ext uri="{BB962C8B-B14F-4D97-AF65-F5344CB8AC3E}">
        <p14:creationId xmlns:p14="http://schemas.microsoft.com/office/powerpoint/2010/main" val="323990226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96842"/>
          </a:xfrm>
        </p:spPr>
        <p:txBody>
          <a:bodyPr>
            <a:normAutofit fontScale="90000"/>
          </a:bodyPr>
          <a:lstStyle/>
          <a:p>
            <a:endParaRPr lang="id-ID" i="1" dirty="0"/>
          </a:p>
        </p:txBody>
      </p:sp>
      <p:sp>
        <p:nvSpPr>
          <p:cNvPr id="3" name="Content Placeholder 2"/>
          <p:cNvSpPr>
            <a:spLocks noGrp="1"/>
          </p:cNvSpPr>
          <p:nvPr>
            <p:ph idx="1"/>
          </p:nvPr>
        </p:nvSpPr>
        <p:spPr>
          <a:xfrm>
            <a:off x="609600" y="1071547"/>
            <a:ext cx="10972800" cy="5054617"/>
          </a:xfrm>
        </p:spPr>
        <p:txBody>
          <a:bodyPr>
            <a:normAutofit/>
          </a:bodyPr>
          <a:lstStyle/>
          <a:p>
            <a:pPr>
              <a:buNone/>
            </a:pPr>
            <a:r>
              <a:rPr lang="id-ID" sz="2400" b="1" dirty="0" smtClean="0"/>
              <a:t>1. Persentase mark up berdasarkan pendekatan </a:t>
            </a:r>
            <a:r>
              <a:rPr lang="id-ID" sz="2400" b="1" i="1" dirty="0" smtClean="0"/>
              <a:t>Full costing</a:t>
            </a:r>
            <a:endParaRPr lang="id-ID" sz="2400" b="1" dirty="0" smtClean="0"/>
          </a:p>
          <a:p>
            <a:pPr>
              <a:buNone/>
            </a:pPr>
            <a:r>
              <a:rPr lang="id-ID" sz="2400" dirty="0" smtClean="0"/>
              <a:t>% markup = </a:t>
            </a:r>
            <a:r>
              <a:rPr lang="id-ID" sz="2400" u="sng" dirty="0" smtClean="0"/>
              <a:t>(Target ROI) + (biaya penjualan dan administrasi)</a:t>
            </a:r>
          </a:p>
          <a:p>
            <a:pPr>
              <a:buNone/>
            </a:pPr>
            <a:r>
              <a:rPr lang="id-ID" sz="2400" dirty="0" smtClean="0"/>
              <a:t>		            (volume dalam unit) x (kos produksi per unit)</a:t>
            </a:r>
          </a:p>
          <a:p>
            <a:pPr>
              <a:buNone/>
            </a:pPr>
            <a:endParaRPr lang="id-ID" sz="2400" dirty="0" smtClean="0"/>
          </a:p>
          <a:p>
            <a:pPr>
              <a:buNone/>
            </a:pPr>
            <a:r>
              <a:rPr lang="id-ID" sz="2400" b="1" dirty="0" smtClean="0"/>
              <a:t>2. Persentase mark up berdasarkan pendekatan </a:t>
            </a:r>
            <a:r>
              <a:rPr lang="id-ID" sz="2400" b="1" i="1" dirty="0" smtClean="0"/>
              <a:t>Full cost</a:t>
            </a:r>
          </a:p>
          <a:p>
            <a:pPr>
              <a:buNone/>
            </a:pPr>
            <a:r>
              <a:rPr lang="id-ID" sz="2400" dirty="0" smtClean="0"/>
              <a:t>% markup = 			(Target ROI)</a:t>
            </a:r>
          </a:p>
          <a:p>
            <a:pPr>
              <a:buNone/>
            </a:pPr>
            <a:r>
              <a:rPr lang="id-ID" sz="2400" dirty="0" smtClean="0"/>
              <a:t>		            (volume dalam unit) x (total kos per unit)</a:t>
            </a:r>
          </a:p>
          <a:p>
            <a:pPr>
              <a:buNone/>
            </a:pPr>
            <a:endParaRPr lang="id-ID" sz="2400" dirty="0" smtClean="0"/>
          </a:p>
          <a:p>
            <a:pPr>
              <a:buNone/>
            </a:pPr>
            <a:endParaRPr lang="id-ID" sz="2400" dirty="0" smtClean="0"/>
          </a:p>
        </p:txBody>
      </p:sp>
      <p:cxnSp>
        <p:nvCxnSpPr>
          <p:cNvPr id="5" name="Straight Connector 4"/>
          <p:cNvCxnSpPr/>
          <p:nvPr/>
        </p:nvCxnSpPr>
        <p:spPr>
          <a:xfrm>
            <a:off x="3047979" y="3214686"/>
            <a:ext cx="666754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55125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25404"/>
          </a:xfrm>
        </p:spPr>
        <p:txBody>
          <a:bodyPr>
            <a:normAutofit fontScale="90000"/>
          </a:bodyPr>
          <a:lstStyle/>
          <a:p>
            <a:r>
              <a:rPr lang="id-ID" dirty="0" smtClean="0"/>
              <a:t/>
            </a:r>
            <a:br>
              <a:rPr lang="id-ID" dirty="0" smtClean="0"/>
            </a:br>
            <a:endParaRPr lang="id-ID" dirty="0"/>
          </a:p>
        </p:txBody>
      </p:sp>
      <p:sp>
        <p:nvSpPr>
          <p:cNvPr id="3" name="Content Placeholder 2"/>
          <p:cNvSpPr>
            <a:spLocks noGrp="1"/>
          </p:cNvSpPr>
          <p:nvPr>
            <p:ph idx="1"/>
          </p:nvPr>
        </p:nvSpPr>
        <p:spPr>
          <a:xfrm>
            <a:off x="609600" y="785795"/>
            <a:ext cx="10972800" cy="5340369"/>
          </a:xfrm>
        </p:spPr>
        <p:txBody>
          <a:bodyPr/>
          <a:lstStyle/>
          <a:p>
            <a:pPr marL="457200" indent="-457200">
              <a:buNone/>
            </a:pPr>
            <a:r>
              <a:rPr lang="id-ID" sz="2400" b="1" dirty="0" smtClean="0"/>
              <a:t>3. Persentase mark up berdasarkan pendekatan </a:t>
            </a:r>
            <a:r>
              <a:rPr lang="id-ID" sz="2400" b="1" i="1" dirty="0" smtClean="0"/>
              <a:t>Variabel costing</a:t>
            </a:r>
            <a:endParaRPr lang="id-ID" sz="2400" b="1" dirty="0" smtClean="0"/>
          </a:p>
          <a:p>
            <a:pPr marL="457200" indent="-457200">
              <a:buNone/>
            </a:pPr>
            <a:r>
              <a:rPr lang="id-ID" sz="2000" dirty="0" smtClean="0"/>
              <a:t>% markup = </a:t>
            </a:r>
            <a:r>
              <a:rPr lang="id-ID" sz="2000" u="sng" dirty="0" smtClean="0"/>
              <a:t>(Target ROI) + (kos tetap) + (kos non produksi variabel)</a:t>
            </a:r>
          </a:p>
          <a:p>
            <a:pPr>
              <a:buNone/>
            </a:pPr>
            <a:r>
              <a:rPr lang="id-ID" sz="2000" dirty="0" smtClean="0"/>
              <a:t>		       (volume dalam unit) x (kos produksi variabel per unit)</a:t>
            </a:r>
          </a:p>
          <a:p>
            <a:pPr>
              <a:buNone/>
            </a:pPr>
            <a:endParaRPr lang="id-ID" sz="2000" dirty="0" smtClean="0"/>
          </a:p>
          <a:p>
            <a:pPr marL="457200" indent="-457200">
              <a:buNone/>
            </a:pPr>
            <a:r>
              <a:rPr lang="id-ID" sz="2400" b="1" dirty="0" smtClean="0"/>
              <a:t>4. Persentase mark up berdasarkan pendekatan </a:t>
            </a:r>
            <a:r>
              <a:rPr lang="id-ID" sz="2400" b="1" i="1" dirty="0" smtClean="0"/>
              <a:t>Variabel cost</a:t>
            </a:r>
            <a:endParaRPr lang="id-ID" sz="2400" b="1" dirty="0" smtClean="0"/>
          </a:p>
          <a:p>
            <a:pPr marL="457200" indent="-457200">
              <a:buNone/>
            </a:pPr>
            <a:r>
              <a:rPr lang="id-ID" sz="2400" dirty="0" smtClean="0"/>
              <a:t>% markup =		 (Target ROI) + (kos tetap) </a:t>
            </a:r>
          </a:p>
          <a:p>
            <a:pPr>
              <a:buNone/>
            </a:pPr>
            <a:r>
              <a:rPr lang="id-ID" sz="2400" dirty="0" smtClean="0"/>
              <a:t>		       (volume dalam unit) x (kos variabel per unit)</a:t>
            </a:r>
          </a:p>
          <a:p>
            <a:pPr>
              <a:buNone/>
            </a:pPr>
            <a:endParaRPr lang="id-ID" dirty="0"/>
          </a:p>
        </p:txBody>
      </p:sp>
      <p:cxnSp>
        <p:nvCxnSpPr>
          <p:cNvPr id="5" name="Straight Connector 4"/>
          <p:cNvCxnSpPr/>
          <p:nvPr/>
        </p:nvCxnSpPr>
        <p:spPr>
          <a:xfrm>
            <a:off x="2666976" y="3571876"/>
            <a:ext cx="7143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02086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54032"/>
          </a:xfrm>
        </p:spPr>
        <p:txBody>
          <a:bodyPr>
            <a:normAutofit fontScale="90000"/>
          </a:bodyPr>
          <a:lstStyle/>
          <a:p>
            <a:r>
              <a:rPr lang="id-ID" b="1" dirty="0" smtClean="0"/>
              <a:t>CONTOH 2</a:t>
            </a:r>
            <a:endParaRPr lang="id-ID" b="1" dirty="0"/>
          </a:p>
        </p:txBody>
      </p:sp>
      <p:sp>
        <p:nvSpPr>
          <p:cNvPr id="3" name="Content Placeholder 2"/>
          <p:cNvSpPr>
            <a:spLocks noGrp="1"/>
          </p:cNvSpPr>
          <p:nvPr>
            <p:ph idx="1"/>
          </p:nvPr>
        </p:nvSpPr>
        <p:spPr>
          <a:xfrm>
            <a:off x="609600" y="928670"/>
            <a:ext cx="10972800" cy="5500726"/>
          </a:xfrm>
        </p:spPr>
        <p:txBody>
          <a:bodyPr>
            <a:normAutofit fontScale="92500" lnSpcReduction="10000"/>
          </a:bodyPr>
          <a:lstStyle/>
          <a:p>
            <a:pPr algn="just">
              <a:buNone/>
            </a:pPr>
            <a:r>
              <a:rPr lang="id-ID" sz="2000" dirty="0" smtClean="0"/>
              <a:t>	</a:t>
            </a:r>
            <a:r>
              <a:rPr lang="id-ID" sz="2200" dirty="0" smtClean="0"/>
              <a:t>PT. Malikah membeli mesin produksi model baru, dengan kos perolehan</a:t>
            </a:r>
          </a:p>
          <a:p>
            <a:pPr algn="just">
              <a:buNone/>
            </a:pPr>
            <a:r>
              <a:rPr lang="id-ID" sz="2200" dirty="0" smtClean="0"/>
              <a:t>	Rp. 1.200.000. mesin produksi yang baru ini dapat menghasilkan produk sebanyak 10.000 unit setahun. Perusahaan menginginkan tingkat pengembalian investasi 25%. Berikut data kos dan biaya selama bulan Desember:</a:t>
            </a:r>
          </a:p>
          <a:p>
            <a:pPr>
              <a:buNone/>
            </a:pPr>
            <a:endParaRPr lang="id-ID" sz="2000" dirty="0" smtClean="0"/>
          </a:p>
          <a:p>
            <a:pPr>
              <a:buNone/>
            </a:pPr>
            <a:endParaRPr lang="id-ID" sz="2000" dirty="0" smtClean="0"/>
          </a:p>
          <a:p>
            <a:pPr>
              <a:buNone/>
            </a:pPr>
            <a:endParaRPr lang="id-ID" sz="2000" dirty="0" smtClean="0"/>
          </a:p>
          <a:p>
            <a:pPr>
              <a:buNone/>
            </a:pPr>
            <a:endParaRPr lang="id-ID" sz="2000" dirty="0" smtClean="0"/>
          </a:p>
          <a:p>
            <a:pPr>
              <a:buNone/>
            </a:pPr>
            <a:endParaRPr lang="id-ID" sz="2000" dirty="0" smtClean="0"/>
          </a:p>
          <a:p>
            <a:pPr>
              <a:buNone/>
            </a:pPr>
            <a:endParaRPr lang="id-ID" sz="2000" dirty="0" smtClean="0"/>
          </a:p>
          <a:p>
            <a:pPr>
              <a:buNone/>
            </a:pPr>
            <a:endParaRPr lang="id-ID" sz="2000" dirty="0" smtClean="0"/>
          </a:p>
          <a:p>
            <a:pPr>
              <a:buNone/>
            </a:pPr>
            <a:endParaRPr lang="id-ID" sz="2000" dirty="0" smtClean="0"/>
          </a:p>
          <a:p>
            <a:pPr>
              <a:buNone/>
            </a:pPr>
            <a:endParaRPr lang="id-ID" sz="2000" dirty="0" smtClean="0"/>
          </a:p>
          <a:p>
            <a:pPr>
              <a:buNone/>
            </a:pPr>
            <a:endParaRPr lang="id-ID" sz="2000" dirty="0" smtClean="0"/>
          </a:p>
          <a:p>
            <a:pPr>
              <a:buNone/>
            </a:pPr>
            <a:r>
              <a:rPr lang="id-ID" sz="2000" dirty="0" smtClean="0"/>
              <a:t>	Hitunglah persentase mark up dan harga jualnya berdasarkan empat formula penentuan harga markup!</a:t>
            </a:r>
          </a:p>
          <a:p>
            <a:pPr>
              <a:buNone/>
            </a:pPr>
            <a:endParaRPr lang="id-ID" sz="2000" dirty="0"/>
          </a:p>
        </p:txBody>
      </p:sp>
      <p:graphicFrame>
        <p:nvGraphicFramePr>
          <p:cNvPr id="4" name="Table 3"/>
          <p:cNvGraphicFramePr>
            <a:graphicFrameLocks noGrp="1"/>
          </p:cNvGraphicFramePr>
          <p:nvPr/>
        </p:nvGraphicFramePr>
        <p:xfrm>
          <a:off x="1142965" y="2500306"/>
          <a:ext cx="8223251" cy="2926080"/>
        </p:xfrm>
        <a:graphic>
          <a:graphicData uri="http://schemas.openxmlformats.org/drawingml/2006/table">
            <a:tbl>
              <a:tblPr firstRow="1" bandRow="1">
                <a:tableStyleId>{5C22544A-7EE6-4342-B048-85BDC9FD1C3A}</a:tableStyleId>
              </a:tblPr>
              <a:tblGrid>
                <a:gridCol w="4625611"/>
                <a:gridCol w="1830971"/>
                <a:gridCol w="1766669"/>
              </a:tblGrid>
              <a:tr h="299402">
                <a:tc>
                  <a:txBody>
                    <a:bodyPr/>
                    <a:lstStyle/>
                    <a:p>
                      <a:pPr algn="ctr"/>
                      <a:r>
                        <a:rPr lang="id-ID" dirty="0" smtClean="0"/>
                        <a:t>Keterangan </a:t>
                      </a:r>
                      <a:endParaRPr lang="id-ID" dirty="0"/>
                    </a:p>
                  </a:txBody>
                  <a:tcPr marL="121920" marR="121920"/>
                </a:tc>
                <a:tc>
                  <a:txBody>
                    <a:bodyPr/>
                    <a:lstStyle/>
                    <a:p>
                      <a:pPr algn="ctr"/>
                      <a:r>
                        <a:rPr lang="id-ID" dirty="0" smtClean="0"/>
                        <a:t>Kos per unit</a:t>
                      </a:r>
                      <a:endParaRPr lang="id-ID" dirty="0"/>
                    </a:p>
                  </a:txBody>
                  <a:tcPr marL="121920" marR="121920"/>
                </a:tc>
                <a:tc>
                  <a:txBody>
                    <a:bodyPr/>
                    <a:lstStyle/>
                    <a:p>
                      <a:pPr algn="ctr"/>
                      <a:r>
                        <a:rPr lang="id-ID" dirty="0" smtClean="0"/>
                        <a:t>Kos total</a:t>
                      </a:r>
                      <a:endParaRPr lang="id-ID" dirty="0"/>
                    </a:p>
                  </a:txBody>
                  <a:tcPr marL="121920" marR="121920"/>
                </a:tc>
              </a:tr>
              <a:tr h="299402">
                <a:tc>
                  <a:txBody>
                    <a:bodyPr/>
                    <a:lstStyle/>
                    <a:p>
                      <a:r>
                        <a:rPr lang="id-ID" dirty="0" smtClean="0"/>
                        <a:t>Kos Bahan Baku</a:t>
                      </a:r>
                      <a:endParaRPr lang="id-ID" dirty="0"/>
                    </a:p>
                  </a:txBody>
                  <a:tcPr marL="121920" marR="121920"/>
                </a:tc>
                <a:tc>
                  <a:txBody>
                    <a:bodyPr/>
                    <a:lstStyle/>
                    <a:p>
                      <a:pPr algn="r"/>
                      <a:r>
                        <a:rPr lang="id-ID" dirty="0" smtClean="0"/>
                        <a:t>120</a:t>
                      </a:r>
                      <a:endParaRPr lang="id-ID" dirty="0"/>
                    </a:p>
                  </a:txBody>
                  <a:tcPr marL="121920" marR="121920"/>
                </a:tc>
                <a:tc>
                  <a:txBody>
                    <a:bodyPr/>
                    <a:lstStyle/>
                    <a:p>
                      <a:pPr algn="r"/>
                      <a:r>
                        <a:rPr lang="id-ID" dirty="0" smtClean="0"/>
                        <a:t>1.200.000</a:t>
                      </a:r>
                      <a:endParaRPr lang="id-ID" dirty="0"/>
                    </a:p>
                  </a:txBody>
                  <a:tcPr marL="121920" marR="121920"/>
                </a:tc>
              </a:tr>
              <a:tr h="299402">
                <a:tc>
                  <a:txBody>
                    <a:bodyPr/>
                    <a:lstStyle/>
                    <a:p>
                      <a:r>
                        <a:rPr lang="id-ID" dirty="0" smtClean="0"/>
                        <a:t>Kos tenaga kerja langsung</a:t>
                      </a:r>
                      <a:endParaRPr lang="id-ID" dirty="0"/>
                    </a:p>
                  </a:txBody>
                  <a:tcPr marL="121920" marR="121920"/>
                </a:tc>
                <a:tc>
                  <a:txBody>
                    <a:bodyPr/>
                    <a:lstStyle/>
                    <a:p>
                      <a:pPr algn="r"/>
                      <a:r>
                        <a:rPr lang="id-ID" dirty="0" smtClean="0"/>
                        <a:t>90</a:t>
                      </a:r>
                      <a:endParaRPr lang="id-ID" dirty="0"/>
                    </a:p>
                  </a:txBody>
                  <a:tcPr marL="121920" marR="121920"/>
                </a:tc>
                <a:tc>
                  <a:txBody>
                    <a:bodyPr/>
                    <a:lstStyle/>
                    <a:p>
                      <a:pPr algn="r"/>
                      <a:r>
                        <a:rPr lang="id-ID" dirty="0" smtClean="0"/>
                        <a:t>900.000</a:t>
                      </a:r>
                      <a:endParaRPr lang="id-ID" dirty="0"/>
                    </a:p>
                  </a:txBody>
                  <a:tcPr marL="121920" marR="121920"/>
                </a:tc>
              </a:tr>
              <a:tr h="299402">
                <a:tc>
                  <a:txBody>
                    <a:bodyPr/>
                    <a:lstStyle/>
                    <a:p>
                      <a:r>
                        <a:rPr lang="id-ID" dirty="0" smtClean="0"/>
                        <a:t>Kos overhead Variabel</a:t>
                      </a:r>
                      <a:endParaRPr lang="id-ID" dirty="0"/>
                    </a:p>
                  </a:txBody>
                  <a:tcPr marL="121920" marR="121920"/>
                </a:tc>
                <a:tc>
                  <a:txBody>
                    <a:bodyPr/>
                    <a:lstStyle/>
                    <a:p>
                      <a:pPr algn="r"/>
                      <a:r>
                        <a:rPr lang="id-ID" dirty="0" smtClean="0"/>
                        <a:t>30</a:t>
                      </a:r>
                      <a:endParaRPr lang="id-ID" dirty="0"/>
                    </a:p>
                  </a:txBody>
                  <a:tcPr marL="121920" marR="121920"/>
                </a:tc>
                <a:tc>
                  <a:txBody>
                    <a:bodyPr/>
                    <a:lstStyle/>
                    <a:p>
                      <a:pPr algn="r"/>
                      <a:r>
                        <a:rPr lang="id-ID" dirty="0" smtClean="0"/>
                        <a:t>300.000</a:t>
                      </a:r>
                      <a:endParaRPr lang="id-ID" dirty="0"/>
                    </a:p>
                  </a:txBody>
                  <a:tcPr marL="121920" marR="121920"/>
                </a:tc>
              </a:tr>
              <a:tr h="299402">
                <a:tc>
                  <a:txBody>
                    <a:bodyPr/>
                    <a:lstStyle/>
                    <a:p>
                      <a:r>
                        <a:rPr lang="id-ID" dirty="0" smtClean="0"/>
                        <a:t>Kos overhead tetap</a:t>
                      </a:r>
                      <a:endParaRPr lang="id-ID" dirty="0"/>
                    </a:p>
                  </a:txBody>
                  <a:tcPr marL="121920" marR="121920"/>
                </a:tc>
                <a:tc>
                  <a:txBody>
                    <a:bodyPr/>
                    <a:lstStyle/>
                    <a:p>
                      <a:pPr algn="r"/>
                      <a:r>
                        <a:rPr lang="id-ID" dirty="0" smtClean="0"/>
                        <a:t>60</a:t>
                      </a:r>
                      <a:endParaRPr lang="id-ID" dirty="0"/>
                    </a:p>
                  </a:txBody>
                  <a:tcPr marL="121920" marR="121920"/>
                </a:tc>
                <a:tc>
                  <a:txBody>
                    <a:bodyPr/>
                    <a:lstStyle/>
                    <a:p>
                      <a:pPr algn="r"/>
                      <a:r>
                        <a:rPr lang="id-ID" dirty="0" smtClean="0"/>
                        <a:t>600.000</a:t>
                      </a:r>
                      <a:endParaRPr lang="id-ID" dirty="0"/>
                    </a:p>
                  </a:txBody>
                  <a:tcPr marL="121920" marR="121920"/>
                </a:tc>
              </a:tr>
              <a:tr h="299402">
                <a:tc>
                  <a:txBody>
                    <a:bodyPr/>
                    <a:lstStyle/>
                    <a:p>
                      <a:r>
                        <a:rPr lang="id-ID" dirty="0" smtClean="0"/>
                        <a:t>Biaya penjualan &amp; admin</a:t>
                      </a:r>
                      <a:r>
                        <a:rPr lang="id-ID" baseline="0" dirty="0" smtClean="0"/>
                        <a:t> variabel</a:t>
                      </a:r>
                      <a:endParaRPr lang="id-ID" dirty="0"/>
                    </a:p>
                  </a:txBody>
                  <a:tcPr marL="121920" marR="121920"/>
                </a:tc>
                <a:tc>
                  <a:txBody>
                    <a:bodyPr/>
                    <a:lstStyle/>
                    <a:p>
                      <a:pPr algn="r"/>
                      <a:r>
                        <a:rPr lang="id-ID" dirty="0" smtClean="0"/>
                        <a:t>48</a:t>
                      </a:r>
                      <a:endParaRPr lang="id-ID" dirty="0"/>
                    </a:p>
                  </a:txBody>
                  <a:tcPr marL="121920" marR="121920"/>
                </a:tc>
                <a:tc>
                  <a:txBody>
                    <a:bodyPr/>
                    <a:lstStyle/>
                    <a:p>
                      <a:pPr algn="r"/>
                      <a:r>
                        <a:rPr lang="id-ID" dirty="0" smtClean="0"/>
                        <a:t>480.000</a:t>
                      </a:r>
                      <a:endParaRPr lang="id-ID" dirty="0"/>
                    </a:p>
                  </a:txBody>
                  <a:tcPr marL="121920" marR="121920"/>
                </a:tc>
              </a:tr>
              <a:tr h="299402">
                <a:tc>
                  <a:txBody>
                    <a:bodyPr/>
                    <a:lstStyle/>
                    <a:p>
                      <a:r>
                        <a:rPr lang="id-ID" dirty="0" smtClean="0"/>
                        <a:t>Biaya penjualan &amp; admin tetap</a:t>
                      </a:r>
                      <a:endParaRPr lang="id-ID" dirty="0"/>
                    </a:p>
                  </a:txBody>
                  <a:tcPr marL="121920" marR="121920"/>
                </a:tc>
                <a:tc>
                  <a:txBody>
                    <a:bodyPr/>
                    <a:lstStyle/>
                    <a:p>
                      <a:pPr algn="r"/>
                      <a:r>
                        <a:rPr lang="id-ID" dirty="0" smtClean="0"/>
                        <a:t>24</a:t>
                      </a:r>
                      <a:endParaRPr lang="id-ID" dirty="0"/>
                    </a:p>
                  </a:txBody>
                  <a:tcPr marL="121920" marR="121920"/>
                </a:tc>
                <a:tc>
                  <a:txBody>
                    <a:bodyPr/>
                    <a:lstStyle/>
                    <a:p>
                      <a:pPr algn="r"/>
                      <a:r>
                        <a:rPr lang="id-ID" dirty="0" smtClean="0"/>
                        <a:t>240.000</a:t>
                      </a:r>
                      <a:endParaRPr lang="id-ID" dirty="0"/>
                    </a:p>
                  </a:txBody>
                  <a:tcPr marL="121920" marR="121920"/>
                </a:tc>
              </a:tr>
              <a:tr h="299402">
                <a:tc>
                  <a:txBody>
                    <a:bodyPr/>
                    <a:lstStyle/>
                    <a:p>
                      <a:pPr algn="r"/>
                      <a:r>
                        <a:rPr lang="id-ID" dirty="0" smtClean="0"/>
                        <a:t>Total</a:t>
                      </a:r>
                      <a:endParaRPr lang="id-ID" dirty="0"/>
                    </a:p>
                  </a:txBody>
                  <a:tcPr marL="121920" marR="121920"/>
                </a:tc>
                <a:tc>
                  <a:txBody>
                    <a:bodyPr/>
                    <a:lstStyle/>
                    <a:p>
                      <a:pPr algn="r"/>
                      <a:r>
                        <a:rPr lang="id-ID" dirty="0" smtClean="0"/>
                        <a:t>372</a:t>
                      </a:r>
                      <a:endParaRPr lang="id-ID" dirty="0"/>
                    </a:p>
                  </a:txBody>
                  <a:tcPr marL="121920" marR="121920"/>
                </a:tc>
                <a:tc>
                  <a:txBody>
                    <a:bodyPr/>
                    <a:lstStyle/>
                    <a:p>
                      <a:pPr algn="r"/>
                      <a:r>
                        <a:rPr lang="id-ID" dirty="0" smtClean="0"/>
                        <a:t>3.720.000</a:t>
                      </a:r>
                      <a:endParaRPr lang="id-ID" dirty="0"/>
                    </a:p>
                  </a:txBody>
                  <a:tcPr marL="121920" marR="121920"/>
                </a:tc>
              </a:tr>
            </a:tbl>
          </a:graphicData>
        </a:graphic>
      </p:graphicFrame>
    </p:spTree>
    <p:extLst>
      <p:ext uri="{BB962C8B-B14F-4D97-AF65-F5344CB8AC3E}">
        <p14:creationId xmlns:p14="http://schemas.microsoft.com/office/powerpoint/2010/main" val="407575203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b="1" dirty="0" smtClean="0"/>
              <a:t>B. </a:t>
            </a:r>
            <a:r>
              <a:rPr lang="id-ID" b="1" i="1" dirty="0" smtClean="0"/>
              <a:t>Time and Material Pricing</a:t>
            </a:r>
            <a:br>
              <a:rPr lang="id-ID" b="1" i="1" dirty="0" smtClean="0"/>
            </a:br>
            <a:endParaRPr lang="id-ID" b="1" dirty="0"/>
          </a:p>
        </p:txBody>
      </p:sp>
      <p:sp>
        <p:nvSpPr>
          <p:cNvPr id="3" name="Content Placeholder 2"/>
          <p:cNvSpPr>
            <a:spLocks noGrp="1"/>
          </p:cNvSpPr>
          <p:nvPr>
            <p:ph idx="1"/>
          </p:nvPr>
        </p:nvSpPr>
        <p:spPr/>
        <p:txBody>
          <a:bodyPr>
            <a:normAutofit fontScale="92500" lnSpcReduction="10000"/>
          </a:bodyPr>
          <a:lstStyle/>
          <a:p>
            <a:pPr algn="just">
              <a:buNone/>
            </a:pPr>
            <a:r>
              <a:rPr lang="id-ID" dirty="0" smtClean="0"/>
              <a:t>Metode penentuan harga jual ini cocok untuk perusahaan jasa. Cara penentuan harga jual dengan metode ini yaitu dengan menghitung tarif tertentu dari kos tenaga kerja langsung dan dari bahan baku yang digunakan selama pengerjaan ditambah dengan sejumlah tertentu dari biaya tidak langsung dan laba yang diinginkan.</a:t>
            </a:r>
          </a:p>
          <a:p>
            <a:pPr algn="just">
              <a:buNone/>
            </a:pPr>
            <a:r>
              <a:rPr lang="id-ID" dirty="0" smtClean="0"/>
              <a:t>Tarif tertentu dari upah langsung terdiri dari:</a:t>
            </a:r>
          </a:p>
          <a:p>
            <a:pPr algn="just">
              <a:buFontTx/>
              <a:buChar char="-"/>
            </a:pPr>
            <a:r>
              <a:rPr lang="id-ID" dirty="0" smtClean="0"/>
              <a:t>Upah langsung dan premi karyawan</a:t>
            </a:r>
          </a:p>
          <a:p>
            <a:pPr algn="just">
              <a:buFontTx/>
              <a:buChar char="-"/>
            </a:pPr>
            <a:r>
              <a:rPr lang="id-ID" dirty="0" smtClean="0"/>
              <a:t>Bagian yang berhubungan dengan tenaga kerja</a:t>
            </a:r>
          </a:p>
          <a:p>
            <a:pPr algn="just">
              <a:buFontTx/>
              <a:buChar char="-"/>
            </a:pPr>
            <a:r>
              <a:rPr lang="id-ID" dirty="0" smtClean="0"/>
              <a:t>Bagian untuk jasa</a:t>
            </a:r>
          </a:p>
          <a:p>
            <a:pPr algn="just">
              <a:buNone/>
            </a:pPr>
            <a:r>
              <a:rPr lang="id-ID" dirty="0" smtClean="0"/>
              <a:t>Tarif dari bahan baku terdiri dari: semua beban yang ada dalam faktur pembelian bahan baku yang digunakan untuk produksi.</a:t>
            </a:r>
            <a:endParaRPr lang="id-ID" dirty="0"/>
          </a:p>
        </p:txBody>
      </p:sp>
    </p:spTree>
    <p:extLst>
      <p:ext uri="{BB962C8B-B14F-4D97-AF65-F5344CB8AC3E}">
        <p14:creationId xmlns:p14="http://schemas.microsoft.com/office/powerpoint/2010/main" val="312525566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 Penentuan Harga Jual Dalam </a:t>
            </a:r>
            <a:r>
              <a:rPr lang="id-ID" b="1" i="1" dirty="0" smtClean="0"/>
              <a:t>Cost-Type Contract</a:t>
            </a:r>
            <a:endParaRPr lang="id-ID" b="1" dirty="0"/>
          </a:p>
        </p:txBody>
      </p:sp>
      <p:sp>
        <p:nvSpPr>
          <p:cNvPr id="3" name="Content Placeholder 2"/>
          <p:cNvSpPr>
            <a:spLocks noGrp="1"/>
          </p:cNvSpPr>
          <p:nvPr>
            <p:ph idx="1"/>
          </p:nvPr>
        </p:nvSpPr>
        <p:spPr/>
        <p:txBody>
          <a:bodyPr/>
          <a:lstStyle/>
          <a:p>
            <a:pPr algn="just">
              <a:buNone/>
            </a:pPr>
            <a:r>
              <a:rPr lang="id-ID" dirty="0" smtClean="0"/>
              <a:t>	Merupakan kontrak pembuatan produk atau jasa yang mana pihak pembeli setuju untuk membeli produk atau jasa pada harga yang didasarkan pada total kos sesungguhnya yang dikeluarkan ditambah laba yang dihitung sebesar % tertentu dari total kos sesungguhnya.</a:t>
            </a:r>
            <a:endParaRPr lang="id-ID" dirty="0"/>
          </a:p>
        </p:txBody>
      </p:sp>
    </p:spTree>
    <p:extLst>
      <p:ext uri="{BB962C8B-B14F-4D97-AF65-F5344CB8AC3E}">
        <p14:creationId xmlns:p14="http://schemas.microsoft.com/office/powerpoint/2010/main" val="360366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51384" y="1183589"/>
            <a:ext cx="9001000" cy="4401205"/>
          </a:xfrm>
          <a:prstGeom prst="rect">
            <a:avLst/>
          </a:prstGeom>
        </p:spPr>
        <p:txBody>
          <a:bodyPr wrap="square">
            <a:spAutoFit/>
          </a:bodyPr>
          <a:lstStyle/>
          <a:p>
            <a:pPr>
              <a:tabLst>
                <a:tab pos="342900" algn="l"/>
              </a:tabLst>
            </a:pPr>
            <a:r>
              <a:rPr lang="en-US" sz="2000" dirty="0"/>
              <a:t>Ada 3 </a:t>
            </a:r>
            <a:r>
              <a:rPr lang="en-US" sz="2000" dirty="0" err="1"/>
              <a:t>macam</a:t>
            </a:r>
            <a:r>
              <a:rPr lang="en-US" sz="2000" dirty="0"/>
              <a:t> </a:t>
            </a:r>
            <a:r>
              <a:rPr lang="en-US" sz="2000" dirty="0" err="1"/>
              <a:t>informasi</a:t>
            </a:r>
            <a:r>
              <a:rPr lang="en-US" sz="2000" dirty="0"/>
              <a:t> </a:t>
            </a:r>
            <a:r>
              <a:rPr lang="en-US" sz="2000" dirty="0" err="1"/>
              <a:t>akuntansi</a:t>
            </a:r>
            <a:r>
              <a:rPr lang="en-US" sz="2000" dirty="0"/>
              <a:t>, </a:t>
            </a:r>
            <a:r>
              <a:rPr lang="en-US" sz="2000" dirty="0" err="1"/>
              <a:t>yaitu</a:t>
            </a:r>
            <a:r>
              <a:rPr lang="en-US" sz="2000" dirty="0"/>
              <a:t> </a:t>
            </a:r>
            <a:r>
              <a:rPr lang="en-US" sz="2000" b="1" dirty="0" err="1"/>
              <a:t>informasi</a:t>
            </a:r>
            <a:r>
              <a:rPr lang="en-US" sz="2000" b="1" dirty="0"/>
              <a:t> </a:t>
            </a:r>
            <a:r>
              <a:rPr lang="en-US" sz="2000" b="1" dirty="0" err="1"/>
              <a:t>operasi</a:t>
            </a:r>
            <a:r>
              <a:rPr lang="en-US" sz="2000" b="1" dirty="0"/>
              <a:t>,</a:t>
            </a:r>
          </a:p>
          <a:p>
            <a:pPr>
              <a:tabLst>
                <a:tab pos="342900" algn="l"/>
              </a:tabLst>
            </a:pPr>
            <a:r>
              <a:rPr lang="en-US" sz="2000" b="1" dirty="0" err="1"/>
              <a:t>Laporan</a:t>
            </a:r>
            <a:r>
              <a:rPr lang="en-US" sz="2000" b="1" dirty="0"/>
              <a:t> </a:t>
            </a:r>
            <a:r>
              <a:rPr lang="en-US" sz="2000" b="1" dirty="0" err="1"/>
              <a:t>keuangan</a:t>
            </a:r>
            <a:r>
              <a:rPr lang="en-US" sz="2000" b="1" dirty="0"/>
              <a:t> </a:t>
            </a:r>
            <a:r>
              <a:rPr lang="en-US" sz="2000" b="1" dirty="0" err="1"/>
              <a:t>dan</a:t>
            </a:r>
            <a:r>
              <a:rPr lang="en-US" sz="2000" b="1" dirty="0"/>
              <a:t> </a:t>
            </a:r>
            <a:r>
              <a:rPr lang="en-US" sz="2000" b="1" dirty="0" err="1"/>
              <a:t>akuntansi</a:t>
            </a:r>
            <a:r>
              <a:rPr lang="en-US" sz="2000" b="1" dirty="0"/>
              <a:t> </a:t>
            </a:r>
            <a:r>
              <a:rPr lang="en-US" sz="2000" b="1" dirty="0" err="1"/>
              <a:t>manajemen</a:t>
            </a:r>
            <a:r>
              <a:rPr lang="en-US" sz="2000" b="1" dirty="0"/>
              <a:t>.</a:t>
            </a:r>
          </a:p>
          <a:p>
            <a:pPr>
              <a:tabLst>
                <a:tab pos="342900" algn="l"/>
              </a:tabLst>
            </a:pPr>
            <a:r>
              <a:rPr lang="en-US" sz="2000" b="1" u="sng" dirty="0" err="1"/>
              <a:t>Informasi</a:t>
            </a:r>
            <a:r>
              <a:rPr lang="en-US" sz="2000" b="1" u="sng" dirty="0"/>
              <a:t> </a:t>
            </a:r>
            <a:r>
              <a:rPr lang="en-US" sz="2000" b="1" u="sng" dirty="0" err="1"/>
              <a:t>operasi</a:t>
            </a:r>
            <a:r>
              <a:rPr lang="en-US" sz="2000" b="1" dirty="0"/>
              <a:t> </a:t>
            </a:r>
            <a:r>
              <a:rPr lang="en-US" sz="2000" dirty="0" err="1"/>
              <a:t>mempunyai</a:t>
            </a:r>
            <a:r>
              <a:rPr lang="en-US" sz="2000" dirty="0"/>
              <a:t> </a:t>
            </a:r>
            <a:r>
              <a:rPr lang="en-US" sz="2000" dirty="0" err="1"/>
              <a:t>peran</a:t>
            </a:r>
            <a:r>
              <a:rPr lang="en-US" sz="2000" dirty="0"/>
              <a:t> </a:t>
            </a:r>
            <a:r>
              <a:rPr lang="en-US" sz="2000" dirty="0" err="1"/>
              <a:t>penyedia</a:t>
            </a:r>
            <a:r>
              <a:rPr lang="en-US" sz="2000" dirty="0"/>
              <a:t> data </a:t>
            </a:r>
            <a:r>
              <a:rPr lang="en-US" sz="2000" dirty="0" err="1"/>
              <a:t>untuk</a:t>
            </a:r>
            <a:r>
              <a:rPr lang="en-US" sz="2000" dirty="0"/>
              <a:t> </a:t>
            </a:r>
            <a:r>
              <a:rPr lang="en-US" sz="2000" dirty="0" err="1"/>
              <a:t>penyusunan</a:t>
            </a:r>
            <a:r>
              <a:rPr lang="en-US" sz="2000" dirty="0"/>
              <a:t> </a:t>
            </a:r>
            <a:r>
              <a:rPr lang="en-US" sz="2000" dirty="0" err="1"/>
              <a:t>laporan</a:t>
            </a:r>
            <a:r>
              <a:rPr lang="en-US" sz="2000" dirty="0"/>
              <a:t> </a:t>
            </a:r>
            <a:r>
              <a:rPr lang="en-US" sz="2000" dirty="0" err="1"/>
              <a:t>keuangan</a:t>
            </a:r>
            <a:r>
              <a:rPr lang="en-US" sz="2000" dirty="0"/>
              <a:t> </a:t>
            </a:r>
            <a:r>
              <a:rPr lang="en-US" sz="2000" dirty="0" err="1"/>
              <a:t>dan</a:t>
            </a:r>
            <a:r>
              <a:rPr lang="en-US" sz="2000" dirty="0"/>
              <a:t> </a:t>
            </a:r>
            <a:r>
              <a:rPr lang="en-US" sz="2000" dirty="0" err="1"/>
              <a:t>akuntansi</a:t>
            </a:r>
            <a:r>
              <a:rPr lang="en-US" sz="2000" dirty="0"/>
              <a:t> </a:t>
            </a:r>
            <a:r>
              <a:rPr lang="en-US" sz="2000" dirty="0" err="1"/>
              <a:t>manajemen</a:t>
            </a:r>
            <a:r>
              <a:rPr lang="en-US" sz="2000" dirty="0"/>
              <a:t>. </a:t>
            </a:r>
          </a:p>
          <a:p>
            <a:pPr>
              <a:tabLst>
                <a:tab pos="342900" algn="l"/>
              </a:tabLst>
            </a:pPr>
            <a:r>
              <a:rPr lang="en-US" sz="2000" b="1" u="sng" dirty="0" err="1"/>
              <a:t>Laporan</a:t>
            </a:r>
            <a:r>
              <a:rPr lang="en-US" sz="2000" b="1" u="sng" dirty="0"/>
              <a:t> </a:t>
            </a:r>
            <a:r>
              <a:rPr lang="en-US" sz="2000" b="1" u="sng" dirty="0" err="1"/>
              <a:t>keuangan</a:t>
            </a:r>
            <a:r>
              <a:rPr lang="en-US" sz="2000" b="1" dirty="0"/>
              <a:t> </a:t>
            </a:r>
            <a:r>
              <a:rPr lang="en-US" sz="2000" dirty="0" err="1"/>
              <a:t>merupakan</a:t>
            </a:r>
            <a:r>
              <a:rPr lang="en-US" sz="2000" dirty="0"/>
              <a:t> </a:t>
            </a:r>
            <a:r>
              <a:rPr lang="en-US" sz="2000" dirty="0" err="1"/>
              <a:t>hasil</a:t>
            </a:r>
            <a:r>
              <a:rPr lang="en-US" sz="2000" dirty="0"/>
              <a:t> proses </a:t>
            </a:r>
            <a:r>
              <a:rPr lang="en-US" sz="2000" dirty="0" err="1"/>
              <a:t>akuntansi</a:t>
            </a:r>
            <a:r>
              <a:rPr lang="en-US" sz="2000" dirty="0"/>
              <a:t> </a:t>
            </a:r>
            <a:r>
              <a:rPr lang="en-US" sz="2000" dirty="0" err="1"/>
              <a:t>keuangan</a:t>
            </a:r>
            <a:r>
              <a:rPr lang="en-US" sz="2000" dirty="0"/>
              <a:t>, </a:t>
            </a:r>
            <a:r>
              <a:rPr lang="en-US" sz="2000" dirty="0" err="1"/>
              <a:t>berisi</a:t>
            </a:r>
            <a:r>
              <a:rPr lang="en-US" sz="2000" dirty="0"/>
              <a:t> </a:t>
            </a:r>
            <a:r>
              <a:rPr lang="en-US" sz="2000" dirty="0" err="1"/>
              <a:t>posisi</a:t>
            </a:r>
            <a:r>
              <a:rPr lang="en-US" sz="2000" dirty="0"/>
              <a:t> </a:t>
            </a:r>
            <a:r>
              <a:rPr lang="en-US" sz="2000" dirty="0" err="1"/>
              <a:t>keuangan</a:t>
            </a:r>
            <a:r>
              <a:rPr lang="en-US" sz="2000" dirty="0"/>
              <a:t> </a:t>
            </a:r>
            <a:r>
              <a:rPr lang="en-US" sz="2000" dirty="0" err="1"/>
              <a:t>dan</a:t>
            </a:r>
            <a:r>
              <a:rPr lang="en-US" sz="2000" dirty="0"/>
              <a:t> </a:t>
            </a:r>
            <a:r>
              <a:rPr lang="en-US" sz="2000" dirty="0" err="1"/>
              <a:t>hasil-hasil</a:t>
            </a:r>
            <a:r>
              <a:rPr lang="en-US" sz="2000" dirty="0"/>
              <a:t> yang </a:t>
            </a:r>
            <a:r>
              <a:rPr lang="en-US" sz="2000" dirty="0" err="1"/>
              <a:t>diperoleh</a:t>
            </a:r>
            <a:r>
              <a:rPr lang="en-US" sz="2000" dirty="0"/>
              <a:t> </a:t>
            </a:r>
            <a:r>
              <a:rPr lang="en-US" sz="2000" dirty="0" err="1"/>
              <a:t>perusahaan</a:t>
            </a:r>
            <a:r>
              <a:rPr lang="en-US" sz="2000" dirty="0"/>
              <a:t>.</a:t>
            </a:r>
          </a:p>
          <a:p>
            <a:pPr>
              <a:tabLst>
                <a:tab pos="342900" algn="l"/>
              </a:tabLst>
            </a:pPr>
            <a:r>
              <a:rPr lang="en-US" sz="2000" b="1" u="sng" dirty="0" err="1"/>
              <a:t>Akuntansi</a:t>
            </a:r>
            <a:r>
              <a:rPr lang="en-US" sz="2000" b="1" u="sng" dirty="0"/>
              <a:t> </a:t>
            </a:r>
            <a:r>
              <a:rPr lang="en-US" sz="2000" b="1" u="sng" dirty="0" err="1"/>
              <a:t>manajemen</a:t>
            </a:r>
            <a:r>
              <a:rPr lang="en-US" sz="2000" b="1" dirty="0"/>
              <a:t> </a:t>
            </a:r>
            <a:r>
              <a:rPr lang="en-US" sz="2000" dirty="0" err="1"/>
              <a:t>memberikan</a:t>
            </a:r>
            <a:r>
              <a:rPr lang="en-US" sz="2000" dirty="0"/>
              <a:t> </a:t>
            </a:r>
            <a:r>
              <a:rPr lang="en-US" sz="2000" dirty="0" err="1"/>
              <a:t>informasi</a:t>
            </a:r>
            <a:r>
              <a:rPr lang="en-US" sz="2000" dirty="0"/>
              <a:t> </a:t>
            </a:r>
            <a:r>
              <a:rPr lang="en-US" sz="2000" dirty="0" err="1"/>
              <a:t>keuangan</a:t>
            </a:r>
            <a:r>
              <a:rPr lang="en-US" sz="2000" dirty="0"/>
              <a:t> </a:t>
            </a:r>
            <a:r>
              <a:rPr lang="en-US" sz="2000" dirty="0" err="1"/>
              <a:t>untuk</a:t>
            </a:r>
            <a:r>
              <a:rPr lang="en-US" sz="2000" dirty="0"/>
              <a:t> </a:t>
            </a:r>
            <a:r>
              <a:rPr lang="en-US" sz="2000" dirty="0" err="1"/>
              <a:t>manajemen</a:t>
            </a:r>
            <a:r>
              <a:rPr lang="en-US" sz="2000" dirty="0"/>
              <a:t>, </a:t>
            </a:r>
            <a:r>
              <a:rPr lang="en-US" sz="2000" dirty="0" err="1"/>
              <a:t>akuntansi</a:t>
            </a:r>
            <a:r>
              <a:rPr lang="en-US" sz="2000" dirty="0"/>
              <a:t> </a:t>
            </a:r>
            <a:r>
              <a:rPr lang="en-US" sz="2000" dirty="0" err="1"/>
              <a:t>manajemen</a:t>
            </a:r>
            <a:r>
              <a:rPr lang="en-US" sz="2000" dirty="0"/>
              <a:t> </a:t>
            </a:r>
            <a:r>
              <a:rPr lang="en-US" sz="2000" dirty="0" err="1"/>
              <a:t>memerlukan</a:t>
            </a:r>
            <a:r>
              <a:rPr lang="en-US" sz="2000" dirty="0"/>
              <a:t> </a:t>
            </a:r>
            <a:r>
              <a:rPr lang="en-US" sz="2000" dirty="0" err="1"/>
              <a:t>informasi</a:t>
            </a:r>
            <a:r>
              <a:rPr lang="en-US" sz="2000" dirty="0"/>
              <a:t> </a:t>
            </a:r>
            <a:r>
              <a:rPr lang="en-US" sz="2000" dirty="0" err="1"/>
              <a:t>keuangan</a:t>
            </a:r>
            <a:r>
              <a:rPr lang="en-US" sz="2000" dirty="0"/>
              <a:t> yang </a:t>
            </a:r>
            <a:r>
              <a:rPr lang="en-US" sz="2000" dirty="0" err="1"/>
              <a:t>lebih</a:t>
            </a:r>
            <a:r>
              <a:rPr lang="en-US" sz="2000" dirty="0"/>
              <a:t> </a:t>
            </a:r>
            <a:r>
              <a:rPr lang="en-US" sz="2000" dirty="0" err="1"/>
              <a:t>terinci</a:t>
            </a:r>
            <a:r>
              <a:rPr lang="en-US" sz="2000" dirty="0"/>
              <a:t> </a:t>
            </a:r>
            <a:r>
              <a:rPr lang="en-US" sz="2000" dirty="0" err="1"/>
              <a:t>dibandingkan</a:t>
            </a:r>
            <a:r>
              <a:rPr lang="en-US" sz="2000" dirty="0"/>
              <a:t> </a:t>
            </a:r>
            <a:r>
              <a:rPr lang="en-US" sz="2000" dirty="0" err="1"/>
              <a:t>dengan</a:t>
            </a:r>
            <a:r>
              <a:rPr lang="en-US" sz="2000" dirty="0"/>
              <a:t> </a:t>
            </a:r>
            <a:r>
              <a:rPr lang="en-US" sz="2000" dirty="0" err="1"/>
              <a:t>informasi</a:t>
            </a:r>
            <a:r>
              <a:rPr lang="en-US" sz="2000" dirty="0"/>
              <a:t> </a:t>
            </a:r>
            <a:r>
              <a:rPr lang="en-US" sz="2000" dirty="0" err="1"/>
              <a:t>akuntansi</a:t>
            </a:r>
            <a:r>
              <a:rPr lang="en-US" sz="2000" dirty="0"/>
              <a:t> </a:t>
            </a:r>
            <a:r>
              <a:rPr lang="en-US" sz="2000" dirty="0" err="1"/>
              <a:t>keuangan</a:t>
            </a:r>
            <a:r>
              <a:rPr lang="en-US" sz="2000" dirty="0"/>
              <a:t>.</a:t>
            </a:r>
          </a:p>
          <a:p>
            <a:pPr>
              <a:tabLst>
                <a:tab pos="342900" algn="l"/>
              </a:tabLst>
            </a:pPr>
            <a:endParaRPr lang="en-US" sz="2000" dirty="0"/>
          </a:p>
          <a:p>
            <a:pPr>
              <a:tabLst>
                <a:tab pos="342900" algn="l"/>
              </a:tabLst>
            </a:pPr>
            <a:r>
              <a:rPr lang="en-US" sz="2000" b="1" dirty="0" err="1"/>
              <a:t>Tipe-tipe</a:t>
            </a:r>
            <a:r>
              <a:rPr lang="en-US" sz="2000" b="1" dirty="0"/>
              <a:t> </a:t>
            </a:r>
            <a:r>
              <a:rPr lang="en-US" sz="2000" b="1" dirty="0" err="1"/>
              <a:t>Akuntansi</a:t>
            </a:r>
            <a:r>
              <a:rPr lang="en-US" sz="2000" b="1" dirty="0"/>
              <a:t> </a:t>
            </a:r>
            <a:r>
              <a:rPr lang="en-US" sz="2000" b="1" dirty="0" err="1"/>
              <a:t>Manajemen</a:t>
            </a:r>
            <a:endParaRPr lang="en-US" sz="2000" b="1" dirty="0"/>
          </a:p>
          <a:p>
            <a:pPr>
              <a:buFont typeface="Wingdings" pitchFamily="2" charset="2"/>
              <a:buAutoNum type="arabicPeriod"/>
              <a:tabLst>
                <a:tab pos="342900" algn="l"/>
              </a:tabLst>
            </a:pPr>
            <a:r>
              <a:rPr lang="en-US" sz="2000" dirty="0"/>
              <a:t>	</a:t>
            </a:r>
            <a:r>
              <a:rPr lang="en-US" sz="2000" dirty="0" err="1"/>
              <a:t>Informasi</a:t>
            </a:r>
            <a:r>
              <a:rPr lang="en-US" sz="2000" dirty="0"/>
              <a:t> </a:t>
            </a:r>
            <a:r>
              <a:rPr lang="en-US" sz="2000" dirty="0" err="1"/>
              <a:t>Akuntansi</a:t>
            </a:r>
            <a:r>
              <a:rPr lang="en-US" sz="2000" dirty="0"/>
              <a:t> </a:t>
            </a:r>
            <a:r>
              <a:rPr lang="en-US" sz="2000" dirty="0" err="1"/>
              <a:t>Penuh</a:t>
            </a:r>
            <a:r>
              <a:rPr lang="en-US" sz="2000" dirty="0"/>
              <a:t> </a:t>
            </a:r>
            <a:r>
              <a:rPr lang="en-US" sz="2000" i="1" dirty="0"/>
              <a:t>(Full Accounting Information)</a:t>
            </a:r>
            <a:endParaRPr lang="en-US" sz="2000" dirty="0"/>
          </a:p>
          <a:p>
            <a:pPr>
              <a:buFont typeface="Wingdings" pitchFamily="2" charset="2"/>
              <a:buAutoNum type="arabicPeriod"/>
              <a:tabLst>
                <a:tab pos="342900" algn="l"/>
              </a:tabLst>
            </a:pPr>
            <a:r>
              <a:rPr lang="en-US" sz="2000" dirty="0"/>
              <a:t>	</a:t>
            </a:r>
            <a:r>
              <a:rPr lang="en-US" sz="2000" dirty="0" err="1"/>
              <a:t>Informasi</a:t>
            </a:r>
            <a:r>
              <a:rPr lang="en-US" sz="2000" dirty="0"/>
              <a:t> </a:t>
            </a:r>
            <a:r>
              <a:rPr lang="en-US" sz="2000" dirty="0" err="1"/>
              <a:t>Akuntansi</a:t>
            </a:r>
            <a:r>
              <a:rPr lang="en-US" sz="2000" dirty="0"/>
              <a:t> </a:t>
            </a:r>
            <a:r>
              <a:rPr lang="en-US" sz="2000" dirty="0" err="1"/>
              <a:t>Diferensial</a:t>
            </a:r>
            <a:endParaRPr lang="en-US" sz="2000" dirty="0"/>
          </a:p>
          <a:p>
            <a:pPr>
              <a:buFont typeface="Wingdings" pitchFamily="2" charset="2"/>
              <a:buAutoNum type="arabicPeriod"/>
              <a:tabLst>
                <a:tab pos="342900" algn="l"/>
              </a:tabLst>
            </a:pPr>
            <a:r>
              <a:rPr lang="en-US" sz="2000" dirty="0"/>
              <a:t>	</a:t>
            </a:r>
            <a:r>
              <a:rPr lang="en-US" sz="2000" dirty="0" err="1"/>
              <a:t>Informasi</a:t>
            </a:r>
            <a:r>
              <a:rPr lang="en-US" sz="2000" dirty="0"/>
              <a:t> </a:t>
            </a:r>
            <a:r>
              <a:rPr lang="en-US" sz="2000" dirty="0" err="1"/>
              <a:t>Akuntansi</a:t>
            </a:r>
            <a:r>
              <a:rPr lang="en-US" sz="2000" dirty="0"/>
              <a:t> </a:t>
            </a:r>
            <a:r>
              <a:rPr lang="en-US" sz="2000" dirty="0" err="1"/>
              <a:t>Pertanggungjawaban</a:t>
            </a:r>
            <a:endParaRPr lang="en-US" sz="2000" dirty="0"/>
          </a:p>
        </p:txBody>
      </p:sp>
    </p:spTree>
    <p:extLst>
      <p:ext uri="{BB962C8B-B14F-4D97-AF65-F5344CB8AC3E}">
        <p14:creationId xmlns:p14="http://schemas.microsoft.com/office/powerpoint/2010/main" val="278771480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D. Penentuan Harga Jual Pesanan Khusus</a:t>
            </a:r>
            <a:endParaRPr lang="id-ID" b="1" dirty="0"/>
          </a:p>
        </p:txBody>
      </p:sp>
      <p:sp>
        <p:nvSpPr>
          <p:cNvPr id="3" name="Content Placeholder 2"/>
          <p:cNvSpPr>
            <a:spLocks noGrp="1"/>
          </p:cNvSpPr>
          <p:nvPr>
            <p:ph idx="1"/>
          </p:nvPr>
        </p:nvSpPr>
        <p:spPr/>
        <p:txBody>
          <a:bodyPr/>
          <a:lstStyle/>
          <a:p>
            <a:pPr>
              <a:buNone/>
            </a:pPr>
            <a:r>
              <a:rPr lang="id-ID" dirty="0" smtClean="0"/>
              <a:t>Harga jual dengan pesanan khusus seringkali menarik ketika perusahaan sedang beroperasi di bawah kapasitas produktif maksimumnya. Keputusan pesanan khusus memfokuskan pada pertanyaan apakah pesanan khusus sebaiknya diterima atau di tolak.</a:t>
            </a:r>
            <a:endParaRPr lang="id-ID" dirty="0"/>
          </a:p>
        </p:txBody>
      </p:sp>
    </p:spTree>
    <p:extLst>
      <p:ext uri="{BB962C8B-B14F-4D97-AF65-F5344CB8AC3E}">
        <p14:creationId xmlns:p14="http://schemas.microsoft.com/office/powerpoint/2010/main" val="233838310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582726"/>
          </a:xfrm>
        </p:spPr>
        <p:txBody>
          <a:bodyPr>
            <a:normAutofit/>
          </a:bodyPr>
          <a:lstStyle/>
          <a:p>
            <a:pPr marL="514350" indent="-514350"/>
            <a:r>
              <a:rPr lang="id-ID" sz="3600" b="1" dirty="0" smtClean="0"/>
              <a:t>E. Penentuan Harga Jual yang Dihasilkan dan Diatur Undang-Undang</a:t>
            </a:r>
            <a:endParaRPr lang="id-ID" sz="3600" b="1" dirty="0"/>
          </a:p>
        </p:txBody>
      </p:sp>
      <p:sp>
        <p:nvSpPr>
          <p:cNvPr id="3" name="Content Placeholder 2"/>
          <p:cNvSpPr>
            <a:spLocks noGrp="1"/>
          </p:cNvSpPr>
          <p:nvPr>
            <p:ph idx="1"/>
          </p:nvPr>
        </p:nvSpPr>
        <p:spPr>
          <a:xfrm>
            <a:off x="609600" y="1643051"/>
            <a:ext cx="10972800" cy="4483113"/>
          </a:xfrm>
        </p:spPr>
        <p:txBody>
          <a:bodyPr/>
          <a:lstStyle/>
          <a:p>
            <a:pPr algn="just">
              <a:buNone/>
            </a:pPr>
            <a:r>
              <a:rPr lang="id-ID" dirty="0" smtClean="0"/>
              <a:t>	Harga jual produk atau jasa ini ditentukan berdasarkan kos penuh (</a:t>
            </a:r>
            <a:r>
              <a:rPr lang="id-ID" i="1" dirty="0" smtClean="0"/>
              <a:t>full costing</a:t>
            </a:r>
            <a:r>
              <a:rPr lang="id-ID" dirty="0" smtClean="0"/>
              <a:t>) masa yang akan datang ditambah dengan laba yang diharapkan. Kos penuh masa yang akan datang yang dipakai sebagai dasar penentuan harga jual dihitung dengan menggunakan pendekatan </a:t>
            </a:r>
            <a:r>
              <a:rPr lang="id-ID" i="1" dirty="0" smtClean="0"/>
              <a:t>full costing </a:t>
            </a:r>
            <a:r>
              <a:rPr lang="id-ID" dirty="0" smtClean="0"/>
              <a:t>saja, karena pendekatan </a:t>
            </a:r>
            <a:r>
              <a:rPr lang="id-ID" i="1" dirty="0" smtClean="0"/>
              <a:t>variable costing </a:t>
            </a:r>
            <a:r>
              <a:rPr lang="id-ID" dirty="0" smtClean="0"/>
              <a:t>tidak diterima sebagai prinsip akuntansi yang lazim.</a:t>
            </a:r>
            <a:endParaRPr lang="id-ID" dirty="0"/>
          </a:p>
        </p:txBody>
      </p:sp>
    </p:spTree>
    <p:extLst>
      <p:ext uri="{BB962C8B-B14F-4D97-AF65-F5344CB8AC3E}">
        <p14:creationId xmlns:p14="http://schemas.microsoft.com/office/powerpoint/2010/main" val="134796881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F. Penentuan Harga Jual Berdasarkan Kos Target (</a:t>
            </a:r>
            <a:r>
              <a:rPr lang="id-ID" b="1" i="1" dirty="0" smtClean="0"/>
              <a:t>Target Costing</a:t>
            </a:r>
            <a:r>
              <a:rPr lang="id-ID" b="1" dirty="0" smtClean="0"/>
              <a:t>)</a:t>
            </a:r>
            <a:endParaRPr lang="id-ID" b="1" dirty="0"/>
          </a:p>
        </p:txBody>
      </p:sp>
      <p:sp>
        <p:nvSpPr>
          <p:cNvPr id="3" name="Content Placeholder 2"/>
          <p:cNvSpPr>
            <a:spLocks noGrp="1"/>
          </p:cNvSpPr>
          <p:nvPr>
            <p:ph idx="1"/>
          </p:nvPr>
        </p:nvSpPr>
        <p:spPr/>
        <p:txBody>
          <a:bodyPr>
            <a:normAutofit/>
          </a:bodyPr>
          <a:lstStyle/>
          <a:p>
            <a:pPr>
              <a:buNone/>
            </a:pPr>
            <a:r>
              <a:rPr lang="id-ID" dirty="0" smtClean="0"/>
              <a:t>	Kos target merupakan teknik manajemen untuk melakukan reduksi kos produk agar harga kompetitif dan perusahaan sudah memperoleh laba yang diinginkan. Manajemen juga harus menggunakan teknik rekayasa untuk mengidentifikasi bagaimana cara mengurangi kos produk. Dan perbaikan terus menerus menjadi komitmen dari seluruh level manajemen untuk mengurangi kos produk agar selalu kompetitif. </a:t>
            </a:r>
            <a:endParaRPr lang="id-ID" dirty="0"/>
          </a:p>
        </p:txBody>
      </p:sp>
    </p:spTree>
    <p:extLst>
      <p:ext uri="{BB962C8B-B14F-4D97-AF65-F5344CB8AC3E}">
        <p14:creationId xmlns:p14="http://schemas.microsoft.com/office/powerpoint/2010/main" val="124580771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3</a:t>
            </a:r>
            <a:endParaRPr lang="id-ID" b="1" dirty="0"/>
          </a:p>
        </p:txBody>
      </p:sp>
      <p:sp>
        <p:nvSpPr>
          <p:cNvPr id="3" name="Content Placeholder 2"/>
          <p:cNvSpPr>
            <a:spLocks noGrp="1"/>
          </p:cNvSpPr>
          <p:nvPr>
            <p:ph idx="1"/>
          </p:nvPr>
        </p:nvSpPr>
        <p:spPr/>
        <p:txBody>
          <a:bodyPr>
            <a:normAutofit/>
          </a:bodyPr>
          <a:lstStyle/>
          <a:p>
            <a:pPr algn="just">
              <a:buNone/>
            </a:pPr>
            <a:r>
              <a:rPr lang="id-ID" dirty="0" smtClean="0"/>
              <a:t>Perkembangan pesat pada industri otomotif, menjadikan beberapa produsen mendesain ulang lampu depan mobil agar menjadi lebih mewah. Perusahaan TOYOTA di Jepang memproduksi lampu depan mobil Innova dengan desain baru dengan harga pasar Rp. 175.000 per unit. Perusahaan menargetkan penjualan rata-rata per tahun 100.000 unit lampu dengan target laba sebesar 20% dari penjualan tersebut. Berapakah target kos lampu tersebut per unit?</a:t>
            </a:r>
            <a:endParaRPr lang="id-ID" dirty="0"/>
          </a:p>
        </p:txBody>
      </p:sp>
    </p:spTree>
    <p:extLst>
      <p:ext uri="{BB962C8B-B14F-4D97-AF65-F5344CB8AC3E}">
        <p14:creationId xmlns:p14="http://schemas.microsoft.com/office/powerpoint/2010/main" val="350673993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fontScale="90000"/>
          </a:bodyPr>
          <a:lstStyle/>
          <a:p>
            <a:r>
              <a:rPr lang="id-ID" b="1" u="sng" dirty="0" smtClean="0"/>
              <a:t>Akuntansi Pertanggung Jawaban dan Evaluasi Kinerja</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85000" lnSpcReduction="1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smtClean="0"/>
              <a:t>11</a:t>
            </a:r>
            <a:endParaRPr lang="en-US" sz="2400" dirty="0"/>
          </a:p>
        </p:txBody>
      </p:sp>
    </p:spTree>
    <p:extLst>
      <p:ext uri="{BB962C8B-B14F-4D97-AF65-F5344CB8AC3E}">
        <p14:creationId xmlns:p14="http://schemas.microsoft.com/office/powerpoint/2010/main" val="48442239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id-ID" b="1" dirty="0" smtClean="0"/>
              <a:t>Pengertian </a:t>
            </a:r>
            <a:br>
              <a:rPr lang="id-ID" b="1" dirty="0" smtClean="0"/>
            </a:br>
            <a:r>
              <a:rPr lang="id-ID" b="1" dirty="0" smtClean="0"/>
              <a:t>Akuntansi Pertanggungjawaban</a:t>
            </a:r>
            <a:endParaRPr lang="id-ID" b="1" dirty="0"/>
          </a:p>
        </p:txBody>
      </p:sp>
      <p:sp>
        <p:nvSpPr>
          <p:cNvPr id="5" name="Content Placeholder 4"/>
          <p:cNvSpPr>
            <a:spLocks noGrp="1"/>
          </p:cNvSpPr>
          <p:nvPr>
            <p:ph idx="1"/>
          </p:nvPr>
        </p:nvSpPr>
        <p:spPr/>
        <p:txBody>
          <a:bodyPr/>
          <a:lstStyle/>
          <a:p>
            <a:pPr>
              <a:buNone/>
            </a:pPr>
            <a:r>
              <a:rPr lang="id-ID" dirty="0"/>
              <a:t>Adalah penyusunan laporan-laporan prestasi yang dikaitkan pada anggota kelompok sebuah organisasi, dengan cara menekankan pada faktor-faktor yang dapat dikendalikan oleh anggota kelompok organisasi tersebut.</a:t>
            </a:r>
          </a:p>
          <a:p>
            <a:pPr>
              <a:buNone/>
            </a:pPr>
            <a:r>
              <a:rPr lang="id-ID" dirty="0"/>
              <a:t>Laporan prestasi berisi elemen-elemen yang dapat dikendalikan oleh manajeryang bersangkutan.</a:t>
            </a:r>
          </a:p>
          <a:p>
            <a:endParaRPr lang="id-ID" dirty="0"/>
          </a:p>
        </p:txBody>
      </p:sp>
    </p:spTree>
    <p:extLst>
      <p:ext uri="{BB962C8B-B14F-4D97-AF65-F5344CB8AC3E}">
        <p14:creationId xmlns:p14="http://schemas.microsoft.com/office/powerpoint/2010/main" val="298731237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Penilaian Prestasi</a:t>
            </a:r>
            <a:endParaRPr lang="id-ID"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a:t>Mengelola operasi organisasi secara efektif dan efisien melalui pemotivasian karyawan secara maksimum.</a:t>
            </a:r>
          </a:p>
          <a:p>
            <a:pPr marL="514350" indent="-514350">
              <a:buFont typeface="+mj-lt"/>
              <a:buAutoNum type="arabicPeriod"/>
            </a:pPr>
            <a:r>
              <a:rPr lang="id-ID" dirty="0"/>
              <a:t>Membantu pembuatan keputusan yang berkaitan dengan karyawan. Contoh: promosi dan PHK</a:t>
            </a:r>
          </a:p>
          <a:p>
            <a:pPr marL="514350" indent="-514350">
              <a:buFont typeface="+mj-lt"/>
              <a:buAutoNum type="arabicPeriod"/>
            </a:pPr>
            <a:r>
              <a:rPr lang="id-ID" dirty="0"/>
              <a:t>Mengidentifikasikan kebutuhan pelatihan dan pengembangan karyawan, menyediakan kriteria seleksi dan evaluasi program pelatihan karyawan.</a:t>
            </a:r>
          </a:p>
          <a:p>
            <a:pPr marL="514350" indent="-514350">
              <a:buFont typeface="+mj-lt"/>
              <a:buAutoNum type="arabicPeriod"/>
            </a:pPr>
            <a:r>
              <a:rPr lang="id-ID" dirty="0"/>
              <a:t>Menyediakan umpan balik bagi karyawan mengenai bagaimana atasan mereka menilai kinerja.</a:t>
            </a:r>
          </a:p>
          <a:p>
            <a:pPr marL="514350" indent="-514350">
              <a:buFont typeface="+mj-lt"/>
              <a:buAutoNum type="arabicPeriod"/>
            </a:pPr>
            <a:r>
              <a:rPr lang="id-ID" dirty="0"/>
              <a:t>Menyediakan salah satu dasar bagi distribusi penghargaan</a:t>
            </a:r>
          </a:p>
          <a:p>
            <a:endParaRPr lang="id-ID" dirty="0"/>
          </a:p>
        </p:txBody>
      </p:sp>
    </p:spTree>
    <p:extLst>
      <p:ext uri="{BB962C8B-B14F-4D97-AF65-F5344CB8AC3E}">
        <p14:creationId xmlns:p14="http://schemas.microsoft.com/office/powerpoint/2010/main" val="189982272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Laporan Prestasi</a:t>
            </a:r>
            <a:endParaRPr lang="id-ID"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lphaLcPeriod"/>
            </a:pPr>
            <a:r>
              <a:rPr lang="id-ID" dirty="0"/>
              <a:t>Laporan prestasi pada manajer tingkat bawah berisi laporan yang terperinci, dan semakin tinggi jenjang manajer maka laporannya akan semakin ringkas.</a:t>
            </a:r>
          </a:p>
          <a:p>
            <a:pPr marL="514350" indent="-514350">
              <a:buFont typeface="+mj-lt"/>
              <a:buAutoNum type="alphaLcPeriod"/>
            </a:pPr>
            <a:r>
              <a:rPr lang="id-ID" dirty="0"/>
              <a:t>Berisi elemen-elemen yang terkendalikan dan tidak terkendalikan yang disajikan secara terpisah.</a:t>
            </a:r>
          </a:p>
          <a:p>
            <a:pPr marL="514350" indent="-514350">
              <a:buFont typeface="+mj-lt"/>
              <a:buAutoNum type="alphaLcPeriod"/>
            </a:pPr>
            <a:r>
              <a:rPr lang="id-ID" dirty="0"/>
              <a:t>Mencakup penyimpangan, baik yang menguntungkan maupun tidak menguntungkan.</a:t>
            </a:r>
          </a:p>
          <a:p>
            <a:pPr marL="514350" indent="-514350">
              <a:buFont typeface="+mj-lt"/>
              <a:buAutoNum type="alphaLcPeriod"/>
            </a:pPr>
            <a:r>
              <a:rPr lang="id-ID" dirty="0"/>
              <a:t>Minimal diterbitkan sebulan sekali.</a:t>
            </a:r>
          </a:p>
          <a:p>
            <a:pPr marL="514350" indent="-514350">
              <a:buFont typeface="+mj-lt"/>
              <a:buAutoNum type="alphaLcPeriod"/>
            </a:pPr>
            <a:r>
              <a:rPr lang="id-ID" dirty="0"/>
              <a:t>Laporan prestasi harus disesuaikan dengan kebutuhan dan pengalaman pemakai laporan keuangan. </a:t>
            </a:r>
          </a:p>
          <a:p>
            <a:pPr marL="514350" indent="-514350">
              <a:buFont typeface="+mj-lt"/>
              <a:buAutoNum type="alphaLcPeriod"/>
            </a:pPr>
            <a:r>
              <a:rPr lang="id-ID" dirty="0"/>
              <a:t>Menggunakan istilah yang mudah dipahami</a:t>
            </a:r>
          </a:p>
        </p:txBody>
      </p:sp>
    </p:spTree>
    <p:extLst>
      <p:ext uri="{BB962C8B-B14F-4D97-AF65-F5344CB8AC3E}">
        <p14:creationId xmlns:p14="http://schemas.microsoft.com/office/powerpoint/2010/main" val="133851878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Tahap Penilaian Prestasi</a:t>
            </a:r>
            <a:endParaRPr lang="id-ID" b="1"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id-ID" dirty="0"/>
              <a:t>TAHAP PERSIAPAN</a:t>
            </a:r>
          </a:p>
          <a:p>
            <a:pPr marL="514350" indent="-514350">
              <a:buFont typeface="+mj-lt"/>
              <a:buAutoNum type="alphaLcPeriod"/>
            </a:pPr>
            <a:r>
              <a:rPr lang="id-ID" dirty="0"/>
              <a:t>Penentuan daerah pertanggungjawaban dan manajer yang bertanggung jawab.</a:t>
            </a:r>
          </a:p>
          <a:p>
            <a:pPr marL="514350" indent="-514350">
              <a:buFont typeface="+mj-lt"/>
              <a:buAutoNum type="alphaLcPeriod"/>
            </a:pPr>
            <a:r>
              <a:rPr lang="id-ID" dirty="0"/>
              <a:t>Penetapan kriteria yang dipakai untuk mengukur kinerja.</a:t>
            </a:r>
          </a:p>
          <a:p>
            <a:pPr marL="514350" indent="-514350">
              <a:buFont typeface="+mj-lt"/>
              <a:buAutoNum type="alphaLcPeriod"/>
            </a:pPr>
            <a:r>
              <a:rPr lang="id-ID" dirty="0"/>
              <a:t>Pengukuran prestasi sesungguhnya</a:t>
            </a:r>
          </a:p>
          <a:p>
            <a:pPr marL="514350" indent="-514350">
              <a:buNone/>
            </a:pPr>
            <a:endParaRPr lang="id-ID" dirty="0"/>
          </a:p>
          <a:p>
            <a:pPr marL="514350" indent="-514350">
              <a:buNone/>
            </a:pPr>
            <a:r>
              <a:rPr lang="id-ID" dirty="0"/>
              <a:t>2. TAHAP PENILAIAN</a:t>
            </a:r>
          </a:p>
          <a:p>
            <a:pPr marL="514350" indent="-514350">
              <a:buFont typeface="+mj-lt"/>
              <a:buAutoNum type="alphaLcPeriod"/>
            </a:pPr>
            <a:r>
              <a:rPr lang="id-ID" dirty="0"/>
              <a:t>Membandingkan prestasi sesungguhnya dengan tujuan yang telah ditetapkan sebelumnya.</a:t>
            </a:r>
          </a:p>
          <a:p>
            <a:pPr marL="514350" indent="-514350">
              <a:buFont typeface="+mj-lt"/>
              <a:buAutoNum type="alphaLcPeriod"/>
            </a:pPr>
            <a:r>
              <a:rPr lang="id-ID" dirty="0"/>
              <a:t>Menentukan penyebab terjadinya penyimpangan prestasi sesungguhnya dari yang ditetapkan.</a:t>
            </a:r>
          </a:p>
          <a:p>
            <a:pPr marL="514350" indent="-514350">
              <a:buFont typeface="+mj-lt"/>
              <a:buAutoNum type="alphaLcPeriod"/>
            </a:pPr>
            <a:r>
              <a:rPr lang="id-ID" dirty="0"/>
              <a:t>Menegakkan perilaku yang diinginkan dan tindakan yang digunakan untuk mencegah perilaku yang tidak diinginkan.</a:t>
            </a:r>
          </a:p>
          <a:p>
            <a:pPr marL="514350" indent="-514350">
              <a:buFont typeface="+mj-lt"/>
              <a:buAutoNum type="alphaLcPeriod"/>
            </a:pPr>
            <a:endParaRPr lang="id-ID" dirty="0"/>
          </a:p>
          <a:p>
            <a:pPr marL="514350" indent="-514350">
              <a:buNone/>
            </a:pPr>
            <a:endParaRPr lang="id-ID" dirty="0"/>
          </a:p>
          <a:p>
            <a:pPr marL="514350" indent="-514350">
              <a:buNone/>
            </a:pPr>
            <a:endParaRPr lang="id-ID" dirty="0"/>
          </a:p>
          <a:p>
            <a:endParaRPr lang="id-ID" dirty="0"/>
          </a:p>
        </p:txBody>
      </p:sp>
    </p:spTree>
    <p:extLst>
      <p:ext uri="{BB962C8B-B14F-4D97-AF65-F5344CB8AC3E}">
        <p14:creationId xmlns:p14="http://schemas.microsoft.com/office/powerpoint/2010/main" val="287776723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07040"/>
            <a:ext cx="10488488" cy="1004570"/>
          </a:xfrm>
        </p:spPr>
        <p:txBody>
          <a:bodyPr>
            <a:noAutofit/>
          </a:bodyPr>
          <a:lstStyle/>
          <a:p>
            <a:r>
              <a:rPr lang="id-ID" sz="4000" b="1" dirty="0" smtClean="0"/>
              <a:t>Informasi Akuntansi Pertanggungjawaban</a:t>
            </a:r>
            <a:endParaRPr lang="id-ID" sz="4000"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Laporan Prestasi Cost center</a:t>
            </a:r>
          </a:p>
          <a:p>
            <a:pPr marL="514350" indent="-514350">
              <a:buFont typeface="+mj-lt"/>
              <a:buAutoNum type="arabicPeriod"/>
            </a:pPr>
            <a:r>
              <a:rPr lang="id-ID" dirty="0" smtClean="0"/>
              <a:t>Lapran Prestasi Revenue Center</a:t>
            </a:r>
          </a:p>
          <a:p>
            <a:pPr marL="514350" indent="-514350">
              <a:buFont typeface="+mj-lt"/>
              <a:buAutoNum type="arabicPeriod"/>
            </a:pPr>
            <a:r>
              <a:rPr lang="id-ID" dirty="0" smtClean="0"/>
              <a:t>Laporan Prestasi Profit Center</a:t>
            </a:r>
          </a:p>
          <a:p>
            <a:pPr marL="514350" indent="-514350">
              <a:buFont typeface="+mj-lt"/>
              <a:buAutoNum type="arabicPeriod"/>
            </a:pPr>
            <a:r>
              <a:rPr lang="id-ID" dirty="0" smtClean="0"/>
              <a:t>Laporan Prestasi Investement</a:t>
            </a:r>
            <a:endParaRPr lang="id-ID" dirty="0"/>
          </a:p>
        </p:txBody>
      </p:sp>
    </p:spTree>
    <p:extLst>
      <p:ext uri="{BB962C8B-B14F-4D97-AF65-F5344CB8AC3E}">
        <p14:creationId xmlns:p14="http://schemas.microsoft.com/office/powerpoint/2010/main" val="626574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a:effectLst>
                  <a:outerShdw blurRad="38100" dist="38100" dir="2700000" algn="tl">
                    <a:srgbClr val="C0C0C0"/>
                  </a:outerShdw>
                </a:effectLst>
              </a:rPr>
              <a:t>Informasi</a:t>
            </a:r>
            <a:r>
              <a:rPr lang="en-US" sz="3200" b="1" dirty="0">
                <a:effectLst>
                  <a:outerShdw blurRad="38100" dist="38100" dir="2700000" algn="tl">
                    <a:srgbClr val="C0C0C0"/>
                  </a:outerShdw>
                </a:effectLst>
              </a:rPr>
              <a:t> </a:t>
            </a:r>
            <a:r>
              <a:rPr lang="en-US" sz="3200" b="1" dirty="0" err="1">
                <a:effectLst>
                  <a:outerShdw blurRad="38100" dist="38100" dir="2700000" algn="tl">
                    <a:srgbClr val="C0C0C0"/>
                  </a:outerShdw>
                </a:effectLst>
              </a:rPr>
              <a:t>Akuntansi</a:t>
            </a:r>
            <a:r>
              <a:rPr lang="en-US" sz="3200" b="1" dirty="0">
                <a:effectLst>
                  <a:outerShdw blurRad="38100" dist="38100" dir="2700000" algn="tl">
                    <a:srgbClr val="C0C0C0"/>
                  </a:outerShdw>
                </a:effectLst>
              </a:rPr>
              <a:t> </a:t>
            </a:r>
            <a:r>
              <a:rPr lang="en-US" sz="3200" b="1" dirty="0" err="1">
                <a:effectLst>
                  <a:outerShdw blurRad="38100" dist="38100" dir="2700000" algn="tl">
                    <a:srgbClr val="C0C0C0"/>
                  </a:outerShdw>
                </a:effectLst>
              </a:rPr>
              <a:t>Penuh</a:t>
            </a:r>
            <a:r>
              <a:rPr lang="en-US" sz="3200" b="1" dirty="0">
                <a:effectLst>
                  <a:outerShdw blurRad="38100" dist="38100" dir="2700000" algn="tl">
                    <a:srgbClr val="C0C0C0"/>
                  </a:outerShdw>
                </a:effectLst>
              </a:rPr>
              <a:t> (Full Accounting Inf.)</a:t>
            </a:r>
            <a:endParaRPr lang="id-ID" sz="3200" b="1" dirty="0"/>
          </a:p>
        </p:txBody>
      </p:sp>
      <p:sp>
        <p:nvSpPr>
          <p:cNvPr id="3" name="Content Placeholder 2"/>
          <p:cNvSpPr>
            <a:spLocks noGrp="1"/>
          </p:cNvSpPr>
          <p:nvPr>
            <p:ph idx="1"/>
          </p:nvPr>
        </p:nvSpPr>
        <p:spPr/>
        <p:txBody>
          <a:bodyPr>
            <a:normAutofit fontScale="92500" lnSpcReduction="10000"/>
          </a:bodyPr>
          <a:lstStyle/>
          <a:p>
            <a:pPr marL="0" indent="0">
              <a:buNone/>
              <a:tabLst>
                <a:tab pos="342900" algn="l"/>
              </a:tabLst>
            </a:pPr>
            <a:r>
              <a:rPr lang="en-US" dirty="0" err="1"/>
              <a:t>Menyajikan</a:t>
            </a:r>
            <a:r>
              <a:rPr lang="en-US" dirty="0"/>
              <a:t> </a:t>
            </a:r>
            <a:r>
              <a:rPr lang="en-US" dirty="0" err="1"/>
              <a:t>informasi</a:t>
            </a:r>
            <a:r>
              <a:rPr lang="en-US" dirty="0"/>
              <a:t> </a:t>
            </a:r>
            <a:r>
              <a:rPr lang="en-US" dirty="0" err="1"/>
              <a:t>mengenai</a:t>
            </a:r>
            <a:r>
              <a:rPr lang="en-US" dirty="0"/>
              <a:t> </a:t>
            </a:r>
            <a:r>
              <a:rPr lang="en-US" dirty="0" err="1"/>
              <a:t>pendapatan</a:t>
            </a:r>
            <a:r>
              <a:rPr lang="en-US" dirty="0"/>
              <a:t>, total, </a:t>
            </a:r>
            <a:r>
              <a:rPr lang="en-US" dirty="0" err="1"/>
              <a:t>biaya</a:t>
            </a:r>
            <a:r>
              <a:rPr lang="en-US" dirty="0"/>
              <a:t> total</a:t>
            </a:r>
          </a:p>
          <a:p>
            <a:pPr marL="0" indent="0">
              <a:buNone/>
              <a:tabLst>
                <a:tab pos="342900" algn="l"/>
              </a:tabLst>
            </a:pPr>
            <a:r>
              <a:rPr lang="en-US" dirty="0" err="1"/>
              <a:t>dan</a:t>
            </a:r>
            <a:r>
              <a:rPr lang="en-US" dirty="0"/>
              <a:t> </a:t>
            </a:r>
            <a:r>
              <a:rPr lang="en-US" dirty="0" err="1"/>
              <a:t>atau</a:t>
            </a:r>
            <a:r>
              <a:rPr lang="en-US" dirty="0"/>
              <a:t> </a:t>
            </a:r>
            <a:r>
              <a:rPr lang="en-US" dirty="0" err="1"/>
              <a:t>aktiva</a:t>
            </a:r>
            <a:r>
              <a:rPr lang="en-US" dirty="0"/>
              <a:t> total </a:t>
            </a:r>
            <a:r>
              <a:rPr lang="en-US" dirty="0" err="1"/>
              <a:t>baik</a:t>
            </a:r>
            <a:r>
              <a:rPr lang="en-US" dirty="0"/>
              <a:t> </a:t>
            </a:r>
            <a:r>
              <a:rPr lang="en-US" u="sng" dirty="0" err="1"/>
              <a:t>pada</a:t>
            </a:r>
            <a:r>
              <a:rPr lang="en-US" u="sng" dirty="0"/>
              <a:t> </a:t>
            </a:r>
            <a:r>
              <a:rPr lang="en-US" u="sng" dirty="0" err="1"/>
              <a:t>masa</a:t>
            </a:r>
            <a:r>
              <a:rPr lang="en-US" u="sng" dirty="0"/>
              <a:t> </a:t>
            </a:r>
            <a:r>
              <a:rPr lang="en-US" u="sng" dirty="0" err="1"/>
              <a:t>lalu</a:t>
            </a:r>
            <a:r>
              <a:rPr lang="en-US" dirty="0"/>
              <a:t> </a:t>
            </a:r>
            <a:r>
              <a:rPr lang="en-US" dirty="0" err="1"/>
              <a:t>maupun</a:t>
            </a:r>
            <a:r>
              <a:rPr lang="en-US" dirty="0"/>
              <a:t> </a:t>
            </a:r>
            <a:r>
              <a:rPr lang="en-US" u="sng" dirty="0" err="1"/>
              <a:t>masa</a:t>
            </a:r>
            <a:r>
              <a:rPr lang="en-US" u="sng" dirty="0"/>
              <a:t> yang </a:t>
            </a:r>
            <a:r>
              <a:rPr lang="en-US" u="sng" dirty="0" err="1"/>
              <a:t>akan</a:t>
            </a:r>
            <a:r>
              <a:rPr lang="en-US" u="sng" dirty="0"/>
              <a:t> </a:t>
            </a:r>
            <a:r>
              <a:rPr lang="en-US" u="sng" dirty="0" err="1"/>
              <a:t>datang</a:t>
            </a:r>
            <a:r>
              <a:rPr lang="en-US" dirty="0"/>
              <a:t>. </a:t>
            </a:r>
            <a:r>
              <a:rPr lang="en-US" dirty="0" err="1"/>
              <a:t>Tipe</a:t>
            </a:r>
            <a:r>
              <a:rPr lang="en-US" dirty="0"/>
              <a:t> </a:t>
            </a:r>
            <a:r>
              <a:rPr lang="en-US" dirty="0" err="1"/>
              <a:t>informasi</a:t>
            </a:r>
            <a:r>
              <a:rPr lang="en-US" dirty="0"/>
              <a:t> </a:t>
            </a:r>
            <a:r>
              <a:rPr lang="en-US" dirty="0" err="1"/>
              <a:t>ini</a:t>
            </a:r>
            <a:r>
              <a:rPr lang="en-US" dirty="0"/>
              <a:t> </a:t>
            </a:r>
            <a:r>
              <a:rPr lang="en-US" dirty="0" err="1"/>
              <a:t>terutama</a:t>
            </a:r>
            <a:r>
              <a:rPr lang="en-US" dirty="0"/>
              <a:t> </a:t>
            </a:r>
            <a:r>
              <a:rPr lang="en-US" dirty="0" err="1"/>
              <a:t>berkaitan</a:t>
            </a:r>
            <a:r>
              <a:rPr lang="en-US" dirty="0"/>
              <a:t> </a:t>
            </a:r>
            <a:r>
              <a:rPr lang="en-US" dirty="0" err="1"/>
              <a:t>dengan</a:t>
            </a:r>
            <a:r>
              <a:rPr lang="en-US" dirty="0"/>
              <a:t> </a:t>
            </a:r>
            <a:r>
              <a:rPr lang="en-US" dirty="0" err="1"/>
              <a:t>biaya</a:t>
            </a:r>
            <a:r>
              <a:rPr lang="en-US" dirty="0"/>
              <a:t> </a:t>
            </a:r>
            <a:r>
              <a:rPr lang="en-US" dirty="0" err="1"/>
              <a:t>atau</a:t>
            </a:r>
            <a:r>
              <a:rPr lang="en-US" dirty="0"/>
              <a:t> </a:t>
            </a:r>
            <a:r>
              <a:rPr lang="en-US" dirty="0" err="1"/>
              <a:t>disebut</a:t>
            </a:r>
            <a:r>
              <a:rPr lang="en-US" dirty="0"/>
              <a:t> </a:t>
            </a:r>
            <a:r>
              <a:rPr lang="en-US" dirty="0" err="1"/>
              <a:t>Informasi</a:t>
            </a:r>
            <a:r>
              <a:rPr lang="en-US" dirty="0"/>
              <a:t> </a:t>
            </a:r>
            <a:r>
              <a:rPr lang="en-US" dirty="0" err="1"/>
              <a:t>Akuntansi</a:t>
            </a:r>
            <a:r>
              <a:rPr lang="en-US" dirty="0"/>
              <a:t> </a:t>
            </a:r>
            <a:r>
              <a:rPr lang="en-US" dirty="0" err="1"/>
              <a:t>Biaya</a:t>
            </a:r>
            <a:r>
              <a:rPr lang="en-US" dirty="0"/>
              <a:t> </a:t>
            </a:r>
            <a:r>
              <a:rPr lang="en-US" dirty="0" err="1"/>
              <a:t>Penuh</a:t>
            </a:r>
            <a:r>
              <a:rPr lang="en-US" dirty="0"/>
              <a:t> </a:t>
            </a:r>
            <a:r>
              <a:rPr lang="en-US" i="1" dirty="0"/>
              <a:t>(Full Cost Accounting Information)</a:t>
            </a:r>
            <a:r>
              <a:rPr lang="en-US" dirty="0"/>
              <a:t>.</a:t>
            </a:r>
          </a:p>
          <a:p>
            <a:pPr marL="357188" indent="-357188">
              <a:tabLst>
                <a:tab pos="357188" algn="l"/>
              </a:tabLst>
            </a:pPr>
            <a:r>
              <a:rPr lang="en-US" dirty="0" err="1" smtClean="0"/>
              <a:t>Informasi</a:t>
            </a:r>
            <a:r>
              <a:rPr lang="en-US" dirty="0" smtClean="0"/>
              <a:t> </a:t>
            </a:r>
            <a:r>
              <a:rPr lang="en-US" dirty="0" err="1"/>
              <a:t>biaya</a:t>
            </a:r>
            <a:r>
              <a:rPr lang="en-US" dirty="0"/>
              <a:t> </a:t>
            </a:r>
            <a:r>
              <a:rPr lang="en-US" dirty="0" err="1"/>
              <a:t>penuh</a:t>
            </a:r>
            <a:r>
              <a:rPr lang="en-US" dirty="0"/>
              <a:t> </a:t>
            </a:r>
            <a:r>
              <a:rPr lang="en-US" dirty="0" err="1"/>
              <a:t>masa</a:t>
            </a:r>
            <a:r>
              <a:rPr lang="en-US" dirty="0"/>
              <a:t> </a:t>
            </a:r>
            <a:r>
              <a:rPr lang="en-US" dirty="0" err="1"/>
              <a:t>lalu</a:t>
            </a:r>
            <a:r>
              <a:rPr lang="en-US" dirty="0"/>
              <a:t> </a:t>
            </a:r>
            <a:r>
              <a:rPr lang="en-US" dirty="0" err="1"/>
              <a:t>digunakan</a:t>
            </a:r>
            <a:r>
              <a:rPr lang="en-US" dirty="0"/>
              <a:t> </a:t>
            </a:r>
            <a:r>
              <a:rPr lang="en-US" dirty="0" err="1"/>
              <a:t>untuk</a:t>
            </a:r>
            <a:r>
              <a:rPr lang="en-US" dirty="0"/>
              <a:t> </a:t>
            </a:r>
            <a:r>
              <a:rPr lang="en-US" dirty="0" err="1"/>
              <a:t>penyusunan</a:t>
            </a:r>
            <a:r>
              <a:rPr lang="en-US" dirty="0"/>
              <a:t> </a:t>
            </a:r>
            <a:r>
              <a:rPr lang="en-US" dirty="0" err="1" smtClean="0"/>
              <a:t>laporan</a:t>
            </a:r>
            <a:r>
              <a:rPr lang="en-US" dirty="0" smtClean="0"/>
              <a:t> </a:t>
            </a:r>
            <a:r>
              <a:rPr lang="en-US" dirty="0" err="1"/>
              <a:t>keuangan</a:t>
            </a:r>
            <a:r>
              <a:rPr lang="en-US" dirty="0"/>
              <a:t>, </a:t>
            </a:r>
            <a:r>
              <a:rPr lang="en-US" dirty="0" err="1"/>
              <a:t>menentukan</a:t>
            </a:r>
            <a:r>
              <a:rPr lang="en-US" dirty="0"/>
              <a:t> </a:t>
            </a:r>
            <a:r>
              <a:rPr lang="en-US" dirty="0" err="1"/>
              <a:t>harga</a:t>
            </a:r>
            <a:r>
              <a:rPr lang="en-US" dirty="0"/>
              <a:t> </a:t>
            </a:r>
            <a:r>
              <a:rPr lang="en-US" dirty="0" err="1"/>
              <a:t>jual</a:t>
            </a:r>
            <a:r>
              <a:rPr lang="en-US" dirty="0"/>
              <a:t> </a:t>
            </a:r>
            <a:r>
              <a:rPr lang="en-US" dirty="0" err="1"/>
              <a:t>produk</a:t>
            </a:r>
            <a:r>
              <a:rPr lang="en-US" dirty="0"/>
              <a:t> </a:t>
            </a:r>
            <a:r>
              <a:rPr lang="en-US" dirty="0" err="1"/>
              <a:t>atau</a:t>
            </a:r>
            <a:r>
              <a:rPr lang="en-US" dirty="0"/>
              <a:t> </a:t>
            </a:r>
            <a:r>
              <a:rPr lang="en-US" dirty="0" err="1"/>
              <a:t>penyerahan</a:t>
            </a:r>
            <a:r>
              <a:rPr lang="en-US" dirty="0"/>
              <a:t> 	</a:t>
            </a:r>
            <a:r>
              <a:rPr lang="en-US" dirty="0" err="1"/>
              <a:t>jasa</a:t>
            </a:r>
            <a:r>
              <a:rPr lang="en-US" dirty="0"/>
              <a:t>, </a:t>
            </a:r>
            <a:r>
              <a:rPr lang="en-US" dirty="0" err="1"/>
              <a:t>serta</a:t>
            </a:r>
            <a:r>
              <a:rPr lang="en-US" dirty="0"/>
              <a:t> </a:t>
            </a:r>
            <a:r>
              <a:rPr lang="en-US" dirty="0" err="1"/>
              <a:t>bermanfaat</a:t>
            </a:r>
            <a:r>
              <a:rPr lang="en-US" dirty="0"/>
              <a:t> </a:t>
            </a:r>
            <a:r>
              <a:rPr lang="en-US" dirty="0" err="1"/>
              <a:t>untuk</a:t>
            </a:r>
            <a:r>
              <a:rPr lang="en-US" dirty="0"/>
              <a:t> </a:t>
            </a:r>
            <a:r>
              <a:rPr lang="en-US" dirty="0" err="1"/>
              <a:t>menganalisis</a:t>
            </a:r>
            <a:r>
              <a:rPr lang="en-US" dirty="0"/>
              <a:t> </a:t>
            </a:r>
            <a:r>
              <a:rPr lang="en-US" dirty="0" err="1"/>
              <a:t>prestasi</a:t>
            </a:r>
            <a:r>
              <a:rPr lang="en-US" dirty="0"/>
              <a:t> </a:t>
            </a:r>
            <a:r>
              <a:rPr lang="en-US" dirty="0" err="1"/>
              <a:t>masing-masing</a:t>
            </a:r>
            <a:r>
              <a:rPr lang="en-US" dirty="0"/>
              <a:t> 	</a:t>
            </a:r>
            <a:r>
              <a:rPr lang="en-US" dirty="0" err="1"/>
              <a:t>manajer</a:t>
            </a:r>
            <a:r>
              <a:rPr lang="en-US" dirty="0"/>
              <a:t> </a:t>
            </a:r>
            <a:r>
              <a:rPr lang="en-US" dirty="0" err="1"/>
              <a:t>dalam</a:t>
            </a:r>
            <a:r>
              <a:rPr lang="en-US" dirty="0"/>
              <a:t> </a:t>
            </a:r>
            <a:r>
              <a:rPr lang="en-US" dirty="0" err="1"/>
              <a:t>perusahaan</a:t>
            </a:r>
            <a:r>
              <a:rPr lang="en-US" dirty="0"/>
              <a:t>.</a:t>
            </a:r>
          </a:p>
          <a:p>
            <a:pPr marL="0" indent="0">
              <a:tabLst>
                <a:tab pos="342900" algn="l"/>
              </a:tabLst>
            </a:pPr>
            <a:r>
              <a:rPr lang="en-US" dirty="0"/>
              <a:t>	</a:t>
            </a:r>
            <a:r>
              <a:rPr lang="en-US" dirty="0" err="1"/>
              <a:t>Informasi</a:t>
            </a:r>
            <a:r>
              <a:rPr lang="en-US" dirty="0"/>
              <a:t> </a:t>
            </a:r>
            <a:r>
              <a:rPr lang="en-US" dirty="0" err="1"/>
              <a:t>biaya</a:t>
            </a:r>
            <a:r>
              <a:rPr lang="en-US" dirty="0"/>
              <a:t> </a:t>
            </a:r>
            <a:r>
              <a:rPr lang="en-US" dirty="0" err="1"/>
              <a:t>penuh</a:t>
            </a:r>
            <a:r>
              <a:rPr lang="en-US" dirty="0"/>
              <a:t> </a:t>
            </a:r>
            <a:r>
              <a:rPr lang="en-US" dirty="0" err="1"/>
              <a:t>masa</a:t>
            </a:r>
            <a:r>
              <a:rPr lang="en-US" dirty="0"/>
              <a:t> yang </a:t>
            </a:r>
            <a:r>
              <a:rPr lang="en-US" dirty="0" err="1"/>
              <a:t>akan</a:t>
            </a:r>
            <a:r>
              <a:rPr lang="en-US" dirty="0"/>
              <a:t> </a:t>
            </a:r>
            <a:r>
              <a:rPr lang="en-US" dirty="0" err="1"/>
              <a:t>datang</a:t>
            </a:r>
            <a:r>
              <a:rPr lang="en-US" dirty="0"/>
              <a:t> </a:t>
            </a:r>
            <a:r>
              <a:rPr lang="en-US" dirty="0" err="1"/>
              <a:t>digunakan</a:t>
            </a:r>
            <a:r>
              <a:rPr lang="en-US" dirty="0"/>
              <a:t> </a:t>
            </a:r>
            <a:r>
              <a:rPr lang="en-US" dirty="0" err="1"/>
              <a:t>untuk</a:t>
            </a:r>
            <a:r>
              <a:rPr lang="en-US" dirty="0"/>
              <a:t> 	</a:t>
            </a:r>
            <a:r>
              <a:rPr lang="en-US" dirty="0" err="1"/>
              <a:t>penyusunan</a:t>
            </a:r>
            <a:r>
              <a:rPr lang="en-US" dirty="0"/>
              <a:t> </a:t>
            </a:r>
            <a:r>
              <a:rPr lang="en-US" dirty="0" err="1"/>
              <a:t>perencanaan</a:t>
            </a:r>
            <a:r>
              <a:rPr lang="en-US" dirty="0"/>
              <a:t> </a:t>
            </a:r>
            <a:r>
              <a:rPr lang="en-US" dirty="0" err="1"/>
              <a:t>khususnya</a:t>
            </a:r>
            <a:r>
              <a:rPr lang="en-US" dirty="0"/>
              <a:t> </a:t>
            </a:r>
            <a:r>
              <a:rPr lang="en-US" dirty="0" err="1"/>
              <a:t>jangka</a:t>
            </a:r>
            <a:r>
              <a:rPr lang="en-US" dirty="0"/>
              <a:t> </a:t>
            </a:r>
            <a:r>
              <a:rPr lang="en-US" dirty="0" err="1"/>
              <a:t>panjang</a:t>
            </a:r>
            <a:r>
              <a:rPr lang="en-US" dirty="0"/>
              <a:t> (</a:t>
            </a:r>
            <a:r>
              <a:rPr lang="en-US" dirty="0" err="1"/>
              <a:t>penyusunan</a:t>
            </a:r>
            <a:r>
              <a:rPr lang="en-US" dirty="0"/>
              <a:t> 	program), </a:t>
            </a:r>
            <a:r>
              <a:rPr lang="en-US" dirty="0" err="1"/>
              <a:t>selain</a:t>
            </a:r>
            <a:r>
              <a:rPr lang="en-US" dirty="0"/>
              <a:t> </a:t>
            </a:r>
            <a:r>
              <a:rPr lang="en-US" dirty="0" err="1"/>
              <a:t>itu</a:t>
            </a:r>
            <a:r>
              <a:rPr lang="en-US" dirty="0"/>
              <a:t> </a:t>
            </a:r>
            <a:r>
              <a:rPr lang="en-US" dirty="0" err="1"/>
              <a:t>digunakan</a:t>
            </a:r>
            <a:r>
              <a:rPr lang="en-US" dirty="0"/>
              <a:t> </a:t>
            </a:r>
            <a:r>
              <a:rPr lang="en-US" dirty="0" err="1"/>
              <a:t>untuk</a:t>
            </a:r>
            <a:r>
              <a:rPr lang="en-US" dirty="0"/>
              <a:t> </a:t>
            </a:r>
            <a:r>
              <a:rPr lang="en-US" dirty="0" err="1"/>
              <a:t>penetapan</a:t>
            </a:r>
            <a:r>
              <a:rPr lang="en-US" dirty="0"/>
              <a:t> </a:t>
            </a:r>
            <a:r>
              <a:rPr lang="en-US" dirty="0" err="1"/>
              <a:t>harga</a:t>
            </a:r>
            <a:r>
              <a:rPr lang="en-US" dirty="0"/>
              <a:t> </a:t>
            </a:r>
            <a:r>
              <a:rPr lang="en-US" dirty="0" err="1"/>
              <a:t>jual</a:t>
            </a:r>
            <a:r>
              <a:rPr lang="en-US" dirty="0"/>
              <a:t> </a:t>
            </a:r>
            <a:r>
              <a:rPr lang="en-US" dirty="0" err="1"/>
              <a:t>dalam</a:t>
            </a:r>
            <a:r>
              <a:rPr lang="en-US" dirty="0"/>
              <a:t> 	</a:t>
            </a:r>
            <a:r>
              <a:rPr lang="en-US" dirty="0" err="1"/>
              <a:t>kondisi</a:t>
            </a:r>
            <a:r>
              <a:rPr lang="en-US" dirty="0"/>
              <a:t> yang normal.</a:t>
            </a:r>
          </a:p>
          <a:p>
            <a:endParaRPr lang="id-ID" dirty="0"/>
          </a:p>
        </p:txBody>
      </p:sp>
    </p:spTree>
    <p:extLst>
      <p:ext uri="{BB962C8B-B14F-4D97-AF65-F5344CB8AC3E}">
        <p14:creationId xmlns:p14="http://schemas.microsoft.com/office/powerpoint/2010/main" val="223490615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1. Laporan </a:t>
            </a:r>
            <a:r>
              <a:rPr lang="id-ID" b="1" dirty="0"/>
              <a:t>Prestasi Cost C</a:t>
            </a:r>
            <a:r>
              <a:rPr lang="id-ID" b="1" dirty="0" smtClean="0"/>
              <a:t>enter</a:t>
            </a:r>
            <a:endParaRPr lang="id-ID" b="1" dirty="0"/>
          </a:p>
        </p:txBody>
      </p:sp>
      <p:sp>
        <p:nvSpPr>
          <p:cNvPr id="3" name="Content Placeholder 2"/>
          <p:cNvSpPr>
            <a:spLocks noGrp="1"/>
          </p:cNvSpPr>
          <p:nvPr>
            <p:ph idx="1"/>
          </p:nvPr>
        </p:nvSpPr>
        <p:spPr/>
        <p:txBody>
          <a:bodyPr>
            <a:normAutofit fontScale="85000" lnSpcReduction="20000"/>
          </a:bodyPr>
          <a:lstStyle/>
          <a:p>
            <a:pPr marL="514350" indent="-514350">
              <a:buNone/>
            </a:pPr>
            <a:r>
              <a:rPr lang="id-ID" b="1" dirty="0"/>
              <a:t>Contoh 1</a:t>
            </a:r>
            <a:r>
              <a:rPr lang="id-ID" dirty="0"/>
              <a:t>:</a:t>
            </a:r>
          </a:p>
          <a:p>
            <a:pPr marL="514350" indent="-514350">
              <a:buNone/>
            </a:pPr>
            <a:r>
              <a:rPr lang="id-ID" dirty="0"/>
              <a:t>	Perusahaan manufaktur menggunakan kos standar untuk mengendalikan kos produksinya. Diketahui standar bahan baku untuk membuat 1 unit produk jadi adalah:</a:t>
            </a:r>
          </a:p>
          <a:p>
            <a:pPr marL="514350" indent="-514350">
              <a:buNone/>
            </a:pPr>
            <a:r>
              <a:rPr lang="id-ID" dirty="0"/>
              <a:t>	Kuantitas standart per unit 		9,2 gram</a:t>
            </a:r>
          </a:p>
          <a:p>
            <a:pPr marL="514350" indent="-514350">
              <a:buNone/>
            </a:pPr>
            <a:r>
              <a:rPr lang="id-ID" dirty="0"/>
              <a:t>	Harga standart 			Rp. 14,70 per gram</a:t>
            </a:r>
          </a:p>
          <a:p>
            <a:pPr marL="514350" indent="-514350">
              <a:buNone/>
            </a:pPr>
            <a:r>
              <a:rPr lang="id-ID" dirty="0"/>
              <a:t>	Data lainnya adalah sebagai berikut:</a:t>
            </a:r>
          </a:p>
          <a:p>
            <a:pPr marL="514350" indent="-514350">
              <a:buNone/>
            </a:pPr>
            <a:r>
              <a:rPr lang="id-ID" dirty="0"/>
              <a:t>	Pembelian bahan baku sesungguhnya	5200gram</a:t>
            </a:r>
          </a:p>
          <a:p>
            <a:pPr marL="514350" indent="-514350">
              <a:buNone/>
            </a:pPr>
            <a:r>
              <a:rPr lang="id-ID" dirty="0"/>
              <a:t>	Kos bahan baku sesungguhnya 		Rp. 76.450</a:t>
            </a:r>
          </a:p>
          <a:p>
            <a:pPr marL="514350" indent="-514350">
              <a:buNone/>
            </a:pPr>
            <a:r>
              <a:rPr lang="id-ID" dirty="0"/>
              <a:t>	Bahan baku produksi sesungguhnya		5.100gram</a:t>
            </a:r>
          </a:p>
          <a:p>
            <a:pPr marL="514350" indent="-514350">
              <a:buNone/>
            </a:pPr>
            <a:r>
              <a:rPr lang="id-ID" dirty="0"/>
              <a:t>	Produksi					540 unit</a:t>
            </a:r>
          </a:p>
          <a:p>
            <a:pPr marL="514350" indent="-514350">
              <a:buNone/>
            </a:pPr>
            <a:r>
              <a:rPr lang="id-ID" dirty="0"/>
              <a:t>	Pertanyaan: hitung selisih harga bahan baku dan selisih kuantitas bahan baku!</a:t>
            </a:r>
          </a:p>
          <a:p>
            <a:endParaRPr lang="id-ID" dirty="0"/>
          </a:p>
        </p:txBody>
      </p:sp>
    </p:spTree>
    <p:extLst>
      <p:ext uri="{BB962C8B-B14F-4D97-AF65-F5344CB8AC3E}">
        <p14:creationId xmlns:p14="http://schemas.microsoft.com/office/powerpoint/2010/main" val="42081498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b="1" dirty="0"/>
              <a:t>Contoh 2</a:t>
            </a:r>
            <a:r>
              <a:rPr lang="id-ID" dirty="0"/>
              <a:t>:</a:t>
            </a:r>
          </a:p>
          <a:p>
            <a:pPr>
              <a:buNone/>
            </a:pPr>
            <a:r>
              <a:rPr lang="id-ID" dirty="0"/>
              <a:t>	Data yang diperoleh dari departemen personalia berkaitan dengan standar jam kerja untuk membuat satu unit produk jadi adalah:</a:t>
            </a:r>
          </a:p>
          <a:p>
            <a:pPr>
              <a:buNone/>
            </a:pPr>
            <a:r>
              <a:rPr lang="id-ID" dirty="0"/>
              <a:t>	Kualitas standar per unit 	2,8 jam</a:t>
            </a:r>
          </a:p>
          <a:p>
            <a:pPr>
              <a:buNone/>
            </a:pPr>
            <a:r>
              <a:rPr lang="id-ID" dirty="0"/>
              <a:t>	Tarif upah standar		Rp. 11,5 per jam</a:t>
            </a:r>
          </a:p>
          <a:p>
            <a:pPr>
              <a:buNone/>
            </a:pPr>
            <a:r>
              <a:rPr lang="id-ID" dirty="0"/>
              <a:t>	Data yang dikumpulkan pada akhir bulan:</a:t>
            </a:r>
          </a:p>
          <a:p>
            <a:pPr>
              <a:buNone/>
            </a:pPr>
            <a:r>
              <a:rPr lang="id-ID" dirty="0"/>
              <a:t>	Jam kerja aktual 			6.900 jam</a:t>
            </a:r>
          </a:p>
          <a:p>
            <a:pPr>
              <a:buNone/>
            </a:pPr>
            <a:r>
              <a:rPr lang="id-ID" dirty="0"/>
              <a:t>	Kos tenaga kerja langsung		Rp. 80.385</a:t>
            </a:r>
          </a:p>
          <a:p>
            <a:pPr>
              <a:buNone/>
            </a:pPr>
            <a:r>
              <a:rPr lang="id-ID" dirty="0"/>
              <a:t>	Produksi 				2.300 unit</a:t>
            </a:r>
          </a:p>
          <a:p>
            <a:pPr>
              <a:buNone/>
            </a:pPr>
            <a:r>
              <a:rPr lang="id-ID" dirty="0"/>
              <a:t>	Pertanyaan: hitung selisih tarif upah dan selisih efisiensi upah!</a:t>
            </a:r>
          </a:p>
          <a:p>
            <a:pPr>
              <a:buNone/>
            </a:pPr>
            <a:endParaRPr lang="id-ID" dirty="0"/>
          </a:p>
          <a:p>
            <a:endParaRPr lang="id-ID" dirty="0"/>
          </a:p>
        </p:txBody>
      </p:sp>
    </p:spTree>
    <p:extLst>
      <p:ext uri="{BB962C8B-B14F-4D97-AF65-F5344CB8AC3E}">
        <p14:creationId xmlns:p14="http://schemas.microsoft.com/office/powerpoint/2010/main" val="136596752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2. Laporan Prestasi Revenue Center</a:t>
            </a:r>
            <a:endParaRPr lang="id-ID" b="1" dirty="0"/>
          </a:p>
        </p:txBody>
      </p:sp>
      <p:sp>
        <p:nvSpPr>
          <p:cNvPr id="3" name="Content Placeholder 2"/>
          <p:cNvSpPr>
            <a:spLocks noGrp="1"/>
          </p:cNvSpPr>
          <p:nvPr>
            <p:ph idx="1"/>
          </p:nvPr>
        </p:nvSpPr>
        <p:spPr/>
        <p:txBody>
          <a:bodyPr/>
          <a:lstStyle/>
          <a:p>
            <a:pPr>
              <a:buNone/>
            </a:pPr>
            <a:r>
              <a:rPr lang="id-ID" dirty="0"/>
              <a:t>Dievaluasi dengan membandingkan antara pendapatan yang sesungguhnya dan pendapatan menurut anggaran.</a:t>
            </a:r>
          </a:p>
          <a:p>
            <a:pPr>
              <a:buNone/>
            </a:pPr>
            <a:r>
              <a:rPr lang="id-ID" dirty="0"/>
              <a:t>	pendapatan sesungguhnya &gt; pendapatan anggaran -&gt; prestasinya baik</a:t>
            </a:r>
          </a:p>
          <a:p>
            <a:pPr>
              <a:buNone/>
            </a:pPr>
            <a:r>
              <a:rPr lang="id-ID" dirty="0"/>
              <a:t>	pendapatan sesungguhnya &lt; pendapatan anggaran -&gt; prestasinya kurang baik</a:t>
            </a:r>
          </a:p>
          <a:p>
            <a:endParaRPr lang="id-ID" dirty="0"/>
          </a:p>
        </p:txBody>
      </p:sp>
    </p:spTree>
    <p:extLst>
      <p:ext uri="{BB962C8B-B14F-4D97-AF65-F5344CB8AC3E}">
        <p14:creationId xmlns:p14="http://schemas.microsoft.com/office/powerpoint/2010/main" val="20042874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3. Laporan Prestasi Profit Center</a:t>
            </a:r>
            <a:endParaRPr lang="id-ID" b="1"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Dievaluasi </a:t>
            </a:r>
            <a:r>
              <a:rPr lang="id-ID" dirty="0"/>
              <a:t>dengan membandingkan antara laba yang sesungguhnya dicapai dan laba menurut </a:t>
            </a:r>
            <a:r>
              <a:rPr lang="id-ID" dirty="0" smtClean="0"/>
              <a:t>anggaran</a:t>
            </a:r>
          </a:p>
          <a:p>
            <a:pPr>
              <a:buNone/>
            </a:pPr>
            <a:endParaRPr lang="id-ID" dirty="0"/>
          </a:p>
          <a:p>
            <a:pPr>
              <a:buNone/>
            </a:pPr>
            <a:r>
              <a:rPr lang="id-ID" dirty="0"/>
              <a:t>	</a:t>
            </a:r>
          </a:p>
          <a:p>
            <a:pPr>
              <a:buNone/>
            </a:pPr>
            <a:r>
              <a:rPr lang="id-ID" b="1" dirty="0"/>
              <a:t>	Ilustrasi</a:t>
            </a:r>
            <a:r>
              <a:rPr lang="id-ID" dirty="0"/>
              <a:t>:</a:t>
            </a:r>
          </a:p>
          <a:p>
            <a:pPr>
              <a:buNone/>
            </a:pPr>
            <a:r>
              <a:rPr lang="id-ID" dirty="0"/>
              <a:t>	pada awal tahun 2016 perusahaan menargetkan laba bersih untuk wilayah Timur sebesar Rp. 150.000.000 dan pada akhir desember 2016, diperoleh laba sebesar Rp. 152.000.000, maka hal ini menunjukkan prestasi manajer perusahaan wilayah timur baik. Karena laba bersih yang diperoleh melebihi dari laba yang ditargetkan.</a:t>
            </a:r>
          </a:p>
          <a:p>
            <a:pPr>
              <a:buNone/>
            </a:pPr>
            <a:r>
              <a:rPr lang="id-ID" dirty="0"/>
              <a:t>	</a:t>
            </a:r>
          </a:p>
          <a:p>
            <a:endParaRPr lang="id-ID" dirty="0"/>
          </a:p>
        </p:txBody>
      </p:sp>
    </p:spTree>
    <p:extLst>
      <p:ext uri="{BB962C8B-B14F-4D97-AF65-F5344CB8AC3E}">
        <p14:creationId xmlns:p14="http://schemas.microsoft.com/office/powerpoint/2010/main" val="193404022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4. Laporan Prestasi Investement Center</a:t>
            </a:r>
            <a:endParaRPr lang="id-ID" b="1" dirty="0"/>
          </a:p>
        </p:txBody>
      </p:sp>
      <p:sp>
        <p:nvSpPr>
          <p:cNvPr id="3" name="Content Placeholder 2"/>
          <p:cNvSpPr>
            <a:spLocks noGrp="1"/>
          </p:cNvSpPr>
          <p:nvPr>
            <p:ph idx="1"/>
          </p:nvPr>
        </p:nvSpPr>
        <p:spPr/>
        <p:txBody>
          <a:bodyPr>
            <a:normAutofit fontScale="62500" lnSpcReduction="20000"/>
          </a:bodyPr>
          <a:lstStyle/>
          <a:p>
            <a:pPr>
              <a:buNone/>
            </a:pPr>
            <a:r>
              <a:rPr lang="id-ID" dirty="0" smtClean="0"/>
              <a:t>	Dievaluasi </a:t>
            </a:r>
            <a:r>
              <a:rPr lang="id-ID" dirty="0"/>
              <a:t>dengan target pengembalian investasi (ROI), laba residu (RI), dan nilai tambah ekonomis (EVA).</a:t>
            </a:r>
          </a:p>
          <a:p>
            <a:pPr>
              <a:buNone/>
            </a:pPr>
            <a:r>
              <a:rPr lang="id-ID" dirty="0"/>
              <a:t>	</a:t>
            </a:r>
            <a:r>
              <a:rPr lang="id-ID" b="1" dirty="0"/>
              <a:t>C</a:t>
            </a:r>
            <a:r>
              <a:rPr lang="id-ID" b="1" dirty="0" smtClean="0"/>
              <a:t>ontoh 3:</a:t>
            </a:r>
            <a:endParaRPr lang="id-ID" b="1" dirty="0"/>
          </a:p>
          <a:p>
            <a:pPr>
              <a:buNone/>
            </a:pPr>
            <a:r>
              <a:rPr lang="id-ID" dirty="0"/>
              <a:t>	</a:t>
            </a:r>
            <a:r>
              <a:rPr lang="id-ID" dirty="0" smtClean="0"/>
              <a:t>Data </a:t>
            </a:r>
            <a:r>
              <a:rPr lang="id-ID" dirty="0"/>
              <a:t>berikut dikumpulkan untuk dua tahun terakhir dari salah satu divisi sebuah perusahaan manufaktur. </a:t>
            </a:r>
          </a:p>
          <a:p>
            <a:pPr>
              <a:buNone/>
            </a:pPr>
            <a:endParaRPr lang="id-ID" dirty="0"/>
          </a:p>
          <a:p>
            <a:pPr>
              <a:buNone/>
            </a:pPr>
            <a:endParaRPr lang="id-ID" dirty="0"/>
          </a:p>
          <a:p>
            <a:pPr>
              <a:buNone/>
            </a:pPr>
            <a:r>
              <a:rPr lang="id-ID" dirty="0"/>
              <a:t>	</a:t>
            </a:r>
          </a:p>
          <a:p>
            <a:pPr>
              <a:buNone/>
            </a:pPr>
            <a:endParaRPr lang="id-ID" dirty="0"/>
          </a:p>
          <a:p>
            <a:pPr>
              <a:buNone/>
            </a:pPr>
            <a:endParaRPr lang="id-ID" dirty="0"/>
          </a:p>
          <a:p>
            <a:pPr>
              <a:buNone/>
            </a:pPr>
            <a:r>
              <a:rPr lang="id-ID" dirty="0"/>
              <a:t>Pertanyaan:</a:t>
            </a:r>
          </a:p>
          <a:p>
            <a:pPr>
              <a:buNone/>
            </a:pPr>
            <a:r>
              <a:rPr lang="id-ID" dirty="0"/>
              <a:t>	a. Berapa besarnya ROI tiap tahun?</a:t>
            </a:r>
          </a:p>
          <a:p>
            <a:pPr>
              <a:buNone/>
            </a:pPr>
            <a:r>
              <a:rPr lang="id-ID" dirty="0"/>
              <a:t>	b. Berapa besarnya profit margin dan rasio perputaran    aktiva?</a:t>
            </a:r>
          </a:p>
          <a:p>
            <a:pPr>
              <a:buNone/>
            </a:pPr>
            <a:r>
              <a:rPr lang="id-ID" dirty="0"/>
              <a:t>	c. Mengapa terjadi kenaikan ROI dari tahun 2014 ke 2015?</a:t>
            </a:r>
          </a:p>
          <a:p>
            <a:pPr>
              <a:buNone/>
            </a:pPr>
            <a:r>
              <a:rPr lang="id-ID" dirty="0"/>
              <a:t>	d. Berapa besarnya laba residu jika cost of capital perusahaan 10%?</a:t>
            </a:r>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464982891"/>
              </p:ext>
            </p:extLst>
          </p:nvPr>
        </p:nvGraphicFramePr>
        <p:xfrm>
          <a:off x="2639616" y="2996952"/>
          <a:ext cx="6096000" cy="1487424"/>
        </p:xfrm>
        <a:graphic>
          <a:graphicData uri="http://schemas.openxmlformats.org/drawingml/2006/table">
            <a:tbl>
              <a:tblPr firstRow="1" bandRow="1">
                <a:tableStyleId>{5C22544A-7EE6-4342-B048-85BDC9FD1C3A}</a:tableStyleId>
              </a:tblPr>
              <a:tblGrid>
                <a:gridCol w="2712150"/>
                <a:gridCol w="1786977"/>
                <a:gridCol w="1596873"/>
              </a:tblGrid>
              <a:tr h="370840">
                <a:tc>
                  <a:txBody>
                    <a:bodyPr/>
                    <a:lstStyle/>
                    <a:p>
                      <a:pPr>
                        <a:lnSpc>
                          <a:spcPct val="115000"/>
                        </a:lnSpc>
                      </a:pPr>
                      <a:endParaRPr lang="id-ID" sz="1100">
                        <a:effectLst/>
                        <a:latin typeface="Calibri"/>
                      </a:endParaRPr>
                    </a:p>
                  </a:txBody>
                  <a:tcPr/>
                </a:tc>
                <a:tc>
                  <a:txBody>
                    <a:bodyPr/>
                    <a:lstStyle/>
                    <a:p>
                      <a:pPr algn="ctr">
                        <a:lnSpc>
                          <a:spcPct val="115000"/>
                        </a:lnSpc>
                        <a:spcAft>
                          <a:spcPts val="0"/>
                        </a:spcAft>
                      </a:pPr>
                      <a:r>
                        <a:rPr lang="id-ID" sz="1600" kern="1200">
                          <a:effectLst/>
                        </a:rPr>
                        <a:t>2014</a:t>
                      </a:r>
                      <a:endParaRPr lang="id-ID" sz="1100">
                        <a:effectLst/>
                        <a:latin typeface="Calibri"/>
                        <a:ea typeface="Calibri"/>
                        <a:cs typeface="Times New Roman"/>
                      </a:endParaRPr>
                    </a:p>
                  </a:txBody>
                  <a:tcPr/>
                </a:tc>
                <a:tc>
                  <a:txBody>
                    <a:bodyPr/>
                    <a:lstStyle/>
                    <a:p>
                      <a:pPr algn="ctr">
                        <a:lnSpc>
                          <a:spcPct val="115000"/>
                        </a:lnSpc>
                        <a:spcAft>
                          <a:spcPts val="0"/>
                        </a:spcAft>
                      </a:pPr>
                      <a:r>
                        <a:rPr lang="id-ID" sz="1600" kern="1200">
                          <a:effectLst/>
                        </a:rPr>
                        <a:t>2015</a:t>
                      </a:r>
                      <a:endParaRPr lang="id-ID" sz="1100">
                        <a:effectLst/>
                        <a:latin typeface="Calibri"/>
                        <a:ea typeface="Calibri"/>
                        <a:cs typeface="Times New Roman"/>
                      </a:endParaRPr>
                    </a:p>
                  </a:txBody>
                  <a:tcPr/>
                </a:tc>
              </a:tr>
              <a:tr h="370840">
                <a:tc>
                  <a:txBody>
                    <a:bodyPr/>
                    <a:lstStyle/>
                    <a:p>
                      <a:pPr>
                        <a:lnSpc>
                          <a:spcPct val="115000"/>
                        </a:lnSpc>
                        <a:spcAft>
                          <a:spcPts val="0"/>
                        </a:spcAft>
                      </a:pPr>
                      <a:r>
                        <a:rPr lang="id-ID" sz="1600" kern="1200">
                          <a:effectLst/>
                        </a:rPr>
                        <a:t>Penjualan</a:t>
                      </a:r>
                      <a:endParaRPr lang="id-ID" sz="1100">
                        <a:effectLst/>
                        <a:latin typeface="Calibri"/>
                        <a:ea typeface="Calibri"/>
                        <a:cs typeface="Times New Roman"/>
                      </a:endParaRPr>
                    </a:p>
                  </a:txBody>
                  <a:tcPr/>
                </a:tc>
                <a:tc>
                  <a:txBody>
                    <a:bodyPr/>
                    <a:lstStyle/>
                    <a:p>
                      <a:pPr algn="r">
                        <a:lnSpc>
                          <a:spcPct val="115000"/>
                        </a:lnSpc>
                        <a:spcAft>
                          <a:spcPts val="0"/>
                        </a:spcAft>
                      </a:pPr>
                      <a:r>
                        <a:rPr lang="id-ID" sz="1600" kern="1200">
                          <a:effectLst/>
                        </a:rPr>
                        <a:t>40.000.000</a:t>
                      </a:r>
                      <a:endParaRPr lang="id-ID" sz="1100">
                        <a:effectLst/>
                        <a:latin typeface="Calibri"/>
                        <a:ea typeface="Calibri"/>
                        <a:cs typeface="Times New Roman"/>
                      </a:endParaRPr>
                    </a:p>
                  </a:txBody>
                  <a:tcPr/>
                </a:tc>
                <a:tc>
                  <a:txBody>
                    <a:bodyPr/>
                    <a:lstStyle/>
                    <a:p>
                      <a:pPr algn="r">
                        <a:lnSpc>
                          <a:spcPct val="115000"/>
                        </a:lnSpc>
                        <a:spcAft>
                          <a:spcPts val="0"/>
                        </a:spcAft>
                      </a:pPr>
                      <a:r>
                        <a:rPr lang="id-ID" sz="1600" kern="1200">
                          <a:effectLst/>
                        </a:rPr>
                        <a:t>50.000.000</a:t>
                      </a:r>
                      <a:endParaRPr lang="id-ID" sz="1100">
                        <a:effectLst/>
                        <a:latin typeface="Calibri"/>
                        <a:ea typeface="Calibri"/>
                        <a:cs typeface="Times New Roman"/>
                      </a:endParaRPr>
                    </a:p>
                  </a:txBody>
                  <a:tcPr/>
                </a:tc>
              </a:tr>
              <a:tr h="370840">
                <a:tc>
                  <a:txBody>
                    <a:bodyPr/>
                    <a:lstStyle/>
                    <a:p>
                      <a:pPr>
                        <a:lnSpc>
                          <a:spcPct val="115000"/>
                        </a:lnSpc>
                        <a:spcAft>
                          <a:spcPts val="0"/>
                        </a:spcAft>
                      </a:pPr>
                      <a:r>
                        <a:rPr lang="id-ID" sz="1600" kern="1200">
                          <a:effectLst/>
                        </a:rPr>
                        <a:t>Laba bersih operasi</a:t>
                      </a:r>
                      <a:endParaRPr lang="id-ID" sz="1100">
                        <a:effectLst/>
                        <a:latin typeface="Calibri"/>
                        <a:ea typeface="Calibri"/>
                        <a:cs typeface="Times New Roman"/>
                      </a:endParaRPr>
                    </a:p>
                  </a:txBody>
                  <a:tcPr/>
                </a:tc>
                <a:tc>
                  <a:txBody>
                    <a:bodyPr/>
                    <a:lstStyle/>
                    <a:p>
                      <a:pPr algn="r">
                        <a:lnSpc>
                          <a:spcPct val="115000"/>
                        </a:lnSpc>
                        <a:spcAft>
                          <a:spcPts val="0"/>
                        </a:spcAft>
                      </a:pPr>
                      <a:r>
                        <a:rPr lang="id-ID" sz="1600" kern="1200">
                          <a:effectLst/>
                        </a:rPr>
                        <a:t>3.000.000</a:t>
                      </a:r>
                      <a:endParaRPr lang="id-ID" sz="1100">
                        <a:effectLst/>
                        <a:latin typeface="Calibri"/>
                        <a:ea typeface="Calibri"/>
                        <a:cs typeface="Times New Roman"/>
                      </a:endParaRPr>
                    </a:p>
                  </a:txBody>
                  <a:tcPr/>
                </a:tc>
                <a:tc>
                  <a:txBody>
                    <a:bodyPr/>
                    <a:lstStyle/>
                    <a:p>
                      <a:pPr algn="r">
                        <a:lnSpc>
                          <a:spcPct val="115000"/>
                        </a:lnSpc>
                        <a:spcAft>
                          <a:spcPts val="0"/>
                        </a:spcAft>
                      </a:pPr>
                      <a:r>
                        <a:rPr lang="id-ID" sz="1600" kern="1200">
                          <a:effectLst/>
                        </a:rPr>
                        <a:t>3.200.000</a:t>
                      </a:r>
                      <a:endParaRPr lang="id-ID" sz="1100">
                        <a:effectLst/>
                        <a:latin typeface="Calibri"/>
                        <a:ea typeface="Calibri"/>
                        <a:cs typeface="Times New Roman"/>
                      </a:endParaRPr>
                    </a:p>
                  </a:txBody>
                  <a:tcPr/>
                </a:tc>
              </a:tr>
              <a:tr h="370840">
                <a:tc>
                  <a:txBody>
                    <a:bodyPr/>
                    <a:lstStyle/>
                    <a:p>
                      <a:pPr>
                        <a:lnSpc>
                          <a:spcPct val="115000"/>
                        </a:lnSpc>
                        <a:spcAft>
                          <a:spcPts val="0"/>
                        </a:spcAft>
                      </a:pPr>
                      <a:r>
                        <a:rPr lang="id-ID" sz="1600" kern="1200">
                          <a:effectLst/>
                        </a:rPr>
                        <a:t>Rata-rata aktiva operasi</a:t>
                      </a:r>
                      <a:endParaRPr lang="id-ID" sz="1100">
                        <a:effectLst/>
                        <a:latin typeface="Calibri"/>
                        <a:ea typeface="Calibri"/>
                        <a:cs typeface="Times New Roman"/>
                      </a:endParaRPr>
                    </a:p>
                  </a:txBody>
                  <a:tcPr/>
                </a:tc>
                <a:tc>
                  <a:txBody>
                    <a:bodyPr/>
                    <a:lstStyle/>
                    <a:p>
                      <a:pPr algn="r">
                        <a:lnSpc>
                          <a:spcPct val="115000"/>
                        </a:lnSpc>
                        <a:spcAft>
                          <a:spcPts val="0"/>
                        </a:spcAft>
                      </a:pPr>
                      <a:r>
                        <a:rPr lang="id-ID" sz="1600" kern="1200">
                          <a:effectLst/>
                        </a:rPr>
                        <a:t>20.000.000</a:t>
                      </a:r>
                      <a:endParaRPr lang="id-ID" sz="1100">
                        <a:effectLst/>
                        <a:latin typeface="Calibri"/>
                        <a:ea typeface="Calibri"/>
                        <a:cs typeface="Times New Roman"/>
                      </a:endParaRPr>
                    </a:p>
                  </a:txBody>
                  <a:tcPr/>
                </a:tc>
                <a:tc>
                  <a:txBody>
                    <a:bodyPr/>
                    <a:lstStyle/>
                    <a:p>
                      <a:pPr algn="r">
                        <a:lnSpc>
                          <a:spcPct val="115000"/>
                        </a:lnSpc>
                        <a:spcAft>
                          <a:spcPts val="0"/>
                        </a:spcAft>
                      </a:pPr>
                      <a:r>
                        <a:rPr lang="id-ID" sz="1600" kern="1200" dirty="0">
                          <a:effectLst/>
                        </a:rPr>
                        <a:t>20.000.000</a:t>
                      </a:r>
                      <a:endParaRPr lang="id-ID" sz="1100" dirty="0">
                        <a:effectLst/>
                        <a:latin typeface="Calibri"/>
                        <a:ea typeface="Calibri"/>
                        <a:cs typeface="Times New Roman"/>
                      </a:endParaRPr>
                    </a:p>
                  </a:txBody>
                  <a:tcPr/>
                </a:tc>
              </a:tr>
            </a:tbl>
          </a:graphicData>
        </a:graphic>
      </p:graphicFrame>
    </p:spTree>
    <p:extLst>
      <p:ext uri="{BB962C8B-B14F-4D97-AF65-F5344CB8AC3E}">
        <p14:creationId xmlns:p14="http://schemas.microsoft.com/office/powerpoint/2010/main" val="421225157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Manfaat Informasi Pertanggung jawaban</a:t>
            </a:r>
            <a:endParaRPr lang="id-ID"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a:t>Yang bersifat masa yang akan datang sebagai dasar penyusunan anggaran.</a:t>
            </a:r>
          </a:p>
          <a:p>
            <a:pPr marL="514350" indent="-514350">
              <a:buFont typeface="+mj-lt"/>
              <a:buAutoNum type="arabicPeriod"/>
            </a:pPr>
            <a:r>
              <a:rPr lang="id-ID" dirty="0"/>
              <a:t>Yang bersifat masa lalu, sebagai alat penilaian prestasi manajer dan pemotivasi manajer.</a:t>
            </a:r>
          </a:p>
          <a:p>
            <a:endParaRPr lang="id-ID" dirty="0"/>
          </a:p>
        </p:txBody>
      </p:sp>
    </p:spTree>
    <p:extLst>
      <p:ext uri="{BB962C8B-B14F-4D97-AF65-F5344CB8AC3E}">
        <p14:creationId xmlns:p14="http://schemas.microsoft.com/office/powerpoint/2010/main" val="100103096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Persyaratan Akuntansi Pertanggung jawaban</a:t>
            </a:r>
            <a:endParaRPr lang="id-ID"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a:t>Telah disusun struktur organisasi formal.</a:t>
            </a:r>
          </a:p>
          <a:p>
            <a:pPr marL="514350" indent="-514350">
              <a:buFont typeface="+mj-lt"/>
              <a:buAutoNum type="arabicPeriod"/>
            </a:pPr>
            <a:r>
              <a:rPr lang="id-ID" dirty="0"/>
              <a:t>Telah dibentuk pusat-pusat pertanggung jawaban dan telah ditentukan penanggungjawabnya.</a:t>
            </a:r>
          </a:p>
          <a:p>
            <a:pPr marL="514350" indent="-514350">
              <a:buFont typeface="+mj-lt"/>
              <a:buAutoNum type="arabicPeriod"/>
            </a:pPr>
            <a:r>
              <a:rPr lang="id-ID" dirty="0"/>
              <a:t>Telah disusun anggaran yang berfungsi sebagai alat pengukur pelaksanaan.</a:t>
            </a:r>
          </a:p>
          <a:p>
            <a:pPr marL="514350" indent="-514350">
              <a:buFont typeface="+mj-lt"/>
              <a:buAutoNum type="arabicPeriod"/>
            </a:pPr>
            <a:r>
              <a:rPr lang="id-ID" dirty="0"/>
              <a:t>Aktiva, pendapatan, dan biaya dipisahkan antara yang terkontrol dan tidak terkontrol oleh pusat pertanggung jawaban tertentu</a:t>
            </a:r>
          </a:p>
          <a:p>
            <a:endParaRPr lang="id-ID" dirty="0"/>
          </a:p>
        </p:txBody>
      </p:sp>
    </p:spTree>
    <p:extLst>
      <p:ext uri="{BB962C8B-B14F-4D97-AF65-F5344CB8AC3E}">
        <p14:creationId xmlns:p14="http://schemas.microsoft.com/office/powerpoint/2010/main" val="336346314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Prosedur Akuntansi Pertanggung jawaban</a:t>
            </a:r>
            <a:endParaRPr lang="id-ID"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a:t>Setiap pusat pertanggungjawaban mengirim bukti-bukti atas </a:t>
            </a:r>
            <a:r>
              <a:rPr lang="id-ID" i="1" dirty="0"/>
              <a:t>cost assets </a:t>
            </a:r>
            <a:r>
              <a:rPr lang="id-ID" dirty="0"/>
              <a:t>dan </a:t>
            </a:r>
            <a:r>
              <a:rPr lang="id-ID" i="1" dirty="0"/>
              <a:t>revenues </a:t>
            </a:r>
            <a:r>
              <a:rPr lang="id-ID" dirty="0"/>
              <a:t>ke penyusunan laporan secara keseluruhan (staf </a:t>
            </a:r>
            <a:r>
              <a:rPr lang="id-ID" i="1" dirty="0"/>
              <a:t>controller</a:t>
            </a:r>
            <a:r>
              <a:rPr lang="id-ID" dirty="0"/>
              <a:t>/ pengawas intern).</a:t>
            </a:r>
          </a:p>
          <a:p>
            <a:pPr marL="514350" indent="-514350">
              <a:buFont typeface="+mj-lt"/>
              <a:buAutoNum type="arabicPeriod"/>
            </a:pPr>
            <a:r>
              <a:rPr lang="id-ID" i="1" dirty="0"/>
              <a:t>Controller </a:t>
            </a:r>
            <a:r>
              <a:rPr lang="id-ID" dirty="0"/>
              <a:t> menyusun lapran pertanggungjawaban (membandingkan antara anggaran dan realisasinya).</a:t>
            </a:r>
          </a:p>
          <a:p>
            <a:pPr marL="514350" indent="-514350">
              <a:buFont typeface="+mj-lt"/>
              <a:buAutoNum type="arabicPeriod"/>
            </a:pPr>
            <a:r>
              <a:rPr lang="id-ID" i="1" dirty="0"/>
              <a:t>Controller</a:t>
            </a:r>
            <a:r>
              <a:rPr lang="id-ID" dirty="0"/>
              <a:t>  mengirim laporan tersebut ke pusat-pusat pertanggung jawaban yang dinilai ataupun atasannya.</a:t>
            </a:r>
          </a:p>
          <a:p>
            <a:endParaRPr lang="id-ID" dirty="0"/>
          </a:p>
        </p:txBody>
      </p:sp>
    </p:spTree>
    <p:extLst>
      <p:ext uri="{BB962C8B-B14F-4D97-AF65-F5344CB8AC3E}">
        <p14:creationId xmlns:p14="http://schemas.microsoft.com/office/powerpoint/2010/main" val="214677333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fontScale="90000"/>
          </a:bodyPr>
          <a:lstStyle/>
          <a:p>
            <a:r>
              <a:rPr lang="id-ID" b="1" u="sng" dirty="0" smtClean="0"/>
              <a:t>Konsep Nilai Waktu Uang dan Keputusan Penganggaran Modal</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70000" lnSpcReduction="2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smtClean="0"/>
              <a:t>12-13</a:t>
            </a:r>
            <a:endParaRPr lang="en-US" sz="2400" dirty="0"/>
          </a:p>
        </p:txBody>
      </p:sp>
    </p:spTree>
    <p:extLst>
      <p:ext uri="{BB962C8B-B14F-4D97-AF65-F5344CB8AC3E}">
        <p14:creationId xmlns:p14="http://schemas.microsoft.com/office/powerpoint/2010/main" val="159549776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Pendahuluan</a:t>
            </a:r>
            <a:endParaRPr lang="id-ID" b="1" dirty="0"/>
          </a:p>
        </p:txBody>
      </p:sp>
      <p:sp>
        <p:nvSpPr>
          <p:cNvPr id="3" name="Content Placeholder 2"/>
          <p:cNvSpPr>
            <a:spLocks noGrp="1"/>
          </p:cNvSpPr>
          <p:nvPr>
            <p:ph idx="1"/>
          </p:nvPr>
        </p:nvSpPr>
        <p:spPr/>
        <p:txBody>
          <a:bodyPr>
            <a:normAutofit lnSpcReduction="10000"/>
          </a:bodyPr>
          <a:lstStyle/>
          <a:p>
            <a:pPr marL="0" indent="0">
              <a:buNone/>
            </a:pPr>
            <a:r>
              <a:rPr lang="id-ID" dirty="0" smtClean="0"/>
              <a:t>	Manajemen selalu dihadapkan pada berbagai maslah dalam peencanaan jangka panjang, diantaranya pengantian mesin (pembelian perlatan baru), pembangunan fasilitas baru, pengembangan dan peralatan baru untuk memenuhi tambahan permintaan. Masalah- masalah ini membawa implikasi jangka panjang pada keputusan  penganggaran  modal </a:t>
            </a:r>
            <a:r>
              <a:rPr lang="id-ID" i="1" dirty="0" smtClean="0"/>
              <a:t>(Capital Budgeting).</a:t>
            </a:r>
          </a:p>
          <a:p>
            <a:pPr marL="0" indent="0">
              <a:buNone/>
            </a:pPr>
            <a:r>
              <a:rPr lang="id-ID" i="1" dirty="0"/>
              <a:t>	</a:t>
            </a:r>
            <a:r>
              <a:rPr lang="id-ID" dirty="0"/>
              <a:t>M</a:t>
            </a:r>
            <a:r>
              <a:rPr lang="id-ID" dirty="0" smtClean="0"/>
              <a:t>asalah penganggaran modal hampir mempengaruhi semua jenis organisasi. Selain itu karena keterbatasan sumber daya yang dimiliki perusahaan, maka manajemen dihadapkan pada pilihan berbagai investasi, sehingga menimbulkan beberapa model untuk melakukan berbagai pilihan investasi.</a:t>
            </a:r>
          </a:p>
          <a:p>
            <a:pPr marL="0" indent="0">
              <a:buNone/>
            </a:pPr>
            <a:endParaRPr lang="id-ID" dirty="0"/>
          </a:p>
        </p:txBody>
      </p:sp>
    </p:spTree>
    <p:extLst>
      <p:ext uri="{BB962C8B-B14F-4D97-AF65-F5344CB8AC3E}">
        <p14:creationId xmlns:p14="http://schemas.microsoft.com/office/powerpoint/2010/main" val="4244634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effectLst>
                  <a:outerShdw blurRad="38100" dist="38100" dir="2700000" algn="tl">
                    <a:srgbClr val="C0C0C0"/>
                  </a:outerShdw>
                </a:effectLst>
              </a:rPr>
              <a:t>Informasi</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Akuntansi</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Differensial</a:t>
            </a:r>
            <a:endParaRPr lang="id-ID" b="1" dirty="0"/>
          </a:p>
        </p:txBody>
      </p:sp>
      <p:sp>
        <p:nvSpPr>
          <p:cNvPr id="3" name="Content Placeholder 2"/>
          <p:cNvSpPr>
            <a:spLocks noGrp="1"/>
          </p:cNvSpPr>
          <p:nvPr>
            <p:ph idx="1"/>
          </p:nvPr>
        </p:nvSpPr>
        <p:spPr/>
        <p:txBody>
          <a:bodyPr/>
          <a:lstStyle/>
          <a:p>
            <a:pPr marL="0" indent="0">
              <a:buNone/>
              <a:defRPr/>
            </a:pPr>
            <a:r>
              <a:rPr lang="en-US" dirty="0" err="1"/>
              <a:t>Menyajikan</a:t>
            </a:r>
            <a:r>
              <a:rPr lang="en-US" dirty="0"/>
              <a:t> </a:t>
            </a:r>
            <a:r>
              <a:rPr lang="en-US" dirty="0" err="1"/>
              <a:t>informasi</a:t>
            </a:r>
            <a:r>
              <a:rPr lang="en-US" dirty="0"/>
              <a:t> </a:t>
            </a:r>
            <a:r>
              <a:rPr lang="en-US" dirty="0" err="1"/>
              <a:t>mengenai</a:t>
            </a:r>
            <a:r>
              <a:rPr lang="en-US" dirty="0"/>
              <a:t> </a:t>
            </a:r>
            <a:r>
              <a:rPr lang="en-US" dirty="0" err="1"/>
              <a:t>taksiran</a:t>
            </a:r>
            <a:r>
              <a:rPr lang="en-US" dirty="0"/>
              <a:t> </a:t>
            </a:r>
            <a:r>
              <a:rPr lang="en-US" dirty="0" err="1"/>
              <a:t>pendapatan</a:t>
            </a:r>
            <a:r>
              <a:rPr lang="en-US" dirty="0"/>
              <a:t>, </a:t>
            </a:r>
            <a:r>
              <a:rPr lang="en-US" dirty="0" err="1"/>
              <a:t>biaya</a:t>
            </a:r>
            <a:r>
              <a:rPr lang="en-US" dirty="0"/>
              <a:t> </a:t>
            </a:r>
            <a:r>
              <a:rPr lang="en-US" dirty="0" err="1"/>
              <a:t>dan</a:t>
            </a:r>
            <a:r>
              <a:rPr lang="en-US" dirty="0"/>
              <a:t> </a:t>
            </a:r>
          </a:p>
          <a:p>
            <a:pPr marL="0" indent="0">
              <a:buNone/>
              <a:defRPr/>
            </a:pPr>
            <a:r>
              <a:rPr lang="en-US" dirty="0" err="1"/>
              <a:t>atau</a:t>
            </a:r>
            <a:r>
              <a:rPr lang="en-US" dirty="0"/>
              <a:t> </a:t>
            </a:r>
            <a:r>
              <a:rPr lang="en-US" dirty="0" err="1"/>
              <a:t>aktiva</a:t>
            </a:r>
            <a:r>
              <a:rPr lang="en-US" dirty="0"/>
              <a:t> yang </a:t>
            </a:r>
            <a:r>
              <a:rPr lang="en-US" dirty="0" err="1"/>
              <a:t>berbeda</a:t>
            </a:r>
            <a:r>
              <a:rPr lang="en-US" dirty="0"/>
              <a:t> </a:t>
            </a:r>
            <a:r>
              <a:rPr lang="en-US" dirty="0" err="1"/>
              <a:t>jika</a:t>
            </a:r>
            <a:r>
              <a:rPr lang="en-US" dirty="0"/>
              <a:t> </a:t>
            </a:r>
            <a:r>
              <a:rPr lang="en-US" dirty="0" err="1"/>
              <a:t>suatu</a:t>
            </a:r>
            <a:r>
              <a:rPr lang="en-US" dirty="0"/>
              <a:t> </a:t>
            </a:r>
            <a:r>
              <a:rPr lang="en-US" dirty="0" err="1"/>
              <a:t>tindakan</a:t>
            </a:r>
            <a:r>
              <a:rPr lang="en-US" dirty="0"/>
              <a:t> </a:t>
            </a:r>
            <a:r>
              <a:rPr lang="en-US" dirty="0" err="1"/>
              <a:t>tertentu</a:t>
            </a:r>
            <a:r>
              <a:rPr lang="en-US" dirty="0"/>
              <a:t> </a:t>
            </a:r>
            <a:r>
              <a:rPr lang="en-US" dirty="0" err="1"/>
              <a:t>dipilih</a:t>
            </a:r>
            <a:r>
              <a:rPr lang="en-US" dirty="0"/>
              <a:t>, </a:t>
            </a:r>
            <a:r>
              <a:rPr lang="en-US" dirty="0" err="1"/>
              <a:t>dibandingkan</a:t>
            </a:r>
            <a:r>
              <a:rPr lang="en-US" dirty="0"/>
              <a:t> </a:t>
            </a:r>
            <a:r>
              <a:rPr lang="en-US" dirty="0" err="1"/>
              <a:t>dengan</a:t>
            </a:r>
            <a:r>
              <a:rPr lang="en-US" dirty="0"/>
              <a:t> </a:t>
            </a:r>
            <a:r>
              <a:rPr lang="en-US" dirty="0" err="1"/>
              <a:t>alternatif</a:t>
            </a:r>
            <a:r>
              <a:rPr lang="en-US" dirty="0"/>
              <a:t> </a:t>
            </a:r>
            <a:r>
              <a:rPr lang="en-US" dirty="0" err="1"/>
              <a:t>tindakan</a:t>
            </a:r>
            <a:r>
              <a:rPr lang="en-US" dirty="0"/>
              <a:t> yang lain.</a:t>
            </a:r>
          </a:p>
          <a:p>
            <a:pPr marL="0" indent="0">
              <a:buNone/>
              <a:defRPr/>
            </a:pPr>
            <a:r>
              <a:rPr lang="en-US" dirty="0" err="1"/>
              <a:t>Jadi</a:t>
            </a:r>
            <a:r>
              <a:rPr lang="en-US" dirty="0"/>
              <a:t> </a:t>
            </a:r>
            <a:r>
              <a:rPr lang="en-US" dirty="0" err="1"/>
              <a:t>informasi</a:t>
            </a:r>
            <a:r>
              <a:rPr lang="en-US" dirty="0"/>
              <a:t> </a:t>
            </a:r>
            <a:r>
              <a:rPr lang="en-US" dirty="0" err="1"/>
              <a:t>akuntansi</a:t>
            </a:r>
            <a:r>
              <a:rPr lang="en-US" dirty="0"/>
              <a:t> </a:t>
            </a:r>
            <a:r>
              <a:rPr lang="en-US" dirty="0" err="1"/>
              <a:t>differensial</a:t>
            </a:r>
            <a:r>
              <a:rPr lang="en-US" dirty="0"/>
              <a:t> </a:t>
            </a:r>
            <a:r>
              <a:rPr lang="en-US" dirty="0" err="1"/>
              <a:t>berkaitan</a:t>
            </a:r>
            <a:r>
              <a:rPr lang="en-US" dirty="0"/>
              <a:t> </a:t>
            </a:r>
            <a:r>
              <a:rPr lang="en-US" dirty="0" err="1"/>
              <a:t>dengan</a:t>
            </a:r>
            <a:r>
              <a:rPr lang="en-US" dirty="0"/>
              <a:t> </a:t>
            </a:r>
            <a:r>
              <a:rPr lang="en-US" dirty="0" err="1"/>
              <a:t>pengambilan</a:t>
            </a:r>
            <a:r>
              <a:rPr lang="en-US" dirty="0"/>
              <a:t> </a:t>
            </a:r>
            <a:r>
              <a:rPr lang="en-US" dirty="0" err="1"/>
              <a:t>keputusan</a:t>
            </a:r>
            <a:r>
              <a:rPr lang="en-US" dirty="0"/>
              <a:t> </a:t>
            </a:r>
            <a:r>
              <a:rPr lang="en-US" dirty="0" err="1"/>
              <a:t>dimasa</a:t>
            </a:r>
            <a:r>
              <a:rPr lang="en-US" dirty="0"/>
              <a:t> yang </a:t>
            </a:r>
            <a:r>
              <a:rPr lang="en-US" dirty="0" err="1"/>
              <a:t>akan</a:t>
            </a:r>
            <a:r>
              <a:rPr lang="en-US" dirty="0"/>
              <a:t> </a:t>
            </a:r>
            <a:r>
              <a:rPr lang="en-US" dirty="0" err="1"/>
              <a:t>datang</a:t>
            </a:r>
            <a:r>
              <a:rPr lang="en-US" dirty="0"/>
              <a:t>.</a:t>
            </a:r>
          </a:p>
          <a:p>
            <a:pPr marL="0" indent="0">
              <a:buNone/>
            </a:pPr>
            <a:endParaRPr lang="id-ID" dirty="0"/>
          </a:p>
        </p:txBody>
      </p:sp>
    </p:spTree>
    <p:extLst>
      <p:ext uri="{BB962C8B-B14F-4D97-AF65-F5344CB8AC3E}">
        <p14:creationId xmlns:p14="http://schemas.microsoft.com/office/powerpoint/2010/main" val="181007788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Proses Penganggaran Modal</a:t>
            </a:r>
            <a:endParaRPr lang="id-ID" b="1" dirty="0"/>
          </a:p>
        </p:txBody>
      </p:sp>
      <p:sp>
        <p:nvSpPr>
          <p:cNvPr id="3" name="Content Placeholder 2"/>
          <p:cNvSpPr>
            <a:spLocks noGrp="1"/>
          </p:cNvSpPr>
          <p:nvPr>
            <p:ph idx="1"/>
          </p:nvPr>
        </p:nvSpPr>
        <p:spPr/>
        <p:txBody>
          <a:bodyPr/>
          <a:lstStyle/>
          <a:p>
            <a:pPr marL="0" indent="0">
              <a:buNone/>
            </a:pPr>
            <a:r>
              <a:rPr lang="id-ID" dirty="0" smtClean="0"/>
              <a:t>Proses penganggaran modal terdiri atas 3 tahap:</a:t>
            </a:r>
          </a:p>
          <a:p>
            <a:pPr marL="514350" indent="-514350">
              <a:buFont typeface="+mj-lt"/>
              <a:buAutoNum type="arabicPeriod"/>
            </a:pPr>
            <a:r>
              <a:rPr lang="id-ID" dirty="0" smtClean="0"/>
              <a:t>Identifikasi investasi yang potensial</a:t>
            </a:r>
          </a:p>
          <a:p>
            <a:pPr marL="514350" indent="-514350">
              <a:buFont typeface="+mj-lt"/>
              <a:buAutoNum type="arabicPeriod"/>
            </a:pPr>
            <a:r>
              <a:rPr lang="id-ID" dirty="0" smtClean="0"/>
              <a:t>Evaluasi dan seleksi investasi</a:t>
            </a:r>
          </a:p>
          <a:p>
            <a:pPr marL="514350" indent="-514350">
              <a:buFont typeface="+mj-lt"/>
              <a:buAutoNum type="arabicPeriod"/>
            </a:pPr>
            <a:r>
              <a:rPr lang="id-ID" dirty="0" smtClean="0"/>
              <a:t>Monitoring dan review</a:t>
            </a:r>
            <a:endParaRPr lang="id-ID" dirty="0"/>
          </a:p>
        </p:txBody>
      </p:sp>
    </p:spTree>
    <p:extLst>
      <p:ext uri="{BB962C8B-B14F-4D97-AF65-F5344CB8AC3E}">
        <p14:creationId xmlns:p14="http://schemas.microsoft.com/office/powerpoint/2010/main" val="182155113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Proses Penganggaran Modal</a:t>
            </a:r>
            <a:endParaRPr lang="id-ID" dirty="0"/>
          </a:p>
        </p:txBody>
      </p:sp>
      <p:sp>
        <p:nvSpPr>
          <p:cNvPr id="3" name="Content Placeholder 2"/>
          <p:cNvSpPr>
            <a:spLocks noGrp="1"/>
          </p:cNvSpPr>
          <p:nvPr>
            <p:ph idx="1"/>
          </p:nvPr>
        </p:nvSpPr>
        <p:spPr/>
        <p:txBody>
          <a:bodyPr/>
          <a:lstStyle/>
          <a:p>
            <a:pPr marL="0" indent="0">
              <a:buNone/>
            </a:pPr>
            <a:r>
              <a:rPr lang="id-ID" b="1" u="sng" dirty="0"/>
              <a:t>Identifikasi investasi yang </a:t>
            </a:r>
            <a:r>
              <a:rPr lang="id-ID" b="1" u="sng" dirty="0" smtClean="0"/>
              <a:t>potensial</a:t>
            </a:r>
            <a:endParaRPr lang="id-ID" dirty="0"/>
          </a:p>
          <a:p>
            <a:pPr marL="0" indent="0">
              <a:buNone/>
            </a:pPr>
            <a:r>
              <a:rPr lang="id-ID" dirty="0" smtClean="0"/>
              <a:t>Usulan dari level manajemen bawah bertujuan untuk mengganti dan memperbaiki peralatan untuk operasional, sebaliknya pada level manajemen yang lebih tinggi bertujuan untuk pembangunan pabrik baru, aplikasi sistem JIT, atau pengembangan produk-produk baru. Manajemen harus mendefinisikan suatu proyek investasi dengan jelas, ketidakjelasan investasi akan mempersulit estimasi pendapatan,  biaya, dan arus kas.</a:t>
            </a:r>
            <a:endParaRPr lang="id-ID" dirty="0"/>
          </a:p>
        </p:txBody>
      </p:sp>
    </p:spTree>
    <p:extLst>
      <p:ext uri="{BB962C8B-B14F-4D97-AF65-F5344CB8AC3E}">
        <p14:creationId xmlns:p14="http://schemas.microsoft.com/office/powerpoint/2010/main" val="372562520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Proses Penganggaran Modal</a:t>
            </a:r>
            <a:endParaRPr lang="id-ID" b="1" dirty="0"/>
          </a:p>
        </p:txBody>
      </p:sp>
      <p:sp>
        <p:nvSpPr>
          <p:cNvPr id="3" name="Content Placeholder 2"/>
          <p:cNvSpPr>
            <a:spLocks noGrp="1"/>
          </p:cNvSpPr>
          <p:nvPr>
            <p:ph idx="1"/>
          </p:nvPr>
        </p:nvSpPr>
        <p:spPr/>
        <p:txBody>
          <a:bodyPr/>
          <a:lstStyle/>
          <a:p>
            <a:pPr marL="0" indent="0">
              <a:buNone/>
            </a:pPr>
            <a:r>
              <a:rPr lang="id-ID" b="1" u="sng" dirty="0" smtClean="0"/>
              <a:t>Evaluasi dan seleksi investasi</a:t>
            </a:r>
          </a:p>
          <a:p>
            <a:pPr marL="0" indent="0">
              <a:buNone/>
            </a:pPr>
            <a:r>
              <a:rPr lang="id-ID" dirty="0" smtClean="0"/>
              <a:t>Membutuhkan estimasi pendapatan, biaya, dan arus kas selama umur proyek. Ketidak pstian di masa yang akan datang sering kali menyulitkan estimasi pendapatan, biaya, dan arus kas. Perubahan </a:t>
            </a:r>
            <a:r>
              <a:rPr lang="id-ID" smtClean="0"/>
              <a:t>dalam teknologi, pergeseran permintaan pasar, tindakan yang dibuat perusahaan lain yang sejenis, pengaruh perekonomian, merupakan faktor-faktor yang perlu dipertimbangkan.</a:t>
            </a:r>
            <a:endParaRPr lang="id-ID" dirty="0" smtClean="0"/>
          </a:p>
        </p:txBody>
      </p:sp>
    </p:spTree>
    <p:extLst>
      <p:ext uri="{BB962C8B-B14F-4D97-AF65-F5344CB8AC3E}">
        <p14:creationId xmlns:p14="http://schemas.microsoft.com/office/powerpoint/2010/main" val="107585696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jenis investasi</a:t>
            </a:r>
            <a:endParaRPr lang="id-ID" dirty="0"/>
          </a:p>
        </p:txBody>
      </p:sp>
      <p:sp>
        <p:nvSpPr>
          <p:cNvPr id="3" name="Content Placeholder 2"/>
          <p:cNvSpPr>
            <a:spLocks noGrp="1"/>
          </p:cNvSpPr>
          <p:nvPr>
            <p:ph idx="1"/>
          </p:nvPr>
        </p:nvSpPr>
        <p:spPr/>
        <p:txBody>
          <a:bodyPr>
            <a:normAutofit fontScale="85000" lnSpcReduction="10000"/>
          </a:bodyPr>
          <a:lstStyle/>
          <a:p>
            <a:pPr marL="0" indent="0">
              <a:buNone/>
            </a:pPr>
            <a:r>
              <a:rPr lang="id-ID" dirty="0" smtClean="0"/>
              <a:t>Investasi merupakan pengkaitan sumber – sumber dalam jangka panjang untuk menghasilkan laba di masa yang akan datang.</a:t>
            </a:r>
          </a:p>
          <a:p>
            <a:pPr marL="514350" indent="-514350">
              <a:buFont typeface="+mj-lt"/>
              <a:buAutoNum type="arabicPeriod"/>
            </a:pPr>
            <a:r>
              <a:rPr lang="id-ID" dirty="0" smtClean="0"/>
              <a:t>Investasi yang tidak menghasilkan laba (</a:t>
            </a:r>
            <a:r>
              <a:rPr lang="id-ID" i="1" dirty="0" smtClean="0"/>
              <a:t>non-profit investment</a:t>
            </a:r>
            <a:r>
              <a:rPr lang="id-ID" dirty="0" smtClean="0"/>
              <a:t>). Investasi yang timbul karena adanya peraturan pemerintah setempat atau karena kontrak yang yang telah disetujui yang mewajibkan perusahaan melaksanakan investasi tanpa mempertimbangkan laba tau rugi.</a:t>
            </a:r>
          </a:p>
          <a:p>
            <a:pPr marL="514350" indent="-514350">
              <a:buFont typeface="+mj-lt"/>
              <a:buAutoNum type="arabicPeriod"/>
            </a:pPr>
            <a:r>
              <a:rPr lang="id-ID" dirty="0" smtClean="0"/>
              <a:t>Investasi yang tidak dapat diukur labanya (</a:t>
            </a:r>
            <a:r>
              <a:rPr lang="id-ID" i="1" dirty="0" smtClean="0"/>
              <a:t>non-measurable profit investment</a:t>
            </a:r>
            <a:r>
              <a:rPr lang="id-ID" dirty="0" smtClean="0"/>
              <a:t>). Jenis investasi ini dimaksudkan untuk meningkatkan laba, tetapi laba yang diharapkan sulit untuk diukur. Contoh: investasi untuk biaya advertesi jangka panjang, program pendidikan karyawan, program penelitian dan pengembangan.</a:t>
            </a:r>
          </a:p>
          <a:p>
            <a:pPr marL="514350" indent="-514350">
              <a:buFont typeface="+mj-lt"/>
              <a:buAutoNum type="arabicPeriod"/>
            </a:pPr>
            <a:r>
              <a:rPr lang="id-ID" dirty="0" smtClean="0"/>
              <a:t>Investasi yang menghasilkan laba dan dapat diukur labanya:</a:t>
            </a:r>
          </a:p>
          <a:p>
            <a:pPr marL="971550" lvl="1" indent="-514350">
              <a:buFont typeface="+mj-lt"/>
              <a:buAutoNum type="alphaLcPeriod"/>
            </a:pPr>
            <a:r>
              <a:rPr lang="id-ID" dirty="0" smtClean="0"/>
              <a:t>investasi pengantian peralatan  (</a:t>
            </a:r>
            <a:r>
              <a:rPr lang="id-ID" i="1" dirty="0" smtClean="0"/>
              <a:t>Replacement investment</a:t>
            </a:r>
            <a:r>
              <a:rPr lang="id-ID" dirty="0" smtClean="0"/>
              <a:t>)</a:t>
            </a:r>
          </a:p>
          <a:p>
            <a:pPr marL="971550" lvl="1" indent="-514350">
              <a:buFont typeface="+mj-lt"/>
              <a:buAutoNum type="alphaLcPeriod"/>
            </a:pPr>
            <a:r>
              <a:rPr lang="id-ID" dirty="0" smtClean="0"/>
              <a:t>investasi perluasan usaha (</a:t>
            </a:r>
            <a:r>
              <a:rPr lang="id-ID" i="1" dirty="0" smtClean="0"/>
              <a:t>expansion investment</a:t>
            </a:r>
            <a:r>
              <a:rPr lang="id-ID" dirty="0" smtClean="0"/>
              <a:t>)</a:t>
            </a:r>
            <a:endParaRPr lang="id-ID" dirty="0"/>
          </a:p>
        </p:txBody>
      </p:sp>
    </p:spTree>
    <p:extLst>
      <p:ext uri="{BB962C8B-B14F-4D97-AF65-F5344CB8AC3E}">
        <p14:creationId xmlns:p14="http://schemas.microsoft.com/office/powerpoint/2010/main" val="26697424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Keputusan Penganggaran Modal (</a:t>
            </a:r>
            <a:r>
              <a:rPr lang="id-ID" i="1" dirty="0"/>
              <a:t>C</a:t>
            </a:r>
            <a:r>
              <a:rPr lang="id-ID" i="1" dirty="0" smtClean="0"/>
              <a:t>apital Budgeting Decision)</a:t>
            </a:r>
            <a:endParaRPr lang="id-ID" dirty="0"/>
          </a:p>
        </p:txBody>
      </p:sp>
      <p:sp>
        <p:nvSpPr>
          <p:cNvPr id="3" name="Content Placeholder 2"/>
          <p:cNvSpPr>
            <a:spLocks noGrp="1"/>
          </p:cNvSpPr>
          <p:nvPr>
            <p:ph idx="1"/>
          </p:nvPr>
        </p:nvSpPr>
        <p:spPr/>
        <p:txBody>
          <a:bodyPr/>
          <a:lstStyle/>
          <a:p>
            <a:pPr marL="0" indent="0">
              <a:buNone/>
            </a:pPr>
            <a:r>
              <a:rPr lang="id-ID" dirty="0" smtClean="0"/>
              <a:t>Keputusan penganggaran modal dibagi menjadi 2, yaitu:</a:t>
            </a:r>
          </a:p>
          <a:p>
            <a:pPr marL="514350" indent="-514350">
              <a:buFont typeface="+mj-lt"/>
              <a:buAutoNum type="arabicPeriod"/>
            </a:pPr>
            <a:r>
              <a:rPr lang="id-ID" dirty="0" smtClean="0"/>
              <a:t>Keputusan pembelanjaan (</a:t>
            </a:r>
            <a:r>
              <a:rPr lang="id-ID" i="1" dirty="0" smtClean="0"/>
              <a:t>Financing Decision</a:t>
            </a:r>
            <a:r>
              <a:rPr lang="id-ID" dirty="0" smtClean="0"/>
              <a:t>)</a:t>
            </a:r>
          </a:p>
          <a:p>
            <a:pPr marL="514350" indent="-514350">
              <a:buFont typeface="+mj-lt"/>
              <a:buAutoNum type="arabicPeriod"/>
            </a:pPr>
            <a:r>
              <a:rPr lang="id-ID" dirty="0" smtClean="0"/>
              <a:t>Keputusan Investasi (</a:t>
            </a:r>
            <a:r>
              <a:rPr lang="id-ID" i="1" dirty="0" smtClean="0"/>
              <a:t>investment Decision)</a:t>
            </a:r>
          </a:p>
          <a:p>
            <a:pPr marL="1028700" lvl="1" indent="-571500">
              <a:buFont typeface="+mj-lt"/>
              <a:buAutoNum type="alphaLcPeriod"/>
            </a:pPr>
            <a:r>
              <a:rPr lang="id-ID" i="1" dirty="0" smtClean="0"/>
              <a:t>Screening Decision (sorter) -&gt; </a:t>
            </a:r>
            <a:r>
              <a:rPr lang="id-ID" dirty="0" smtClean="0"/>
              <a:t>Apakah berbagai usulan investasi memenuhi syarat yang telah ditentukan?</a:t>
            </a:r>
          </a:p>
          <a:p>
            <a:pPr marL="1028700" lvl="1" indent="-571500">
              <a:buFont typeface="+mj-lt"/>
              <a:buAutoNum type="alphaLcPeriod"/>
            </a:pPr>
            <a:r>
              <a:rPr lang="id-ID" i="1" dirty="0" smtClean="0"/>
              <a:t>Reference Decision (Rangking) -&gt; </a:t>
            </a:r>
            <a:r>
              <a:rPr lang="id-ID" dirty="0" smtClean="0"/>
              <a:t> pembuatan keputusan, investasi yang mana dari yang memenuhi syarat tersebut dilaksanakan.</a:t>
            </a:r>
            <a:endParaRPr lang="id-ID" dirty="0"/>
          </a:p>
        </p:txBody>
      </p:sp>
    </p:spTree>
    <p:extLst>
      <p:ext uri="{BB962C8B-B14F-4D97-AF65-F5344CB8AC3E}">
        <p14:creationId xmlns:p14="http://schemas.microsoft.com/office/powerpoint/2010/main" val="133962983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PENILAIAN INVESTASI</a:t>
            </a:r>
            <a:endParaRPr lang="id-ID" dirty="0"/>
          </a:p>
        </p:txBody>
      </p:sp>
      <p:sp>
        <p:nvSpPr>
          <p:cNvPr id="3" name="Content Placeholder 2"/>
          <p:cNvSpPr>
            <a:spLocks noGrp="1"/>
          </p:cNvSpPr>
          <p:nvPr>
            <p:ph idx="1"/>
          </p:nvPr>
        </p:nvSpPr>
        <p:spPr/>
        <p:txBody>
          <a:bodyPr/>
          <a:lstStyle/>
          <a:p>
            <a:pPr marL="0" indent="0">
              <a:buNone/>
            </a:pPr>
            <a:r>
              <a:rPr lang="id-ID" dirty="0" smtClean="0"/>
              <a:t>Metode Penilaian investasi dibagi menjadi 2:</a:t>
            </a:r>
          </a:p>
          <a:p>
            <a:pPr marL="514350" indent="-514350">
              <a:buFont typeface="+mj-lt"/>
              <a:buAutoNum type="arabicPeriod"/>
            </a:pPr>
            <a:r>
              <a:rPr lang="id-ID" dirty="0" smtClean="0"/>
              <a:t>Metode Jalan Pintas dan metode sederhana (</a:t>
            </a:r>
            <a:r>
              <a:rPr lang="id-ID" i="1" dirty="0" smtClean="0"/>
              <a:t>shortcut and simple methods)</a:t>
            </a:r>
          </a:p>
          <a:p>
            <a:pPr marL="514350" indent="-514350">
              <a:buFont typeface="+mj-lt"/>
              <a:buAutoNum type="arabicPeriod"/>
            </a:pPr>
            <a:r>
              <a:rPr lang="id-ID" dirty="0" smtClean="0"/>
              <a:t>Metode kas yang didiskontokan</a:t>
            </a:r>
            <a:r>
              <a:rPr lang="id-ID" i="1" dirty="0" smtClean="0"/>
              <a:t> (discounted cash flow method = DCF)</a:t>
            </a:r>
            <a:endParaRPr lang="id-ID" dirty="0"/>
          </a:p>
        </p:txBody>
      </p:sp>
    </p:spTree>
    <p:extLst>
      <p:ext uri="{BB962C8B-B14F-4D97-AF65-F5344CB8AC3E}">
        <p14:creationId xmlns:p14="http://schemas.microsoft.com/office/powerpoint/2010/main" val="346432395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smtClean="0"/>
              <a:t>1. Metode </a:t>
            </a:r>
            <a:r>
              <a:rPr lang="id-ID" sz="2800" b="1" dirty="0"/>
              <a:t>Jalan Pintas dan metode sederhana (</a:t>
            </a:r>
            <a:r>
              <a:rPr lang="id-ID" sz="2800" b="1" i="1" dirty="0"/>
              <a:t>shortcut and simple methods</a:t>
            </a:r>
            <a:r>
              <a:rPr lang="id-ID" sz="2800" b="1" i="1" dirty="0" smtClean="0"/>
              <a:t>)</a:t>
            </a:r>
            <a:endParaRPr lang="id-ID" sz="2800" b="1" dirty="0"/>
          </a:p>
        </p:txBody>
      </p:sp>
      <p:sp>
        <p:nvSpPr>
          <p:cNvPr id="3" name="Content Placeholder 2"/>
          <p:cNvSpPr>
            <a:spLocks noGrp="1"/>
          </p:cNvSpPr>
          <p:nvPr>
            <p:ph idx="1"/>
          </p:nvPr>
        </p:nvSpPr>
        <p:spPr/>
        <p:txBody>
          <a:bodyPr/>
          <a:lstStyle/>
          <a:p>
            <a:pPr marL="0" indent="0">
              <a:buNone/>
            </a:pPr>
            <a:r>
              <a:rPr lang="id-ID" dirty="0" smtClean="0"/>
              <a:t>Metode ini mengabaikan nilai waktu uang, sehingga metode ini disebut juga metode non diskonto. Yang termasuk dalam metode ini adalah:</a:t>
            </a:r>
          </a:p>
          <a:p>
            <a:pPr marL="514350" indent="-514350">
              <a:buFont typeface="+mj-lt"/>
              <a:buAutoNum type="alphaLcPeriod"/>
            </a:pPr>
            <a:r>
              <a:rPr lang="id-ID" dirty="0" smtClean="0"/>
              <a:t>Periode pengembalian (</a:t>
            </a:r>
            <a:r>
              <a:rPr lang="id-ID" i="1" dirty="0" smtClean="0"/>
              <a:t>Payback Period</a:t>
            </a:r>
            <a:r>
              <a:rPr lang="id-ID" dirty="0" smtClean="0"/>
              <a:t>)</a:t>
            </a:r>
          </a:p>
          <a:p>
            <a:pPr marL="514350" indent="-514350">
              <a:buFont typeface="+mj-lt"/>
              <a:buAutoNum type="alphaLcPeriod"/>
            </a:pPr>
            <a:r>
              <a:rPr lang="id-ID" dirty="0" smtClean="0"/>
              <a:t>Tingkat kembalian akuntansi (</a:t>
            </a:r>
            <a:r>
              <a:rPr lang="id-ID" i="1" dirty="0" smtClean="0"/>
              <a:t>accounting Rate Return)</a:t>
            </a:r>
            <a:endParaRPr lang="id-ID" dirty="0"/>
          </a:p>
        </p:txBody>
      </p:sp>
    </p:spTree>
    <p:extLst>
      <p:ext uri="{BB962C8B-B14F-4D97-AF65-F5344CB8AC3E}">
        <p14:creationId xmlns:p14="http://schemas.microsoft.com/office/powerpoint/2010/main" val="329995687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 Periode </a:t>
            </a:r>
            <a:r>
              <a:rPr lang="id-ID" b="1" dirty="0"/>
              <a:t>pengembalian (</a:t>
            </a:r>
            <a:r>
              <a:rPr lang="id-ID" b="1" i="1" dirty="0"/>
              <a:t>Payback Period</a:t>
            </a:r>
            <a:r>
              <a:rPr lang="id-ID" b="1" dirty="0" smtClean="0"/>
              <a:t>)</a:t>
            </a:r>
            <a:endParaRPr lang="id-ID" b="1" dirty="0"/>
          </a:p>
        </p:txBody>
      </p:sp>
      <p:sp>
        <p:nvSpPr>
          <p:cNvPr id="3" name="Content Placeholder 2"/>
          <p:cNvSpPr>
            <a:spLocks noGrp="1"/>
          </p:cNvSpPr>
          <p:nvPr>
            <p:ph idx="1"/>
          </p:nvPr>
        </p:nvSpPr>
        <p:spPr/>
        <p:txBody>
          <a:bodyPr/>
          <a:lstStyle/>
          <a:p>
            <a:r>
              <a:rPr lang="id-ID" dirty="0" smtClean="0"/>
              <a:t>Metode pay-back atau pay-out method merupakan metode untuk mengukur jangka waktu tercepat pengembalian suatu investasi. Untuk menghitung payback (dalam tahun) dapat menggunakan rumus sebagai berikut:</a:t>
            </a:r>
          </a:p>
          <a:p>
            <a:r>
              <a:rPr lang="id-ID" dirty="0" smtClean="0"/>
              <a:t>Pay-back (tahun) = Investasi / Laba tunai rata-rata pertahun</a:t>
            </a:r>
          </a:p>
          <a:p>
            <a:r>
              <a:rPr lang="id-ID" dirty="0" smtClean="0"/>
              <a:t>Apabila memperhatikan unsusr pajak penghasilan, maka rumusnya menjadi:</a:t>
            </a:r>
          </a:p>
          <a:p>
            <a:pPr marL="0" indent="0">
              <a:buNone/>
            </a:pPr>
            <a:r>
              <a:rPr lang="id-ID" dirty="0"/>
              <a:t>	</a:t>
            </a:r>
            <a:r>
              <a:rPr lang="id-ID" dirty="0" smtClean="0"/>
              <a:t>Pay-back (tahun) = Investasi / kas masuk bersih</a:t>
            </a:r>
            <a:endParaRPr lang="id-ID" dirty="0"/>
          </a:p>
        </p:txBody>
      </p:sp>
    </p:spTree>
    <p:extLst>
      <p:ext uri="{BB962C8B-B14F-4D97-AF65-F5344CB8AC3E}">
        <p14:creationId xmlns:p14="http://schemas.microsoft.com/office/powerpoint/2010/main" val="204004968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Ilustrasi Pay-back Period</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Pt. Sarana Jaya merencanakan akan melaksanakan investasi penambahan, total investasi yang diperlukan sebesar Rp 12.000.000. dari investasi tersebut diperkirakan akan mendapatkan pendapatan per tahun Rp 2.400.000 dan biaya kas yang diperlukan per tahun Rp 1.600.000. sehingga laba tunai per tahun sebesar Rp 800.000.</a:t>
            </a:r>
          </a:p>
          <a:p>
            <a:pPr marL="0" indent="0">
              <a:buNone/>
            </a:pPr>
            <a:r>
              <a:rPr lang="id-ID" dirty="0" smtClean="0"/>
              <a:t>Pertanyaan:</a:t>
            </a:r>
          </a:p>
          <a:p>
            <a:pPr marL="514350" indent="-514350">
              <a:buAutoNum type="alphaLcPeriod"/>
            </a:pPr>
            <a:r>
              <a:rPr lang="id-ID" dirty="0" smtClean="0"/>
              <a:t>Jika faktor pajak diabaikan, berapa tahun investasi tersebut akan kembali?</a:t>
            </a:r>
          </a:p>
          <a:p>
            <a:pPr marL="514350" indent="-514350">
              <a:buAutoNum type="alphaLcPeriod"/>
            </a:pPr>
            <a:r>
              <a:rPr lang="id-ID" dirty="0" smtClean="0"/>
              <a:t>Jika asumsi pajak sebesar 10% dan diketahui taksiran biaya tidak tunai sebesar Rp 400.000 berapa lama investasi tersebut akan kembali?</a:t>
            </a:r>
          </a:p>
        </p:txBody>
      </p:sp>
    </p:spTree>
    <p:extLst>
      <p:ext uri="{BB962C8B-B14F-4D97-AF65-F5344CB8AC3E}">
        <p14:creationId xmlns:p14="http://schemas.microsoft.com/office/powerpoint/2010/main" val="360727485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a. Periode pengembalian (</a:t>
            </a:r>
            <a:r>
              <a:rPr lang="id-ID" i="1" dirty="0"/>
              <a:t>Payback Period</a:t>
            </a:r>
            <a:r>
              <a:rPr lang="id-ID" dirty="0" smtClean="0"/>
              <a:t>).... lanjutan</a:t>
            </a:r>
            <a:endParaRPr lang="id-ID" dirty="0"/>
          </a:p>
        </p:txBody>
      </p:sp>
      <p:sp>
        <p:nvSpPr>
          <p:cNvPr id="3" name="Content Placeholder 2"/>
          <p:cNvSpPr>
            <a:spLocks noGrp="1"/>
          </p:cNvSpPr>
          <p:nvPr>
            <p:ph idx="1"/>
          </p:nvPr>
        </p:nvSpPr>
        <p:spPr/>
        <p:txBody>
          <a:bodyPr>
            <a:normAutofit fontScale="77500" lnSpcReduction="20000"/>
          </a:bodyPr>
          <a:lstStyle/>
          <a:p>
            <a:pPr marL="0" indent="0">
              <a:buNone/>
            </a:pPr>
            <a:r>
              <a:rPr lang="id-ID" b="1" dirty="0" smtClean="0"/>
              <a:t>Usulan investasi akan diterima atau menguntungkan perusahaan apabila perode atau jangka waktu pengembalian (pay-back period) lebih pendek dari umur investasi.</a:t>
            </a:r>
          </a:p>
          <a:p>
            <a:pPr marL="0" indent="0">
              <a:buNone/>
            </a:pPr>
            <a:r>
              <a:rPr lang="id-ID" u="sng" dirty="0" smtClean="0"/>
              <a:t>Kebaikan metode pay-back period:</a:t>
            </a:r>
          </a:p>
          <a:p>
            <a:pPr marL="514350" indent="-514350">
              <a:buFont typeface="+mj-lt"/>
              <a:buAutoNum type="arabicParenR"/>
            </a:pPr>
            <a:r>
              <a:rPr lang="id-ID" dirty="0" smtClean="0"/>
              <a:t>Untuk mengetahui jangka waktu yang diperlukan untuk pengembalian investasi bagi investasi yang beresiko tinggi </a:t>
            </a:r>
          </a:p>
          <a:p>
            <a:pPr marL="514350" indent="-514350">
              <a:buFont typeface="+mj-lt"/>
              <a:buAutoNum type="arabicParenR"/>
            </a:pPr>
            <a:r>
              <a:rPr lang="id-ID" dirty="0" smtClean="0"/>
              <a:t>Untuk menilai dua investasi yang memiliki </a:t>
            </a:r>
            <a:r>
              <a:rPr lang="id-ID" i="1" dirty="0" smtClean="0"/>
              <a:t>rat of return </a:t>
            </a:r>
            <a:r>
              <a:rPr lang="id-ID" dirty="0" smtClean="0"/>
              <a:t>dan resiko yang sama, dan dapat dipilih yang jangka waktu pengembaliannya paling cepat.</a:t>
            </a:r>
          </a:p>
          <a:p>
            <a:pPr marL="514350" indent="-514350">
              <a:buFont typeface="+mj-lt"/>
              <a:buAutoNum type="arabicParenR"/>
            </a:pPr>
            <a:r>
              <a:rPr lang="id-ID" dirty="0" smtClean="0"/>
              <a:t>Merupakan metode yang sederhana untuk menilai usulan investasi sebelum meningkat ke penilaian lebih lanjut.</a:t>
            </a:r>
          </a:p>
          <a:p>
            <a:pPr marL="0" indent="0">
              <a:buNone/>
            </a:pPr>
            <a:r>
              <a:rPr lang="id-ID" u="sng" dirty="0" smtClean="0"/>
              <a:t>Kelemahan medode pay-back period:</a:t>
            </a:r>
          </a:p>
          <a:p>
            <a:pPr marL="514350" indent="-514350">
              <a:buFont typeface="+mj-lt"/>
              <a:buAutoNum type="arabicParenR"/>
            </a:pPr>
            <a:r>
              <a:rPr lang="id-ID" dirty="0" smtClean="0"/>
              <a:t>Biasanya dalam praktik, penggunaan metode ini tidak mempertimbangkan adanya nilai waktu uang.</a:t>
            </a:r>
          </a:p>
          <a:p>
            <a:pPr marL="514350" indent="-514350">
              <a:buFont typeface="+mj-lt"/>
              <a:buAutoNum type="arabicParenR"/>
            </a:pPr>
            <a:r>
              <a:rPr lang="id-ID" dirty="0" smtClean="0"/>
              <a:t>Tidak mempertuimbangkan aliran kas yang diterima selanjutnya setelah investasi pokok kjembali.</a:t>
            </a:r>
            <a:endParaRPr lang="id-ID" dirty="0"/>
          </a:p>
        </p:txBody>
      </p:sp>
    </p:spTree>
    <p:extLst>
      <p:ext uri="{BB962C8B-B14F-4D97-AF65-F5344CB8AC3E}">
        <p14:creationId xmlns:p14="http://schemas.microsoft.com/office/powerpoint/2010/main" val="2063689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err="1">
                <a:effectLst>
                  <a:outerShdw blurRad="38100" dist="38100" dir="2700000" algn="tl">
                    <a:srgbClr val="C0C0C0"/>
                  </a:outerShdw>
                </a:effectLst>
              </a:rPr>
              <a:t>Informasi</a:t>
            </a:r>
            <a:r>
              <a:rPr lang="en-US" sz="4000" b="1" dirty="0">
                <a:effectLst>
                  <a:outerShdw blurRad="38100" dist="38100" dir="2700000" algn="tl">
                    <a:srgbClr val="C0C0C0"/>
                  </a:outerShdw>
                </a:effectLst>
              </a:rPr>
              <a:t> </a:t>
            </a:r>
            <a:r>
              <a:rPr lang="en-US" sz="4000" b="1" dirty="0" err="1">
                <a:effectLst>
                  <a:outerShdw blurRad="38100" dist="38100" dir="2700000" algn="tl">
                    <a:srgbClr val="C0C0C0"/>
                  </a:outerShdw>
                </a:effectLst>
              </a:rPr>
              <a:t>Akuntansi</a:t>
            </a:r>
            <a:r>
              <a:rPr lang="en-US" sz="4000" b="1" dirty="0">
                <a:effectLst>
                  <a:outerShdw blurRad="38100" dist="38100" dir="2700000" algn="tl">
                    <a:srgbClr val="C0C0C0"/>
                  </a:outerShdw>
                </a:effectLst>
              </a:rPr>
              <a:t> </a:t>
            </a:r>
            <a:r>
              <a:rPr lang="en-US" sz="4000" b="1" dirty="0" err="1">
                <a:effectLst>
                  <a:outerShdw blurRad="38100" dist="38100" dir="2700000" algn="tl">
                    <a:srgbClr val="C0C0C0"/>
                  </a:outerShdw>
                </a:effectLst>
              </a:rPr>
              <a:t>Pertanggungjawaban</a:t>
            </a:r>
            <a:r>
              <a:rPr lang="en-US" b="1" dirty="0">
                <a:effectLst>
                  <a:outerShdw blurRad="38100" dist="38100" dir="2700000" algn="tl">
                    <a:srgbClr val="C0C0C0"/>
                  </a:outerShdw>
                </a:effectLst>
              </a:rPr>
              <a:t/>
            </a:r>
            <a:br>
              <a:rPr lang="en-US" b="1" dirty="0">
                <a:effectLst>
                  <a:outerShdw blurRad="38100" dist="38100" dir="2700000" algn="tl">
                    <a:srgbClr val="C0C0C0"/>
                  </a:outerShdw>
                </a:effectLst>
              </a:rPr>
            </a:br>
            <a:endParaRPr lang="id-ID" dirty="0"/>
          </a:p>
        </p:txBody>
      </p:sp>
      <p:sp>
        <p:nvSpPr>
          <p:cNvPr id="3" name="Content Placeholder 2"/>
          <p:cNvSpPr>
            <a:spLocks noGrp="1"/>
          </p:cNvSpPr>
          <p:nvPr>
            <p:ph idx="1"/>
          </p:nvPr>
        </p:nvSpPr>
        <p:spPr/>
        <p:txBody>
          <a:bodyPr>
            <a:normAutofit lnSpcReduction="10000"/>
          </a:bodyPr>
          <a:lstStyle/>
          <a:p>
            <a:pPr>
              <a:defRPr/>
            </a:pPr>
            <a:r>
              <a:rPr lang="en-US" dirty="0" err="1"/>
              <a:t>Menyajikan</a:t>
            </a:r>
            <a:r>
              <a:rPr lang="en-US" dirty="0"/>
              <a:t> </a:t>
            </a:r>
            <a:r>
              <a:rPr lang="en-US" dirty="0" err="1"/>
              <a:t>informasi</a:t>
            </a:r>
            <a:r>
              <a:rPr lang="en-US" dirty="0"/>
              <a:t> </a:t>
            </a:r>
            <a:r>
              <a:rPr lang="en-US" dirty="0" err="1"/>
              <a:t>mengenai</a:t>
            </a:r>
            <a:r>
              <a:rPr lang="en-US" dirty="0"/>
              <a:t> </a:t>
            </a:r>
            <a:r>
              <a:rPr lang="en-US" dirty="0" err="1"/>
              <a:t>pendapatan</a:t>
            </a:r>
            <a:r>
              <a:rPr lang="en-US" dirty="0"/>
              <a:t>, </a:t>
            </a:r>
            <a:r>
              <a:rPr lang="en-US" dirty="0" err="1"/>
              <a:t>biaya</a:t>
            </a:r>
            <a:r>
              <a:rPr lang="en-US" dirty="0"/>
              <a:t> </a:t>
            </a:r>
            <a:r>
              <a:rPr lang="en-US" dirty="0" err="1"/>
              <a:t>atau</a:t>
            </a:r>
            <a:r>
              <a:rPr lang="en-US" dirty="0"/>
              <a:t> </a:t>
            </a:r>
            <a:r>
              <a:rPr lang="en-US" dirty="0" err="1"/>
              <a:t>aktiva</a:t>
            </a:r>
            <a:r>
              <a:rPr lang="en-US" dirty="0"/>
              <a:t> yang </a:t>
            </a:r>
            <a:r>
              <a:rPr lang="en-US" dirty="0" err="1"/>
              <a:t>dikaitkan</a:t>
            </a:r>
            <a:r>
              <a:rPr lang="en-US" dirty="0"/>
              <a:t> </a:t>
            </a:r>
            <a:r>
              <a:rPr lang="en-US" dirty="0" err="1"/>
              <a:t>dengan</a:t>
            </a:r>
            <a:r>
              <a:rPr lang="en-US" dirty="0"/>
              <a:t> </a:t>
            </a:r>
            <a:r>
              <a:rPr lang="en-US" dirty="0" err="1"/>
              <a:t>bagian</a:t>
            </a:r>
            <a:r>
              <a:rPr lang="en-US" dirty="0"/>
              <a:t> </a:t>
            </a:r>
            <a:r>
              <a:rPr lang="en-US" dirty="0" err="1"/>
              <a:t>atau</a:t>
            </a:r>
            <a:r>
              <a:rPr lang="en-US" dirty="0"/>
              <a:t> unit di </a:t>
            </a:r>
            <a:r>
              <a:rPr lang="en-US" dirty="0" err="1"/>
              <a:t>dalam</a:t>
            </a:r>
            <a:r>
              <a:rPr lang="en-US" dirty="0"/>
              <a:t> </a:t>
            </a:r>
            <a:r>
              <a:rPr lang="en-US" dirty="0" err="1"/>
              <a:t>perusahaan</a:t>
            </a:r>
            <a:r>
              <a:rPr lang="en-US" dirty="0"/>
              <a:t>, yang </a:t>
            </a:r>
            <a:r>
              <a:rPr lang="en-US" dirty="0" err="1"/>
              <a:t>dipimpin</a:t>
            </a:r>
            <a:r>
              <a:rPr lang="en-US" dirty="0"/>
              <a:t> </a:t>
            </a:r>
            <a:r>
              <a:rPr lang="en-US" dirty="0" err="1"/>
              <a:t>oleh</a:t>
            </a:r>
            <a:r>
              <a:rPr lang="en-US" dirty="0"/>
              <a:t> </a:t>
            </a:r>
            <a:r>
              <a:rPr lang="en-US" dirty="0" err="1"/>
              <a:t>seorang</a:t>
            </a:r>
            <a:r>
              <a:rPr lang="en-US" dirty="0"/>
              <a:t> </a:t>
            </a:r>
            <a:r>
              <a:rPr lang="en-US" dirty="0" err="1"/>
              <a:t>manajer</a:t>
            </a:r>
            <a:r>
              <a:rPr lang="en-US" dirty="0"/>
              <a:t> yang </a:t>
            </a:r>
            <a:r>
              <a:rPr lang="en-US" dirty="0" err="1"/>
              <a:t>bertanggungjawab</a:t>
            </a:r>
            <a:r>
              <a:rPr lang="en-US" dirty="0"/>
              <a:t> </a:t>
            </a:r>
            <a:r>
              <a:rPr lang="en-US" dirty="0" err="1"/>
              <a:t>terhadap</a:t>
            </a:r>
            <a:r>
              <a:rPr lang="en-US" dirty="0"/>
              <a:t> </a:t>
            </a:r>
            <a:r>
              <a:rPr lang="en-US" dirty="0" err="1"/>
              <a:t>bagian</a:t>
            </a:r>
            <a:r>
              <a:rPr lang="en-US" dirty="0"/>
              <a:t> yang </a:t>
            </a:r>
            <a:r>
              <a:rPr lang="en-US" dirty="0" err="1"/>
              <a:t>bersangkutan</a:t>
            </a:r>
            <a:r>
              <a:rPr lang="en-US" dirty="0"/>
              <a:t> (</a:t>
            </a:r>
            <a:r>
              <a:rPr lang="en-US" dirty="0" err="1"/>
              <a:t>pusat</a:t>
            </a:r>
            <a:r>
              <a:rPr lang="en-US" dirty="0"/>
              <a:t> </a:t>
            </a:r>
            <a:r>
              <a:rPr lang="en-US" dirty="0" err="1"/>
              <a:t>pertanggungjawaban</a:t>
            </a:r>
            <a:r>
              <a:rPr lang="en-US" dirty="0"/>
              <a:t>).</a:t>
            </a:r>
          </a:p>
          <a:p>
            <a:pPr>
              <a:defRPr/>
            </a:pPr>
            <a:r>
              <a:rPr lang="en-US" dirty="0" err="1"/>
              <a:t>Informasi</a:t>
            </a:r>
            <a:r>
              <a:rPr lang="en-US" dirty="0"/>
              <a:t> </a:t>
            </a:r>
            <a:r>
              <a:rPr lang="en-US" dirty="0" err="1"/>
              <a:t>akuntansi</a:t>
            </a:r>
            <a:r>
              <a:rPr lang="en-US" dirty="0"/>
              <a:t> </a:t>
            </a:r>
            <a:r>
              <a:rPr lang="en-US" dirty="0" err="1"/>
              <a:t>pertanggungjawaban</a:t>
            </a:r>
            <a:r>
              <a:rPr lang="en-US" dirty="0"/>
              <a:t> </a:t>
            </a:r>
            <a:r>
              <a:rPr lang="en-US" dirty="0" err="1"/>
              <a:t>masa</a:t>
            </a:r>
            <a:r>
              <a:rPr lang="en-US" dirty="0"/>
              <a:t> </a:t>
            </a:r>
            <a:r>
              <a:rPr lang="en-US" dirty="0" err="1"/>
              <a:t>lalu</a:t>
            </a:r>
            <a:r>
              <a:rPr lang="en-US" dirty="0"/>
              <a:t> </a:t>
            </a:r>
            <a:r>
              <a:rPr lang="en-US" dirty="0" err="1"/>
              <a:t>bermanfaat</a:t>
            </a:r>
            <a:r>
              <a:rPr lang="en-US" dirty="0"/>
              <a:t> </a:t>
            </a:r>
            <a:r>
              <a:rPr lang="en-US" dirty="0" err="1"/>
              <a:t>untuk</a:t>
            </a:r>
            <a:r>
              <a:rPr lang="en-US" dirty="0"/>
              <a:t> </a:t>
            </a:r>
            <a:r>
              <a:rPr lang="en-US" dirty="0" err="1"/>
              <a:t>menganalisis</a:t>
            </a:r>
            <a:r>
              <a:rPr lang="en-US" dirty="0"/>
              <a:t> </a:t>
            </a:r>
            <a:r>
              <a:rPr lang="en-US" dirty="0" err="1"/>
              <a:t>prestasi</a:t>
            </a:r>
            <a:r>
              <a:rPr lang="en-US" dirty="0"/>
              <a:t> </a:t>
            </a:r>
            <a:r>
              <a:rPr lang="en-US" dirty="0" err="1"/>
              <a:t>masing-masing</a:t>
            </a:r>
            <a:r>
              <a:rPr lang="en-US" dirty="0"/>
              <a:t> </a:t>
            </a:r>
            <a:r>
              <a:rPr lang="en-US" dirty="0" err="1"/>
              <a:t>manajer</a:t>
            </a:r>
            <a:r>
              <a:rPr lang="en-US" dirty="0"/>
              <a:t> </a:t>
            </a:r>
            <a:r>
              <a:rPr lang="en-US" dirty="0" err="1"/>
              <a:t>pusat</a:t>
            </a:r>
            <a:r>
              <a:rPr lang="en-US" dirty="0"/>
              <a:t> </a:t>
            </a:r>
            <a:r>
              <a:rPr lang="en-US" dirty="0" err="1"/>
              <a:t>pertanggung</a:t>
            </a:r>
            <a:r>
              <a:rPr lang="en-US" dirty="0"/>
              <a:t> </a:t>
            </a:r>
            <a:r>
              <a:rPr lang="en-US" dirty="0" err="1"/>
              <a:t>jawaban</a:t>
            </a:r>
            <a:r>
              <a:rPr lang="en-US" dirty="0"/>
              <a:t>.</a:t>
            </a:r>
          </a:p>
          <a:p>
            <a:r>
              <a:rPr lang="en-US" dirty="0" err="1"/>
              <a:t>Informasi</a:t>
            </a:r>
            <a:r>
              <a:rPr lang="en-US" dirty="0"/>
              <a:t> </a:t>
            </a:r>
            <a:r>
              <a:rPr lang="en-US" dirty="0" err="1"/>
              <a:t>akuntansi</a:t>
            </a:r>
            <a:r>
              <a:rPr lang="en-US" dirty="0"/>
              <a:t> </a:t>
            </a:r>
            <a:r>
              <a:rPr lang="en-US" dirty="0" err="1"/>
              <a:t>pertanggungjawaban</a:t>
            </a:r>
            <a:r>
              <a:rPr lang="en-US" dirty="0"/>
              <a:t> </a:t>
            </a:r>
            <a:r>
              <a:rPr lang="en-US" dirty="0" err="1"/>
              <a:t>masa</a:t>
            </a:r>
            <a:r>
              <a:rPr lang="en-US" dirty="0"/>
              <a:t> yang </a:t>
            </a:r>
            <a:r>
              <a:rPr lang="en-US" dirty="0" err="1"/>
              <a:t>akan</a:t>
            </a:r>
            <a:r>
              <a:rPr lang="en-US" dirty="0"/>
              <a:t> </a:t>
            </a:r>
            <a:r>
              <a:rPr lang="en-US" dirty="0" err="1"/>
              <a:t>datang</a:t>
            </a:r>
            <a:r>
              <a:rPr lang="en-US" dirty="0"/>
              <a:t> </a:t>
            </a:r>
            <a:r>
              <a:rPr lang="en-US" dirty="0" err="1"/>
              <a:t>digunakan</a:t>
            </a:r>
            <a:r>
              <a:rPr lang="en-US" dirty="0"/>
              <a:t> </a:t>
            </a:r>
            <a:r>
              <a:rPr lang="en-US" dirty="0" err="1"/>
              <a:t>dalam</a:t>
            </a:r>
            <a:r>
              <a:rPr lang="en-US" dirty="0"/>
              <a:t> </a:t>
            </a:r>
            <a:r>
              <a:rPr lang="en-US" dirty="0" err="1"/>
              <a:t>kegiatan</a:t>
            </a:r>
            <a:r>
              <a:rPr lang="en-US" dirty="0"/>
              <a:t> </a:t>
            </a:r>
            <a:r>
              <a:rPr lang="en-US" dirty="0" err="1"/>
              <a:t>perencanaan</a:t>
            </a:r>
            <a:r>
              <a:rPr lang="en-US" dirty="0"/>
              <a:t>, </a:t>
            </a:r>
            <a:r>
              <a:rPr lang="en-US" dirty="0" err="1"/>
              <a:t>khususnya</a:t>
            </a:r>
            <a:r>
              <a:rPr lang="en-US" dirty="0"/>
              <a:t> </a:t>
            </a:r>
            <a:r>
              <a:rPr lang="en-US" dirty="0" err="1"/>
              <a:t>perencanaan</a:t>
            </a:r>
            <a:r>
              <a:rPr lang="en-US" dirty="0"/>
              <a:t> </a:t>
            </a:r>
            <a:r>
              <a:rPr lang="en-US" dirty="0" err="1"/>
              <a:t>tahunan</a:t>
            </a:r>
            <a:r>
              <a:rPr lang="en-US" dirty="0"/>
              <a:t> yang </a:t>
            </a:r>
            <a:r>
              <a:rPr lang="en-US" dirty="0" err="1"/>
              <a:t>dikenal</a:t>
            </a:r>
            <a:r>
              <a:rPr lang="en-US" dirty="0"/>
              <a:t> </a:t>
            </a:r>
            <a:r>
              <a:rPr lang="en-US" dirty="0" err="1"/>
              <a:t>dengan</a:t>
            </a:r>
            <a:r>
              <a:rPr lang="en-US" dirty="0"/>
              <a:t> </a:t>
            </a:r>
            <a:r>
              <a:rPr lang="en-US" dirty="0" err="1"/>
              <a:t>Anggaran</a:t>
            </a:r>
            <a:r>
              <a:rPr lang="en-US" dirty="0"/>
              <a:t> (Budget).</a:t>
            </a:r>
          </a:p>
          <a:p>
            <a:endParaRPr lang="id-ID" dirty="0"/>
          </a:p>
        </p:txBody>
      </p:sp>
    </p:spTree>
    <p:extLst>
      <p:ext uri="{BB962C8B-B14F-4D97-AF65-F5344CB8AC3E}">
        <p14:creationId xmlns:p14="http://schemas.microsoft.com/office/powerpoint/2010/main" val="173284438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b. Tingkat </a:t>
            </a:r>
            <a:r>
              <a:rPr lang="id-ID" b="1" dirty="0"/>
              <a:t>kembalian akuntansi (</a:t>
            </a:r>
            <a:r>
              <a:rPr lang="id-ID" b="1" i="1" dirty="0"/>
              <a:t>accounting Rate Return</a:t>
            </a:r>
            <a:r>
              <a:rPr lang="id-ID" b="1" i="1" dirty="0" smtClean="0"/>
              <a:t>)</a:t>
            </a:r>
            <a:endParaRPr lang="id-ID" b="1" dirty="0"/>
          </a:p>
        </p:txBody>
      </p:sp>
      <p:sp>
        <p:nvSpPr>
          <p:cNvPr id="3" name="Content Placeholder 2"/>
          <p:cNvSpPr>
            <a:spLocks noGrp="1"/>
          </p:cNvSpPr>
          <p:nvPr>
            <p:ph idx="1"/>
          </p:nvPr>
        </p:nvSpPr>
        <p:spPr/>
        <p:txBody>
          <a:bodyPr/>
          <a:lstStyle/>
          <a:p>
            <a:r>
              <a:rPr lang="id-ID" dirty="0" smtClean="0"/>
              <a:t>Metode accounting rate of return atau financial statement method menggunakan angka laba akuntansi sebagai dasar penentuan investasi. Rumus yang digunakan adalah sebagai berikut.</a:t>
            </a:r>
          </a:p>
          <a:p>
            <a:r>
              <a:rPr lang="id-ID" dirty="0" smtClean="0"/>
              <a:t>ARR = Laba sesudah pajak / Rata-rata investasi</a:t>
            </a:r>
          </a:p>
          <a:p>
            <a:r>
              <a:rPr lang="id-ID" dirty="0" smtClean="0"/>
              <a:t>Laba sesudah pajak sama dengan laba tunai (cash profit) dikurangi biaya depersiasi, maka untuk menghitung tarif kembalian investasi adalah sebagai berikut:</a:t>
            </a:r>
          </a:p>
          <a:p>
            <a:pPr marL="0" indent="0">
              <a:buNone/>
            </a:pPr>
            <a:r>
              <a:rPr lang="id-ID" dirty="0"/>
              <a:t>	</a:t>
            </a:r>
            <a:r>
              <a:rPr lang="id-ID" sz="2000" b="1" dirty="0" smtClean="0"/>
              <a:t>Tarif kembalian investasi = </a:t>
            </a:r>
            <a:r>
              <a:rPr lang="id-ID" sz="2000" b="1" u="sng" dirty="0" smtClean="0"/>
              <a:t>laba sesudah pajak kas tahunan – biaya depresiasi </a:t>
            </a:r>
            <a:endParaRPr lang="id-ID" sz="2000" b="1" dirty="0" smtClean="0"/>
          </a:p>
          <a:p>
            <a:pPr marL="0" indent="0">
              <a:buNone/>
            </a:pPr>
            <a:r>
              <a:rPr lang="id-ID" sz="2000" b="1" dirty="0"/>
              <a:t>	</a:t>
            </a:r>
            <a:r>
              <a:rPr lang="id-ID" sz="2000" b="1" dirty="0" smtClean="0"/>
              <a:t>						Rata-rata Investasi</a:t>
            </a:r>
            <a:endParaRPr lang="id-ID" sz="2000" b="1" dirty="0"/>
          </a:p>
        </p:txBody>
      </p:sp>
    </p:spTree>
    <p:extLst>
      <p:ext uri="{BB962C8B-B14F-4D97-AF65-F5344CB8AC3E}">
        <p14:creationId xmlns:p14="http://schemas.microsoft.com/office/powerpoint/2010/main" val="110472385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Ilustrasi ARR</a:t>
            </a:r>
            <a:endParaRPr lang="id-ID" dirty="0"/>
          </a:p>
        </p:txBody>
      </p:sp>
      <p:sp>
        <p:nvSpPr>
          <p:cNvPr id="3" name="Content Placeholder 2"/>
          <p:cNvSpPr>
            <a:spLocks noGrp="1"/>
          </p:cNvSpPr>
          <p:nvPr>
            <p:ph idx="1"/>
          </p:nvPr>
        </p:nvSpPr>
        <p:spPr/>
        <p:txBody>
          <a:bodyPr/>
          <a:lstStyle/>
          <a:p>
            <a:r>
              <a:rPr lang="id-ID" dirty="0" smtClean="0"/>
              <a:t>Perusahaan merencanakan suatu proyek dengan investasi Rp 20,000,000 umur ekonomis proyek tersebut diperkirakan 10tahun tanpa nilai sisa. Dari investasi tersebut diperkirakan akan diperoleh kas masuk per tahun (rata-rata) Rp 8.000,000 sedangkan kas keluar Rp 5,000,000. tentukan tarif kembalian investasi tersebut!</a:t>
            </a:r>
            <a:endParaRPr lang="id-ID" dirty="0"/>
          </a:p>
        </p:txBody>
      </p:sp>
    </p:spTree>
    <p:extLst>
      <p:ext uri="{BB962C8B-B14F-4D97-AF65-F5344CB8AC3E}">
        <p14:creationId xmlns:p14="http://schemas.microsoft.com/office/powerpoint/2010/main" val="187777209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 Tingkat kembalian akuntansi (</a:t>
            </a:r>
            <a:r>
              <a:rPr lang="id-ID" i="1" dirty="0"/>
              <a:t>accounting Rate Return</a:t>
            </a:r>
            <a:r>
              <a:rPr lang="id-ID" i="1" dirty="0" smtClean="0"/>
              <a:t>).... </a:t>
            </a:r>
            <a:r>
              <a:rPr lang="id-ID" dirty="0" smtClean="0"/>
              <a:t>lanjutan</a:t>
            </a:r>
            <a:endParaRPr lang="id-ID" dirty="0"/>
          </a:p>
        </p:txBody>
      </p:sp>
      <p:sp>
        <p:nvSpPr>
          <p:cNvPr id="3" name="Content Placeholder 2"/>
          <p:cNvSpPr>
            <a:spLocks noGrp="1"/>
          </p:cNvSpPr>
          <p:nvPr>
            <p:ph idx="1"/>
          </p:nvPr>
        </p:nvSpPr>
        <p:spPr/>
        <p:txBody>
          <a:bodyPr>
            <a:normAutofit lnSpcReduction="10000"/>
          </a:bodyPr>
          <a:lstStyle/>
          <a:p>
            <a:r>
              <a:rPr lang="id-ID" b="1" dirty="0" smtClean="0"/>
              <a:t>Suatu investasi akan diterima jika tarif kembalian investasinya dapat memenuhi batasan yang telah ditetapkan. Abalika belum memiliki batasan tarif kembalian investasi, maka dari beberapa investasi yang diusulkan tersebut yang dipilih yang memberikan tingkat kembalian yang terbesar.</a:t>
            </a:r>
          </a:p>
          <a:p>
            <a:r>
              <a:rPr lang="id-ID" dirty="0" smtClean="0"/>
              <a:t>Kebaikan metode ARR:</a:t>
            </a:r>
          </a:p>
          <a:p>
            <a:pPr marL="457200" lvl="1" indent="0">
              <a:buNone/>
            </a:pPr>
            <a:r>
              <a:rPr lang="id-ID" dirty="0" smtClean="0"/>
              <a:t>Metode ini mempertimbangkan seluruh aliran kas selama umur proyek investasi.</a:t>
            </a:r>
            <a:r>
              <a:rPr lang="id-ID" dirty="0"/>
              <a:t>	</a:t>
            </a:r>
            <a:endParaRPr lang="id-ID" dirty="0" smtClean="0"/>
          </a:p>
          <a:p>
            <a:r>
              <a:rPr lang="id-ID" dirty="0" smtClean="0"/>
              <a:t>Kelemahan metode ARR:</a:t>
            </a:r>
          </a:p>
          <a:p>
            <a:pPr marL="971550" lvl="1" indent="-514350">
              <a:buFont typeface="+mj-lt"/>
              <a:buAutoNum type="arabicParenR"/>
            </a:pPr>
            <a:r>
              <a:rPr lang="id-ID" dirty="0" smtClean="0"/>
              <a:t>Tidak mempertimbangkan nilai waktu dari uang</a:t>
            </a:r>
          </a:p>
          <a:p>
            <a:pPr marL="971550" lvl="1" indent="-514350">
              <a:buFont typeface="+mj-lt"/>
              <a:buAutoNum type="arabicParenR"/>
            </a:pPr>
            <a:r>
              <a:rPr lang="id-ID" dirty="0" smtClean="0"/>
              <a:t>Dipengaruhi penggunaan metode depresiasi</a:t>
            </a:r>
          </a:p>
          <a:p>
            <a:pPr marL="971550" lvl="1" indent="-514350">
              <a:buFont typeface="+mj-lt"/>
              <a:buAutoNum type="arabicParenR"/>
            </a:pPr>
            <a:r>
              <a:rPr lang="id-ID" dirty="0" smtClean="0"/>
              <a:t>Tidak dapat digunakan jika investasi dilakukan beberapa tahap</a:t>
            </a:r>
            <a:endParaRPr lang="id-ID" dirty="0"/>
          </a:p>
        </p:txBody>
      </p:sp>
    </p:spTree>
    <p:extLst>
      <p:ext uri="{BB962C8B-B14F-4D97-AF65-F5344CB8AC3E}">
        <p14:creationId xmlns:p14="http://schemas.microsoft.com/office/powerpoint/2010/main" val="22374825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2. Metode </a:t>
            </a:r>
            <a:r>
              <a:rPr lang="id-ID" b="1" dirty="0"/>
              <a:t>kas yang didiskontokan</a:t>
            </a:r>
            <a:r>
              <a:rPr lang="id-ID" b="1" i="1" dirty="0"/>
              <a:t> (discounted cash flow method = DCF</a:t>
            </a:r>
            <a:r>
              <a:rPr lang="id-ID" b="1" i="1" dirty="0" smtClean="0"/>
              <a:t>)</a:t>
            </a:r>
            <a:endParaRPr lang="id-ID" b="1" dirty="0"/>
          </a:p>
        </p:txBody>
      </p:sp>
      <p:sp>
        <p:nvSpPr>
          <p:cNvPr id="3" name="Content Placeholder 2"/>
          <p:cNvSpPr>
            <a:spLocks noGrp="1"/>
          </p:cNvSpPr>
          <p:nvPr>
            <p:ph idx="1"/>
          </p:nvPr>
        </p:nvSpPr>
        <p:spPr/>
        <p:txBody>
          <a:bodyPr>
            <a:normAutofit fontScale="85000" lnSpcReduction="20000"/>
          </a:bodyPr>
          <a:lstStyle/>
          <a:p>
            <a:r>
              <a:rPr lang="id-ID" dirty="0" smtClean="0"/>
              <a:t>Metode ini berfokus pada aliran kas masuk (cash inflow) dan aliran kas keluar (cash outflow) bukan pada laba bersih (net income).</a:t>
            </a:r>
          </a:p>
          <a:p>
            <a:r>
              <a:rPr lang="id-ID" dirty="0" smtClean="0"/>
              <a:t>Metode ini memperhatikan nilai waktu uang.</a:t>
            </a:r>
          </a:p>
          <a:p>
            <a:r>
              <a:rPr lang="id-ID" dirty="0" smtClean="0"/>
              <a:t>Elemen dari aliran kas masuk meliputi:</a:t>
            </a:r>
          </a:p>
          <a:p>
            <a:pPr marL="971550" lvl="1" indent="-514350">
              <a:buFont typeface="+mj-lt"/>
              <a:buAutoNum type="alphaLcPeriod"/>
            </a:pPr>
            <a:r>
              <a:rPr lang="id-ID" dirty="0" smtClean="0"/>
              <a:t>Kenaikan penghasilan</a:t>
            </a:r>
          </a:p>
          <a:p>
            <a:pPr marL="971550" lvl="1" indent="-514350">
              <a:buFont typeface="+mj-lt"/>
              <a:buAutoNum type="alphaLcPeriod"/>
            </a:pPr>
            <a:r>
              <a:rPr lang="id-ID" dirty="0" smtClean="0"/>
              <a:t>Penghematan biaya</a:t>
            </a:r>
          </a:p>
          <a:p>
            <a:pPr marL="971550" lvl="1" indent="-514350">
              <a:buFont typeface="+mj-lt"/>
              <a:buAutoNum type="alphaLcPeriod"/>
            </a:pPr>
            <a:r>
              <a:rPr lang="id-ID" dirty="0" smtClean="0"/>
              <a:t>Nilai residu investasi</a:t>
            </a:r>
          </a:p>
          <a:p>
            <a:pPr marL="971550" lvl="1" indent="-514350">
              <a:buFont typeface="+mj-lt"/>
              <a:buAutoNum type="alphaLcPeriod"/>
            </a:pPr>
            <a:r>
              <a:rPr lang="id-ID" dirty="0" smtClean="0"/>
              <a:t>Pengembalian working capital</a:t>
            </a:r>
          </a:p>
          <a:p>
            <a:pPr marL="971550" lvl="1" indent="-514350">
              <a:buFont typeface="+mj-lt"/>
              <a:buAutoNum type="alphaLcPeriod"/>
            </a:pPr>
            <a:r>
              <a:rPr lang="id-ID" dirty="0" smtClean="0"/>
              <a:t>Biaya terhindarkan</a:t>
            </a:r>
          </a:p>
          <a:p>
            <a:r>
              <a:rPr lang="id-ID" dirty="0" smtClean="0"/>
              <a:t>Elemen dari aliran kas keluar meliputi:</a:t>
            </a:r>
          </a:p>
          <a:p>
            <a:pPr marL="971550" lvl="1" indent="-514350">
              <a:buFont typeface="+mj-lt"/>
              <a:buAutoNum type="alphaLcPeriod"/>
            </a:pPr>
            <a:r>
              <a:rPr lang="id-ID" dirty="0" smtClean="0"/>
              <a:t>Jumlah investasi bersih</a:t>
            </a:r>
          </a:p>
          <a:p>
            <a:pPr marL="971550" lvl="1" indent="-514350">
              <a:buFont typeface="+mj-lt"/>
              <a:buAutoNum type="alphaLcPeriod"/>
            </a:pPr>
            <a:r>
              <a:rPr lang="id-ID" dirty="0" smtClean="0"/>
              <a:t>Kenaikan working capital/aktiva lancar, berkenaan dengan adanya investasi</a:t>
            </a:r>
          </a:p>
          <a:p>
            <a:pPr marL="971550" lvl="1" indent="-514350">
              <a:buFont typeface="+mj-lt"/>
              <a:buAutoNum type="alphaLcPeriod"/>
            </a:pPr>
            <a:r>
              <a:rPr lang="id-ID" dirty="0" smtClean="0"/>
              <a:t>Biaya perbaikan/pemeliharaan</a:t>
            </a:r>
          </a:p>
          <a:p>
            <a:pPr marL="971550" lvl="1" indent="-514350">
              <a:buFont typeface="+mj-lt"/>
              <a:buAutoNum type="alphaLcPeriod"/>
            </a:pPr>
            <a:r>
              <a:rPr lang="id-ID" dirty="0" smtClean="0"/>
              <a:t>Kenaikan biaya tunai atau operasi</a:t>
            </a:r>
          </a:p>
          <a:p>
            <a:pPr marL="971550" lvl="1" indent="-514350">
              <a:buFont typeface="+mj-lt"/>
              <a:buAutoNum type="alphaLcPeriod"/>
            </a:pPr>
            <a:r>
              <a:rPr lang="id-ID" dirty="0" smtClean="0"/>
              <a:t>Oppertunity cost</a:t>
            </a:r>
            <a:endParaRPr lang="id-ID" dirty="0"/>
          </a:p>
        </p:txBody>
      </p:sp>
    </p:spTree>
    <p:extLst>
      <p:ext uri="{BB962C8B-B14F-4D97-AF65-F5344CB8AC3E}">
        <p14:creationId xmlns:p14="http://schemas.microsoft.com/office/powerpoint/2010/main" val="342487234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2. Metode kas yang didiskontokan</a:t>
            </a:r>
            <a:r>
              <a:rPr lang="id-ID" i="1" dirty="0"/>
              <a:t> (discounted cash flow method = DCF)</a:t>
            </a:r>
            <a:endParaRPr lang="id-ID" dirty="0"/>
          </a:p>
        </p:txBody>
      </p:sp>
      <p:sp>
        <p:nvSpPr>
          <p:cNvPr id="3" name="Content Placeholder 2"/>
          <p:cNvSpPr>
            <a:spLocks noGrp="1"/>
          </p:cNvSpPr>
          <p:nvPr>
            <p:ph idx="1"/>
          </p:nvPr>
        </p:nvSpPr>
        <p:spPr/>
        <p:txBody>
          <a:bodyPr/>
          <a:lstStyle/>
          <a:p>
            <a:r>
              <a:rPr lang="id-ID" dirty="0" smtClean="0"/>
              <a:t>Termasuk dalam metode DCF antara lain:</a:t>
            </a:r>
          </a:p>
          <a:p>
            <a:pPr marL="971550" lvl="1" indent="-514350">
              <a:buFont typeface="+mj-lt"/>
              <a:buAutoNum type="arabicPeriod"/>
            </a:pPr>
            <a:r>
              <a:rPr lang="id-ID" i="1" dirty="0" smtClean="0"/>
              <a:t>Net Present Value (NPV)</a:t>
            </a:r>
          </a:p>
          <a:p>
            <a:pPr marL="971550" lvl="1" indent="-514350">
              <a:buFont typeface="+mj-lt"/>
              <a:buAutoNum type="arabicPeriod"/>
            </a:pPr>
            <a:r>
              <a:rPr lang="id-ID" i="1" dirty="0" smtClean="0"/>
              <a:t>Profitability index (PI)</a:t>
            </a:r>
          </a:p>
          <a:p>
            <a:pPr marL="971550" lvl="1" indent="-514350">
              <a:buFont typeface="+mj-lt"/>
              <a:buAutoNum type="arabicPeriod"/>
            </a:pPr>
            <a:r>
              <a:rPr lang="id-ID" i="1" dirty="0" smtClean="0"/>
              <a:t>Time Adjusted Rate of Return (IRR)</a:t>
            </a:r>
            <a:endParaRPr lang="id-ID" i="1" dirty="0"/>
          </a:p>
        </p:txBody>
      </p:sp>
    </p:spTree>
    <p:extLst>
      <p:ext uri="{BB962C8B-B14F-4D97-AF65-F5344CB8AC3E}">
        <p14:creationId xmlns:p14="http://schemas.microsoft.com/office/powerpoint/2010/main" val="116557366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lnSpc>
                <a:spcPct val="90000"/>
              </a:lnSpc>
              <a:spcBef>
                <a:spcPct val="0"/>
              </a:spcBef>
            </a:pPr>
            <a:r>
              <a:rPr lang="id-ID" sz="4000" i="1" dirty="0" smtClean="0">
                <a:solidFill>
                  <a:srgbClr val="FF0000"/>
                </a:solidFill>
              </a:rPr>
              <a:t>1. Net Present Value (NPV)</a:t>
            </a:r>
            <a:endParaRPr lang="id-ID" sz="40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id-ID" dirty="0" smtClean="0"/>
              <a:t>Metode ini membandingkan nilai sekarang dari aliran kas masuk bersih dengan nilai sekarang dari investasi awal. Selisih antara kedua jumlah nilai sekarang disebut NPV. </a:t>
            </a:r>
          </a:p>
          <a:p>
            <a:r>
              <a:rPr lang="id-ID" dirty="0" smtClean="0"/>
              <a:t>Metode ini memerlukan:</a:t>
            </a:r>
          </a:p>
          <a:p>
            <a:pPr lvl="1">
              <a:buFont typeface="Wingdings" pitchFamily="2" charset="2"/>
              <a:buChar char="Ø"/>
            </a:pPr>
            <a:r>
              <a:rPr lang="id-ID" dirty="0" smtClean="0"/>
              <a:t>Aliran kas keluar (</a:t>
            </a:r>
            <a:r>
              <a:rPr lang="id-ID" i="1" dirty="0" smtClean="0"/>
              <a:t>initial cash outflow)</a:t>
            </a:r>
          </a:p>
          <a:p>
            <a:pPr lvl="1">
              <a:buFont typeface="Wingdings" pitchFamily="2" charset="2"/>
              <a:buChar char="Ø"/>
            </a:pPr>
            <a:r>
              <a:rPr lang="id-ID" dirty="0" smtClean="0"/>
              <a:t>Aliran kas masuk bersih dimasa yang akan datang </a:t>
            </a:r>
            <a:r>
              <a:rPr lang="id-ID" i="1" dirty="0" smtClean="0"/>
              <a:t>(future net cash inflow)</a:t>
            </a:r>
          </a:p>
          <a:p>
            <a:pPr lvl="1">
              <a:buFont typeface="Wingdings" pitchFamily="2" charset="2"/>
              <a:buChar char="Ø"/>
            </a:pPr>
            <a:r>
              <a:rPr lang="id-ID" dirty="0" smtClean="0"/>
              <a:t>Tingkat pengembalian minimum yang diharapkan </a:t>
            </a:r>
            <a:r>
              <a:rPr lang="id-ID" i="1" dirty="0" smtClean="0"/>
              <a:t>(minimum rate of return desired)</a:t>
            </a:r>
            <a:endParaRPr lang="id-ID" dirty="0" smtClean="0"/>
          </a:p>
          <a:p>
            <a:r>
              <a:rPr lang="id-ID" dirty="0" smtClean="0"/>
              <a:t>Kebaikan NPV:</a:t>
            </a:r>
          </a:p>
          <a:p>
            <a:pPr marL="457200" lvl="1" indent="0">
              <a:buNone/>
            </a:pPr>
            <a:r>
              <a:rPr lang="id-ID" dirty="0" smtClean="0"/>
              <a:t>Metode ini telah mempertimbangkan nilai waktu dari uang, dan semua aliran kas selama umur proyek investasi telah diperhitungkan dalam pembuatan keputusan investasi.</a:t>
            </a:r>
          </a:p>
          <a:p>
            <a:r>
              <a:rPr lang="id-ID" dirty="0" smtClean="0"/>
              <a:t>Kelemahan NPV:</a:t>
            </a:r>
          </a:p>
          <a:p>
            <a:pPr marL="971550" lvl="1" indent="-514350">
              <a:buFont typeface="+mj-lt"/>
              <a:buAutoNum type="alphaLcPeriod"/>
            </a:pPr>
            <a:r>
              <a:rPr lang="id-ID" dirty="0" smtClean="0"/>
              <a:t>Memerlukan perhitungan yang cermat dalam menentukan tarif kembalian investasi.</a:t>
            </a:r>
          </a:p>
          <a:p>
            <a:pPr marL="971550" lvl="1" indent="-514350">
              <a:buFont typeface="+mj-lt"/>
              <a:buAutoNum type="alphaLcPeriod"/>
            </a:pPr>
            <a:r>
              <a:rPr lang="id-ID" dirty="0" smtClean="0"/>
              <a:t>Dalam membandingkan dua proyek yang jumlah investasinya tidak sama, nilai tunai aliran kas bersih dalam rupiah tidak dapat dijadikan pedoman.</a:t>
            </a:r>
            <a:endParaRPr lang="id-ID" dirty="0"/>
          </a:p>
        </p:txBody>
      </p:sp>
    </p:spTree>
    <p:extLst>
      <p:ext uri="{BB962C8B-B14F-4D97-AF65-F5344CB8AC3E}">
        <p14:creationId xmlns:p14="http://schemas.microsoft.com/office/powerpoint/2010/main" val="117847039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lnSpc>
                <a:spcPct val="90000"/>
              </a:lnSpc>
              <a:spcBef>
                <a:spcPct val="0"/>
              </a:spcBef>
            </a:pPr>
            <a:r>
              <a:rPr lang="id-ID" sz="4000" i="1" dirty="0" smtClean="0">
                <a:solidFill>
                  <a:srgbClr val="FF0000"/>
                </a:solidFill>
              </a:rPr>
              <a:t>2. Profitability index (PI)</a:t>
            </a:r>
            <a:endParaRPr lang="id-ID" sz="4000" dirty="0">
              <a:solidFill>
                <a:srgbClr val="FF0000"/>
              </a:solidFill>
            </a:endParaRPr>
          </a:p>
        </p:txBody>
      </p:sp>
      <p:sp>
        <p:nvSpPr>
          <p:cNvPr id="3" name="Content Placeholder 2"/>
          <p:cNvSpPr>
            <a:spLocks noGrp="1"/>
          </p:cNvSpPr>
          <p:nvPr>
            <p:ph idx="1"/>
          </p:nvPr>
        </p:nvSpPr>
        <p:spPr/>
        <p:txBody>
          <a:bodyPr/>
          <a:lstStyle/>
          <a:p>
            <a:r>
              <a:rPr lang="id-ID" dirty="0" smtClean="0"/>
              <a:t>Metode ini dikenal dengan </a:t>
            </a:r>
            <a:r>
              <a:rPr lang="id-ID" i="1" dirty="0" smtClean="0"/>
              <a:t>benefit cost ratio </a:t>
            </a:r>
            <a:r>
              <a:rPr lang="id-ID" dirty="0" smtClean="0"/>
              <a:t>yang merupakan suatu variasi dari teknik NPV</a:t>
            </a:r>
          </a:p>
          <a:p>
            <a:r>
              <a:rPr lang="id-ID" dirty="0"/>
              <a:t>PI = </a:t>
            </a:r>
            <a:r>
              <a:rPr lang="id-ID" u="sng" dirty="0"/>
              <a:t>Nilai sekarang arus kas masuk </a:t>
            </a:r>
          </a:p>
          <a:p>
            <a:pPr marL="457200" lvl="1" indent="0">
              <a:buNone/>
            </a:pPr>
            <a:r>
              <a:rPr lang="id-ID" dirty="0"/>
              <a:t>	 </a:t>
            </a:r>
            <a:r>
              <a:rPr lang="id-ID" sz="2800" dirty="0"/>
              <a:t>Pengeluaran kas netto awal</a:t>
            </a:r>
          </a:p>
          <a:p>
            <a:r>
              <a:rPr lang="id-ID" dirty="0" smtClean="0"/>
              <a:t>PI memberikan ukuran mengenai manfaat nilai sekarang rupiah untuk setiap pengeluaran kas neto awal. Untuk menentukan apakah suatu proyek diterima atau ditolak dipilih proyek yang PI-nya lebih besar dari 1. kriteria ini digunakan untuk pembuatan keputusan memilih kelompok proyek yang satu dan lainnya saling terpisah.</a:t>
            </a:r>
          </a:p>
          <a:p>
            <a:pPr marL="457200" lvl="1" indent="0">
              <a:buNone/>
            </a:pPr>
            <a:endParaRPr lang="id-ID" sz="2800" dirty="0" smtClean="0"/>
          </a:p>
        </p:txBody>
      </p:sp>
    </p:spTree>
    <p:extLst>
      <p:ext uri="{BB962C8B-B14F-4D97-AF65-F5344CB8AC3E}">
        <p14:creationId xmlns:p14="http://schemas.microsoft.com/office/powerpoint/2010/main" val="269114141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lnSpc>
                <a:spcPct val="90000"/>
              </a:lnSpc>
              <a:spcBef>
                <a:spcPct val="0"/>
              </a:spcBef>
            </a:pPr>
            <a:r>
              <a:rPr lang="id-ID" sz="4000" i="1" dirty="0" smtClean="0">
                <a:solidFill>
                  <a:srgbClr val="FF0000"/>
                </a:solidFill>
              </a:rPr>
              <a:t>3. Time Adjusted Rate of Return (IRR) atau Time Adjusted Rate of Return Method </a:t>
            </a:r>
            <a:endParaRPr lang="id-ID" sz="4000" dirty="0">
              <a:solidFill>
                <a:srgbClr val="FF0000"/>
              </a:solidFill>
            </a:endParaRPr>
          </a:p>
        </p:txBody>
      </p:sp>
      <p:sp>
        <p:nvSpPr>
          <p:cNvPr id="3" name="Content Placeholder 2"/>
          <p:cNvSpPr>
            <a:spLocks noGrp="1"/>
          </p:cNvSpPr>
          <p:nvPr>
            <p:ph idx="1"/>
          </p:nvPr>
        </p:nvSpPr>
        <p:spPr/>
        <p:txBody>
          <a:bodyPr>
            <a:normAutofit/>
          </a:bodyPr>
          <a:lstStyle/>
          <a:p>
            <a:r>
              <a:rPr lang="id-ID" dirty="0" smtClean="0"/>
              <a:t>IRR adalah tingkat bunga yang  menyamakan nilai sekarang (present value) dari arus kas masuk sama dengan arus kas keluar. </a:t>
            </a:r>
          </a:p>
          <a:p>
            <a:r>
              <a:rPr lang="id-ID" dirty="0" smtClean="0"/>
              <a:t>Perbedaan NPV dan IRR:</a:t>
            </a:r>
          </a:p>
          <a:p>
            <a:pPr lvl="1">
              <a:buFont typeface="Wingdings" pitchFamily="2" charset="2"/>
              <a:buChar char="Ø"/>
            </a:pPr>
            <a:r>
              <a:rPr lang="id-ID" dirty="0" smtClean="0"/>
              <a:t>NPV: tarif kembalian sudah dihitung terlebih dahulu</a:t>
            </a:r>
          </a:p>
          <a:p>
            <a:pPr lvl="1">
              <a:buFont typeface="Wingdings" pitchFamily="2" charset="2"/>
              <a:buChar char="Ø"/>
            </a:pPr>
            <a:r>
              <a:rPr lang="id-ID" dirty="0" smtClean="0"/>
              <a:t>IRR: tarif kembalian dihitung dengan cara interpolasi atau coba-coba sebagai dasar untuk menerima atau menolak usulan investasi</a:t>
            </a:r>
          </a:p>
          <a:p>
            <a:r>
              <a:rPr lang="id-ID" dirty="0" smtClean="0"/>
              <a:t>Asumsi yang mendasari penggunaan metode IRR dan NPV:</a:t>
            </a:r>
          </a:p>
          <a:p>
            <a:pPr marL="971550" lvl="1" indent="-514350">
              <a:buFont typeface="+mj-lt"/>
              <a:buAutoNum type="alphaLcPeriod"/>
            </a:pPr>
            <a:r>
              <a:rPr lang="id-ID" dirty="0" smtClean="0"/>
              <a:t>Semua aliran kas dianggap terjadi pada akhir periode</a:t>
            </a:r>
          </a:p>
          <a:p>
            <a:pPr marL="971550" lvl="1" indent="-514350">
              <a:buFont typeface="+mj-lt"/>
              <a:buAutoNum type="alphaLcPeriod"/>
            </a:pPr>
            <a:r>
              <a:rPr lang="id-ID" dirty="0" smtClean="0"/>
              <a:t>Semua aliran kas yang dihasilkan selama periode investasi dianggap </a:t>
            </a:r>
            <a:endParaRPr lang="id-ID" dirty="0"/>
          </a:p>
        </p:txBody>
      </p:sp>
    </p:spTree>
    <p:extLst>
      <p:ext uri="{BB962C8B-B14F-4D97-AF65-F5344CB8AC3E}">
        <p14:creationId xmlns:p14="http://schemas.microsoft.com/office/powerpoint/2010/main" val="144849177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smtClean="0"/>
              <a:t>MANAJEMEN BIAYA STRAREGIS DAN PENGANGGARAN MODAL</a:t>
            </a:r>
            <a:endParaRPr lang="id-ID" b="1" dirty="0"/>
          </a:p>
        </p:txBody>
      </p:sp>
      <p:sp>
        <p:nvSpPr>
          <p:cNvPr id="3" name="Content Placeholder 2"/>
          <p:cNvSpPr>
            <a:spLocks noGrp="1"/>
          </p:cNvSpPr>
          <p:nvPr>
            <p:ph idx="1"/>
          </p:nvPr>
        </p:nvSpPr>
        <p:spPr/>
        <p:txBody>
          <a:bodyPr/>
          <a:lstStyle/>
          <a:p>
            <a:r>
              <a:rPr lang="id-ID" dirty="0" smtClean="0"/>
              <a:t>Investasi modal merupakan faktor kritis suatu keberhasilan yang terus menerus bagi suatu perusahaan dan memerlukan penyesuaian dan strategi yang akan diikuti oleh perusahaan dan unit bisnisnya. Investasi modal juga dapat membantu manajer dalam mengenali strategi, menentukan sasaran, dan merencanakan taktik untuk mencapai sasaran tersebut. Analisis tepat terhadap suatu investasi modal melibatkan keunggulan kompetitif perusahaan, penetuan pengaruh rantai nilai perusahaan, dan cost driver strategis.</a:t>
            </a:r>
          </a:p>
          <a:p>
            <a:pPr marL="0" indent="0">
              <a:buNone/>
            </a:pPr>
            <a:endParaRPr lang="id-ID" dirty="0"/>
          </a:p>
        </p:txBody>
      </p:sp>
    </p:spTree>
    <p:extLst>
      <p:ext uri="{BB962C8B-B14F-4D97-AF65-F5344CB8AC3E}">
        <p14:creationId xmlns:p14="http://schemas.microsoft.com/office/powerpoint/2010/main" val="132372793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Strategi kompetitif merupakan cara yang dipilih perusahaan untuk bersaing agar dicapai misi strategisnya. Perusahaan dapat memilih misi: membangun, mempertahankan, atau menuai.</a:t>
            </a:r>
          </a:p>
          <a:p>
            <a:r>
              <a:rPr lang="id-ID" dirty="0" smtClean="0"/>
              <a:t>Proses pernganggaran modal yang teoat memperhitungkan cost driver struktural dan eksekusional selain faktor volume.</a:t>
            </a:r>
          </a:p>
          <a:p>
            <a:pPr lvl="1">
              <a:buFont typeface="Wingdings" pitchFamily="2" charset="2"/>
              <a:buChar char="Ø"/>
            </a:pPr>
            <a:r>
              <a:rPr lang="id-ID" dirty="0" smtClean="0"/>
              <a:t>Cost driver struktural: faktor- faktor yang berhubungan dengan pilihan strategis perusahaan yang berkaitan dengan struktur ekonomis. Pilihan strateginya meliputi: teknologi, skala, kompleksitas lini produk, lingkup integrasi vertikal, dan pengalaman.</a:t>
            </a:r>
          </a:p>
          <a:p>
            <a:pPr lvl="1">
              <a:buFont typeface="Wingdings" pitchFamily="2" charset="2"/>
              <a:buChar char="Ø"/>
            </a:pPr>
            <a:r>
              <a:rPr lang="id-ID" dirty="0" smtClean="0"/>
              <a:t>Cost driver eksekusional: penentu utama biaya perusahaan yang dipengaruhi oleh kemampuannya untuk bekerja dalam struktur ekonomis yang dipilih. Meliputi: manajemen partisipatif (workforce), komitmen perbaikan terus menerus, konsep TQM, utilitas kapasitas, efisiensi layout arus produksi, produktivitas desaian atau formulasi produk, dan eksploitasi hubungan pemasok dan pelanggan pada seluruh rantai nilai.</a:t>
            </a:r>
            <a:endParaRPr lang="id-ID" dirty="0"/>
          </a:p>
        </p:txBody>
      </p:sp>
    </p:spTree>
    <p:extLst>
      <p:ext uri="{BB962C8B-B14F-4D97-AF65-F5344CB8AC3E}">
        <p14:creationId xmlns:p14="http://schemas.microsoft.com/office/powerpoint/2010/main" val="2233561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1825625"/>
          <a:ext cx="8153400" cy="4383723"/>
        </p:xfrm>
        <a:graphic>
          <a:graphicData uri="http://schemas.openxmlformats.org/drawingml/2006/table">
            <a:tbl>
              <a:tblPr/>
              <a:tblGrid>
                <a:gridCol w="2286000"/>
                <a:gridCol w="3149600"/>
                <a:gridCol w="2717800"/>
              </a:tblGrid>
              <a:tr h="8826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err="1" smtClean="0">
                          <a:ln>
                            <a:noFill/>
                          </a:ln>
                          <a:solidFill>
                            <a:schemeClr val="tx1"/>
                          </a:solidFill>
                          <a:effectLst/>
                          <a:latin typeface="Arial" charset="0"/>
                        </a:rPr>
                        <a:t>Pendapatan</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dan</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biaya</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atau</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aktiva</a:t>
                      </a:r>
                      <a:endParaRPr kumimoji="0" lang="en-US" sz="20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Data masa lalu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Data masa yang </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akan datang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err="1" smtClean="0">
                          <a:ln>
                            <a:noFill/>
                          </a:ln>
                          <a:solidFill>
                            <a:schemeClr val="tx1"/>
                          </a:solidFill>
                          <a:effectLst/>
                          <a:latin typeface="Arial" charset="0"/>
                        </a:rPr>
                        <a:t>Penuh</a:t>
                      </a: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1" fontAlgn="base" latinLnBrk="0" hangingPunct="1">
                        <a:lnSpc>
                          <a:spcPct val="100000"/>
                        </a:lnSpc>
                        <a:spcBef>
                          <a:spcPct val="20000"/>
                        </a:spcBef>
                        <a:spcAft>
                          <a:spcPct val="0"/>
                        </a:spcAft>
                        <a:buClr>
                          <a:schemeClr val="tx2"/>
                        </a:buClr>
                        <a:buSzPct val="70000"/>
                        <a:buFont typeface="Wingdings" pitchFamily="2" charset="2"/>
                        <a:buAutoNum type="arabicPeriod"/>
                        <a:tabLst/>
                      </a:pPr>
                      <a:r>
                        <a:rPr kumimoji="0" lang="en-US" sz="2000" b="0" i="0" u="none" strike="noStrike" cap="none" normalizeH="0" baseline="0" dirty="0" err="1" smtClean="0">
                          <a:ln>
                            <a:noFill/>
                          </a:ln>
                          <a:solidFill>
                            <a:schemeClr val="tx1"/>
                          </a:solidFill>
                          <a:effectLst/>
                          <a:latin typeface="Arial" charset="0"/>
                        </a:rPr>
                        <a:t>Laporan</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keuangan</a:t>
                      </a:r>
                      <a:r>
                        <a:rPr kumimoji="0" lang="en-US" sz="2000" b="0" i="0" u="none" strike="noStrike" cap="none" normalizeH="0" baseline="0" dirty="0" smtClean="0">
                          <a:ln>
                            <a:noFill/>
                          </a:ln>
                          <a:solidFill>
                            <a:schemeClr val="tx1"/>
                          </a:solidFill>
                          <a:effectLst/>
                          <a:latin typeface="Arial" charset="0"/>
                        </a:rPr>
                        <a:t> </a:t>
                      </a:r>
                    </a:p>
                    <a:p>
                      <a:pPr marL="495300" marR="0" lvl="0" indent="-495300" algn="l" defTabSz="914400" rtl="0" eaLnBrk="1" fontAlgn="base" latinLnBrk="0" hangingPunct="1">
                        <a:lnSpc>
                          <a:spcPct val="100000"/>
                        </a:lnSpc>
                        <a:spcBef>
                          <a:spcPct val="20000"/>
                        </a:spcBef>
                        <a:spcAft>
                          <a:spcPct val="0"/>
                        </a:spcAft>
                        <a:buClr>
                          <a:schemeClr val="tx2"/>
                        </a:buClr>
                        <a:buSzPct val="70000"/>
                        <a:buFont typeface="Wingdings" pitchFamily="2" charset="2"/>
                        <a:buAutoNum type="arabicPeriod"/>
                        <a:tabLst/>
                      </a:pPr>
                      <a:r>
                        <a:rPr kumimoji="0" lang="en-US" sz="2000" b="0" i="0" u="none" strike="noStrike" cap="none" normalizeH="0" baseline="0" dirty="0" err="1" smtClean="0">
                          <a:ln>
                            <a:noFill/>
                          </a:ln>
                          <a:solidFill>
                            <a:schemeClr val="tx1"/>
                          </a:solidFill>
                          <a:effectLst/>
                          <a:latin typeface="Arial" charset="0"/>
                        </a:rPr>
                        <a:t>Analisis</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prestasi</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manajer</a:t>
                      </a:r>
                      <a:endParaRPr kumimoji="0" lang="en-US" sz="2000" b="0" i="0" u="none" strike="noStrike" cap="none" normalizeH="0" baseline="0" dirty="0" smtClean="0">
                        <a:ln>
                          <a:noFill/>
                        </a:ln>
                        <a:solidFill>
                          <a:schemeClr val="tx1"/>
                        </a:solidFill>
                        <a:effectLst/>
                        <a:latin typeface="Arial" charset="0"/>
                      </a:endParaRPr>
                    </a:p>
                    <a:p>
                      <a:pPr marL="495300" marR="0" lvl="0" indent="-495300" algn="l" defTabSz="914400" rtl="0" eaLnBrk="1" fontAlgn="base" latinLnBrk="0" hangingPunct="1">
                        <a:lnSpc>
                          <a:spcPct val="100000"/>
                        </a:lnSpc>
                        <a:spcBef>
                          <a:spcPct val="20000"/>
                        </a:spcBef>
                        <a:spcAft>
                          <a:spcPct val="0"/>
                        </a:spcAft>
                        <a:buClr>
                          <a:schemeClr val="tx2"/>
                        </a:buClr>
                        <a:buSzPct val="70000"/>
                        <a:buFont typeface="Wingdings" pitchFamily="2" charset="2"/>
                        <a:buAutoNum type="arabicPeriod"/>
                        <a:tabLst/>
                      </a:pPr>
                      <a:r>
                        <a:rPr kumimoji="0" lang="en-US" sz="2000" b="0" i="0" u="none" strike="noStrike" cap="none" normalizeH="0" baseline="0" dirty="0" err="1" smtClean="0">
                          <a:ln>
                            <a:noFill/>
                          </a:ln>
                          <a:solidFill>
                            <a:schemeClr val="tx1"/>
                          </a:solidFill>
                          <a:effectLst/>
                          <a:latin typeface="Arial" charset="0"/>
                        </a:rPr>
                        <a:t>Penentuan</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harga</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berdasarkan</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kontrak</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1" fontAlgn="base" latinLnBrk="0" hangingPunct="1">
                        <a:lnSpc>
                          <a:spcPct val="100000"/>
                        </a:lnSpc>
                        <a:spcBef>
                          <a:spcPct val="20000"/>
                        </a:spcBef>
                        <a:spcAft>
                          <a:spcPct val="0"/>
                        </a:spcAft>
                        <a:buClr>
                          <a:schemeClr val="tx2"/>
                        </a:buClr>
                        <a:buSzPct val="70000"/>
                        <a:buFont typeface="Wingdings" pitchFamily="2" charset="2"/>
                        <a:buAutoNum type="arabicPeriod"/>
                        <a:tabLst/>
                      </a:pPr>
                      <a:r>
                        <a:rPr kumimoji="0" lang="en-US" sz="2000" b="0" i="0" u="none" strike="noStrike" cap="none" normalizeH="0" baseline="0" dirty="0" err="1" smtClean="0">
                          <a:ln>
                            <a:noFill/>
                          </a:ln>
                          <a:solidFill>
                            <a:schemeClr val="tx1"/>
                          </a:solidFill>
                          <a:effectLst/>
                          <a:latin typeface="Arial" charset="0"/>
                        </a:rPr>
                        <a:t>Penyusunan</a:t>
                      </a:r>
                      <a:r>
                        <a:rPr kumimoji="0" lang="en-US" sz="2000" b="0" i="0" u="none" strike="noStrike" cap="none" normalizeH="0" baseline="0" dirty="0" smtClean="0">
                          <a:ln>
                            <a:noFill/>
                          </a:ln>
                          <a:solidFill>
                            <a:schemeClr val="tx1"/>
                          </a:solidFill>
                          <a:effectLst/>
                          <a:latin typeface="Arial" charset="0"/>
                        </a:rPr>
                        <a:t> program</a:t>
                      </a:r>
                    </a:p>
                    <a:p>
                      <a:pPr marL="495300" marR="0" lvl="0" indent="-495300" algn="l" defTabSz="914400" rtl="0" eaLnBrk="1" fontAlgn="base" latinLnBrk="0" hangingPunct="1">
                        <a:lnSpc>
                          <a:spcPct val="100000"/>
                        </a:lnSpc>
                        <a:spcBef>
                          <a:spcPct val="20000"/>
                        </a:spcBef>
                        <a:spcAft>
                          <a:spcPct val="0"/>
                        </a:spcAft>
                        <a:buClr>
                          <a:schemeClr val="tx2"/>
                        </a:buClr>
                        <a:buSzPct val="70000"/>
                        <a:buFont typeface="Wingdings" pitchFamily="2" charset="2"/>
                        <a:buAutoNum type="arabicPeriod"/>
                        <a:tabLst/>
                      </a:pPr>
                      <a:r>
                        <a:rPr kumimoji="0" lang="en-US" sz="2000" b="0" i="0" u="none" strike="noStrike" cap="none" normalizeH="0" baseline="0" dirty="0" err="1" smtClean="0">
                          <a:ln>
                            <a:noFill/>
                          </a:ln>
                          <a:solidFill>
                            <a:schemeClr val="tx1"/>
                          </a:solidFill>
                          <a:effectLst/>
                          <a:latin typeface="Arial" charset="0"/>
                        </a:rPr>
                        <a:t>Penentuan</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harga</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jual</a:t>
                      </a:r>
                      <a:r>
                        <a:rPr kumimoji="0" lang="en-US" sz="2000" b="0" i="0" u="none" strike="noStrike" cap="none" normalizeH="0" baseline="0" dirty="0" smtClean="0">
                          <a:ln>
                            <a:noFill/>
                          </a:ln>
                          <a:solidFill>
                            <a:schemeClr val="tx1"/>
                          </a:solidFill>
                          <a:effectLst/>
                          <a:latin typeface="Arial" charset="0"/>
                        </a:rPr>
                        <a:t> normal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Diferensial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Tidak ada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err="1" smtClean="0">
                          <a:ln>
                            <a:noFill/>
                          </a:ln>
                          <a:solidFill>
                            <a:schemeClr val="tx1"/>
                          </a:solidFill>
                          <a:effectLst/>
                          <a:latin typeface="Arial" charset="0"/>
                        </a:rPr>
                        <a:t>Pemilihan</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alternatif</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Pertanggung-</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jawaban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Analisis prestasi manajer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err="1" smtClean="0">
                          <a:ln>
                            <a:noFill/>
                          </a:ln>
                          <a:solidFill>
                            <a:schemeClr val="tx1"/>
                          </a:solidFill>
                          <a:effectLst/>
                          <a:latin typeface="Arial" charset="0"/>
                        </a:rPr>
                        <a:t>Penyusunan</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anggaran</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itle 4"/>
          <p:cNvSpPr>
            <a:spLocks noGrp="1"/>
          </p:cNvSpPr>
          <p:nvPr>
            <p:ph type="title"/>
          </p:nvPr>
        </p:nvSpPr>
        <p:spPr/>
        <p:txBody>
          <a:bodyPr>
            <a:normAutofit fontScale="90000"/>
          </a:bodyPr>
          <a:lstStyle/>
          <a:p>
            <a:r>
              <a:rPr lang="en-US" sz="4000" b="1" dirty="0" err="1">
                <a:effectLst>
                  <a:outerShdw blurRad="38100" dist="38100" dir="2700000" algn="tl">
                    <a:srgbClr val="C0C0C0"/>
                  </a:outerShdw>
                </a:effectLst>
              </a:rPr>
              <a:t>Informasi</a:t>
            </a:r>
            <a:r>
              <a:rPr lang="en-US" sz="4000" b="1" dirty="0">
                <a:effectLst>
                  <a:outerShdw blurRad="38100" dist="38100" dir="2700000" algn="tl">
                    <a:srgbClr val="C0C0C0"/>
                  </a:outerShdw>
                </a:effectLst>
              </a:rPr>
              <a:t> </a:t>
            </a:r>
            <a:r>
              <a:rPr lang="en-US" sz="4000" b="1" dirty="0" err="1">
                <a:effectLst>
                  <a:outerShdw blurRad="38100" dist="38100" dir="2700000" algn="tl">
                    <a:srgbClr val="C0C0C0"/>
                  </a:outerShdw>
                </a:effectLst>
              </a:rPr>
              <a:t>Akuntansi</a:t>
            </a:r>
            <a:r>
              <a:rPr lang="en-US" sz="4000" b="1" dirty="0">
                <a:effectLst>
                  <a:outerShdw blurRad="38100" dist="38100" dir="2700000" algn="tl">
                    <a:srgbClr val="C0C0C0"/>
                  </a:outerShdw>
                </a:effectLst>
              </a:rPr>
              <a:t> </a:t>
            </a:r>
            <a:r>
              <a:rPr lang="en-US" sz="4000" b="1" dirty="0" err="1">
                <a:effectLst>
                  <a:outerShdw blurRad="38100" dist="38100" dir="2700000" algn="tl">
                    <a:srgbClr val="C0C0C0"/>
                  </a:outerShdw>
                </a:effectLst>
              </a:rPr>
              <a:t>Pertanggungjawaban</a:t>
            </a:r>
            <a:r>
              <a:rPr lang="en-US" b="1" dirty="0">
                <a:effectLst>
                  <a:outerShdw blurRad="38100" dist="38100" dir="2700000" algn="tl">
                    <a:srgbClr val="C0C0C0"/>
                  </a:outerShdw>
                </a:effectLst>
              </a:rPr>
              <a:t/>
            </a:r>
            <a:br>
              <a:rPr lang="en-US" b="1" dirty="0">
                <a:effectLst>
                  <a:outerShdw blurRad="38100" dist="38100" dir="2700000" algn="tl">
                    <a:srgbClr val="C0C0C0"/>
                  </a:outerShdw>
                </a:effectLst>
              </a:rPr>
            </a:br>
            <a:endParaRPr lang="id-ID" dirty="0"/>
          </a:p>
        </p:txBody>
      </p:sp>
      <p:sp>
        <p:nvSpPr>
          <p:cNvPr id="6" name="Content Placeholder 5"/>
          <p:cNvSpPr>
            <a:spLocks noGrp="1"/>
          </p:cNvSpPr>
          <p:nvPr>
            <p:ph idx="1"/>
          </p:nvPr>
        </p:nvSpPr>
        <p:spPr/>
        <p:txBody>
          <a:bodyPr/>
          <a:lstStyle/>
          <a:p>
            <a:endParaRPr lang="id-ID" dirty="0"/>
          </a:p>
        </p:txBody>
      </p:sp>
    </p:spTree>
    <p:extLst>
      <p:ext uri="{BB962C8B-B14F-4D97-AF65-F5344CB8AC3E}">
        <p14:creationId xmlns:p14="http://schemas.microsoft.com/office/powerpoint/2010/main" val="196172692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fontScale="90000"/>
          </a:bodyPr>
          <a:lstStyle/>
          <a:p>
            <a:r>
              <a:rPr lang="id-ID" b="1" u="sng" dirty="0" smtClean="0"/>
              <a:t>Desentralisasi, Laporan Segmen, dan Penetapan Harga Transfer</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85000" lnSpcReduction="1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smtClean="0"/>
              <a:t>14</a:t>
            </a:r>
            <a:endParaRPr lang="en-US" sz="2400" dirty="0"/>
          </a:p>
        </p:txBody>
      </p:sp>
    </p:spTree>
    <p:extLst>
      <p:ext uri="{BB962C8B-B14F-4D97-AF65-F5344CB8AC3E}">
        <p14:creationId xmlns:p14="http://schemas.microsoft.com/office/powerpoint/2010/main" val="386809704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b="1" dirty="0" smtClean="0"/>
              <a:t>Pengertian Desentralisasi</a:t>
            </a:r>
            <a:endParaRPr lang="id-ID" b="1" dirty="0"/>
          </a:p>
        </p:txBody>
      </p:sp>
      <p:sp>
        <p:nvSpPr>
          <p:cNvPr id="5" name="Content Placeholder 4"/>
          <p:cNvSpPr>
            <a:spLocks noGrp="1"/>
          </p:cNvSpPr>
          <p:nvPr>
            <p:ph idx="1"/>
          </p:nvPr>
        </p:nvSpPr>
        <p:spPr/>
        <p:txBody>
          <a:bodyPr/>
          <a:lstStyle/>
          <a:p>
            <a:r>
              <a:rPr lang="id-ID" dirty="0"/>
              <a:t>Pendelegasian wewenang kepada manajer pelaksana, yang jenjangnya lebih rendah, untuk mengambil keputusan tertentu di unit organisasi yang dipimpinnya.</a:t>
            </a:r>
          </a:p>
        </p:txBody>
      </p:sp>
    </p:spTree>
    <p:extLst>
      <p:ext uri="{BB962C8B-B14F-4D97-AF65-F5344CB8AC3E}">
        <p14:creationId xmlns:p14="http://schemas.microsoft.com/office/powerpoint/2010/main" val="38594789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Keunggulan Desentralisasi</a:t>
            </a:r>
            <a:endParaRPr lang="id-ID" b="1" dirty="0"/>
          </a:p>
        </p:txBody>
      </p:sp>
      <p:sp>
        <p:nvSpPr>
          <p:cNvPr id="3" name="Content Placeholder 2"/>
          <p:cNvSpPr>
            <a:spLocks noGrp="1"/>
          </p:cNvSpPr>
          <p:nvPr>
            <p:ph idx="1"/>
          </p:nvPr>
        </p:nvSpPr>
        <p:spPr/>
        <p:txBody>
          <a:bodyPr>
            <a:normAutofit lnSpcReduction="10000"/>
          </a:bodyPr>
          <a:lstStyle/>
          <a:p>
            <a:pPr>
              <a:buFont typeface="+mj-lt"/>
              <a:buAutoNum type="arabicPeriod"/>
            </a:pPr>
            <a:r>
              <a:rPr lang="id-ID" dirty="0"/>
              <a:t>Manajemen puncak bebas dari permasalahan di tingkat unit organisasi, sehingga berpeluang untuk lebih berkonsentrasi pada strategi perusahaan, pembuatan keputusan yang lebih tinggi, dan pada kegiatan-kegiatan koordinasi.</a:t>
            </a:r>
          </a:p>
          <a:p>
            <a:pPr>
              <a:buFont typeface="+mj-lt"/>
              <a:buAutoNum type="arabicPeriod"/>
            </a:pPr>
            <a:r>
              <a:rPr lang="id-ID" dirty="0"/>
              <a:t>Manajer-manajer unit pendapatkan pengalaman pokok dalam pembuatan keputusan,</a:t>
            </a:r>
          </a:p>
          <a:p>
            <a:pPr>
              <a:buFont typeface="+mj-lt"/>
              <a:buAutoNum type="arabicPeriod"/>
            </a:pPr>
            <a:r>
              <a:rPr lang="id-ID" dirty="0"/>
              <a:t>Penambahan tanggung jawab dan kewenangan meningkatkan kepuasan terhadap pekerjaan.</a:t>
            </a:r>
          </a:p>
          <a:p>
            <a:pPr>
              <a:buFont typeface="+mj-lt"/>
              <a:buAutoNum type="arabicPeriod"/>
            </a:pPr>
            <a:r>
              <a:rPr lang="id-ID" dirty="0"/>
              <a:t>Keputusan manajer tingkat unit lebih didasarkan pada informasi yang rinci.</a:t>
            </a:r>
          </a:p>
          <a:p>
            <a:pPr>
              <a:buFont typeface="+mj-lt"/>
              <a:buAutoNum type="arabicPeriod"/>
            </a:pPr>
            <a:r>
              <a:rPr lang="id-ID" dirty="0"/>
              <a:t>Mempermudah evaluasi prestasi manajer tingkat unit.</a:t>
            </a:r>
          </a:p>
          <a:p>
            <a:pPr>
              <a:buFont typeface="+mj-lt"/>
              <a:buAutoNum type="arabicPeriod"/>
            </a:pPr>
            <a:endParaRPr lang="id-ID" dirty="0"/>
          </a:p>
          <a:p>
            <a:endParaRPr lang="id-ID" dirty="0"/>
          </a:p>
        </p:txBody>
      </p:sp>
    </p:spTree>
    <p:extLst>
      <p:ext uri="{BB962C8B-B14F-4D97-AF65-F5344CB8AC3E}">
        <p14:creationId xmlns:p14="http://schemas.microsoft.com/office/powerpoint/2010/main" val="148383707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Kelemahan Desentralisasi</a:t>
            </a:r>
            <a:endParaRPr lang="id-ID" b="1" dirty="0"/>
          </a:p>
        </p:txBody>
      </p:sp>
      <p:sp>
        <p:nvSpPr>
          <p:cNvPr id="3" name="Content Placeholder 2"/>
          <p:cNvSpPr>
            <a:spLocks noGrp="1"/>
          </p:cNvSpPr>
          <p:nvPr>
            <p:ph idx="1"/>
          </p:nvPr>
        </p:nvSpPr>
        <p:spPr/>
        <p:txBody>
          <a:bodyPr/>
          <a:lstStyle/>
          <a:p>
            <a:pPr>
              <a:buFont typeface="+mj-lt"/>
              <a:buAutoNum type="arabicPeriod"/>
            </a:pPr>
            <a:r>
              <a:rPr lang="id-ID" dirty="0"/>
              <a:t>Manajer unit mungkin membuat keputusan tanpa memahami gambaran besar perusahaan</a:t>
            </a:r>
          </a:p>
          <a:p>
            <a:pPr>
              <a:buFont typeface="+mj-lt"/>
              <a:buAutoNum type="arabicPeriod"/>
            </a:pPr>
            <a:r>
              <a:rPr lang="id-ID" dirty="0"/>
              <a:t>Kurang koordinasi diantara manajer- manajer tingkat unit.</a:t>
            </a:r>
          </a:p>
          <a:p>
            <a:pPr>
              <a:buFont typeface="+mj-lt"/>
              <a:buAutoNum type="arabicPeriod"/>
            </a:pPr>
            <a:r>
              <a:rPr lang="id-ID" dirty="0"/>
              <a:t>Manajer tingkat unit mungkin memiliki tujuan berbeda dengan perusahaan.</a:t>
            </a:r>
          </a:p>
          <a:p>
            <a:pPr>
              <a:buFont typeface="+mj-lt"/>
              <a:buAutoNum type="arabicPeriod"/>
            </a:pPr>
            <a:r>
              <a:rPr lang="id-ID" dirty="0"/>
              <a:t>Gagasan luar biasa yang dimiliki seorang manajer unit hanya bisa digunakan oleh unit-unit tertentu saja karena kurangnya koordinasi</a:t>
            </a:r>
          </a:p>
          <a:p>
            <a:endParaRPr lang="id-ID" dirty="0"/>
          </a:p>
        </p:txBody>
      </p:sp>
    </p:spTree>
    <p:extLst>
      <p:ext uri="{BB962C8B-B14F-4D97-AF65-F5344CB8AC3E}">
        <p14:creationId xmlns:p14="http://schemas.microsoft.com/office/powerpoint/2010/main" val="308333493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Metode Pengukuran Prestasi Dan Kinerja</a:t>
            </a:r>
            <a:endParaRPr lang="id-ID" b="1" dirty="0"/>
          </a:p>
        </p:txBody>
      </p:sp>
      <p:sp>
        <p:nvSpPr>
          <p:cNvPr id="3" name="Content Placeholder 2"/>
          <p:cNvSpPr>
            <a:spLocks noGrp="1"/>
          </p:cNvSpPr>
          <p:nvPr>
            <p:ph idx="1"/>
          </p:nvPr>
        </p:nvSpPr>
        <p:spPr/>
        <p:txBody>
          <a:bodyPr/>
          <a:lstStyle/>
          <a:p>
            <a:pPr marL="457200" indent="-457200">
              <a:buFont typeface="+mj-lt"/>
              <a:buAutoNum type="arabicPeriod"/>
            </a:pPr>
            <a:r>
              <a:rPr lang="id-ID" dirty="0"/>
              <a:t>RETURN ON INVESTEMENT (ROI)</a:t>
            </a:r>
          </a:p>
          <a:p>
            <a:pPr marL="457200" indent="-457200">
              <a:buFont typeface="+mj-lt"/>
              <a:buAutoNum type="arabicPeriod"/>
            </a:pPr>
            <a:r>
              <a:rPr lang="id-ID" dirty="0"/>
              <a:t>RESIDUAL INCOME (RI)</a:t>
            </a:r>
          </a:p>
          <a:p>
            <a:pPr marL="457200" indent="-457200">
              <a:buFont typeface="+mj-lt"/>
              <a:buAutoNum type="arabicPeriod"/>
            </a:pPr>
            <a:r>
              <a:rPr lang="id-ID" dirty="0"/>
              <a:t>KRITERIA LAIN</a:t>
            </a:r>
          </a:p>
          <a:p>
            <a:endParaRPr lang="id-ID" dirty="0"/>
          </a:p>
        </p:txBody>
      </p:sp>
    </p:spTree>
    <p:extLst>
      <p:ext uri="{BB962C8B-B14F-4D97-AF65-F5344CB8AC3E}">
        <p14:creationId xmlns:p14="http://schemas.microsoft.com/office/powerpoint/2010/main" val="2293031702"/>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Rumus ROI (Return On Investement)</a:t>
            </a:r>
            <a:endParaRPr lang="id-ID" b="1" dirty="0"/>
          </a:p>
        </p:txBody>
      </p:sp>
      <p:sp>
        <p:nvSpPr>
          <p:cNvPr id="3" name="Content Placeholder 2"/>
          <p:cNvSpPr>
            <a:spLocks noGrp="1"/>
          </p:cNvSpPr>
          <p:nvPr>
            <p:ph sz="half" idx="1"/>
          </p:nvPr>
        </p:nvSpPr>
        <p:spPr/>
        <p:txBody>
          <a:bodyPr/>
          <a:lstStyle/>
          <a:p>
            <a:pPr>
              <a:buNone/>
            </a:pPr>
            <a:r>
              <a:rPr lang="id-ID" dirty="0"/>
              <a:t>ROI mengukur laba per rupiah investasi. </a:t>
            </a:r>
          </a:p>
          <a:p>
            <a:pPr>
              <a:buNone/>
            </a:pPr>
            <a:r>
              <a:rPr lang="id-ID" b="1" dirty="0"/>
              <a:t>ROI </a:t>
            </a:r>
            <a:r>
              <a:rPr lang="id-ID" b="1" dirty="0" smtClean="0"/>
              <a:t>=     </a:t>
            </a:r>
            <a:r>
              <a:rPr lang="id-ID" b="1" u="sng" dirty="0"/>
              <a:t>Laba</a:t>
            </a:r>
          </a:p>
          <a:p>
            <a:pPr>
              <a:buNone/>
            </a:pPr>
            <a:r>
              <a:rPr lang="id-ID" b="1" dirty="0"/>
              <a:t>		</a:t>
            </a:r>
            <a:r>
              <a:rPr lang="id-ID" b="1" dirty="0" smtClean="0"/>
              <a:t>  Investasi</a:t>
            </a:r>
            <a:endParaRPr lang="id-ID" b="1" dirty="0"/>
          </a:p>
          <a:p>
            <a:pPr>
              <a:buNone/>
            </a:pPr>
            <a:endParaRPr lang="id-ID" dirty="0"/>
          </a:p>
          <a:p>
            <a:pPr>
              <a:buNone/>
            </a:pPr>
            <a:r>
              <a:rPr lang="id-ID" dirty="0"/>
              <a:t>ROI dapat juga dihitung:</a:t>
            </a:r>
          </a:p>
          <a:p>
            <a:pPr>
              <a:buNone/>
            </a:pPr>
            <a:r>
              <a:rPr lang="id-ID" b="1" dirty="0"/>
              <a:t>ROI = Perputaran Investasi x Profit margin</a:t>
            </a:r>
          </a:p>
          <a:p>
            <a:endParaRPr lang="id-ID" dirty="0"/>
          </a:p>
        </p:txBody>
      </p:sp>
      <p:sp>
        <p:nvSpPr>
          <p:cNvPr id="4" name="Content Placeholder 3"/>
          <p:cNvSpPr>
            <a:spLocks noGrp="1"/>
          </p:cNvSpPr>
          <p:nvPr>
            <p:ph sz="half" idx="2"/>
          </p:nvPr>
        </p:nvSpPr>
        <p:spPr>
          <a:xfrm>
            <a:off x="5663952" y="1700808"/>
            <a:ext cx="6192688" cy="4804725"/>
          </a:xfrm>
          <a:ln>
            <a:solidFill>
              <a:schemeClr val="accent1"/>
            </a:solidFill>
          </a:ln>
        </p:spPr>
        <p:txBody>
          <a:bodyPr anchor="ctr"/>
          <a:lstStyle/>
          <a:p>
            <a:pPr>
              <a:buNone/>
            </a:pPr>
            <a:endParaRPr lang="id-ID" b="1" dirty="0" smtClean="0"/>
          </a:p>
          <a:p>
            <a:pPr>
              <a:buNone/>
            </a:pPr>
            <a:r>
              <a:rPr lang="id-ID" b="1" dirty="0" smtClean="0"/>
              <a:t>Perputaran </a:t>
            </a:r>
            <a:r>
              <a:rPr lang="id-ID" b="1" dirty="0"/>
              <a:t>Investasi	= </a:t>
            </a:r>
            <a:r>
              <a:rPr lang="id-ID" b="1" u="sng" dirty="0"/>
              <a:t>Penjualan </a:t>
            </a:r>
          </a:p>
          <a:p>
            <a:pPr>
              <a:buNone/>
            </a:pPr>
            <a:r>
              <a:rPr lang="id-ID" b="1" dirty="0"/>
              <a:t>					    Investasi</a:t>
            </a:r>
          </a:p>
          <a:p>
            <a:pPr>
              <a:buNone/>
            </a:pPr>
            <a:endParaRPr lang="id-ID" dirty="0" smtClean="0"/>
          </a:p>
          <a:p>
            <a:pPr>
              <a:buNone/>
            </a:pPr>
            <a:endParaRPr lang="id-ID" dirty="0"/>
          </a:p>
          <a:p>
            <a:pPr>
              <a:buNone/>
            </a:pPr>
            <a:r>
              <a:rPr lang="id-ID" b="1" dirty="0" smtClean="0"/>
              <a:t>Profit </a:t>
            </a:r>
            <a:r>
              <a:rPr lang="id-ID" b="1" dirty="0"/>
              <a:t>Margin		=      </a:t>
            </a:r>
            <a:r>
              <a:rPr lang="id-ID" b="1" u="sng" dirty="0"/>
              <a:t>Laba</a:t>
            </a:r>
          </a:p>
          <a:p>
            <a:pPr>
              <a:buNone/>
            </a:pPr>
            <a:r>
              <a:rPr lang="id-ID" b="1" dirty="0"/>
              <a:t>					   Penjualan</a:t>
            </a:r>
          </a:p>
          <a:p>
            <a:endParaRPr lang="id-ID" dirty="0"/>
          </a:p>
        </p:txBody>
      </p:sp>
    </p:spTree>
    <p:extLst>
      <p:ext uri="{BB962C8B-B14F-4D97-AF65-F5344CB8AC3E}">
        <p14:creationId xmlns:p14="http://schemas.microsoft.com/office/powerpoint/2010/main" val="10834684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b="1" dirty="0" smtClean="0"/>
              <a:t>Kelebihan ROI</a:t>
            </a:r>
            <a:endParaRPr lang="id-ID" b="1" dirty="0"/>
          </a:p>
        </p:txBody>
      </p:sp>
      <p:sp>
        <p:nvSpPr>
          <p:cNvPr id="6" name="Content Placeholder 5"/>
          <p:cNvSpPr>
            <a:spLocks noGrp="1"/>
          </p:cNvSpPr>
          <p:nvPr>
            <p:ph idx="1"/>
          </p:nvPr>
        </p:nvSpPr>
        <p:spPr/>
        <p:txBody>
          <a:bodyPr/>
          <a:lstStyle/>
          <a:p>
            <a:pPr marL="514350" indent="-514350">
              <a:buFont typeface="+mj-lt"/>
              <a:buAutoNum type="arabicPeriod"/>
            </a:pPr>
            <a:r>
              <a:rPr lang="id-ID" dirty="0"/>
              <a:t>ROI mendorong manajer untuk memperhatikan saling hubungan antara penjualan, biaya, dan investasi</a:t>
            </a:r>
          </a:p>
          <a:p>
            <a:pPr marL="514350" indent="-514350">
              <a:buFont typeface="+mj-lt"/>
              <a:buAutoNum type="arabicPeriod"/>
            </a:pPr>
            <a:r>
              <a:rPr lang="id-ID" dirty="0"/>
              <a:t>ROI mendorong manajer untuk menghemat biaya</a:t>
            </a:r>
          </a:p>
          <a:p>
            <a:pPr marL="514350" indent="-514350">
              <a:buFont typeface="+mj-lt"/>
              <a:buAutoNum type="arabicPeriod"/>
            </a:pPr>
            <a:r>
              <a:rPr lang="id-ID" dirty="0"/>
              <a:t>ROI mencegah investasi yang dipandang berlebihan</a:t>
            </a:r>
          </a:p>
          <a:p>
            <a:endParaRPr lang="id-ID" dirty="0"/>
          </a:p>
        </p:txBody>
      </p:sp>
    </p:spTree>
    <p:extLst>
      <p:ext uri="{BB962C8B-B14F-4D97-AF65-F5344CB8AC3E}">
        <p14:creationId xmlns:p14="http://schemas.microsoft.com/office/powerpoint/2010/main" val="103230402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Kelemahan ROI</a:t>
            </a:r>
            <a:endParaRPr lang="id-ID"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a:t>ROI mendorong manajer untuk tidak melakukan investasi yang akan menurunkan ROI, meskipun sebenarnya investasi tersebut akan menaikkan laba perusahaan secara keseluruhan.</a:t>
            </a:r>
          </a:p>
          <a:p>
            <a:pPr marL="514350" indent="-514350">
              <a:buFont typeface="+mj-lt"/>
              <a:buAutoNum type="arabicPeriod"/>
            </a:pPr>
            <a:r>
              <a:rPr lang="id-ID" dirty="0"/>
              <a:t>ROI mendorong manajer untuk fokus pada laba jangka pendek yang bisa merugikan perusahaan dalam jangka panjang.</a:t>
            </a:r>
          </a:p>
          <a:p>
            <a:endParaRPr lang="id-ID" dirty="0"/>
          </a:p>
        </p:txBody>
      </p:sp>
    </p:spTree>
    <p:extLst>
      <p:ext uri="{BB962C8B-B14F-4D97-AF65-F5344CB8AC3E}">
        <p14:creationId xmlns:p14="http://schemas.microsoft.com/office/powerpoint/2010/main" val="390064487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Rumus RI (Residual Income)</a:t>
            </a:r>
            <a:endParaRPr lang="id-ID" b="1" dirty="0"/>
          </a:p>
        </p:txBody>
      </p:sp>
      <p:sp>
        <p:nvSpPr>
          <p:cNvPr id="3" name="Content Placeholder 2"/>
          <p:cNvSpPr>
            <a:spLocks noGrp="1"/>
          </p:cNvSpPr>
          <p:nvPr>
            <p:ph idx="1"/>
          </p:nvPr>
        </p:nvSpPr>
        <p:spPr/>
        <p:txBody>
          <a:bodyPr/>
          <a:lstStyle/>
          <a:p>
            <a:pPr>
              <a:buNone/>
            </a:pPr>
            <a:r>
              <a:rPr lang="id-ID" dirty="0"/>
              <a:t>RI adalah selisih antara laba dan kembalian minimal yang telah ditetapkan oleh kantor pusat</a:t>
            </a:r>
          </a:p>
          <a:p>
            <a:pPr>
              <a:buNone/>
            </a:pPr>
            <a:r>
              <a:rPr lang="id-ID" dirty="0"/>
              <a:t>RI = Laba setelah Pajak – Kembalian </a:t>
            </a:r>
            <a:r>
              <a:rPr lang="id-ID" dirty="0" smtClean="0"/>
              <a:t>Minimal</a:t>
            </a:r>
          </a:p>
          <a:p>
            <a:pPr>
              <a:buNone/>
            </a:pPr>
            <a:r>
              <a:rPr lang="id-ID" dirty="0" smtClean="0"/>
              <a:t>RI = Laba setelah pajak – (COC x Investasi)</a:t>
            </a:r>
          </a:p>
          <a:p>
            <a:pPr>
              <a:buNone/>
            </a:pPr>
            <a:endParaRPr lang="id-ID" dirty="0"/>
          </a:p>
          <a:p>
            <a:pPr>
              <a:buNone/>
            </a:pPr>
            <a:r>
              <a:rPr lang="id-ID" dirty="0" smtClean="0"/>
              <a:t>COC adalah cost of capital </a:t>
            </a:r>
            <a:endParaRPr lang="id-ID" dirty="0"/>
          </a:p>
          <a:p>
            <a:endParaRPr lang="id-ID" dirty="0"/>
          </a:p>
        </p:txBody>
      </p:sp>
    </p:spTree>
    <p:extLst>
      <p:ext uri="{BB962C8B-B14F-4D97-AF65-F5344CB8AC3E}">
        <p14:creationId xmlns:p14="http://schemas.microsoft.com/office/powerpoint/2010/main" val="34177987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Kelebihan RI</a:t>
            </a:r>
            <a:endParaRPr lang="id-ID"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a:t>RI Mendorong manajer untuk melakukan investasi yang jikan dihitung dengan ROI akan menurunkan ROI, tapi bila dihitung dengan RI akan menaikkan laba perusahaan secara keseluruhan.</a:t>
            </a:r>
          </a:p>
          <a:p>
            <a:pPr marL="514350" indent="-514350">
              <a:buFont typeface="+mj-lt"/>
              <a:buAutoNum type="arabicPeriod"/>
            </a:pPr>
            <a:r>
              <a:rPr lang="id-ID" dirty="0"/>
              <a:t>RI menggunakan kembalian minimal yang berbeda-beda untuk berbagai jenis aktiva.</a:t>
            </a:r>
          </a:p>
          <a:p>
            <a:endParaRPr lang="id-ID" dirty="0"/>
          </a:p>
        </p:txBody>
      </p:sp>
    </p:spTree>
    <p:extLst>
      <p:ext uri="{BB962C8B-B14F-4D97-AF65-F5344CB8AC3E}">
        <p14:creationId xmlns:p14="http://schemas.microsoft.com/office/powerpoint/2010/main" val="3720267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Hubungan Aktivitas Manajemen Dan Aktivitas Akuntansi Manajemen</a:t>
            </a:r>
            <a:endParaRPr lang="id-ID"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908046"/>
              </p:ext>
            </p:extLst>
          </p:nvPr>
        </p:nvGraphicFramePr>
        <p:xfrm>
          <a:off x="207963" y="1643063"/>
          <a:ext cx="10424541" cy="1752600"/>
        </p:xfrm>
        <a:graphic>
          <a:graphicData uri="http://schemas.openxmlformats.org/drawingml/2006/table">
            <a:tbl>
              <a:tblPr firstRow="1" bandRow="1">
                <a:tableStyleId>{5C22544A-7EE6-4342-B048-85BDC9FD1C3A}</a:tableStyleId>
              </a:tblPr>
              <a:tblGrid>
                <a:gridCol w="2644497"/>
                <a:gridCol w="7780044"/>
              </a:tblGrid>
              <a:tr h="370840">
                <a:tc>
                  <a:txBody>
                    <a:bodyPr/>
                    <a:lstStyle/>
                    <a:p>
                      <a:pPr algn="ctr"/>
                      <a:r>
                        <a:rPr lang="id-ID" dirty="0" smtClean="0"/>
                        <a:t>AKTIVITAS</a:t>
                      </a:r>
                      <a:r>
                        <a:rPr lang="id-ID" baseline="0" dirty="0" smtClean="0"/>
                        <a:t> MANAJEMEN</a:t>
                      </a:r>
                      <a:endParaRPr lang="id-ID" dirty="0"/>
                    </a:p>
                  </a:txBody>
                  <a:tcPr/>
                </a:tc>
                <a:tc>
                  <a:txBody>
                    <a:bodyPr/>
                    <a:lstStyle/>
                    <a:p>
                      <a:pPr algn="ctr"/>
                      <a:r>
                        <a:rPr lang="id-ID" dirty="0" smtClean="0"/>
                        <a:t>AKTIVITAS AKUNTANSI MANAJEMEN</a:t>
                      </a:r>
                      <a:endParaRPr lang="id-ID" dirty="0"/>
                    </a:p>
                  </a:txBody>
                  <a:tcPr/>
                </a:tc>
              </a:tr>
              <a:tr h="370840">
                <a:tc>
                  <a:txBody>
                    <a:bodyPr/>
                    <a:lstStyle/>
                    <a:p>
                      <a:r>
                        <a:rPr lang="id-ID" dirty="0" smtClean="0"/>
                        <a:t>PERENCANAAN</a:t>
                      </a:r>
                      <a:endParaRPr lang="id-ID" dirty="0"/>
                    </a:p>
                  </a:txBody>
                  <a:tcPr/>
                </a:tc>
                <a:tc>
                  <a:txBody>
                    <a:bodyPr/>
                    <a:lstStyle/>
                    <a:p>
                      <a:r>
                        <a:rPr lang="id-ID" dirty="0" smtClean="0"/>
                        <a:t>Menyiapkan</a:t>
                      </a:r>
                      <a:r>
                        <a:rPr lang="id-ID" baseline="0" dirty="0" smtClean="0"/>
                        <a:t> anggaran</a:t>
                      </a:r>
                      <a:endParaRPr lang="id-ID" dirty="0"/>
                    </a:p>
                  </a:txBody>
                  <a:tcPr/>
                </a:tc>
              </a:tr>
              <a:tr h="370840">
                <a:tc>
                  <a:txBody>
                    <a:bodyPr/>
                    <a:lstStyle/>
                    <a:p>
                      <a:r>
                        <a:rPr lang="id-ID" dirty="0" smtClean="0"/>
                        <a:t>IMPLEMENTASI</a:t>
                      </a:r>
                      <a:endParaRPr lang="id-ID" dirty="0"/>
                    </a:p>
                  </a:txBody>
                  <a:tcPr/>
                </a:tc>
                <a:tc>
                  <a:txBody>
                    <a:bodyPr/>
                    <a:lstStyle/>
                    <a:p>
                      <a:r>
                        <a:rPr lang="id-ID" dirty="0" smtClean="0"/>
                        <a:t>Mengumpulkan informasi operasi</a:t>
                      </a:r>
                      <a:endParaRPr lang="id-ID" dirty="0"/>
                    </a:p>
                  </a:txBody>
                  <a:tcPr/>
                </a:tc>
              </a:tr>
              <a:tr h="370840">
                <a:tc>
                  <a:txBody>
                    <a:bodyPr/>
                    <a:lstStyle/>
                    <a:p>
                      <a:r>
                        <a:rPr lang="id-ID" dirty="0" smtClean="0"/>
                        <a:t>PENGENDALIAN</a:t>
                      </a:r>
                      <a:endParaRPr lang="id-ID" dirty="0"/>
                    </a:p>
                  </a:txBody>
                  <a:tcPr/>
                </a:tc>
                <a:tc>
                  <a:txBody>
                    <a:bodyPr/>
                    <a:lstStyle/>
                    <a:p>
                      <a:r>
                        <a:rPr lang="id-ID" dirty="0" smtClean="0"/>
                        <a:t>Membandingan antara anggaran dan</a:t>
                      </a:r>
                      <a:r>
                        <a:rPr lang="id-ID" baseline="0" dirty="0" smtClean="0"/>
                        <a:t> realisasinya serta menganalisis jika terjadi penyimpangan</a:t>
                      </a:r>
                      <a:endParaRPr lang="id-ID" dirty="0"/>
                    </a:p>
                  </a:txBody>
                  <a:tcPr/>
                </a:tc>
              </a:tr>
            </a:tbl>
          </a:graphicData>
        </a:graphic>
      </p:graphicFrame>
    </p:spTree>
    <p:extLst>
      <p:ext uri="{BB962C8B-B14F-4D97-AF65-F5344CB8AC3E}">
        <p14:creationId xmlns:p14="http://schemas.microsoft.com/office/powerpoint/2010/main" val="409833157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Kelemahan RI</a:t>
            </a:r>
            <a:endParaRPr lang="id-ID"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a:t>RI, sebagaimana ROI sama-sama mendorong manajer untuk berpandangan jangka pendek.</a:t>
            </a:r>
          </a:p>
          <a:p>
            <a:pPr marL="514350" indent="-514350">
              <a:buFont typeface="+mj-lt"/>
              <a:buAutoNum type="arabicPeriod"/>
            </a:pPr>
            <a:r>
              <a:rPr lang="id-ID" dirty="0"/>
              <a:t>RI adalah ukuran profitabilitas absolut, yaitu dalam angka rupiah. Jadi bila tingkat investasi dua pusat investasi berbeda, maka perbandingannya menjadi tidak adil</a:t>
            </a:r>
          </a:p>
        </p:txBody>
      </p:sp>
    </p:spTree>
    <p:extLst>
      <p:ext uri="{BB962C8B-B14F-4D97-AF65-F5344CB8AC3E}">
        <p14:creationId xmlns:p14="http://schemas.microsoft.com/office/powerpoint/2010/main" val="259553317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Soal Latihan </a:t>
            </a:r>
            <a:endParaRPr lang="id-ID" b="1" dirty="0"/>
          </a:p>
        </p:txBody>
      </p:sp>
      <p:sp>
        <p:nvSpPr>
          <p:cNvPr id="3" name="Content Placeholder 2"/>
          <p:cNvSpPr>
            <a:spLocks noGrp="1"/>
          </p:cNvSpPr>
          <p:nvPr>
            <p:ph idx="1"/>
          </p:nvPr>
        </p:nvSpPr>
        <p:spPr/>
        <p:txBody>
          <a:bodyPr>
            <a:normAutofit/>
          </a:bodyPr>
          <a:lstStyle/>
          <a:p>
            <a:pPr marL="0" indent="0">
              <a:buNone/>
            </a:pPr>
            <a:r>
              <a:rPr lang="id-ID" sz="2400" dirty="0"/>
              <a:t>Sebuah perusahaan multinasional memiliki tiga divisi yaitu A,B,C. Laba bersih operasi dan investasi setiap divisi kwartal pertama tahun 2013 sebagai berikut:</a:t>
            </a:r>
          </a:p>
          <a:p>
            <a:pPr marL="0" indent="0">
              <a:buNone/>
            </a:pPr>
            <a:endParaRPr lang="id-ID" sz="2400" dirty="0"/>
          </a:p>
          <a:p>
            <a:pPr marL="0" indent="0">
              <a:buNone/>
            </a:pPr>
            <a:endParaRPr lang="id-ID" sz="2400" dirty="0" smtClean="0"/>
          </a:p>
          <a:p>
            <a:pPr marL="0" indent="0">
              <a:buNone/>
            </a:pPr>
            <a:endParaRPr lang="id-ID" sz="2400" dirty="0"/>
          </a:p>
          <a:p>
            <a:pPr marL="0" indent="0">
              <a:buNone/>
            </a:pPr>
            <a:r>
              <a:rPr lang="id-ID" sz="2400" dirty="0"/>
              <a:t>Hitunglah:</a:t>
            </a:r>
          </a:p>
          <a:p>
            <a:pPr marL="514350" indent="-514350">
              <a:buAutoNum type="alphaLcPeriod"/>
            </a:pPr>
            <a:r>
              <a:rPr lang="id-ID" sz="2400" dirty="0"/>
              <a:t>Profit margin dan perputaran aktiva (</a:t>
            </a:r>
            <a:r>
              <a:rPr lang="id-ID" sz="2400" i="1" dirty="0"/>
              <a:t>asset turnover)!</a:t>
            </a:r>
          </a:p>
          <a:p>
            <a:pPr marL="514350" indent="-514350">
              <a:buAutoNum type="alphaLcPeriod"/>
            </a:pPr>
            <a:r>
              <a:rPr lang="id-ID" sz="2400" i="1" dirty="0"/>
              <a:t>Return on Investement (ROI) </a:t>
            </a:r>
            <a:r>
              <a:rPr lang="id-ID" sz="2400" dirty="0"/>
              <a:t>setiap divisi!</a:t>
            </a:r>
          </a:p>
          <a:p>
            <a:pPr marL="514350" indent="-514350">
              <a:buAutoNum type="alphaLcPeriod"/>
            </a:pPr>
            <a:r>
              <a:rPr lang="id-ID" sz="2400" dirty="0"/>
              <a:t>Laba residu (</a:t>
            </a:r>
            <a:r>
              <a:rPr lang="id-ID" sz="2400" i="1" dirty="0"/>
              <a:t>residual income</a:t>
            </a:r>
            <a:r>
              <a:rPr lang="id-ID" sz="2400" dirty="0"/>
              <a:t>), jika </a:t>
            </a:r>
            <a:r>
              <a:rPr lang="id-ID" sz="2400" i="1" dirty="0"/>
              <a:t>cost of capital </a:t>
            </a:r>
            <a:r>
              <a:rPr lang="id-ID" sz="2400" dirty="0"/>
              <a:t> perusahaan 10%!</a:t>
            </a:r>
          </a:p>
          <a:p>
            <a:endParaRPr lang="id-ID" sz="2400" dirty="0"/>
          </a:p>
        </p:txBody>
      </p:sp>
      <p:graphicFrame>
        <p:nvGraphicFramePr>
          <p:cNvPr id="4" name="Table 3"/>
          <p:cNvGraphicFramePr>
            <a:graphicFrameLocks noGrp="1"/>
          </p:cNvGraphicFramePr>
          <p:nvPr>
            <p:extLst>
              <p:ext uri="{D42A27DB-BD31-4B8C-83A1-F6EECF244321}">
                <p14:modId xmlns:p14="http://schemas.microsoft.com/office/powerpoint/2010/main" val="2213901523"/>
              </p:ext>
            </p:extLst>
          </p:nvPr>
        </p:nvGraphicFramePr>
        <p:xfrm>
          <a:off x="2207568" y="2780928"/>
          <a:ext cx="6096000" cy="1304544"/>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lnSpc>
                          <a:spcPct val="115000"/>
                        </a:lnSpc>
                        <a:spcAft>
                          <a:spcPts val="0"/>
                        </a:spcAft>
                      </a:pPr>
                      <a:r>
                        <a:rPr lang="id-ID" sz="1600" kern="1200" dirty="0">
                          <a:effectLst/>
                        </a:rPr>
                        <a:t>Divisi</a:t>
                      </a:r>
                      <a:endParaRPr lang="id-ID" sz="1600" dirty="0">
                        <a:effectLst/>
                        <a:latin typeface="Calibri"/>
                        <a:ea typeface="Calibri"/>
                        <a:cs typeface="Times New Roman"/>
                      </a:endParaRPr>
                    </a:p>
                  </a:txBody>
                  <a:tcPr/>
                </a:tc>
                <a:tc>
                  <a:txBody>
                    <a:bodyPr/>
                    <a:lstStyle/>
                    <a:p>
                      <a:pPr algn="ctr">
                        <a:lnSpc>
                          <a:spcPct val="115000"/>
                        </a:lnSpc>
                        <a:spcAft>
                          <a:spcPts val="0"/>
                        </a:spcAft>
                      </a:pPr>
                      <a:r>
                        <a:rPr lang="id-ID" sz="1600" kern="1200" dirty="0">
                          <a:effectLst/>
                        </a:rPr>
                        <a:t>Investasi</a:t>
                      </a:r>
                      <a:endParaRPr lang="id-ID" sz="1600" dirty="0">
                        <a:effectLst/>
                        <a:latin typeface="Calibri"/>
                        <a:ea typeface="Calibri"/>
                        <a:cs typeface="Times New Roman"/>
                      </a:endParaRPr>
                    </a:p>
                  </a:txBody>
                  <a:tcPr/>
                </a:tc>
                <a:tc>
                  <a:txBody>
                    <a:bodyPr/>
                    <a:lstStyle/>
                    <a:p>
                      <a:pPr algn="ctr">
                        <a:lnSpc>
                          <a:spcPct val="115000"/>
                        </a:lnSpc>
                        <a:spcAft>
                          <a:spcPts val="0"/>
                        </a:spcAft>
                      </a:pPr>
                      <a:r>
                        <a:rPr lang="id-ID" sz="1600" kern="1200" dirty="0">
                          <a:effectLst/>
                        </a:rPr>
                        <a:t>Laba Bersih</a:t>
                      </a:r>
                      <a:endParaRPr lang="id-ID" sz="1600" dirty="0">
                        <a:effectLst/>
                        <a:latin typeface="Calibri"/>
                        <a:ea typeface="Calibri"/>
                        <a:cs typeface="Times New Roman"/>
                      </a:endParaRPr>
                    </a:p>
                  </a:txBody>
                  <a:tcPr/>
                </a:tc>
              </a:tr>
              <a:tr h="370840">
                <a:tc>
                  <a:txBody>
                    <a:bodyPr/>
                    <a:lstStyle/>
                    <a:p>
                      <a:pPr algn="ctr">
                        <a:lnSpc>
                          <a:spcPct val="115000"/>
                        </a:lnSpc>
                        <a:spcAft>
                          <a:spcPts val="0"/>
                        </a:spcAft>
                      </a:pPr>
                      <a:r>
                        <a:rPr lang="id-ID" sz="1600" kern="1200" dirty="0">
                          <a:effectLst/>
                        </a:rPr>
                        <a:t>A</a:t>
                      </a:r>
                      <a:endParaRPr lang="id-ID" sz="1600" dirty="0">
                        <a:effectLst/>
                      </a:endParaRPr>
                    </a:p>
                    <a:p>
                      <a:pPr algn="ctr">
                        <a:lnSpc>
                          <a:spcPct val="115000"/>
                        </a:lnSpc>
                        <a:spcAft>
                          <a:spcPts val="0"/>
                        </a:spcAft>
                      </a:pPr>
                      <a:r>
                        <a:rPr lang="id-ID" sz="1600" kern="1200" dirty="0">
                          <a:effectLst/>
                        </a:rPr>
                        <a:t>B</a:t>
                      </a:r>
                      <a:endParaRPr lang="id-ID" sz="1600" dirty="0">
                        <a:effectLst/>
                      </a:endParaRPr>
                    </a:p>
                    <a:p>
                      <a:pPr algn="ctr">
                        <a:lnSpc>
                          <a:spcPct val="115000"/>
                        </a:lnSpc>
                        <a:spcAft>
                          <a:spcPts val="0"/>
                        </a:spcAft>
                      </a:pPr>
                      <a:r>
                        <a:rPr lang="id-ID" sz="1600" kern="1200" dirty="0">
                          <a:effectLst/>
                        </a:rPr>
                        <a:t>C</a:t>
                      </a:r>
                      <a:endParaRPr lang="id-ID" sz="1600" dirty="0">
                        <a:effectLst/>
                        <a:latin typeface="Calibri"/>
                        <a:ea typeface="Calibri"/>
                        <a:cs typeface="Times New Roman"/>
                      </a:endParaRPr>
                    </a:p>
                  </a:txBody>
                  <a:tcPr/>
                </a:tc>
                <a:tc>
                  <a:txBody>
                    <a:bodyPr/>
                    <a:lstStyle/>
                    <a:p>
                      <a:pPr algn="ctr">
                        <a:lnSpc>
                          <a:spcPct val="115000"/>
                        </a:lnSpc>
                        <a:spcAft>
                          <a:spcPts val="0"/>
                        </a:spcAft>
                      </a:pPr>
                      <a:r>
                        <a:rPr lang="id-ID" sz="1600" kern="1200" dirty="0">
                          <a:effectLst/>
                        </a:rPr>
                        <a:t>400.000</a:t>
                      </a:r>
                      <a:endParaRPr lang="id-ID" sz="1600" dirty="0">
                        <a:effectLst/>
                      </a:endParaRPr>
                    </a:p>
                    <a:p>
                      <a:pPr algn="ctr">
                        <a:lnSpc>
                          <a:spcPct val="115000"/>
                        </a:lnSpc>
                        <a:spcAft>
                          <a:spcPts val="0"/>
                        </a:spcAft>
                      </a:pPr>
                      <a:r>
                        <a:rPr lang="id-ID" sz="1600" kern="1200" dirty="0">
                          <a:effectLst/>
                        </a:rPr>
                        <a:t>1.600.000</a:t>
                      </a:r>
                      <a:endParaRPr lang="id-ID" sz="1600" dirty="0">
                        <a:effectLst/>
                      </a:endParaRPr>
                    </a:p>
                    <a:p>
                      <a:pPr algn="ctr">
                        <a:lnSpc>
                          <a:spcPct val="115000"/>
                        </a:lnSpc>
                        <a:spcAft>
                          <a:spcPts val="0"/>
                        </a:spcAft>
                      </a:pPr>
                      <a:r>
                        <a:rPr lang="id-ID" sz="1600" kern="1200" dirty="0">
                          <a:effectLst/>
                        </a:rPr>
                        <a:t>2.000.000</a:t>
                      </a:r>
                      <a:endParaRPr lang="id-ID" sz="1600" dirty="0">
                        <a:effectLst/>
                        <a:latin typeface="Calibri"/>
                        <a:ea typeface="Calibri"/>
                        <a:cs typeface="Times New Roman"/>
                      </a:endParaRPr>
                    </a:p>
                  </a:txBody>
                  <a:tcPr/>
                </a:tc>
                <a:tc>
                  <a:txBody>
                    <a:bodyPr/>
                    <a:lstStyle/>
                    <a:p>
                      <a:pPr algn="ctr">
                        <a:lnSpc>
                          <a:spcPct val="115000"/>
                        </a:lnSpc>
                        <a:spcAft>
                          <a:spcPts val="0"/>
                        </a:spcAft>
                      </a:pPr>
                      <a:r>
                        <a:rPr lang="id-ID" sz="1600" kern="1200" dirty="0">
                          <a:effectLst/>
                        </a:rPr>
                        <a:t>40.000</a:t>
                      </a:r>
                      <a:endParaRPr lang="id-ID" sz="1600" dirty="0">
                        <a:effectLst/>
                      </a:endParaRPr>
                    </a:p>
                    <a:p>
                      <a:pPr algn="ctr">
                        <a:lnSpc>
                          <a:spcPct val="115000"/>
                        </a:lnSpc>
                        <a:spcAft>
                          <a:spcPts val="0"/>
                        </a:spcAft>
                      </a:pPr>
                      <a:r>
                        <a:rPr lang="id-ID" sz="1600" kern="1200" dirty="0">
                          <a:effectLst/>
                        </a:rPr>
                        <a:t>300.000</a:t>
                      </a:r>
                      <a:endParaRPr lang="id-ID" sz="1600" dirty="0">
                        <a:effectLst/>
                      </a:endParaRPr>
                    </a:p>
                    <a:p>
                      <a:pPr algn="ctr">
                        <a:lnSpc>
                          <a:spcPct val="115000"/>
                        </a:lnSpc>
                        <a:spcAft>
                          <a:spcPts val="0"/>
                        </a:spcAft>
                      </a:pPr>
                      <a:r>
                        <a:rPr lang="id-ID" sz="1600" kern="1200" dirty="0">
                          <a:effectLst/>
                        </a:rPr>
                        <a:t>400.000</a:t>
                      </a:r>
                      <a:endParaRPr lang="id-ID" sz="1600" dirty="0">
                        <a:effectLst/>
                        <a:latin typeface="Calibri"/>
                        <a:ea typeface="Calibri"/>
                        <a:cs typeface="Times New Roman"/>
                      </a:endParaRPr>
                    </a:p>
                  </a:txBody>
                  <a:tcPr/>
                </a:tc>
              </a:tr>
            </a:tbl>
          </a:graphicData>
        </a:graphic>
      </p:graphicFrame>
    </p:spTree>
    <p:extLst>
      <p:ext uri="{BB962C8B-B14F-4D97-AF65-F5344CB8AC3E}">
        <p14:creationId xmlns:p14="http://schemas.microsoft.com/office/powerpoint/2010/main" val="244693777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PENGERTIAN HARGA JUAL TRANSFER</a:t>
            </a:r>
            <a:endParaRPr lang="id-ID" b="1" dirty="0"/>
          </a:p>
        </p:txBody>
      </p:sp>
      <p:sp>
        <p:nvSpPr>
          <p:cNvPr id="3" name="Content Placeholder 2"/>
          <p:cNvSpPr>
            <a:spLocks noGrp="1"/>
          </p:cNvSpPr>
          <p:nvPr>
            <p:ph idx="1"/>
          </p:nvPr>
        </p:nvSpPr>
        <p:spPr/>
        <p:txBody>
          <a:bodyPr/>
          <a:lstStyle/>
          <a:p>
            <a:pPr>
              <a:buNone/>
            </a:pPr>
            <a:r>
              <a:rPr lang="id-ID" dirty="0" smtClean="0"/>
              <a:t>HARGA TRANSFER merupakan metode penentuan harga jual untuk perusahaan yang memiliki cabang-cabang, dimana produk suatu cabang merupakan bahan pokok atau bahan pembantu cabang lainnya.</a:t>
            </a:r>
            <a:endParaRPr lang="id-ID" dirty="0"/>
          </a:p>
        </p:txBody>
      </p:sp>
    </p:spTree>
    <p:extLst>
      <p:ext uri="{BB962C8B-B14F-4D97-AF65-F5344CB8AC3E}">
        <p14:creationId xmlns:p14="http://schemas.microsoft.com/office/powerpoint/2010/main" val="306983336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DAMPAK HARGA TRANSFER</a:t>
            </a:r>
            <a:endParaRPr lang="id-ID" b="1" dirty="0"/>
          </a:p>
        </p:txBody>
      </p:sp>
      <p:sp>
        <p:nvSpPr>
          <p:cNvPr id="3" name="Content Placeholder 2"/>
          <p:cNvSpPr>
            <a:spLocks noGrp="1"/>
          </p:cNvSpPr>
          <p:nvPr>
            <p:ph idx="1"/>
          </p:nvPr>
        </p:nvSpPr>
        <p:spPr/>
        <p:txBody>
          <a:bodyPr/>
          <a:lstStyle/>
          <a:p>
            <a:pPr marL="514350" indent="-514350">
              <a:buAutoNum type="arabicPeriod"/>
            </a:pPr>
            <a:r>
              <a:rPr lang="id-ID" dirty="0" smtClean="0"/>
              <a:t>Pengukuran prestasi divisi.</a:t>
            </a:r>
          </a:p>
          <a:p>
            <a:pPr marL="514350" indent="-514350">
              <a:buAutoNum type="arabicPeriod"/>
            </a:pPr>
            <a:r>
              <a:rPr lang="id-ID" dirty="0" smtClean="0"/>
              <a:t>Laba perusahaan sebagai satu kesatuan.</a:t>
            </a:r>
          </a:p>
          <a:p>
            <a:pPr marL="514350" indent="-514350">
              <a:buAutoNum type="arabicPeriod"/>
            </a:pPr>
            <a:r>
              <a:rPr lang="id-ID" dirty="0" smtClean="0"/>
              <a:t>Otonomi divisi-divisi yang terlibat dalam transfer barang atau jasa.</a:t>
            </a:r>
            <a:endParaRPr lang="id-ID" dirty="0"/>
          </a:p>
        </p:txBody>
      </p:sp>
    </p:spTree>
    <p:extLst>
      <p:ext uri="{BB962C8B-B14F-4D97-AF65-F5344CB8AC3E}">
        <p14:creationId xmlns:p14="http://schemas.microsoft.com/office/powerpoint/2010/main" val="138106447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TUJUAN HARGA TRANSFER</a:t>
            </a:r>
            <a:endParaRPr lang="id-ID" b="1" dirty="0"/>
          </a:p>
        </p:txBody>
      </p:sp>
      <p:sp>
        <p:nvSpPr>
          <p:cNvPr id="3" name="Content Placeholder 2"/>
          <p:cNvSpPr>
            <a:spLocks noGrp="1"/>
          </p:cNvSpPr>
          <p:nvPr>
            <p:ph idx="1"/>
          </p:nvPr>
        </p:nvSpPr>
        <p:spPr/>
        <p:txBody>
          <a:bodyPr/>
          <a:lstStyle/>
          <a:p>
            <a:pPr marL="514350" indent="-514350">
              <a:buAutoNum type="arabicPeriod"/>
            </a:pPr>
            <a:r>
              <a:rPr lang="id-ID" dirty="0" smtClean="0"/>
              <a:t>Evaluasi divisi secara akurat (mengukur efektifitas divisi dalam menggunakan modal yang dipercayakan)</a:t>
            </a:r>
          </a:p>
          <a:p>
            <a:pPr marL="514350" indent="-514350">
              <a:buAutoNum type="arabicPeriod"/>
            </a:pPr>
            <a:r>
              <a:rPr lang="id-ID" dirty="0" smtClean="0"/>
              <a:t>Keselarasan tujuan antara divisi dan perusahaan.</a:t>
            </a:r>
          </a:p>
          <a:p>
            <a:pPr marL="514350" indent="-514350">
              <a:buAutoNum type="arabicPeriod"/>
            </a:pPr>
            <a:r>
              <a:rPr lang="id-ID" dirty="0" smtClean="0"/>
              <a:t>Tetap terjaganya otonomi divisi.</a:t>
            </a:r>
            <a:endParaRPr lang="id-ID" dirty="0"/>
          </a:p>
        </p:txBody>
      </p:sp>
    </p:spTree>
    <p:extLst>
      <p:ext uri="{BB962C8B-B14F-4D97-AF65-F5344CB8AC3E}">
        <p14:creationId xmlns:p14="http://schemas.microsoft.com/office/powerpoint/2010/main" val="310147125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SYARAT HARGA TRANSFER</a:t>
            </a:r>
            <a:endParaRPr lang="id-ID" b="1"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id-ID" dirty="0" smtClean="0"/>
              <a:t>Manajemen pusat menentukan tingkat keberhasilan cabang dari kontribusi laba cabang pada perusahaan secara menyeluruh.</a:t>
            </a:r>
          </a:p>
          <a:p>
            <a:pPr marL="514350" indent="-514350">
              <a:buAutoNum type="arabicPeriod"/>
            </a:pPr>
            <a:r>
              <a:rPr lang="id-ID" dirty="0" smtClean="0"/>
              <a:t>Motivasi cabang untuk mengejar laba tinggi, sehingga apabila laba meningkat maka semakin sukses cabang tersebut.</a:t>
            </a:r>
          </a:p>
          <a:p>
            <a:pPr marL="514350" indent="-514350">
              <a:buAutoNum type="arabicPeriod"/>
            </a:pPr>
            <a:r>
              <a:rPr lang="id-ID" dirty="0" smtClean="0"/>
              <a:t>Cabang sebagai pusat pendapatan dan punya otonomi serta kebijaksanaan bersifat desentralisasi, kebijaksanaan menyeluruh ada pada pusat.</a:t>
            </a:r>
            <a:endParaRPr lang="id-ID" dirty="0"/>
          </a:p>
        </p:txBody>
      </p:sp>
    </p:spTree>
    <p:extLst>
      <p:ext uri="{BB962C8B-B14F-4D97-AF65-F5344CB8AC3E}">
        <p14:creationId xmlns:p14="http://schemas.microsoft.com/office/powerpoint/2010/main" val="49412381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METODE HARGA TRANSFER</a:t>
            </a:r>
            <a:endParaRPr lang="id-ID" b="1" dirty="0"/>
          </a:p>
        </p:txBody>
      </p:sp>
      <p:sp>
        <p:nvSpPr>
          <p:cNvPr id="3" name="Content Placeholder 2"/>
          <p:cNvSpPr>
            <a:spLocks noGrp="1"/>
          </p:cNvSpPr>
          <p:nvPr>
            <p:ph idx="1"/>
          </p:nvPr>
        </p:nvSpPr>
        <p:spPr/>
        <p:txBody>
          <a:bodyPr/>
          <a:lstStyle/>
          <a:p>
            <a:pPr marL="514350" indent="-514350">
              <a:buAutoNum type="arabicPeriod"/>
            </a:pPr>
            <a:r>
              <a:rPr lang="id-ID" b="1" dirty="0" smtClean="0"/>
              <a:t>METODE HARGA TRANSFER BERDASARKAN HARGA POKOK PRODUKSI</a:t>
            </a:r>
          </a:p>
          <a:p>
            <a:pPr marL="514350" indent="-514350">
              <a:buAutoNum type="arabicPeriod"/>
            </a:pPr>
            <a:r>
              <a:rPr lang="id-ID" b="1" dirty="0" smtClean="0"/>
              <a:t>METODE HARGA TRANSFER BERDASARKAN HARGA PASAR</a:t>
            </a:r>
          </a:p>
          <a:p>
            <a:pPr marL="514350" indent="-514350">
              <a:buAutoNum type="arabicPeriod"/>
            </a:pPr>
            <a:r>
              <a:rPr lang="id-ID" b="1" dirty="0" smtClean="0"/>
              <a:t>METODE HARGA TRANSFER BERDASARKAN KOMPROMI</a:t>
            </a:r>
          </a:p>
          <a:p>
            <a:pPr marL="514350" indent="-514350">
              <a:buAutoNum type="arabicPeriod"/>
            </a:pPr>
            <a:endParaRPr lang="id-ID" b="1" dirty="0"/>
          </a:p>
        </p:txBody>
      </p:sp>
    </p:spTree>
    <p:extLst>
      <p:ext uri="{BB962C8B-B14F-4D97-AF65-F5344CB8AC3E}">
        <p14:creationId xmlns:p14="http://schemas.microsoft.com/office/powerpoint/2010/main" val="94222615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smtClean="0"/>
              <a:t>1. METODE HARGA TRANSFER BERDASARKAN HARGA POKOK PRODUKSI</a:t>
            </a:r>
            <a:endParaRPr lang="id-ID" sz="3600" dirty="0"/>
          </a:p>
        </p:txBody>
      </p:sp>
      <p:sp>
        <p:nvSpPr>
          <p:cNvPr id="3" name="Content Placeholder 2"/>
          <p:cNvSpPr>
            <a:spLocks noGrp="1"/>
          </p:cNvSpPr>
          <p:nvPr>
            <p:ph idx="1"/>
          </p:nvPr>
        </p:nvSpPr>
        <p:spPr/>
        <p:txBody>
          <a:bodyPr>
            <a:normAutofit fontScale="62500" lnSpcReduction="20000"/>
          </a:bodyPr>
          <a:lstStyle/>
          <a:p>
            <a:pPr marL="514350" indent="-514350">
              <a:buAutoNum type="alphaLcPeriod"/>
            </a:pPr>
            <a:r>
              <a:rPr lang="id-ID" b="1" dirty="0" smtClean="0"/>
              <a:t>Metode kos variabel</a:t>
            </a:r>
          </a:p>
          <a:p>
            <a:pPr marL="514350" indent="-514350">
              <a:buNone/>
            </a:pPr>
            <a:r>
              <a:rPr lang="id-ID" dirty="0" smtClean="0"/>
              <a:t>	metode ini menggunakan kos variabel utama untuk menetapkan harga transfer. Namun harga ini kurang tepat karena tidak mencerminkan seluruh komponen kos variabel. </a:t>
            </a:r>
          </a:p>
          <a:p>
            <a:pPr marL="514350" indent="-514350">
              <a:buNone/>
            </a:pPr>
            <a:r>
              <a:rPr lang="id-ID" dirty="0" smtClean="0"/>
              <a:t>	</a:t>
            </a:r>
            <a:r>
              <a:rPr lang="id-ID" u="sng" dirty="0" smtClean="0"/>
              <a:t>Kelebihan</a:t>
            </a:r>
            <a:r>
              <a:rPr lang="id-ID" dirty="0" smtClean="0"/>
              <a:t> metode kos variabel: jika ada kapasitas menganggur akan menaikkan laba perusahaan secara keseluruhan.</a:t>
            </a:r>
          </a:p>
          <a:p>
            <a:pPr marL="514350" indent="-514350">
              <a:buNone/>
            </a:pPr>
            <a:r>
              <a:rPr lang="id-ID" dirty="0" smtClean="0"/>
              <a:t>	</a:t>
            </a:r>
            <a:r>
              <a:rPr lang="id-ID" u="sng" dirty="0" smtClean="0"/>
              <a:t>Kelemahan</a:t>
            </a:r>
            <a:r>
              <a:rPr lang="id-ID" dirty="0" smtClean="0"/>
              <a:t> metode kos variabel:</a:t>
            </a:r>
          </a:p>
          <a:p>
            <a:pPr marL="914400" lvl="1" indent="-514350"/>
            <a:r>
              <a:rPr lang="id-ID" dirty="0" smtClean="0"/>
              <a:t>Tidak dapat mengukur kemampuan divisi dalam menghasilkan produk yang ditransfer.</a:t>
            </a:r>
          </a:p>
          <a:p>
            <a:pPr marL="914400" lvl="1" indent="-514350"/>
            <a:r>
              <a:rPr lang="id-ID" dirty="0" smtClean="0"/>
              <a:t>Seluruh kos harus ditutup terlebih dahulu sebelum laba dihasilkan artinya perusahaan tidak dapat mengabaikan kos tetap.</a:t>
            </a:r>
          </a:p>
          <a:p>
            <a:pPr marL="914400" lvl="1" indent="-514350"/>
            <a:r>
              <a:rPr lang="id-ID" dirty="0" smtClean="0"/>
              <a:t>Dimungkinkannya segmen untuk menghasilkan laba diatas kerugian segmen lain karena segmen pembeli diuntungkan.</a:t>
            </a:r>
          </a:p>
          <a:p>
            <a:pPr marL="914400" lvl="1" indent="-514350"/>
            <a:r>
              <a:rPr lang="id-ID" dirty="0" smtClean="0"/>
              <a:t>Jika segmen penjual membatalkan penjualan kepada pihak luar demi kepentingan kepada segmen pembeli(internal), maka akan ada </a:t>
            </a:r>
            <a:r>
              <a:rPr lang="id-ID" i="1" dirty="0" smtClean="0"/>
              <a:t>opportunity cost </a:t>
            </a:r>
            <a:r>
              <a:rPr lang="id-ID" dirty="0" smtClean="0"/>
              <a:t>yang hilang.</a:t>
            </a:r>
          </a:p>
        </p:txBody>
      </p:sp>
    </p:spTree>
    <p:extLst>
      <p:ext uri="{BB962C8B-B14F-4D97-AF65-F5344CB8AC3E}">
        <p14:creationId xmlns:p14="http://schemas.microsoft.com/office/powerpoint/2010/main" val="371141657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25404"/>
          </a:xfrm>
        </p:spPr>
        <p:txBody>
          <a:bodyPr>
            <a:normAutofit fontScale="90000"/>
          </a:bodyPr>
          <a:lstStyle/>
          <a:p>
            <a:endParaRPr lang="id-ID" dirty="0"/>
          </a:p>
        </p:txBody>
      </p:sp>
      <p:sp>
        <p:nvSpPr>
          <p:cNvPr id="3" name="Content Placeholder 2"/>
          <p:cNvSpPr>
            <a:spLocks noGrp="1"/>
          </p:cNvSpPr>
          <p:nvPr>
            <p:ph idx="1"/>
          </p:nvPr>
        </p:nvSpPr>
        <p:spPr>
          <a:xfrm>
            <a:off x="609600" y="571481"/>
            <a:ext cx="10972800" cy="5554683"/>
          </a:xfrm>
        </p:spPr>
        <p:txBody>
          <a:bodyPr/>
          <a:lstStyle/>
          <a:p>
            <a:pPr marL="514350" indent="-514350">
              <a:buAutoNum type="alphaLcPeriod" startAt="2"/>
            </a:pPr>
            <a:r>
              <a:rPr lang="id-ID" b="1" dirty="0" smtClean="0"/>
              <a:t>Metode kos penuh</a:t>
            </a:r>
          </a:p>
          <a:p>
            <a:pPr marL="514350" indent="-514350">
              <a:buNone/>
            </a:pPr>
            <a:r>
              <a:rPr lang="id-ID" dirty="0" smtClean="0"/>
              <a:t>	metode ini digunakan jika volume penjualan kepada pihak eksternal dapat menyerap seluruh kapasitas produksi yang dimiliki divisi penjual.</a:t>
            </a:r>
          </a:p>
          <a:p>
            <a:pPr marL="514350" indent="-514350">
              <a:buAutoNum type="alphaLcPeriod" startAt="3"/>
            </a:pPr>
            <a:r>
              <a:rPr lang="id-ID" b="1" dirty="0" smtClean="0"/>
              <a:t>Metode Kos penuh ditambah markup</a:t>
            </a:r>
          </a:p>
          <a:p>
            <a:pPr marL="514350" indent="-514350">
              <a:buNone/>
            </a:pPr>
            <a:r>
              <a:rPr lang="id-ID" dirty="0" smtClean="0"/>
              <a:t>	metode ini bertujuan untuk memotivasi divisi penjual. Laba yang dikehendaki oleh divisi penjual telah mendapat persetujuan dari divisi pembeli.</a:t>
            </a:r>
          </a:p>
          <a:p>
            <a:pPr>
              <a:buNone/>
            </a:pPr>
            <a:endParaRPr lang="id-ID" dirty="0"/>
          </a:p>
        </p:txBody>
      </p:sp>
    </p:spTree>
    <p:extLst>
      <p:ext uri="{BB962C8B-B14F-4D97-AF65-F5344CB8AC3E}">
        <p14:creationId xmlns:p14="http://schemas.microsoft.com/office/powerpoint/2010/main" val="364283880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2. METODE HARGA TRANSFER BERDASARKAN  HARGA PASAR</a:t>
            </a:r>
            <a:endParaRPr lang="id-ID" dirty="0"/>
          </a:p>
        </p:txBody>
      </p:sp>
      <p:sp>
        <p:nvSpPr>
          <p:cNvPr id="3" name="Content Placeholder 2"/>
          <p:cNvSpPr>
            <a:spLocks noGrp="1"/>
          </p:cNvSpPr>
          <p:nvPr>
            <p:ph idx="1"/>
          </p:nvPr>
        </p:nvSpPr>
        <p:spPr/>
        <p:txBody>
          <a:bodyPr>
            <a:normAutofit fontScale="70000" lnSpcReduction="20000"/>
          </a:bodyPr>
          <a:lstStyle/>
          <a:p>
            <a:pPr>
              <a:buNone/>
            </a:pPr>
            <a:r>
              <a:rPr lang="id-ID" dirty="0" smtClean="0"/>
              <a:t>Metode ini ada di organisasi yang terdesentralisasi, sehingga setiap pusat pertanggung jawaban penghasil produk memiliki wewenang untuk menetapkan harga transfer.</a:t>
            </a:r>
          </a:p>
          <a:p>
            <a:pPr>
              <a:buNone/>
            </a:pPr>
            <a:r>
              <a:rPr lang="id-ID" b="1" dirty="0" smtClean="0"/>
              <a:t>Kelebihan: </a:t>
            </a:r>
            <a:endParaRPr lang="id-ID" dirty="0" smtClean="0"/>
          </a:p>
          <a:p>
            <a:r>
              <a:rPr lang="id-ID" dirty="0" smtClean="0"/>
              <a:t>Divisi pembeli bebas untuk membeli produk sebanyak yang diperlukan dari sumber manapun, apakah dalam pasar intern ataupun ekstern.</a:t>
            </a:r>
          </a:p>
          <a:p>
            <a:r>
              <a:rPr lang="id-ID" dirty="0" smtClean="0"/>
              <a:t>Divisi penjual bebas untuk menjual produk sebanyak yang dia mampu ke pasar manapun, apakah dalam pasar intern ataupun ekstern.</a:t>
            </a:r>
          </a:p>
          <a:p>
            <a:pPr>
              <a:buNone/>
            </a:pPr>
            <a:r>
              <a:rPr lang="id-ID" b="1" dirty="0" smtClean="0"/>
              <a:t>Kelemahan:</a:t>
            </a:r>
          </a:p>
          <a:p>
            <a:r>
              <a:rPr lang="id-ID" dirty="0" smtClean="0"/>
              <a:t>Apabila produk tersebut terbatas di pasar, divisi tersebut cenderung menjual kepada pihak luar yang kemungkinan dapat menjual dengan harga lebih tinggi.</a:t>
            </a:r>
            <a:endParaRPr lang="id-ID" dirty="0"/>
          </a:p>
        </p:txBody>
      </p:sp>
    </p:spTree>
    <p:extLst>
      <p:ext uri="{BB962C8B-B14F-4D97-AF65-F5344CB8AC3E}">
        <p14:creationId xmlns:p14="http://schemas.microsoft.com/office/powerpoint/2010/main" val="3015181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Perkembangan Peran Akuntansi Manajemen</a:t>
            </a:r>
            <a:endParaRPr lang="id-ID" b="1" dirty="0"/>
          </a:p>
        </p:txBody>
      </p:sp>
      <p:sp>
        <p:nvSpPr>
          <p:cNvPr id="3" name="Content Placeholder 2"/>
          <p:cNvSpPr>
            <a:spLocks noGrp="1"/>
          </p:cNvSpPr>
          <p:nvPr>
            <p:ph idx="1"/>
          </p:nvPr>
        </p:nvSpPr>
        <p:spPr/>
        <p:txBody>
          <a:bodyPr>
            <a:normAutofit fontScale="85000" lnSpcReduction="20000"/>
          </a:bodyPr>
          <a:lstStyle/>
          <a:p>
            <a:pPr marL="457200" indent="-457200" algn="just">
              <a:buFont typeface="+mj-lt"/>
              <a:buAutoNum type="arabicPeriod"/>
            </a:pPr>
            <a:r>
              <a:rPr lang="id-ID" b="1" dirty="0"/>
              <a:t>Pencatat skor (</a:t>
            </a:r>
            <a:r>
              <a:rPr lang="id-ID" b="1" i="1" dirty="0"/>
              <a:t>scorekeeping</a:t>
            </a:r>
            <a:r>
              <a:rPr lang="id-ID" b="1" dirty="0"/>
              <a:t>), </a:t>
            </a:r>
            <a:r>
              <a:rPr lang="id-ID" dirty="0"/>
              <a:t>akuntansi manajemen berperan dalam menyediakan informasi keuangan bagi penyusunan rencana aktivitas, memberi informasi sebagai dasar pengalokaisan sumber daya pada berbagai aktivitas yang direncanakan. Akuntansi manajemen mencatat skor dan mengkombinasikan skor kepada manajer yang bersangkutan untuk memungkinkan manajemen mengevaluasi pelaksaan rencana yang telah ditetapkan. Maka akuntansi manajemen harus teliti,relevan, dan andal.</a:t>
            </a:r>
          </a:p>
          <a:p>
            <a:pPr marL="457200" indent="-457200" algn="just">
              <a:buFont typeface="+mj-lt"/>
              <a:buAutoNum type="arabicPeriod"/>
            </a:pPr>
            <a:r>
              <a:rPr lang="id-ID" b="1" dirty="0"/>
              <a:t>Penarik perhatian (</a:t>
            </a:r>
            <a:r>
              <a:rPr lang="id-ID" b="1" i="1" dirty="0"/>
              <a:t>attention directing</a:t>
            </a:r>
            <a:r>
              <a:rPr lang="id-ID" b="1" dirty="0"/>
              <a:t>), </a:t>
            </a:r>
            <a:r>
              <a:rPr lang="id-ID" dirty="0"/>
              <a:t>menyajikan informasi mengenai penyimpangan pelaksanaan rencana yang memerlukan perhatian manajemen, sehingga manajemen dapat merumuskan tindakan untuk mecegah penyimpangan pada periode berikutnya.</a:t>
            </a:r>
          </a:p>
          <a:p>
            <a:pPr marL="457200" indent="-457200" algn="just">
              <a:buFont typeface="+mj-lt"/>
              <a:buAutoNum type="arabicPeriod"/>
            </a:pPr>
            <a:r>
              <a:rPr lang="id-ID" b="1" dirty="0"/>
              <a:t>Penyedia informasi untuk pemecahan masalah (</a:t>
            </a:r>
            <a:r>
              <a:rPr lang="id-ID" b="1" i="1" dirty="0"/>
              <a:t>problem solving</a:t>
            </a:r>
            <a:r>
              <a:rPr lang="id-ID" b="1" dirty="0"/>
              <a:t>)</a:t>
            </a:r>
            <a:r>
              <a:rPr lang="id-ID" dirty="0"/>
              <a:t>, dipakai manajemen untuk mengurangi ketidak pastian yang dihadapi manajemen. Untuk itu informasi manajemen harus selalu tersedia tepat waktu,relevan, andal, dan dapat dipahami.</a:t>
            </a:r>
            <a:endParaRPr lang="id-ID" b="1" dirty="0"/>
          </a:p>
          <a:p>
            <a:endParaRPr lang="id-ID" dirty="0"/>
          </a:p>
          <a:p>
            <a:endParaRPr lang="id-ID" dirty="0"/>
          </a:p>
        </p:txBody>
      </p:sp>
    </p:spTree>
    <p:extLst>
      <p:ext uri="{BB962C8B-B14F-4D97-AF65-F5344CB8AC3E}">
        <p14:creationId xmlns:p14="http://schemas.microsoft.com/office/powerpoint/2010/main" val="110849684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3. METODE HARGA TRANSFER BERDASARKAN HARGA KOMPROMI</a:t>
            </a:r>
            <a:endParaRPr lang="id-ID" dirty="0"/>
          </a:p>
        </p:txBody>
      </p:sp>
      <p:sp>
        <p:nvSpPr>
          <p:cNvPr id="3" name="Content Placeholder 2"/>
          <p:cNvSpPr>
            <a:spLocks noGrp="1"/>
          </p:cNvSpPr>
          <p:nvPr>
            <p:ph idx="1"/>
          </p:nvPr>
        </p:nvSpPr>
        <p:spPr/>
        <p:txBody>
          <a:bodyPr>
            <a:normAutofit fontScale="70000" lnSpcReduction="20000"/>
          </a:bodyPr>
          <a:lstStyle/>
          <a:p>
            <a:pPr>
              <a:buNone/>
            </a:pPr>
            <a:r>
              <a:rPr lang="id-ID" dirty="0" smtClean="0"/>
              <a:t>Metode ini digunakan apabila barang tersebut di pasar bebas harganya tidak jelas. Cara penentuan harga transfernya adalah dengan persetujuan antara cabang pemberi dan penerima.</a:t>
            </a:r>
          </a:p>
          <a:p>
            <a:pPr>
              <a:buNone/>
            </a:pPr>
            <a:r>
              <a:rPr lang="id-ID" b="1" dirty="0" smtClean="0"/>
              <a:t>Kelebihan:</a:t>
            </a:r>
          </a:p>
          <a:p>
            <a:r>
              <a:rPr lang="id-ID" dirty="0" smtClean="0"/>
              <a:t>Dapat menghindari macetnya produksi suatu cabang tertentu.</a:t>
            </a:r>
          </a:p>
          <a:p>
            <a:r>
              <a:rPr lang="id-ID" dirty="0" smtClean="0"/>
              <a:t>Bila produksi menggunakan kapasitas menganggur dan pasaran sempit, maka akan menaikkan keuntungan.</a:t>
            </a:r>
          </a:p>
          <a:p>
            <a:pPr>
              <a:buNone/>
            </a:pPr>
            <a:r>
              <a:rPr lang="id-ID" b="1" dirty="0" smtClean="0"/>
              <a:t>Kelemahan:</a:t>
            </a:r>
          </a:p>
          <a:p>
            <a:r>
              <a:rPr lang="id-ID" dirty="0" smtClean="0"/>
              <a:t>Tidak menunjukkan kemampuan dari cabang dalam mengkontribusi laba perusahaan secara keseluruhan.</a:t>
            </a:r>
          </a:p>
          <a:p>
            <a:r>
              <a:rPr lang="id-ID" dirty="0" smtClean="0"/>
              <a:t>Apabila produk di pasar jarang,  dan produk tersebut dipakai oleh cabang yang membuat, maka cabang pemakai cenderung dikalahkan.</a:t>
            </a:r>
            <a:endParaRPr lang="id-ID" dirty="0"/>
          </a:p>
        </p:txBody>
      </p:sp>
    </p:spTree>
    <p:extLst>
      <p:ext uri="{BB962C8B-B14F-4D97-AF65-F5344CB8AC3E}">
        <p14:creationId xmlns:p14="http://schemas.microsoft.com/office/powerpoint/2010/main" val="198134530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SOAL</a:t>
            </a:r>
            <a:endParaRPr lang="id-ID" b="1" dirty="0"/>
          </a:p>
        </p:txBody>
      </p:sp>
      <p:sp>
        <p:nvSpPr>
          <p:cNvPr id="3" name="Content Placeholder 2"/>
          <p:cNvSpPr>
            <a:spLocks noGrp="1"/>
          </p:cNvSpPr>
          <p:nvPr>
            <p:ph idx="1"/>
          </p:nvPr>
        </p:nvSpPr>
        <p:spPr/>
        <p:txBody>
          <a:bodyPr>
            <a:normAutofit fontScale="70000" lnSpcReduction="20000"/>
          </a:bodyPr>
          <a:lstStyle/>
          <a:p>
            <a:pPr>
              <a:buNone/>
            </a:pPr>
            <a:r>
              <a:rPr lang="id-ID" dirty="0" smtClean="0"/>
              <a:t>	Perusahaan baru saja mengakuisisi sebuah perusahaan perakitan radio. Dan berencana membeli transitor pada divisi transitor yang mempunyai kapasitas lebih. Berikut ini adalah kos per unit pada divisi transitor.</a:t>
            </a:r>
          </a:p>
          <a:p>
            <a:pPr>
              <a:buNone/>
            </a:pPr>
            <a:r>
              <a:rPr lang="id-ID" dirty="0" smtClean="0"/>
              <a:t>Kos bahan baku				Rp. 1.500</a:t>
            </a:r>
          </a:p>
          <a:p>
            <a:pPr>
              <a:buNone/>
            </a:pPr>
            <a:r>
              <a:rPr lang="id-ID" dirty="0" smtClean="0"/>
              <a:t>Kos Tenaga kerja Langsung		Rp. 1.725</a:t>
            </a:r>
          </a:p>
          <a:p>
            <a:pPr>
              <a:buNone/>
            </a:pPr>
            <a:r>
              <a:rPr lang="id-ID" dirty="0" smtClean="0"/>
              <a:t>Kos overhead pabrik Variabel	`	Rp. 750</a:t>
            </a:r>
          </a:p>
          <a:p>
            <a:pPr>
              <a:buNone/>
            </a:pPr>
            <a:r>
              <a:rPr lang="id-ID" dirty="0" smtClean="0"/>
              <a:t>Kos overhead pabrik Tetap		Rp. 450</a:t>
            </a:r>
          </a:p>
          <a:p>
            <a:pPr>
              <a:buNone/>
            </a:pPr>
            <a:r>
              <a:rPr lang="id-ID" dirty="0" smtClean="0"/>
              <a:t>	Tentukan besarnya harga transfer yang dibebankan pada divisi radio apabila perusahaan menggunakan:</a:t>
            </a:r>
          </a:p>
          <a:p>
            <a:pPr marL="514350" indent="-514350">
              <a:buAutoNum type="alphaLcPeriod"/>
            </a:pPr>
            <a:r>
              <a:rPr lang="id-ID" dirty="0" smtClean="0"/>
              <a:t>Metode kos variabel!</a:t>
            </a:r>
          </a:p>
          <a:p>
            <a:pPr marL="514350" indent="-514350">
              <a:buAutoNum type="alphaLcPeriod"/>
            </a:pPr>
            <a:r>
              <a:rPr lang="id-ID" dirty="0" smtClean="0"/>
              <a:t>Metode kos tetap!</a:t>
            </a:r>
          </a:p>
          <a:p>
            <a:pPr marL="514350" indent="-514350">
              <a:buAutoNum type="alphaLcPeriod"/>
            </a:pPr>
            <a:r>
              <a:rPr lang="id-ID" dirty="0" smtClean="0"/>
              <a:t>Metode kos penuh ditambah markup, bila laba yang diinginkan divisi transitor sebesar 20%!</a:t>
            </a:r>
          </a:p>
          <a:p>
            <a:pPr>
              <a:buNone/>
            </a:pPr>
            <a:endParaRPr lang="id-ID" dirty="0" smtClean="0"/>
          </a:p>
          <a:p>
            <a:pPr>
              <a:buNone/>
            </a:pPr>
            <a:endParaRPr lang="id-ID" dirty="0"/>
          </a:p>
        </p:txBody>
      </p:sp>
    </p:spTree>
    <p:extLst>
      <p:ext uri="{BB962C8B-B14F-4D97-AF65-F5344CB8AC3E}">
        <p14:creationId xmlns:p14="http://schemas.microsoft.com/office/powerpoint/2010/main" val="905028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id-ID" b="1" dirty="0" smtClean="0"/>
              <a:t>Tugas Akuntansi Manajemen</a:t>
            </a:r>
            <a:endParaRPr lang="id-ID" b="1" dirty="0"/>
          </a:p>
        </p:txBody>
      </p:sp>
      <p:sp>
        <p:nvSpPr>
          <p:cNvPr id="7" name="Content Placeholder 6"/>
          <p:cNvSpPr>
            <a:spLocks noGrp="1"/>
          </p:cNvSpPr>
          <p:nvPr>
            <p:ph idx="1"/>
          </p:nvPr>
        </p:nvSpPr>
        <p:spPr/>
        <p:txBody>
          <a:bodyPr/>
          <a:lstStyle/>
          <a:p>
            <a:pPr marL="514350" indent="-514350">
              <a:buFont typeface="+mj-lt"/>
              <a:buAutoNum type="arabicPeriod"/>
            </a:pPr>
            <a:r>
              <a:rPr lang="id-ID" dirty="0"/>
              <a:t>Jelaskan mengapa seorang manajer perlu memahami tentang akuntansi manajemen!</a:t>
            </a:r>
          </a:p>
          <a:p>
            <a:pPr marL="514350" indent="-514350">
              <a:buFont typeface="+mj-lt"/>
              <a:buAutoNum type="arabicPeriod"/>
            </a:pPr>
            <a:r>
              <a:rPr lang="id-ID" dirty="0"/>
              <a:t>Sebutkan persamaan dan perbedaan akuntansi manajemen dan akuntansi keuangan!</a:t>
            </a:r>
          </a:p>
          <a:p>
            <a:pPr marL="0" indent="0">
              <a:buNone/>
            </a:pPr>
            <a:endParaRPr lang="id-ID" dirty="0" smtClean="0"/>
          </a:p>
          <a:p>
            <a:pPr marL="0" indent="0">
              <a:buNone/>
            </a:pPr>
            <a:r>
              <a:rPr lang="id-ID" dirty="0" smtClean="0"/>
              <a:t>Silahkan dikerjakan di kertas dan difoto kemudian di kumpulkan di SIATO sebelum jam 21.40!</a:t>
            </a:r>
            <a:endParaRPr lang="id-ID" dirty="0"/>
          </a:p>
        </p:txBody>
      </p:sp>
    </p:spTree>
    <p:extLst>
      <p:ext uri="{BB962C8B-B14F-4D97-AF65-F5344CB8AC3E}">
        <p14:creationId xmlns:p14="http://schemas.microsoft.com/office/powerpoint/2010/main" val="427941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b="1" dirty="0" smtClean="0"/>
              <a:t>Organisasi dan Tujuannya</a:t>
            </a:r>
            <a:endParaRPr lang="id-ID" dirty="0"/>
          </a:p>
        </p:txBody>
      </p:sp>
      <p:sp>
        <p:nvSpPr>
          <p:cNvPr id="5" name="Content Placeholder 4"/>
          <p:cNvSpPr>
            <a:spLocks noGrp="1"/>
          </p:cNvSpPr>
          <p:nvPr>
            <p:ph idx="1"/>
          </p:nvPr>
        </p:nvSpPr>
        <p:spPr/>
        <p:txBody>
          <a:bodyPr>
            <a:normAutofit lnSpcReduction="10000"/>
          </a:bodyPr>
          <a:lstStyle/>
          <a:p>
            <a:pPr>
              <a:buNone/>
            </a:pPr>
            <a:r>
              <a:rPr lang="id-ID" dirty="0"/>
              <a:t>Organisasi  adalah suatu kelompok orang yang berkerjasama untuk mencapai tujuan bersama. Berdasarkan tujuannya Organisasi dibagi menjadi:</a:t>
            </a:r>
          </a:p>
          <a:p>
            <a:pPr marL="457200" indent="-457200">
              <a:buFont typeface="+mj-lt"/>
              <a:buAutoNum type="arabicPeriod"/>
            </a:pPr>
            <a:r>
              <a:rPr lang="id-ID" dirty="0"/>
              <a:t>Organisasi Nir-laba</a:t>
            </a:r>
          </a:p>
          <a:p>
            <a:pPr marL="457200" indent="-457200">
              <a:buFont typeface="+mj-lt"/>
              <a:buAutoNum type="arabicPeriod"/>
            </a:pPr>
            <a:r>
              <a:rPr lang="id-ID" dirty="0"/>
              <a:t>Organisasi yang berorientasi pada Laba</a:t>
            </a:r>
          </a:p>
          <a:p>
            <a:pPr marL="457200" indent="-457200">
              <a:buNone/>
            </a:pPr>
            <a:endParaRPr lang="id-ID" dirty="0"/>
          </a:p>
          <a:p>
            <a:pPr marL="457200" indent="-457200">
              <a:buNone/>
            </a:pPr>
            <a:r>
              <a:rPr lang="id-ID" dirty="0"/>
              <a:t>Strategi pokok untuk mencapai tujuan organisasi:</a:t>
            </a:r>
          </a:p>
          <a:p>
            <a:pPr marL="457200" indent="-457200">
              <a:buFont typeface="+mj-lt"/>
              <a:buAutoNum type="arabicPeriod"/>
            </a:pPr>
            <a:r>
              <a:rPr lang="id-ID" dirty="0"/>
              <a:t>Keputusan mengenai produk/jasa yang akan dihasilkan </a:t>
            </a:r>
          </a:p>
          <a:p>
            <a:pPr marL="457200" indent="-457200">
              <a:buFont typeface="+mj-lt"/>
              <a:buAutoNum type="arabicPeriod"/>
            </a:pPr>
            <a:r>
              <a:rPr lang="id-ID" dirty="0"/>
              <a:t>Keputusan mengenai strategi pemasaran atau produksi yang akan diikuti dalam menyampaikan produk/jasa tersebut kepada pihak yang membutuhkan</a:t>
            </a:r>
          </a:p>
          <a:p>
            <a:pPr marL="457200" indent="-457200">
              <a:buNone/>
            </a:pPr>
            <a:endParaRPr lang="id-ID" sz="2400" dirty="0"/>
          </a:p>
          <a:p>
            <a:endParaRPr lang="id-ID" dirty="0"/>
          </a:p>
        </p:txBody>
      </p:sp>
    </p:spTree>
    <p:extLst>
      <p:ext uri="{BB962C8B-B14F-4D97-AF65-F5344CB8AC3E}">
        <p14:creationId xmlns:p14="http://schemas.microsoft.com/office/powerpoint/2010/main" val="3842535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fontScale="90000"/>
          </a:bodyPr>
          <a:lstStyle/>
          <a:p>
            <a:r>
              <a:rPr lang="id-ID" b="1" u="sng" dirty="0" smtClean="0"/>
              <a:t>Pengertian, Penggolongan,</a:t>
            </a:r>
            <a:r>
              <a:rPr lang="id-ID" b="1" u="sng" dirty="0"/>
              <a:t/>
            </a:r>
            <a:br>
              <a:rPr lang="id-ID" b="1" u="sng" dirty="0"/>
            </a:br>
            <a:r>
              <a:rPr lang="id-ID" b="1" u="sng" dirty="0"/>
              <a:t> &amp; </a:t>
            </a:r>
            <a:r>
              <a:rPr lang="id-ID" b="1" u="sng" dirty="0" smtClean="0"/>
              <a:t>Aliran Kos </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92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smtClean="0"/>
              <a:t>2</a:t>
            </a:r>
            <a:endParaRPr lang="en-US" sz="2400" dirty="0"/>
          </a:p>
        </p:txBody>
      </p:sp>
    </p:spTree>
    <p:extLst>
      <p:ext uri="{BB962C8B-B14F-4D97-AF65-F5344CB8AC3E}">
        <p14:creationId xmlns:p14="http://schemas.microsoft.com/office/powerpoint/2010/main" val="1791123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b="1" dirty="0" smtClean="0"/>
              <a:t>Karakteristik Cost</a:t>
            </a:r>
            <a:endParaRPr lang="id-ID" b="1" dirty="0"/>
          </a:p>
        </p:txBody>
      </p:sp>
      <p:sp>
        <p:nvSpPr>
          <p:cNvPr id="5" name="Content Placeholder 4"/>
          <p:cNvSpPr>
            <a:spLocks noGrp="1"/>
          </p:cNvSpPr>
          <p:nvPr>
            <p:ph idx="1"/>
          </p:nvPr>
        </p:nvSpPr>
        <p:spPr/>
        <p:txBody>
          <a:bodyPr/>
          <a:lstStyle/>
          <a:p>
            <a:pPr marL="514350" indent="-514350">
              <a:buFont typeface="+mj-lt"/>
              <a:buAutoNum type="arabicPeriod"/>
            </a:pPr>
            <a:r>
              <a:rPr lang="id-ID" i="1" dirty="0"/>
              <a:t>COST</a:t>
            </a:r>
            <a:r>
              <a:rPr lang="id-ID" dirty="0"/>
              <a:t> merupakan pengukur.</a:t>
            </a:r>
          </a:p>
          <a:p>
            <a:pPr marL="514350" indent="-514350">
              <a:buFont typeface="+mj-lt"/>
              <a:buAutoNum type="arabicPeriod"/>
            </a:pPr>
            <a:r>
              <a:rPr lang="id-ID" i="1" dirty="0"/>
              <a:t>COST</a:t>
            </a:r>
            <a:r>
              <a:rPr lang="id-ID" dirty="0"/>
              <a:t> dinyatakan dalam unit moneter.</a:t>
            </a:r>
          </a:p>
          <a:p>
            <a:pPr marL="514350" indent="-514350">
              <a:buFont typeface="+mj-lt"/>
              <a:buAutoNum type="arabicPeriod"/>
            </a:pPr>
            <a:r>
              <a:rPr lang="id-ID" dirty="0"/>
              <a:t>Pengukuran </a:t>
            </a:r>
            <a:r>
              <a:rPr lang="id-ID" i="1" dirty="0"/>
              <a:t>COST</a:t>
            </a:r>
            <a:r>
              <a:rPr lang="id-ID" dirty="0"/>
              <a:t> selalu dihubungkan dengan suatu fokus atau objek atau tujuan.</a:t>
            </a:r>
          </a:p>
          <a:p>
            <a:pPr marL="514350" indent="-514350">
              <a:buFont typeface="+mj-lt"/>
              <a:buAutoNum type="arabicPeriod"/>
            </a:pPr>
            <a:r>
              <a:rPr lang="id-ID" dirty="0"/>
              <a:t>Secara fisik, kesatuan usaha menguasai dan mengelola sumber ekonomik yang disebut aktiva.</a:t>
            </a:r>
          </a:p>
          <a:p>
            <a:pPr marL="514350" indent="-514350">
              <a:buFont typeface="+mj-lt"/>
              <a:buAutoNum type="arabicPeriod"/>
            </a:pPr>
            <a:r>
              <a:rPr lang="id-ID" dirty="0"/>
              <a:t>Sebagai dasar pengukuran, </a:t>
            </a:r>
            <a:r>
              <a:rPr lang="id-ID" i="1" dirty="0"/>
              <a:t>COST</a:t>
            </a:r>
            <a:r>
              <a:rPr lang="id-ID" dirty="0"/>
              <a:t> tidak mempunyai konotasi sebagai sesuatu hal yang negatif (mengurangi).</a:t>
            </a:r>
          </a:p>
          <a:p>
            <a:endParaRPr lang="id-ID" dirty="0"/>
          </a:p>
        </p:txBody>
      </p:sp>
    </p:spTree>
    <p:extLst>
      <p:ext uri="{BB962C8B-B14F-4D97-AF65-F5344CB8AC3E}">
        <p14:creationId xmlns:p14="http://schemas.microsoft.com/office/powerpoint/2010/main" val="3460524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 Cost</a:t>
            </a:r>
            <a:endParaRPr lang="id-ID" b="1" dirty="0"/>
          </a:p>
        </p:txBody>
      </p:sp>
      <p:sp>
        <p:nvSpPr>
          <p:cNvPr id="3" name="Content Placeholder 2"/>
          <p:cNvSpPr>
            <a:spLocks noGrp="1"/>
          </p:cNvSpPr>
          <p:nvPr>
            <p:ph idx="1"/>
          </p:nvPr>
        </p:nvSpPr>
        <p:spPr/>
        <p:txBody>
          <a:bodyPr/>
          <a:lstStyle/>
          <a:p>
            <a:pPr algn="just">
              <a:buNone/>
            </a:pPr>
            <a:r>
              <a:rPr lang="id-ID" i="1" dirty="0"/>
              <a:t>COST</a:t>
            </a:r>
            <a:r>
              <a:rPr lang="id-ID" dirty="0"/>
              <a:t> adalah penyedia informasi hasil pengkuran dalam unit moneter suatu objek dan cost tercipta karena adanya kegiatan ekonomik dalam suatu organisasi.</a:t>
            </a:r>
          </a:p>
          <a:p>
            <a:pPr algn="just">
              <a:buNone/>
            </a:pPr>
            <a:endParaRPr lang="id-ID" i="1" dirty="0"/>
          </a:p>
          <a:p>
            <a:pPr algn="just">
              <a:buNone/>
            </a:pPr>
            <a:r>
              <a:rPr lang="id-ID" i="1" dirty="0" smtClean="0"/>
              <a:t>EXPENSE</a:t>
            </a:r>
            <a:r>
              <a:rPr lang="id-ID" dirty="0" smtClean="0"/>
              <a:t> </a:t>
            </a:r>
            <a:r>
              <a:rPr lang="id-ID" dirty="0"/>
              <a:t>adalah jasa atau manfaat suatu sumber ekonomik yang telah digunakan dalam rangka menciptakan pendapatan.</a:t>
            </a:r>
          </a:p>
          <a:p>
            <a:pPr marL="0" indent="0">
              <a:buNone/>
            </a:pPr>
            <a:endParaRPr lang="id-ID" dirty="0"/>
          </a:p>
        </p:txBody>
      </p:sp>
    </p:spTree>
    <p:extLst>
      <p:ext uri="{BB962C8B-B14F-4D97-AF65-F5344CB8AC3E}">
        <p14:creationId xmlns:p14="http://schemas.microsoft.com/office/powerpoint/2010/main" val="505444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Penggolongan Cost</a:t>
            </a:r>
            <a:endParaRPr lang="id-ID" b="1" dirty="0"/>
          </a:p>
        </p:txBody>
      </p:sp>
      <p:sp>
        <p:nvSpPr>
          <p:cNvPr id="3" name="Content Placeholder 2"/>
          <p:cNvSpPr>
            <a:spLocks noGrp="1"/>
          </p:cNvSpPr>
          <p:nvPr>
            <p:ph idx="1"/>
          </p:nvPr>
        </p:nvSpPr>
        <p:spPr/>
        <p:txBody>
          <a:bodyPr/>
          <a:lstStyle/>
          <a:p>
            <a:pPr marL="514350" indent="-514350">
              <a:buFont typeface="+mj-lt"/>
              <a:buAutoNum type="arabicPeriod"/>
            </a:pPr>
            <a:r>
              <a:rPr lang="id-ID" dirty="0"/>
              <a:t>Berdasarkan Objek</a:t>
            </a:r>
          </a:p>
          <a:p>
            <a:pPr marL="514350" indent="-514350">
              <a:buFont typeface="+mj-lt"/>
              <a:buAutoNum type="arabicPeriod"/>
            </a:pPr>
            <a:r>
              <a:rPr lang="id-ID" dirty="0"/>
              <a:t>Berdasarkan Periode mempertemukannya dengan pendapatan</a:t>
            </a:r>
          </a:p>
          <a:p>
            <a:pPr marL="514350" indent="-514350">
              <a:buFont typeface="+mj-lt"/>
              <a:buAutoNum type="arabicPeriod"/>
            </a:pPr>
            <a:r>
              <a:rPr lang="id-ID" dirty="0"/>
              <a:t>Berdasarkan fungsi pokok perusahaan</a:t>
            </a:r>
          </a:p>
          <a:p>
            <a:pPr marL="514350" indent="-514350">
              <a:buFont typeface="+mj-lt"/>
              <a:buAutoNum type="arabicPeriod"/>
            </a:pPr>
            <a:r>
              <a:rPr lang="id-ID" dirty="0"/>
              <a:t>Berdasarkan hubungan Kos dengan volume kegiatan</a:t>
            </a:r>
          </a:p>
          <a:p>
            <a:pPr marL="514350" indent="-514350">
              <a:buFont typeface="+mj-lt"/>
              <a:buAutoNum type="arabicPeriod"/>
            </a:pPr>
            <a:r>
              <a:rPr lang="id-ID" dirty="0"/>
              <a:t>Atas dasar waktu</a:t>
            </a:r>
          </a:p>
          <a:p>
            <a:pPr marL="514350" indent="-514350">
              <a:buFont typeface="+mj-lt"/>
              <a:buAutoNum type="arabicPeriod"/>
            </a:pPr>
            <a:r>
              <a:rPr lang="id-ID" dirty="0"/>
              <a:t>Hubungannya dengan perencanaan, pengendalian, dan pembuatan keputusan</a:t>
            </a:r>
          </a:p>
          <a:p>
            <a:endParaRPr lang="id-ID" dirty="0"/>
          </a:p>
        </p:txBody>
      </p:sp>
    </p:spTree>
    <p:extLst>
      <p:ext uri="{BB962C8B-B14F-4D97-AF65-F5344CB8AC3E}">
        <p14:creationId xmlns:p14="http://schemas.microsoft.com/office/powerpoint/2010/main" val="1979411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1. Berdasarkan Objek</a:t>
            </a:r>
            <a:endParaRPr lang="id-ID" b="1" dirty="0"/>
          </a:p>
        </p:txBody>
      </p:sp>
      <p:sp>
        <p:nvSpPr>
          <p:cNvPr id="3" name="Content Placeholder 2"/>
          <p:cNvSpPr>
            <a:spLocks noGrp="1"/>
          </p:cNvSpPr>
          <p:nvPr>
            <p:ph idx="1"/>
          </p:nvPr>
        </p:nvSpPr>
        <p:spPr/>
        <p:txBody>
          <a:bodyPr/>
          <a:lstStyle/>
          <a:p>
            <a:pPr marL="514350" indent="-514350">
              <a:buFont typeface="+mj-lt"/>
              <a:buAutoNum type="alphaLcPeriod"/>
            </a:pPr>
            <a:r>
              <a:rPr lang="id-ID" dirty="0"/>
              <a:t>Kos langsung (</a:t>
            </a:r>
            <a:r>
              <a:rPr lang="id-ID" i="1" dirty="0"/>
              <a:t>direct cost</a:t>
            </a:r>
            <a:r>
              <a:rPr lang="id-ID" dirty="0"/>
              <a:t>)-&gt;kos yang hanya dikeluarkan untuk manfaat objek cost tersebut, contoh: kos bahan baku, kos tenaga kerja langsung.</a:t>
            </a:r>
          </a:p>
          <a:p>
            <a:pPr marL="514350" indent="-514350">
              <a:buFont typeface="+mj-lt"/>
              <a:buAutoNum type="alphaLcPeriod"/>
            </a:pPr>
            <a:r>
              <a:rPr lang="id-ID" dirty="0"/>
              <a:t>Kos tidak langsung (</a:t>
            </a:r>
            <a:r>
              <a:rPr lang="id-ID" i="1" dirty="0"/>
              <a:t>indirect cost</a:t>
            </a:r>
            <a:r>
              <a:rPr lang="id-ID" dirty="0"/>
              <a:t>) -&gt; kos yang dikeluarkan untuk lebih dari satu objek kos dan tidak dapat ditelusur ke salah satu objek kos tertentu. Contoh: kos overhead pabrik.</a:t>
            </a:r>
          </a:p>
          <a:p>
            <a:endParaRPr lang="id-ID" dirty="0"/>
          </a:p>
        </p:txBody>
      </p:sp>
    </p:spTree>
    <p:extLst>
      <p:ext uri="{BB962C8B-B14F-4D97-AF65-F5344CB8AC3E}">
        <p14:creationId xmlns:p14="http://schemas.microsoft.com/office/powerpoint/2010/main" val="3960273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a:t>2. Berdasarkan Periode mempertemukannya dengan pendapatan</a:t>
            </a:r>
          </a:p>
        </p:txBody>
      </p:sp>
      <p:sp>
        <p:nvSpPr>
          <p:cNvPr id="3" name="Content Placeholder 2"/>
          <p:cNvSpPr>
            <a:spLocks noGrp="1"/>
          </p:cNvSpPr>
          <p:nvPr>
            <p:ph idx="1"/>
          </p:nvPr>
        </p:nvSpPr>
        <p:spPr/>
        <p:txBody>
          <a:bodyPr/>
          <a:lstStyle/>
          <a:p>
            <a:pPr marL="514350" indent="-514350">
              <a:buFont typeface="+mj-lt"/>
              <a:buAutoNum type="alphaLcPeriod"/>
            </a:pPr>
            <a:r>
              <a:rPr lang="id-ID" b="1" dirty="0"/>
              <a:t>Kos produk -&gt; kos yang dikeluarkan untuk memproduksi produk. Contoh: kos langsung (Kos bahan baku dan Kos tenaga kerja), kos tidak langsung (kos overhead pabrik)</a:t>
            </a:r>
          </a:p>
          <a:p>
            <a:pPr marL="514350" indent="-514350">
              <a:buFont typeface="+mj-lt"/>
              <a:buAutoNum type="alphaLcPeriod"/>
            </a:pPr>
            <a:r>
              <a:rPr lang="id-ID" dirty="0"/>
              <a:t>Kos periode -&gt; kos yang diidentifikasi dalam interval tertentu, tidak hanya diperlukan untuk memperoleh produk. Contoh: biaya pemasan, biaya administrasi dan umum</a:t>
            </a:r>
          </a:p>
          <a:p>
            <a:endParaRPr lang="id-ID" dirty="0"/>
          </a:p>
        </p:txBody>
      </p:sp>
    </p:spTree>
    <p:extLst>
      <p:ext uri="{BB962C8B-B14F-4D97-AF65-F5344CB8AC3E}">
        <p14:creationId xmlns:p14="http://schemas.microsoft.com/office/powerpoint/2010/main" val="2511162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3. Berdasarkan fungsi pokok perusahaan</a:t>
            </a:r>
            <a:endParaRPr lang="id-ID" dirty="0"/>
          </a:p>
        </p:txBody>
      </p:sp>
      <p:sp>
        <p:nvSpPr>
          <p:cNvPr id="3" name="Content Placeholder 2"/>
          <p:cNvSpPr>
            <a:spLocks noGrp="1"/>
          </p:cNvSpPr>
          <p:nvPr>
            <p:ph idx="1"/>
          </p:nvPr>
        </p:nvSpPr>
        <p:spPr/>
        <p:txBody>
          <a:bodyPr>
            <a:normAutofit lnSpcReduction="10000"/>
          </a:bodyPr>
          <a:lstStyle/>
          <a:p>
            <a:pPr marL="514350" indent="-514350">
              <a:buFont typeface="+mj-lt"/>
              <a:buAutoNum type="alphaLcPeriod"/>
            </a:pPr>
            <a:r>
              <a:rPr lang="id-ID" dirty="0"/>
              <a:t>Kos produksi -&gt; kos yang dikeluarkan untuk mengolah bahan baku menjadi produk jadi. Terdiri dari: kos bahan baku, kos tenaga kerja langsung, kos overhead pabrik. </a:t>
            </a:r>
            <a:r>
              <a:rPr lang="id-ID" b="1" dirty="0"/>
              <a:t>Kos utama: KBB dan KTKL. Kos konversi: KTKL dan KOP</a:t>
            </a:r>
          </a:p>
          <a:p>
            <a:pPr marL="514350" indent="-514350">
              <a:buFont typeface="+mj-lt"/>
              <a:buAutoNum type="alphaLcPeriod"/>
            </a:pPr>
            <a:r>
              <a:rPr lang="id-ID" dirty="0"/>
              <a:t>Biaya pemasaran -&gt; biaya yang terjadi dalam mendapatkan dan memenuhi pesanan. Contoh: biaya promosi, biaya angkut, biaya gaji bag. Penjualan</a:t>
            </a:r>
          </a:p>
          <a:p>
            <a:pPr marL="514350" indent="-514350">
              <a:buFont typeface="+mj-lt"/>
              <a:buAutoNum type="alphaLcPeriod"/>
            </a:pPr>
            <a:r>
              <a:rPr lang="id-ID" dirty="0"/>
              <a:t>Biaya administrasi dan umum (biaya komersial) -&gt; biaya yang dikeluarkan untuk mengarahkan, mengendalikan, dan mengoperasikan perusahaan. Contoh: biaya gaji manajer produksi, biaya gaji bag akuntansi dan personalia, biaya telepon, biaya listrik. </a:t>
            </a:r>
          </a:p>
          <a:p>
            <a:endParaRPr lang="id-ID" dirty="0"/>
          </a:p>
        </p:txBody>
      </p:sp>
    </p:spTree>
    <p:extLst>
      <p:ext uri="{BB962C8B-B14F-4D97-AF65-F5344CB8AC3E}">
        <p14:creationId xmlns:p14="http://schemas.microsoft.com/office/powerpoint/2010/main" val="728893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4. Hubungan kos dengan volume kegiatan</a:t>
            </a:r>
            <a:endParaRPr lang="id-ID" dirty="0"/>
          </a:p>
        </p:txBody>
      </p:sp>
      <p:sp>
        <p:nvSpPr>
          <p:cNvPr id="3" name="Content Placeholder 2"/>
          <p:cNvSpPr>
            <a:spLocks noGrp="1"/>
          </p:cNvSpPr>
          <p:nvPr>
            <p:ph idx="1"/>
          </p:nvPr>
        </p:nvSpPr>
        <p:spPr/>
        <p:txBody>
          <a:bodyPr/>
          <a:lstStyle/>
          <a:p>
            <a:pPr marL="514350" indent="-514350">
              <a:buFont typeface="+mj-lt"/>
              <a:buAutoNum type="alphaLcPeriod"/>
            </a:pPr>
            <a:r>
              <a:rPr lang="id-ID" b="1" dirty="0"/>
              <a:t>Kos tetap (</a:t>
            </a:r>
            <a:r>
              <a:rPr lang="id-ID" b="1" i="1" dirty="0"/>
              <a:t>fixed cost</a:t>
            </a:r>
            <a:r>
              <a:rPr lang="id-ID" b="1" dirty="0"/>
              <a:t>) -&gt; kos yang jumlah totalnya sampai tingkat kegiatan tetrentu relatif tetap dan tidak terpengaruh oleh perubahan volume kegiatan. Contoh: biaya sewa gedung dan asuransi, biaya depresiasi gedung</a:t>
            </a:r>
            <a:r>
              <a:rPr lang="id-ID" dirty="0"/>
              <a:t>.</a:t>
            </a:r>
          </a:p>
          <a:p>
            <a:pPr marL="514350" indent="-514350">
              <a:buFont typeface="+mj-lt"/>
              <a:buAutoNum type="alphaLcPeriod"/>
            </a:pPr>
            <a:r>
              <a:rPr lang="id-ID" dirty="0"/>
              <a:t>Kos variabel (</a:t>
            </a:r>
            <a:r>
              <a:rPr lang="id-ID" i="1" dirty="0"/>
              <a:t>variable cost</a:t>
            </a:r>
            <a:r>
              <a:rPr lang="id-ID" dirty="0"/>
              <a:t>) -&gt; kos yang jumlah totalnya berubah-ubah sebanding dengan perubahan volume kegiatan. Contoh: kos bahan baku langsung dan kos tenaga kerja langsung.</a:t>
            </a:r>
          </a:p>
          <a:p>
            <a:pPr marL="514350" indent="-514350">
              <a:buFont typeface="+mj-lt"/>
              <a:buAutoNum type="alphaLcPeriod"/>
            </a:pPr>
            <a:r>
              <a:rPr lang="id-ID" dirty="0"/>
              <a:t>Kos semi variable -&gt; kos yang sebagian tetap dan sebagian lagi berubah sebanding dengan perubahan volume kegiatan. Contoh: biaya listrik </a:t>
            </a:r>
          </a:p>
          <a:p>
            <a:endParaRPr lang="id-ID" dirty="0"/>
          </a:p>
        </p:txBody>
      </p:sp>
    </p:spTree>
    <p:extLst>
      <p:ext uri="{BB962C8B-B14F-4D97-AF65-F5344CB8AC3E}">
        <p14:creationId xmlns:p14="http://schemas.microsoft.com/office/powerpoint/2010/main" val="272500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5. Atas dasar waktu</a:t>
            </a:r>
            <a:endParaRPr lang="id-ID" b="1" dirty="0"/>
          </a:p>
        </p:txBody>
      </p:sp>
      <p:sp>
        <p:nvSpPr>
          <p:cNvPr id="3" name="Content Placeholder 2"/>
          <p:cNvSpPr>
            <a:spLocks noGrp="1"/>
          </p:cNvSpPr>
          <p:nvPr>
            <p:ph idx="1"/>
          </p:nvPr>
        </p:nvSpPr>
        <p:spPr/>
        <p:txBody>
          <a:bodyPr/>
          <a:lstStyle/>
          <a:p>
            <a:pPr marL="514350" indent="-514350">
              <a:buFont typeface="+mj-lt"/>
              <a:buAutoNum type="alphaLcPeriod"/>
            </a:pPr>
            <a:r>
              <a:rPr lang="id-ID" dirty="0"/>
              <a:t>Kos periode sekarang atau pengeluaran penghasilan (</a:t>
            </a:r>
            <a:r>
              <a:rPr lang="id-ID" i="1" dirty="0"/>
              <a:t>revenue expenditure</a:t>
            </a:r>
            <a:r>
              <a:rPr lang="id-ID" dirty="0"/>
              <a:t>) -&gt; biaya gaji dan biaya depresiasi</a:t>
            </a:r>
          </a:p>
          <a:p>
            <a:pPr marL="514350" indent="-514350">
              <a:buFont typeface="+mj-lt"/>
              <a:buAutoNum type="alphaLcPeriod"/>
            </a:pPr>
            <a:r>
              <a:rPr lang="id-ID" dirty="0"/>
              <a:t>Kos periode yang akan datang atau pengeluaran modal ( </a:t>
            </a:r>
            <a:r>
              <a:rPr lang="id-ID" i="1" dirty="0"/>
              <a:t>capital expenditure</a:t>
            </a:r>
            <a:r>
              <a:rPr lang="id-ID" dirty="0"/>
              <a:t>) -&gt; kos yang manfaatnya dinikmati lebih dari satu periode akuntansi. Contoh: pembelian kendaraan dinas dan pembelian AC untuk ruang pertemuan</a:t>
            </a:r>
          </a:p>
          <a:p>
            <a:endParaRPr lang="id-ID" dirty="0"/>
          </a:p>
        </p:txBody>
      </p:sp>
    </p:spTree>
    <p:extLst>
      <p:ext uri="{BB962C8B-B14F-4D97-AF65-F5344CB8AC3E}">
        <p14:creationId xmlns:p14="http://schemas.microsoft.com/office/powerpoint/2010/main" val="10370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a:t>6. Hubungannya dengan perencanaan, pengendalian, dan pembuatan keputusan</a:t>
            </a:r>
            <a:endParaRPr lang="id-ID" sz="3600"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lphaLcPeriod"/>
            </a:pPr>
            <a:r>
              <a:rPr lang="id-ID" dirty="0"/>
              <a:t>Kos standar dan kos dianggarkan</a:t>
            </a:r>
          </a:p>
          <a:p>
            <a:pPr marL="514350" indent="-514350">
              <a:buFont typeface="+mj-lt"/>
              <a:buAutoNum type="alphaLcPeriod"/>
            </a:pPr>
            <a:r>
              <a:rPr lang="id-ID" dirty="0"/>
              <a:t>Kos terkendali dan tidak terkendali</a:t>
            </a:r>
          </a:p>
          <a:p>
            <a:pPr marL="514350" indent="-514350">
              <a:buFont typeface="+mj-lt"/>
              <a:buAutoNum type="alphaLcPeriod"/>
            </a:pPr>
            <a:r>
              <a:rPr lang="id-ID" dirty="0"/>
              <a:t>Kos tetap </a:t>
            </a:r>
            <a:r>
              <a:rPr lang="id-ID" i="1" dirty="0"/>
              <a:t>commited</a:t>
            </a:r>
            <a:r>
              <a:rPr lang="id-ID" dirty="0"/>
              <a:t> dan </a:t>
            </a:r>
            <a:r>
              <a:rPr lang="id-ID" i="1" dirty="0"/>
              <a:t>discretionary</a:t>
            </a:r>
          </a:p>
          <a:p>
            <a:pPr marL="514350" indent="-514350">
              <a:buFont typeface="+mj-lt"/>
              <a:buAutoNum type="alphaLcPeriod"/>
            </a:pPr>
            <a:r>
              <a:rPr lang="id-ID" dirty="0"/>
              <a:t>Kos relevan dan tidak relevan</a:t>
            </a:r>
          </a:p>
          <a:p>
            <a:pPr marL="514350" indent="-514350">
              <a:buFont typeface="+mj-lt"/>
              <a:buAutoNum type="alphaLcPeriod"/>
            </a:pPr>
            <a:r>
              <a:rPr lang="id-ID" dirty="0"/>
              <a:t>Kos diferensial</a:t>
            </a:r>
          </a:p>
          <a:p>
            <a:pPr marL="514350" indent="-514350">
              <a:buFont typeface="+mj-lt"/>
              <a:buAutoNum type="alphaLcPeriod"/>
            </a:pPr>
            <a:r>
              <a:rPr lang="id-ID" b="1" dirty="0"/>
              <a:t>Kos kesempatan (</a:t>
            </a:r>
            <a:r>
              <a:rPr lang="id-ID" b="1" i="1" dirty="0"/>
              <a:t>opportunity </a:t>
            </a:r>
            <a:r>
              <a:rPr lang="id-ID" b="1" i="1" dirty="0" smtClean="0"/>
              <a:t>cost</a:t>
            </a:r>
            <a:r>
              <a:rPr lang="id-ID" b="1" dirty="0" smtClean="0"/>
              <a:t>) merupakan pendapatan atau penghematan kos yang dikorbankan sebagai akibat dipilihnya alternatif tertentu.</a:t>
            </a:r>
          </a:p>
          <a:p>
            <a:pPr marL="514350" indent="-514350">
              <a:buFont typeface="+mj-lt"/>
              <a:buAutoNum type="alphaLcPeriod"/>
            </a:pPr>
            <a:r>
              <a:rPr lang="id-ID" b="1" dirty="0" smtClean="0"/>
              <a:t>Kos terbenam (sunk cost) adalah biaya yang sudah dikeluarkan/dibenamkan dan tidak dapat diganti dengan cara apapun, baik itu keputusan di masa lalu atau di masa yang akan datang.</a:t>
            </a:r>
            <a:endParaRPr lang="id-ID" b="1" dirty="0"/>
          </a:p>
          <a:p>
            <a:pPr marL="514350" indent="-514350">
              <a:buFont typeface="+mj-lt"/>
              <a:buAutoNum type="alphaLcPeriod"/>
            </a:pPr>
            <a:r>
              <a:rPr lang="id-ID" dirty="0"/>
              <a:t>Kos tutup usaha ( </a:t>
            </a:r>
            <a:r>
              <a:rPr lang="id-ID" i="1" dirty="0"/>
              <a:t>shut down cost</a:t>
            </a:r>
            <a:r>
              <a:rPr lang="id-ID" dirty="0"/>
              <a:t>)</a:t>
            </a:r>
          </a:p>
          <a:p>
            <a:pPr marL="514350" indent="-514350">
              <a:buFont typeface="+mj-lt"/>
              <a:buAutoNum type="alphaLcPeriod"/>
            </a:pPr>
            <a:r>
              <a:rPr lang="id-ID" dirty="0"/>
              <a:t>Kos masala lalu dan kos masa datang (</a:t>
            </a:r>
            <a:r>
              <a:rPr lang="id-ID" i="1" dirty="0"/>
              <a:t>historical and future cost</a:t>
            </a:r>
            <a:r>
              <a:rPr lang="id-ID" dirty="0"/>
              <a:t>)</a:t>
            </a:r>
          </a:p>
          <a:p>
            <a:pPr marL="514350" indent="-514350">
              <a:buFont typeface="+mj-lt"/>
              <a:buAutoNum type="alphaLcPeriod"/>
            </a:pPr>
            <a:r>
              <a:rPr lang="id-ID" dirty="0"/>
              <a:t>Kos dihindarkan dan kos tidak terhindarkan (</a:t>
            </a:r>
            <a:r>
              <a:rPr lang="id-ID" i="1" dirty="0"/>
              <a:t>avoidable and unavoidable cost</a:t>
            </a:r>
            <a:r>
              <a:rPr lang="id-ID" dirty="0"/>
              <a:t>)</a:t>
            </a:r>
          </a:p>
          <a:p>
            <a:endParaRPr lang="id-ID" dirty="0"/>
          </a:p>
        </p:txBody>
      </p:sp>
    </p:spTree>
    <p:extLst>
      <p:ext uri="{BB962C8B-B14F-4D97-AF65-F5344CB8AC3E}">
        <p14:creationId xmlns:p14="http://schemas.microsoft.com/office/powerpoint/2010/main" val="62363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Tujuan </a:t>
            </a:r>
            <a:r>
              <a:rPr lang="id-ID" b="1" dirty="0" smtClean="0"/>
              <a:t>Perusahaan Berorientasi Profit</a:t>
            </a:r>
            <a:r>
              <a:rPr lang="id-ID" b="1" dirty="0"/>
              <a:t>:</a:t>
            </a:r>
            <a:endParaRPr lang="id-ID"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id-ID" dirty="0"/>
              <a:t>Memperoleh laba secara berkesinambungan</a:t>
            </a:r>
          </a:p>
          <a:p>
            <a:pPr marL="514350" indent="-514350">
              <a:buFont typeface="+mj-lt"/>
              <a:buAutoNum type="arabicPeriod"/>
            </a:pPr>
            <a:r>
              <a:rPr lang="id-ID" dirty="0"/>
              <a:t>Efisiensi operasional</a:t>
            </a:r>
          </a:p>
          <a:p>
            <a:pPr marL="514350" indent="-514350">
              <a:buFont typeface="+mj-lt"/>
              <a:buAutoNum type="arabicPeriod"/>
            </a:pPr>
            <a:r>
              <a:rPr lang="id-ID" dirty="0"/>
              <a:t>Kepuasan dan pengembangan karyawan</a:t>
            </a:r>
          </a:p>
          <a:p>
            <a:pPr marL="514350" indent="-514350">
              <a:buFont typeface="+mj-lt"/>
              <a:buAutoNum type="arabicPeriod"/>
            </a:pPr>
            <a:r>
              <a:rPr lang="id-ID" dirty="0"/>
              <a:t>Kualitas produk atau jasa</a:t>
            </a:r>
          </a:p>
          <a:p>
            <a:pPr marL="514350" indent="-514350">
              <a:buFont typeface="+mj-lt"/>
              <a:buAutoNum type="arabicPeriod"/>
            </a:pPr>
            <a:r>
              <a:rPr lang="id-ID" dirty="0"/>
              <a:t>Tanggung jawab sosial masyarakat</a:t>
            </a:r>
          </a:p>
          <a:p>
            <a:pPr marL="514350" indent="-514350">
              <a:buFont typeface="+mj-lt"/>
              <a:buAutoNum type="arabicPeriod"/>
            </a:pPr>
            <a:r>
              <a:rPr lang="id-ID" dirty="0"/>
              <a:t>Kepemimpinan pasar</a:t>
            </a:r>
          </a:p>
          <a:p>
            <a:pPr marL="514350" indent="-514350">
              <a:buFont typeface="+mj-lt"/>
              <a:buAutoNum type="arabicPeriod"/>
            </a:pPr>
            <a:r>
              <a:rPr lang="id-ID" dirty="0"/>
              <a:t>Maximasi deviden</a:t>
            </a:r>
          </a:p>
          <a:p>
            <a:pPr marL="514350" indent="-514350">
              <a:buFont typeface="+mj-lt"/>
              <a:buAutoNum type="arabicPeriod"/>
            </a:pPr>
            <a:r>
              <a:rPr lang="id-ID" dirty="0"/>
              <a:t>Kelangsungan hidup perusahaan</a:t>
            </a:r>
          </a:p>
          <a:p>
            <a:pPr marL="514350" indent="-514350">
              <a:buFont typeface="+mj-lt"/>
              <a:buAutoNum type="arabicPeriod"/>
            </a:pPr>
            <a:r>
              <a:rPr lang="id-ID" dirty="0"/>
              <a:t>Mampu beradaptasi serta fleksibilitas dan pelayanan pada masyarakat</a:t>
            </a:r>
          </a:p>
          <a:p>
            <a:endParaRPr lang="id-ID" dirty="0"/>
          </a:p>
        </p:txBody>
      </p:sp>
    </p:spTree>
    <p:extLst>
      <p:ext uri="{BB962C8B-B14F-4D97-AF65-F5344CB8AC3E}">
        <p14:creationId xmlns:p14="http://schemas.microsoft.com/office/powerpoint/2010/main" val="4171674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Latihan Soal Materi 2</a:t>
            </a:r>
            <a:endParaRPr lang="id-ID"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6491508"/>
              </p:ext>
            </p:extLst>
          </p:nvPr>
        </p:nvGraphicFramePr>
        <p:xfrm>
          <a:off x="767408" y="3705998"/>
          <a:ext cx="5400601" cy="1483360"/>
        </p:xfrm>
        <a:graphic>
          <a:graphicData uri="http://schemas.openxmlformats.org/drawingml/2006/table">
            <a:tbl>
              <a:tblPr firstRow="1" bandRow="1">
                <a:tableStyleId>{5C22544A-7EE6-4342-B048-85BDC9FD1C3A}</a:tableStyleId>
              </a:tblPr>
              <a:tblGrid>
                <a:gridCol w="1728193"/>
                <a:gridCol w="1800200"/>
                <a:gridCol w="1872208"/>
              </a:tblGrid>
              <a:tr h="370840">
                <a:tc>
                  <a:txBody>
                    <a:bodyPr/>
                    <a:lstStyle/>
                    <a:p>
                      <a:r>
                        <a:rPr lang="id-ID" dirty="0" smtClean="0"/>
                        <a:t>Data Produksi</a:t>
                      </a:r>
                      <a:endParaRPr lang="id-ID" dirty="0"/>
                    </a:p>
                  </a:txBody>
                  <a:tcPr/>
                </a:tc>
                <a:tc>
                  <a:txBody>
                    <a:bodyPr/>
                    <a:lstStyle/>
                    <a:p>
                      <a:r>
                        <a:rPr lang="id-ID" dirty="0" smtClean="0"/>
                        <a:t>Persediaan Awal </a:t>
                      </a:r>
                      <a:endParaRPr lang="id-ID" dirty="0"/>
                    </a:p>
                  </a:txBody>
                  <a:tcPr/>
                </a:tc>
                <a:tc>
                  <a:txBody>
                    <a:bodyPr/>
                    <a:lstStyle/>
                    <a:p>
                      <a:r>
                        <a:rPr lang="id-ID" dirty="0" smtClean="0"/>
                        <a:t>Persediaan Akhir</a:t>
                      </a:r>
                      <a:endParaRPr lang="id-ID" dirty="0"/>
                    </a:p>
                  </a:txBody>
                  <a:tcPr/>
                </a:tc>
              </a:tr>
              <a:tr h="370840">
                <a:tc>
                  <a:txBody>
                    <a:bodyPr/>
                    <a:lstStyle/>
                    <a:p>
                      <a:r>
                        <a:rPr lang="id-ID" dirty="0" smtClean="0"/>
                        <a:t>Bahan Baku</a:t>
                      </a:r>
                      <a:endParaRPr lang="id-ID" dirty="0"/>
                    </a:p>
                  </a:txBody>
                  <a:tcPr/>
                </a:tc>
                <a:tc>
                  <a:txBody>
                    <a:bodyPr/>
                    <a:lstStyle/>
                    <a:p>
                      <a:pPr algn="r"/>
                      <a:r>
                        <a:rPr lang="id-ID" dirty="0" smtClean="0"/>
                        <a:t>Rp. 60.000</a:t>
                      </a:r>
                      <a:endParaRPr lang="id-ID" dirty="0"/>
                    </a:p>
                  </a:txBody>
                  <a:tcPr/>
                </a:tc>
                <a:tc>
                  <a:txBody>
                    <a:bodyPr/>
                    <a:lstStyle/>
                    <a:p>
                      <a:pPr algn="r"/>
                      <a:r>
                        <a:rPr lang="id-ID" dirty="0" smtClean="0"/>
                        <a:t>Rp. 50.000</a:t>
                      </a:r>
                      <a:endParaRPr lang="id-ID" dirty="0"/>
                    </a:p>
                  </a:txBody>
                  <a:tcPr/>
                </a:tc>
              </a:tr>
              <a:tr h="370840">
                <a:tc>
                  <a:txBody>
                    <a:bodyPr/>
                    <a:lstStyle/>
                    <a:p>
                      <a:r>
                        <a:rPr lang="id-ID" dirty="0" smtClean="0"/>
                        <a:t>PDP</a:t>
                      </a:r>
                      <a:endParaRPr lang="id-ID" dirty="0"/>
                    </a:p>
                  </a:txBody>
                  <a:tcPr/>
                </a:tc>
                <a:tc>
                  <a:txBody>
                    <a:bodyPr/>
                    <a:lstStyle/>
                    <a:p>
                      <a:pPr algn="r"/>
                      <a:r>
                        <a:rPr lang="id-ID" dirty="0" smtClean="0"/>
                        <a:t>90.000</a:t>
                      </a:r>
                      <a:endParaRPr lang="id-ID" dirty="0"/>
                    </a:p>
                  </a:txBody>
                  <a:tcPr/>
                </a:tc>
                <a:tc>
                  <a:txBody>
                    <a:bodyPr/>
                    <a:lstStyle/>
                    <a:p>
                      <a:pPr algn="r"/>
                      <a:r>
                        <a:rPr lang="id-ID" dirty="0" smtClean="0"/>
                        <a:t>60.000</a:t>
                      </a:r>
                      <a:endParaRPr lang="id-ID" dirty="0"/>
                    </a:p>
                  </a:txBody>
                  <a:tcPr/>
                </a:tc>
              </a:tr>
              <a:tr h="370840">
                <a:tc>
                  <a:txBody>
                    <a:bodyPr/>
                    <a:lstStyle/>
                    <a:p>
                      <a:r>
                        <a:rPr lang="id-ID" dirty="0" smtClean="0"/>
                        <a:t>Produk jadi </a:t>
                      </a:r>
                      <a:endParaRPr lang="id-ID" dirty="0"/>
                    </a:p>
                  </a:txBody>
                  <a:tcPr/>
                </a:tc>
                <a:tc>
                  <a:txBody>
                    <a:bodyPr/>
                    <a:lstStyle/>
                    <a:p>
                      <a:pPr algn="r"/>
                      <a:r>
                        <a:rPr lang="id-ID" dirty="0" smtClean="0"/>
                        <a:t>125.000</a:t>
                      </a:r>
                      <a:endParaRPr lang="id-ID" dirty="0"/>
                    </a:p>
                  </a:txBody>
                  <a:tcPr/>
                </a:tc>
                <a:tc>
                  <a:txBody>
                    <a:bodyPr/>
                    <a:lstStyle/>
                    <a:p>
                      <a:pPr algn="r"/>
                      <a:r>
                        <a:rPr lang="id-ID" dirty="0" smtClean="0"/>
                        <a:t>175.000</a:t>
                      </a:r>
                      <a:endParaRPr lang="id-ID" dirty="0"/>
                    </a:p>
                  </a:txBody>
                  <a:tcPr/>
                </a:tc>
              </a:tr>
            </a:tbl>
          </a:graphicData>
        </a:graphic>
      </p:graphicFrame>
      <p:sp>
        <p:nvSpPr>
          <p:cNvPr id="6" name="Rectangle 5"/>
          <p:cNvSpPr/>
          <p:nvPr/>
        </p:nvSpPr>
        <p:spPr>
          <a:xfrm>
            <a:off x="623392" y="1443841"/>
            <a:ext cx="8520608" cy="4524315"/>
          </a:xfrm>
          <a:prstGeom prst="rect">
            <a:avLst/>
          </a:prstGeom>
        </p:spPr>
        <p:txBody>
          <a:bodyPr wrap="square">
            <a:spAutoFit/>
          </a:bodyPr>
          <a:lstStyle/>
          <a:p>
            <a:pPr>
              <a:buNone/>
            </a:pPr>
            <a:r>
              <a:rPr lang="id-ID" dirty="0"/>
              <a:t>PT Argo Mulya sebuah perusahaan manufaktur memaparkan data-data produksi tahun 2016 sebagai berikut: </a:t>
            </a:r>
          </a:p>
          <a:p>
            <a:pPr>
              <a:buNone/>
            </a:pPr>
            <a:r>
              <a:rPr lang="id-ID" dirty="0"/>
              <a:t>	Pembelian bahan baku 	Rp.    400.000</a:t>
            </a:r>
          </a:p>
          <a:p>
            <a:pPr>
              <a:buNone/>
            </a:pPr>
            <a:r>
              <a:rPr lang="id-ID" dirty="0"/>
              <a:t>	Kos tenaga kerja Langsung	Rp.      60.000</a:t>
            </a:r>
          </a:p>
          <a:p>
            <a:pPr>
              <a:buNone/>
            </a:pPr>
            <a:r>
              <a:rPr lang="id-ID" dirty="0"/>
              <a:t>	Kos Overhead Pabrik 	Rp.    350.000</a:t>
            </a:r>
          </a:p>
          <a:p>
            <a:pPr>
              <a:buNone/>
            </a:pPr>
            <a:r>
              <a:rPr lang="id-ID" dirty="0"/>
              <a:t>	Penjualan		</a:t>
            </a:r>
            <a:r>
              <a:rPr lang="id-ID" dirty="0" smtClean="0"/>
              <a:t>Rp. 2.500.000</a:t>
            </a:r>
            <a:endParaRPr lang="id-ID" dirty="0"/>
          </a:p>
          <a:p>
            <a:pPr>
              <a:buNone/>
            </a:pPr>
            <a:r>
              <a:rPr lang="id-ID" dirty="0"/>
              <a:t>	Biaya pemasaran dan adm	Rp.    475.000</a:t>
            </a:r>
          </a:p>
          <a:p>
            <a:pPr>
              <a:buNone/>
            </a:pPr>
            <a:endParaRPr lang="id-ID" dirty="0"/>
          </a:p>
          <a:p>
            <a:pPr>
              <a:buNone/>
            </a:pPr>
            <a:endParaRPr lang="id-ID" dirty="0"/>
          </a:p>
          <a:p>
            <a:pPr>
              <a:buNone/>
            </a:pPr>
            <a:endParaRPr lang="id-ID" dirty="0" smtClean="0"/>
          </a:p>
          <a:p>
            <a:pPr>
              <a:buNone/>
            </a:pPr>
            <a:endParaRPr lang="id-ID" dirty="0"/>
          </a:p>
          <a:p>
            <a:pPr>
              <a:buNone/>
            </a:pPr>
            <a:endParaRPr lang="id-ID" dirty="0" smtClean="0"/>
          </a:p>
          <a:p>
            <a:pPr>
              <a:buNone/>
            </a:pPr>
            <a:endParaRPr lang="id-ID" dirty="0"/>
          </a:p>
          <a:p>
            <a:pPr>
              <a:buNone/>
            </a:pPr>
            <a:endParaRPr lang="id-ID" dirty="0"/>
          </a:p>
          <a:p>
            <a:pPr>
              <a:buNone/>
            </a:pPr>
            <a:r>
              <a:rPr lang="id-ID" dirty="0" smtClean="0"/>
              <a:t>Hitunglah </a:t>
            </a:r>
            <a:r>
              <a:rPr lang="id-ID" dirty="0"/>
              <a:t>kos bahan baku, kos produksi, kos produk manufaktur, kos produk terjual, dan buatlah laporan rugi laba selama tahun 2016!</a:t>
            </a:r>
          </a:p>
        </p:txBody>
      </p:sp>
    </p:spTree>
    <p:extLst>
      <p:ext uri="{BB962C8B-B14F-4D97-AF65-F5344CB8AC3E}">
        <p14:creationId xmlns:p14="http://schemas.microsoft.com/office/powerpoint/2010/main" val="2337676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a:bodyPr>
          <a:lstStyle/>
          <a:p>
            <a:r>
              <a:rPr lang="id-ID" b="1" u="sng" dirty="0" smtClean="0"/>
              <a:t>Perilaku Kos </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92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smtClean="0"/>
              <a:t>3</a:t>
            </a:r>
            <a:endParaRPr lang="en-US" sz="2400" dirty="0"/>
          </a:p>
        </p:txBody>
      </p:sp>
    </p:spTree>
    <p:extLst>
      <p:ext uri="{BB962C8B-B14F-4D97-AF65-F5344CB8AC3E}">
        <p14:creationId xmlns:p14="http://schemas.microsoft.com/office/powerpoint/2010/main" val="39220250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id-ID" b="1" dirty="0" smtClean="0"/>
              <a:t>Klasifikasi Kos Dalam Hubungannya Dengan Volume Kegiatan</a:t>
            </a:r>
            <a:endParaRPr lang="id-ID" b="1" dirty="0"/>
          </a:p>
        </p:txBody>
      </p:sp>
      <p:sp>
        <p:nvSpPr>
          <p:cNvPr id="5" name="Content Placeholder 4"/>
          <p:cNvSpPr>
            <a:spLocks noGrp="1"/>
          </p:cNvSpPr>
          <p:nvPr>
            <p:ph idx="1"/>
          </p:nvPr>
        </p:nvSpPr>
        <p:spPr/>
        <p:txBody>
          <a:bodyPr/>
          <a:lstStyle/>
          <a:p>
            <a:pPr marL="514350" indent="-514350">
              <a:buFont typeface="+mj-lt"/>
              <a:buAutoNum type="arabicPeriod"/>
              <a:defRPr/>
            </a:pPr>
            <a:r>
              <a:rPr lang="en-US" b="1" i="1" dirty="0"/>
              <a:t>Variable cost</a:t>
            </a:r>
            <a:r>
              <a:rPr lang="id-ID" i="1" dirty="0"/>
              <a:t>: </a:t>
            </a:r>
            <a:r>
              <a:rPr lang="en-US" i="1" dirty="0" err="1"/>
              <a:t>enginereed</a:t>
            </a:r>
            <a:r>
              <a:rPr lang="en-US" i="1" dirty="0"/>
              <a:t> </a:t>
            </a:r>
            <a:r>
              <a:rPr lang="en-US" i="1" dirty="0" err="1"/>
              <a:t>dan</a:t>
            </a:r>
            <a:r>
              <a:rPr lang="en-US" i="1" dirty="0"/>
              <a:t> discretionary</a:t>
            </a:r>
          </a:p>
          <a:p>
            <a:pPr marL="514350" indent="-514350">
              <a:buFont typeface="+mj-lt"/>
              <a:buAutoNum type="arabicPeriod"/>
              <a:defRPr/>
            </a:pPr>
            <a:r>
              <a:rPr lang="id-ID" b="1" i="1" dirty="0"/>
              <a:t>F</a:t>
            </a:r>
            <a:r>
              <a:rPr lang="en-US" b="1" i="1" dirty="0" err="1"/>
              <a:t>ixed</a:t>
            </a:r>
            <a:r>
              <a:rPr lang="en-US" b="1" i="1" dirty="0"/>
              <a:t> cost</a:t>
            </a:r>
            <a:r>
              <a:rPr lang="en-US" i="1" dirty="0"/>
              <a:t>: committed and discretionary.</a:t>
            </a:r>
          </a:p>
          <a:p>
            <a:pPr marL="514350" indent="-514350">
              <a:buFont typeface="+mj-lt"/>
              <a:buAutoNum type="arabicPeriod"/>
              <a:defRPr/>
            </a:pPr>
            <a:r>
              <a:rPr lang="en-US" b="1" i="1" dirty="0"/>
              <a:t>Mixed cost </a:t>
            </a:r>
            <a:r>
              <a:rPr lang="en-US" i="1" dirty="0"/>
              <a:t>(combination of fixed and variable).</a:t>
            </a:r>
          </a:p>
          <a:p>
            <a:pPr lvl="1">
              <a:defRPr/>
            </a:pPr>
            <a:r>
              <a:rPr lang="en-US" i="1" dirty="0" err="1"/>
              <a:t>Scattergraph</a:t>
            </a:r>
            <a:r>
              <a:rPr lang="en-US" i="1" dirty="0"/>
              <a:t> plot of a mixed cost.</a:t>
            </a:r>
          </a:p>
          <a:p>
            <a:pPr lvl="1">
              <a:defRPr/>
            </a:pPr>
            <a:r>
              <a:rPr lang="en-US" i="1" dirty="0"/>
              <a:t>High-low method of mixed cost analysis.</a:t>
            </a:r>
          </a:p>
          <a:p>
            <a:pPr lvl="1">
              <a:defRPr/>
            </a:pPr>
            <a:r>
              <a:rPr lang="en-US" i="1" dirty="0"/>
              <a:t>Least-squares regression method of mixed cost analysis</a:t>
            </a:r>
            <a:endParaRPr lang="id-ID" i="1" dirty="0"/>
          </a:p>
          <a:p>
            <a:endParaRPr lang="id-ID" dirty="0"/>
          </a:p>
        </p:txBody>
      </p:sp>
    </p:spTree>
    <p:extLst>
      <p:ext uri="{BB962C8B-B14F-4D97-AF65-F5344CB8AC3E}">
        <p14:creationId xmlns:p14="http://schemas.microsoft.com/office/powerpoint/2010/main" val="1762004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Biaya Variabel </a:t>
            </a:r>
            <a:endParaRPr lang="id-ID" b="1" dirty="0"/>
          </a:p>
        </p:txBody>
      </p:sp>
      <p:pic>
        <p:nvPicPr>
          <p:cNvPr id="4" name="Picture 5"/>
          <p:cNvPicPr>
            <a:picLocks noGrp="1" noChangeAspect="1" noChangeArrowheads="1"/>
          </p:cNvPicPr>
          <p:nvPr>
            <p:ph sz="half" idx="1"/>
          </p:nvPr>
        </p:nvPicPr>
        <p:blipFill>
          <a:blip r:embed="rId2" cstate="print"/>
          <a:stretch>
            <a:fillRect/>
          </a:stretch>
        </p:blipFill>
        <p:spPr bwMode="auto">
          <a:xfrm>
            <a:off x="6456040" y="1628800"/>
            <a:ext cx="4749800" cy="4191000"/>
          </a:xfrm>
          <a:prstGeom prst="rect">
            <a:avLst/>
          </a:prstGeom>
          <a:solidFill>
            <a:srgbClr val="FFFEFF"/>
          </a:solidFill>
          <a:ln w="76200">
            <a:solidFill>
              <a:srgbClr val="FF0E16"/>
            </a:solidFill>
            <a:miter lim="800000"/>
            <a:headEnd/>
            <a:tailEnd/>
          </a:ln>
        </p:spPr>
      </p:pic>
      <p:sp>
        <p:nvSpPr>
          <p:cNvPr id="6" name="Content Placeholder 5"/>
          <p:cNvSpPr>
            <a:spLocks noGrp="1"/>
          </p:cNvSpPr>
          <p:nvPr>
            <p:ph sz="half" idx="2"/>
          </p:nvPr>
        </p:nvSpPr>
        <p:spPr>
          <a:xfrm>
            <a:off x="335360" y="1700808"/>
            <a:ext cx="5743577" cy="4375048"/>
          </a:xfrm>
        </p:spPr>
        <p:txBody>
          <a:bodyPr/>
          <a:lstStyle/>
          <a:p>
            <a:r>
              <a:rPr lang="en-US" dirty="0" err="1"/>
              <a:t>Biaya</a:t>
            </a:r>
            <a:r>
              <a:rPr lang="en-US" dirty="0"/>
              <a:t> </a:t>
            </a:r>
            <a:r>
              <a:rPr lang="en-US" dirty="0" err="1"/>
              <a:t>variabel</a:t>
            </a:r>
            <a:r>
              <a:rPr lang="en-US" dirty="0"/>
              <a:t> </a:t>
            </a:r>
            <a:r>
              <a:rPr lang="en-US" dirty="0" err="1"/>
              <a:t>adalah</a:t>
            </a:r>
            <a:r>
              <a:rPr lang="en-US" dirty="0"/>
              <a:t> </a:t>
            </a:r>
            <a:r>
              <a:rPr lang="en-US" dirty="0" err="1"/>
              <a:t>biaya</a:t>
            </a:r>
            <a:r>
              <a:rPr lang="en-US" dirty="0"/>
              <a:t> yang </a:t>
            </a:r>
            <a:r>
              <a:rPr lang="en-US" dirty="0" err="1"/>
              <a:t>jumlah</a:t>
            </a:r>
            <a:r>
              <a:rPr lang="en-US" dirty="0"/>
              <a:t> </a:t>
            </a:r>
            <a:r>
              <a:rPr lang="en-US" dirty="0" err="1"/>
              <a:t>totalnya</a:t>
            </a:r>
            <a:r>
              <a:rPr lang="en-US" dirty="0"/>
              <a:t> </a:t>
            </a:r>
            <a:r>
              <a:rPr lang="en-US" dirty="0" err="1"/>
              <a:t>berubah</a:t>
            </a:r>
            <a:r>
              <a:rPr lang="en-US" dirty="0"/>
              <a:t> </a:t>
            </a:r>
            <a:r>
              <a:rPr lang="en-US" dirty="0" err="1"/>
              <a:t>sebanding</a:t>
            </a:r>
            <a:r>
              <a:rPr lang="en-US" dirty="0"/>
              <a:t> </a:t>
            </a:r>
            <a:r>
              <a:rPr lang="en-US" dirty="0" err="1"/>
              <a:t>dengan</a:t>
            </a:r>
            <a:r>
              <a:rPr lang="en-US" dirty="0"/>
              <a:t> </a:t>
            </a:r>
            <a:r>
              <a:rPr lang="en-US" dirty="0" err="1"/>
              <a:t>perubahan</a:t>
            </a:r>
            <a:r>
              <a:rPr lang="en-US" dirty="0"/>
              <a:t> volume </a:t>
            </a:r>
            <a:r>
              <a:rPr lang="en-US" dirty="0" err="1" smtClean="0"/>
              <a:t>aktivitas</a:t>
            </a:r>
            <a:r>
              <a:rPr lang="id-ID" dirty="0" smtClean="0"/>
              <a:t>.</a:t>
            </a:r>
            <a:endParaRPr lang="en-US" dirty="0"/>
          </a:p>
          <a:p>
            <a:pPr marL="0" indent="0">
              <a:buNone/>
            </a:pPr>
            <a:endParaRPr lang="id-ID" dirty="0"/>
          </a:p>
        </p:txBody>
      </p:sp>
    </p:spTree>
    <p:extLst>
      <p:ext uri="{BB962C8B-B14F-4D97-AF65-F5344CB8AC3E}">
        <p14:creationId xmlns:p14="http://schemas.microsoft.com/office/powerpoint/2010/main" val="15880944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Tetap</a:t>
            </a:r>
            <a:endParaRPr lang="id-ID" dirty="0"/>
          </a:p>
        </p:txBody>
      </p:sp>
      <p:sp>
        <p:nvSpPr>
          <p:cNvPr id="3" name="Content Placeholder 2"/>
          <p:cNvSpPr>
            <a:spLocks noGrp="1"/>
          </p:cNvSpPr>
          <p:nvPr>
            <p:ph sz="half" idx="1"/>
          </p:nvPr>
        </p:nvSpPr>
        <p:spPr/>
        <p:txBody>
          <a:bodyPr/>
          <a:lstStyle/>
          <a:p>
            <a:r>
              <a:rPr lang="en-US" dirty="0" err="1"/>
              <a:t>Biaya</a:t>
            </a:r>
            <a:r>
              <a:rPr lang="en-US" dirty="0"/>
              <a:t> </a:t>
            </a:r>
            <a:r>
              <a:rPr lang="en-US" dirty="0" err="1"/>
              <a:t>tetap</a:t>
            </a:r>
            <a:r>
              <a:rPr lang="en-US" dirty="0"/>
              <a:t> </a:t>
            </a:r>
            <a:r>
              <a:rPr lang="en-US" dirty="0" err="1"/>
              <a:t>adalah</a:t>
            </a:r>
            <a:r>
              <a:rPr lang="en-US" dirty="0"/>
              <a:t> </a:t>
            </a:r>
            <a:r>
              <a:rPr lang="en-US" dirty="0" err="1"/>
              <a:t>biaya</a:t>
            </a:r>
            <a:r>
              <a:rPr lang="en-US" dirty="0"/>
              <a:t> yang </a:t>
            </a:r>
            <a:r>
              <a:rPr lang="en-US" dirty="0" err="1"/>
              <a:t>jumlah</a:t>
            </a:r>
            <a:r>
              <a:rPr lang="en-US" dirty="0"/>
              <a:t> </a:t>
            </a:r>
            <a:r>
              <a:rPr lang="en-US" dirty="0" err="1"/>
              <a:t>totalnya</a:t>
            </a:r>
            <a:r>
              <a:rPr lang="en-US" dirty="0"/>
              <a:t> </a:t>
            </a:r>
            <a:r>
              <a:rPr lang="en-US" dirty="0" err="1"/>
              <a:t>konstan</a:t>
            </a:r>
            <a:r>
              <a:rPr lang="en-US" dirty="0"/>
              <a:t> </a:t>
            </a:r>
            <a:r>
              <a:rPr lang="en-US" dirty="0" err="1"/>
              <a:t>dalam</a:t>
            </a:r>
            <a:r>
              <a:rPr lang="en-US" dirty="0"/>
              <a:t> </a:t>
            </a:r>
            <a:r>
              <a:rPr lang="en-US" dirty="0" err="1"/>
              <a:t>kisar</a:t>
            </a:r>
            <a:r>
              <a:rPr lang="en-US" dirty="0"/>
              <a:t> </a:t>
            </a:r>
            <a:r>
              <a:rPr lang="en-US" dirty="0" err="1"/>
              <a:t>tertentu</a:t>
            </a:r>
            <a:r>
              <a:rPr lang="en-US" dirty="0"/>
              <a:t> </a:t>
            </a:r>
            <a:r>
              <a:rPr lang="en-US" dirty="0" err="1"/>
              <a:t>perubahan</a:t>
            </a:r>
            <a:r>
              <a:rPr lang="en-US" dirty="0"/>
              <a:t> volume </a:t>
            </a:r>
            <a:r>
              <a:rPr lang="en-US" dirty="0" err="1"/>
              <a:t>aktivitas</a:t>
            </a:r>
            <a:endParaRPr lang="en-US" dirty="0"/>
          </a:p>
          <a:p>
            <a:endParaRPr lang="id-ID" dirty="0"/>
          </a:p>
        </p:txBody>
      </p:sp>
      <p:pic>
        <p:nvPicPr>
          <p:cNvPr id="5" name="Content Placeholder 4"/>
          <p:cNvPicPr>
            <a:picLocks noGrp="1" noChangeAspect="1" noChangeArrowheads="1"/>
          </p:cNvPicPr>
          <p:nvPr>
            <p:ph sz="half" idx="2"/>
          </p:nvPr>
        </p:nvPicPr>
        <p:blipFill>
          <a:blip r:embed="rId2" cstate="print"/>
          <a:srcRect/>
          <a:stretch>
            <a:fillRect/>
          </a:stretch>
        </p:blipFill>
        <p:spPr bwMode="auto">
          <a:xfrm>
            <a:off x="6807200" y="2207419"/>
            <a:ext cx="4445000" cy="3683000"/>
          </a:xfrm>
          <a:prstGeom prst="rect">
            <a:avLst/>
          </a:prstGeom>
          <a:solidFill>
            <a:srgbClr val="FFFEFF"/>
          </a:solidFill>
          <a:ln w="76200">
            <a:solidFill>
              <a:srgbClr val="FF0E16"/>
            </a:solidFill>
            <a:miter lim="800000"/>
            <a:headEnd/>
            <a:tailEnd/>
          </a:ln>
        </p:spPr>
      </p:pic>
    </p:spTree>
    <p:extLst>
      <p:ext uri="{BB962C8B-B14F-4D97-AF65-F5344CB8AC3E}">
        <p14:creationId xmlns:p14="http://schemas.microsoft.com/office/powerpoint/2010/main" val="306679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Biaya Step Variabel</a:t>
            </a:r>
            <a:endParaRPr lang="id-ID" b="1" dirty="0"/>
          </a:p>
        </p:txBody>
      </p:sp>
      <p:sp>
        <p:nvSpPr>
          <p:cNvPr id="3" name="Content Placeholder 2"/>
          <p:cNvSpPr>
            <a:spLocks noGrp="1"/>
          </p:cNvSpPr>
          <p:nvPr>
            <p:ph sz="half" idx="1"/>
          </p:nvPr>
        </p:nvSpPr>
        <p:spPr/>
        <p:txBody>
          <a:bodyPr/>
          <a:lstStyle/>
          <a:p>
            <a:r>
              <a:rPr lang="en-US" dirty="0" err="1"/>
              <a:t>Biaya</a:t>
            </a:r>
            <a:r>
              <a:rPr lang="en-US" dirty="0"/>
              <a:t> </a:t>
            </a:r>
            <a:r>
              <a:rPr lang="en-US" i="1" dirty="0"/>
              <a:t>step variable</a:t>
            </a:r>
            <a:r>
              <a:rPr lang="en-US" dirty="0"/>
              <a:t> </a:t>
            </a:r>
            <a:r>
              <a:rPr lang="en-US" dirty="0" err="1"/>
              <a:t>adalah</a:t>
            </a:r>
            <a:r>
              <a:rPr lang="en-US" dirty="0"/>
              <a:t> </a:t>
            </a:r>
            <a:r>
              <a:rPr lang="en-US" dirty="0" err="1"/>
              <a:t>biaya</a:t>
            </a:r>
            <a:r>
              <a:rPr lang="en-US" dirty="0"/>
              <a:t> yang </a:t>
            </a:r>
            <a:r>
              <a:rPr lang="en-US" dirty="0" err="1"/>
              <a:t>jumlah</a:t>
            </a:r>
            <a:r>
              <a:rPr lang="en-US" dirty="0"/>
              <a:t> </a:t>
            </a:r>
            <a:r>
              <a:rPr lang="en-US" dirty="0" err="1"/>
              <a:t>totalnya</a:t>
            </a:r>
            <a:r>
              <a:rPr lang="en-US" dirty="0"/>
              <a:t> </a:t>
            </a:r>
            <a:r>
              <a:rPr lang="en-US" dirty="0" err="1"/>
              <a:t>berubah</a:t>
            </a:r>
            <a:r>
              <a:rPr lang="en-US" dirty="0"/>
              <a:t> </a:t>
            </a:r>
            <a:r>
              <a:rPr lang="en-US" dirty="0" err="1"/>
              <a:t>dengan</a:t>
            </a:r>
            <a:r>
              <a:rPr lang="en-US" dirty="0"/>
              <a:t> </a:t>
            </a:r>
            <a:r>
              <a:rPr lang="en-US" dirty="0" err="1"/>
              <a:t>jarak</a:t>
            </a:r>
            <a:r>
              <a:rPr lang="en-US" dirty="0"/>
              <a:t> </a:t>
            </a:r>
            <a:r>
              <a:rPr lang="en-US" dirty="0" err="1"/>
              <a:t>waktu</a:t>
            </a:r>
            <a:r>
              <a:rPr lang="en-US" dirty="0"/>
              <a:t> </a:t>
            </a:r>
            <a:r>
              <a:rPr lang="en-US" dirty="0" err="1"/>
              <a:t>tertentu</a:t>
            </a:r>
            <a:r>
              <a:rPr lang="en-US" dirty="0"/>
              <a:t> </a:t>
            </a:r>
            <a:r>
              <a:rPr lang="en-US" dirty="0" err="1"/>
              <a:t>karena</a:t>
            </a:r>
            <a:r>
              <a:rPr lang="en-US" dirty="0"/>
              <a:t> </a:t>
            </a:r>
            <a:r>
              <a:rPr lang="en-US" dirty="0" err="1"/>
              <a:t>perubahan</a:t>
            </a:r>
            <a:r>
              <a:rPr lang="en-US" dirty="0"/>
              <a:t> volume </a:t>
            </a:r>
            <a:r>
              <a:rPr lang="en-US" dirty="0" err="1"/>
              <a:t>aktivitas</a:t>
            </a:r>
            <a:endParaRPr lang="en-US" dirty="0"/>
          </a:p>
          <a:p>
            <a:endParaRPr lang="id-ID" dirty="0"/>
          </a:p>
        </p:txBody>
      </p:sp>
      <p:pic>
        <p:nvPicPr>
          <p:cNvPr id="5" name="Picture 5"/>
          <p:cNvPicPr>
            <a:picLocks noGrp="1" noChangeAspect="1" noChangeArrowheads="1"/>
          </p:cNvPicPr>
          <p:nvPr>
            <p:ph sz="half" idx="2"/>
          </p:nvPr>
        </p:nvPicPr>
        <p:blipFill>
          <a:blip r:embed="rId2" cstate="print"/>
          <a:srcRect/>
          <a:stretch>
            <a:fillRect/>
          </a:stretch>
        </p:blipFill>
        <p:spPr bwMode="auto">
          <a:xfrm>
            <a:off x="6654800" y="2093119"/>
            <a:ext cx="4749800" cy="3911600"/>
          </a:xfrm>
          <a:prstGeom prst="rect">
            <a:avLst/>
          </a:prstGeom>
          <a:solidFill>
            <a:srgbClr val="FFFEFF"/>
          </a:solidFill>
          <a:ln w="76200">
            <a:solidFill>
              <a:srgbClr val="FF0E16"/>
            </a:solidFill>
            <a:miter lim="800000"/>
            <a:headEnd/>
            <a:tailEnd/>
          </a:ln>
        </p:spPr>
      </p:pic>
    </p:spTree>
    <p:extLst>
      <p:ext uri="{BB962C8B-B14F-4D97-AF65-F5344CB8AC3E}">
        <p14:creationId xmlns:p14="http://schemas.microsoft.com/office/powerpoint/2010/main" val="7704690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id-ID" dirty="0" smtClean="0"/>
              <a:t>Biaya Semi Variabel</a:t>
            </a:r>
            <a:endParaRPr lang="id-ID" dirty="0"/>
          </a:p>
        </p:txBody>
      </p:sp>
      <p:sp>
        <p:nvSpPr>
          <p:cNvPr id="8" name="Content Placeholder 7"/>
          <p:cNvSpPr>
            <a:spLocks noGrp="1"/>
          </p:cNvSpPr>
          <p:nvPr>
            <p:ph sz="half" idx="1"/>
          </p:nvPr>
        </p:nvSpPr>
        <p:spPr/>
        <p:txBody>
          <a:bodyPr/>
          <a:lstStyle/>
          <a:p>
            <a:r>
              <a:rPr lang="en-US" dirty="0" err="1"/>
              <a:t>Biaya</a:t>
            </a:r>
            <a:r>
              <a:rPr lang="en-US" dirty="0"/>
              <a:t> </a:t>
            </a:r>
            <a:r>
              <a:rPr lang="en-US" i="1" dirty="0"/>
              <a:t>semi variable </a:t>
            </a:r>
            <a:r>
              <a:rPr lang="en-US" dirty="0" err="1"/>
              <a:t>adalah</a:t>
            </a:r>
            <a:r>
              <a:rPr lang="en-US" dirty="0"/>
              <a:t> </a:t>
            </a:r>
            <a:r>
              <a:rPr lang="en-US" dirty="0" err="1"/>
              <a:t>biaya</a:t>
            </a:r>
            <a:r>
              <a:rPr lang="en-US" dirty="0"/>
              <a:t> yang </a:t>
            </a:r>
            <a:r>
              <a:rPr lang="en-US" dirty="0" err="1"/>
              <a:t>memiliki</a:t>
            </a:r>
            <a:r>
              <a:rPr lang="en-US" dirty="0"/>
              <a:t> </a:t>
            </a:r>
            <a:r>
              <a:rPr lang="en-US" dirty="0" err="1"/>
              <a:t>unsur</a:t>
            </a:r>
            <a:r>
              <a:rPr lang="en-US" dirty="0"/>
              <a:t> </a:t>
            </a:r>
            <a:r>
              <a:rPr lang="en-US" dirty="0" err="1"/>
              <a:t>perilaku</a:t>
            </a:r>
            <a:r>
              <a:rPr lang="en-US" dirty="0"/>
              <a:t> </a:t>
            </a:r>
            <a:r>
              <a:rPr lang="en-US" dirty="0" err="1"/>
              <a:t>tetap</a:t>
            </a:r>
            <a:r>
              <a:rPr lang="en-US" dirty="0"/>
              <a:t> </a:t>
            </a:r>
            <a:r>
              <a:rPr lang="en-US" dirty="0" err="1"/>
              <a:t>dan</a:t>
            </a:r>
            <a:r>
              <a:rPr lang="en-US" dirty="0"/>
              <a:t> </a:t>
            </a:r>
            <a:r>
              <a:rPr lang="en-US" dirty="0" err="1"/>
              <a:t>variabel</a:t>
            </a:r>
            <a:endParaRPr lang="en-US" dirty="0"/>
          </a:p>
          <a:p>
            <a:endParaRPr lang="id-ID" dirty="0"/>
          </a:p>
        </p:txBody>
      </p:sp>
      <p:pic>
        <p:nvPicPr>
          <p:cNvPr id="10" name="Picture 4"/>
          <p:cNvPicPr>
            <a:picLocks noGrp="1" noChangeAspect="1" noChangeArrowheads="1"/>
          </p:cNvPicPr>
          <p:nvPr>
            <p:ph sz="half" idx="2"/>
          </p:nvPr>
        </p:nvPicPr>
        <p:blipFill>
          <a:blip r:embed="rId2" cstate="print"/>
          <a:srcRect/>
          <a:stretch>
            <a:fillRect/>
          </a:stretch>
        </p:blipFill>
        <p:spPr bwMode="auto">
          <a:xfrm>
            <a:off x="6794500" y="1889919"/>
            <a:ext cx="4470400" cy="4318000"/>
          </a:xfrm>
          <a:prstGeom prst="rect">
            <a:avLst/>
          </a:prstGeom>
          <a:solidFill>
            <a:srgbClr val="FFFEFF"/>
          </a:solidFill>
          <a:ln w="76200">
            <a:solidFill>
              <a:srgbClr val="FF0E16"/>
            </a:solidFill>
            <a:miter lim="800000"/>
            <a:headEnd/>
            <a:tailEnd/>
          </a:ln>
        </p:spPr>
      </p:pic>
    </p:spTree>
    <p:extLst>
      <p:ext uri="{BB962C8B-B14F-4D97-AF65-F5344CB8AC3E}">
        <p14:creationId xmlns:p14="http://schemas.microsoft.com/office/powerpoint/2010/main" val="1453833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b="1" dirty="0" smtClean="0"/>
              <a:t>Metode Pemisahan Mixed Cost</a:t>
            </a:r>
            <a:endParaRPr lang="id-ID" b="1" dirty="0"/>
          </a:p>
        </p:txBody>
      </p:sp>
      <p:sp>
        <p:nvSpPr>
          <p:cNvPr id="6" name="Content Placeholder 5"/>
          <p:cNvSpPr>
            <a:spLocks noGrp="1"/>
          </p:cNvSpPr>
          <p:nvPr>
            <p:ph idx="1"/>
          </p:nvPr>
        </p:nvSpPr>
        <p:spPr/>
        <p:txBody>
          <a:bodyPr/>
          <a:lstStyle/>
          <a:p>
            <a:pPr marL="514350" indent="-514350">
              <a:buFont typeface="+mj-lt"/>
              <a:buAutoNum type="arabicPeriod"/>
            </a:pPr>
            <a:r>
              <a:rPr lang="id-ID" dirty="0" smtClean="0"/>
              <a:t>Metode Scattergraph </a:t>
            </a:r>
          </a:p>
          <a:p>
            <a:pPr marL="514350" indent="-514350">
              <a:buFont typeface="+mj-lt"/>
              <a:buAutoNum type="arabicPeriod"/>
            </a:pPr>
            <a:r>
              <a:rPr lang="id-ID" dirty="0" smtClean="0"/>
              <a:t>Metode High Low (titik tertinggi dan titik terendah)</a:t>
            </a:r>
          </a:p>
          <a:p>
            <a:pPr marL="514350" indent="-514350">
              <a:buFont typeface="+mj-lt"/>
              <a:buAutoNum type="arabicPeriod"/>
            </a:pPr>
            <a:r>
              <a:rPr lang="id-ID" dirty="0" smtClean="0"/>
              <a:t>Metode Least Square</a:t>
            </a:r>
            <a:endParaRPr lang="id-ID" dirty="0"/>
          </a:p>
        </p:txBody>
      </p:sp>
    </p:spTree>
    <p:extLst>
      <p:ext uri="{BB962C8B-B14F-4D97-AF65-F5344CB8AC3E}">
        <p14:creationId xmlns:p14="http://schemas.microsoft.com/office/powerpoint/2010/main" val="1825741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1. Metode Scattergraph</a:t>
            </a:r>
            <a:endParaRPr lang="id-ID" b="1" dirty="0"/>
          </a:p>
        </p:txBody>
      </p:sp>
      <p:sp>
        <p:nvSpPr>
          <p:cNvPr id="3" name="Content Placeholder 2"/>
          <p:cNvSpPr>
            <a:spLocks noGrp="1"/>
          </p:cNvSpPr>
          <p:nvPr>
            <p:ph idx="1"/>
          </p:nvPr>
        </p:nvSpPr>
        <p:spPr/>
        <p:txBody>
          <a:bodyPr/>
          <a:lstStyle/>
          <a:p>
            <a:pPr marL="457200" indent="-457200">
              <a:buNone/>
              <a:defRPr/>
            </a:pPr>
            <a:r>
              <a:rPr lang="en-US" dirty="0" err="1"/>
              <a:t>Metode</a:t>
            </a:r>
            <a:r>
              <a:rPr lang="en-US" dirty="0"/>
              <a:t> </a:t>
            </a:r>
            <a:r>
              <a:rPr lang="en-US" dirty="0" err="1"/>
              <a:t>scattergraph</a:t>
            </a:r>
            <a:r>
              <a:rPr lang="en-US" dirty="0"/>
              <a:t> </a:t>
            </a:r>
            <a:r>
              <a:rPr lang="en-US" dirty="0" err="1"/>
              <a:t>memperhitungkan</a:t>
            </a:r>
            <a:r>
              <a:rPr lang="en-US" dirty="0"/>
              <a:t> </a:t>
            </a:r>
            <a:r>
              <a:rPr lang="en-US" dirty="0" err="1"/>
              <a:t>semua</a:t>
            </a:r>
            <a:r>
              <a:rPr lang="en-US" dirty="0"/>
              <a:t> data </a:t>
            </a:r>
            <a:r>
              <a:rPr lang="en-US" dirty="0" err="1"/>
              <a:t>biaya</a:t>
            </a:r>
            <a:r>
              <a:rPr lang="en-US" dirty="0"/>
              <a:t>. </a:t>
            </a:r>
            <a:r>
              <a:rPr lang="en-US" dirty="0" err="1"/>
              <a:t>Biaya</a:t>
            </a:r>
            <a:r>
              <a:rPr lang="en-US" dirty="0"/>
              <a:t> yang </a:t>
            </a:r>
            <a:r>
              <a:rPr lang="en-US" dirty="0" err="1"/>
              <a:t>terjadi</a:t>
            </a:r>
            <a:r>
              <a:rPr lang="en-US" dirty="0"/>
              <a:t> </a:t>
            </a:r>
            <a:r>
              <a:rPr lang="en-US" dirty="0" err="1"/>
              <a:t>pada</a:t>
            </a:r>
            <a:r>
              <a:rPr lang="en-US" dirty="0"/>
              <a:t> </a:t>
            </a:r>
            <a:r>
              <a:rPr lang="en-US" dirty="0" err="1"/>
              <a:t>berbagai</a:t>
            </a:r>
            <a:r>
              <a:rPr lang="en-US" dirty="0"/>
              <a:t> </a:t>
            </a:r>
            <a:r>
              <a:rPr lang="en-US" dirty="0" err="1"/>
              <a:t>tingkat</a:t>
            </a:r>
            <a:r>
              <a:rPr lang="en-US" dirty="0"/>
              <a:t> </a:t>
            </a:r>
            <a:r>
              <a:rPr lang="en-US" dirty="0" err="1"/>
              <a:t>aktivitas</a:t>
            </a:r>
            <a:r>
              <a:rPr lang="en-US" dirty="0"/>
              <a:t>  di plot </a:t>
            </a:r>
            <a:r>
              <a:rPr lang="en-US" dirty="0" err="1"/>
              <a:t>ke</a:t>
            </a:r>
            <a:r>
              <a:rPr lang="en-US" dirty="0"/>
              <a:t> </a:t>
            </a:r>
            <a:r>
              <a:rPr lang="en-US" dirty="0" err="1"/>
              <a:t>dalam</a:t>
            </a:r>
            <a:r>
              <a:rPr lang="en-US" dirty="0"/>
              <a:t> </a:t>
            </a:r>
            <a:r>
              <a:rPr lang="en-US" dirty="0" err="1"/>
              <a:t>grafik</a:t>
            </a:r>
            <a:r>
              <a:rPr lang="en-US" dirty="0"/>
              <a:t> </a:t>
            </a:r>
            <a:r>
              <a:rPr lang="en-US" dirty="0" err="1"/>
              <a:t>dan</a:t>
            </a:r>
            <a:r>
              <a:rPr lang="en-US" dirty="0"/>
              <a:t> </a:t>
            </a:r>
            <a:r>
              <a:rPr lang="en-US" dirty="0" err="1"/>
              <a:t>ditarik</a:t>
            </a:r>
            <a:r>
              <a:rPr lang="en-US" dirty="0"/>
              <a:t> </a:t>
            </a:r>
            <a:r>
              <a:rPr lang="en-US" dirty="0" err="1"/>
              <a:t>garis</a:t>
            </a:r>
            <a:r>
              <a:rPr lang="en-US" dirty="0"/>
              <a:t> </a:t>
            </a:r>
            <a:r>
              <a:rPr lang="en-US" dirty="0" err="1"/>
              <a:t>dari</a:t>
            </a:r>
            <a:r>
              <a:rPr lang="en-US" dirty="0"/>
              <a:t>  </a:t>
            </a:r>
            <a:r>
              <a:rPr lang="en-US" dirty="0" err="1"/>
              <a:t>titik-titik</a:t>
            </a:r>
            <a:r>
              <a:rPr lang="en-US" dirty="0"/>
              <a:t> yang </a:t>
            </a:r>
            <a:r>
              <a:rPr lang="en-US" dirty="0" err="1"/>
              <a:t>dibuat</a:t>
            </a:r>
            <a:r>
              <a:rPr lang="en-US" dirty="0"/>
              <a:t>. </a:t>
            </a:r>
            <a:r>
              <a:rPr lang="en-US" dirty="0" err="1"/>
              <a:t>Dalam</a:t>
            </a:r>
            <a:r>
              <a:rPr lang="en-US" dirty="0"/>
              <a:t> </a:t>
            </a:r>
            <a:r>
              <a:rPr lang="en-US" dirty="0" err="1"/>
              <a:t>membuat</a:t>
            </a:r>
            <a:r>
              <a:rPr lang="en-US" dirty="0"/>
              <a:t> </a:t>
            </a:r>
            <a:r>
              <a:rPr lang="en-US" dirty="0" err="1"/>
              <a:t>garis</a:t>
            </a:r>
            <a:r>
              <a:rPr lang="en-US" dirty="0"/>
              <a:t> </a:t>
            </a:r>
            <a:r>
              <a:rPr lang="en-US" dirty="0" err="1"/>
              <a:t>tidak</a:t>
            </a:r>
            <a:r>
              <a:rPr lang="en-US" dirty="0"/>
              <a:t> </a:t>
            </a:r>
            <a:r>
              <a:rPr lang="en-US" dirty="0" err="1"/>
              <a:t>hanya</a:t>
            </a:r>
            <a:r>
              <a:rPr lang="en-US" dirty="0"/>
              <a:t> </a:t>
            </a:r>
            <a:r>
              <a:rPr lang="en-US" dirty="0" err="1"/>
              <a:t>memperhitungkan</a:t>
            </a:r>
            <a:r>
              <a:rPr lang="en-US" dirty="0"/>
              <a:t>  </a:t>
            </a:r>
            <a:r>
              <a:rPr lang="en-US" dirty="0" err="1"/>
              <a:t>titik</a:t>
            </a:r>
            <a:r>
              <a:rPr lang="en-US" dirty="0"/>
              <a:t> </a:t>
            </a:r>
            <a:r>
              <a:rPr lang="en-US" dirty="0" err="1"/>
              <a:t>tertinggi</a:t>
            </a:r>
            <a:r>
              <a:rPr lang="en-US" dirty="0"/>
              <a:t> </a:t>
            </a:r>
            <a:r>
              <a:rPr lang="en-US" dirty="0" err="1"/>
              <a:t>dan</a:t>
            </a:r>
            <a:r>
              <a:rPr lang="en-US" dirty="0"/>
              <a:t> </a:t>
            </a:r>
            <a:r>
              <a:rPr lang="en-US" dirty="0" err="1"/>
              <a:t>titik</a:t>
            </a:r>
            <a:r>
              <a:rPr lang="en-US" dirty="0"/>
              <a:t> </a:t>
            </a:r>
            <a:r>
              <a:rPr lang="en-US" dirty="0" err="1"/>
              <a:t>terrendah</a:t>
            </a:r>
            <a:r>
              <a:rPr lang="en-US" dirty="0"/>
              <a:t>, </a:t>
            </a:r>
            <a:r>
              <a:rPr lang="en-US" dirty="0" err="1"/>
              <a:t>namun</a:t>
            </a:r>
            <a:r>
              <a:rPr lang="en-US" dirty="0"/>
              <a:t> </a:t>
            </a:r>
            <a:r>
              <a:rPr lang="en-US" dirty="0" err="1"/>
              <a:t>memperhitungkan</a:t>
            </a:r>
            <a:r>
              <a:rPr lang="en-US" dirty="0"/>
              <a:t> </a:t>
            </a:r>
            <a:r>
              <a:rPr lang="en-US" dirty="0" err="1"/>
              <a:t>semua</a:t>
            </a:r>
            <a:r>
              <a:rPr lang="en-US" dirty="0"/>
              <a:t> </a:t>
            </a:r>
            <a:r>
              <a:rPr lang="en-US" dirty="0" err="1"/>
              <a:t>titik</a:t>
            </a:r>
            <a:r>
              <a:rPr lang="en-US" dirty="0"/>
              <a:t>. </a:t>
            </a:r>
          </a:p>
          <a:p>
            <a:pPr marL="457200" indent="-457200">
              <a:buNone/>
              <a:defRPr/>
            </a:pPr>
            <a:r>
              <a:rPr lang="en-US" dirty="0"/>
              <a:t>	Example: Data </a:t>
            </a:r>
            <a:r>
              <a:rPr lang="en-US" dirty="0" err="1"/>
              <a:t>biaya</a:t>
            </a:r>
            <a:r>
              <a:rPr lang="en-US" dirty="0"/>
              <a:t> </a:t>
            </a:r>
            <a:r>
              <a:rPr lang="en-US" dirty="0" err="1"/>
              <a:t>penagihan</a:t>
            </a:r>
            <a:r>
              <a:rPr lang="en-US" dirty="0"/>
              <a:t> </a:t>
            </a:r>
            <a:r>
              <a:rPr lang="en-US" dirty="0" err="1"/>
              <a:t>dan</a:t>
            </a:r>
            <a:r>
              <a:rPr lang="en-US" dirty="0"/>
              <a:t> </a:t>
            </a:r>
            <a:r>
              <a:rPr lang="en-US" dirty="0" err="1"/>
              <a:t>jumlah</a:t>
            </a:r>
            <a:r>
              <a:rPr lang="en-US" dirty="0"/>
              <a:t> </a:t>
            </a:r>
            <a:r>
              <a:rPr lang="en-US" dirty="0" err="1"/>
              <a:t>pesanan</a:t>
            </a:r>
            <a:r>
              <a:rPr lang="en-US" dirty="0"/>
              <a:t> </a:t>
            </a:r>
            <a:r>
              <a:rPr lang="en-US" dirty="0" err="1"/>
              <a:t>kuartalan</a:t>
            </a:r>
            <a:r>
              <a:rPr lang="en-US" dirty="0"/>
              <a:t> </a:t>
            </a:r>
            <a:r>
              <a:rPr lang="en-US" dirty="0" err="1"/>
              <a:t>pada</a:t>
            </a:r>
            <a:r>
              <a:rPr lang="en-US" dirty="0"/>
              <a:t> 3 </a:t>
            </a:r>
            <a:r>
              <a:rPr lang="en-US" dirty="0" err="1"/>
              <a:t>tahun</a:t>
            </a:r>
            <a:r>
              <a:rPr lang="en-US" dirty="0"/>
              <a:t> </a:t>
            </a:r>
            <a:r>
              <a:rPr lang="en-US" dirty="0" err="1"/>
              <a:t>terakhir</a:t>
            </a:r>
            <a:r>
              <a:rPr lang="en-US" dirty="0"/>
              <a:t> </a:t>
            </a:r>
            <a:r>
              <a:rPr lang="en-US" dirty="0" err="1"/>
              <a:t>sebagai</a:t>
            </a:r>
            <a:r>
              <a:rPr lang="en-US" dirty="0"/>
              <a:t> </a:t>
            </a:r>
            <a:r>
              <a:rPr lang="en-US" dirty="0" err="1"/>
              <a:t>berikut</a:t>
            </a:r>
            <a:r>
              <a:rPr lang="en-US" dirty="0"/>
              <a:t>:</a:t>
            </a:r>
            <a:endParaRPr lang="en-US" i="1" dirty="0"/>
          </a:p>
          <a:p>
            <a:pPr marL="457200" indent="-457200">
              <a:buNone/>
            </a:pPr>
            <a:endParaRPr lang="id-ID" dirty="0"/>
          </a:p>
          <a:p>
            <a:endParaRPr lang="id-ID" dirty="0"/>
          </a:p>
        </p:txBody>
      </p:sp>
    </p:spTree>
    <p:extLst>
      <p:ext uri="{BB962C8B-B14F-4D97-AF65-F5344CB8AC3E}">
        <p14:creationId xmlns:p14="http://schemas.microsoft.com/office/powerpoint/2010/main" val="42718841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1825625"/>
          <a:ext cx="8229600" cy="44500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Quarter</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anchor="b"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Number of Orders</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Billing Costs</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Year 1—1st</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1,500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$42,000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2nd</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1,900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$46,000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3rd</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1,000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$37,000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4th</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1,300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$43,000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Year 2—1st</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2,800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$54,000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2nd</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1,700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$47,000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3rd</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2,100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$51,000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4th</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1,100</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$42,000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Year 3—1st</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2,000</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$48,000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2nd</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2,400</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$53,000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r h="37084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3rd</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2,300</a:t>
                      </a: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Times New Roman" pitchFamily="18" charset="0"/>
                          <a:cs typeface="Tahoma" charset="0"/>
                        </a:rPr>
                        <a:t>$49,000</a:t>
                      </a:r>
                      <a:endParaRPr kumimoji="0" lang="en-US" sz="1200" b="0" i="0" u="none" strike="noStrike" cap="none" normalizeH="0" baseline="0" dirty="0" smtClean="0">
                        <a:ln>
                          <a:noFill/>
                        </a:ln>
                        <a:solidFill>
                          <a:schemeClr val="tx1"/>
                        </a:solidFill>
                        <a:effectLst>
                          <a:outerShdw blurRad="38100" dist="38100" dir="2700000" algn="tl">
                            <a:srgbClr val="000000"/>
                          </a:outerShdw>
                        </a:effectLst>
                        <a:latin typeface="Arial" charset="0"/>
                        <a:ea typeface="Times New Roman" pitchFamily="18" charset="0"/>
                        <a:cs typeface="Tahoma" charset="0"/>
                      </a:endParaRPr>
                    </a:p>
                  </a:txBody>
                  <a:tcPr horzOverflow="overflow"/>
                </a:tc>
              </a:tr>
            </a:tbl>
          </a:graphicData>
        </a:graphic>
      </p:graphicFrame>
    </p:spTree>
    <p:extLst>
      <p:ext uri="{BB962C8B-B14F-4D97-AF65-F5344CB8AC3E}">
        <p14:creationId xmlns:p14="http://schemas.microsoft.com/office/powerpoint/2010/main" val="424054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Struktur Organisasi</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3548557"/>
              </p:ext>
            </p:extLst>
          </p:nvPr>
        </p:nvGraphicFramePr>
        <p:xfrm>
          <a:off x="207963" y="1643063"/>
          <a:ext cx="11636375" cy="4643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5096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Picture1.wmf"/>
          <p:cNvPicPr>
            <a:picLocks noChangeAspect="1"/>
          </p:cNvPicPr>
          <p:nvPr/>
        </p:nvPicPr>
        <p:blipFill>
          <a:blip r:embed="rId2" cstate="print"/>
          <a:stretch>
            <a:fillRect/>
          </a:stretch>
        </p:blipFill>
        <p:spPr>
          <a:xfrm>
            <a:off x="2070617" y="1600200"/>
            <a:ext cx="5002766" cy="4525963"/>
          </a:xfrm>
          <a:prstGeom prst="rect">
            <a:avLst/>
          </a:prstGeom>
        </p:spPr>
      </p:pic>
      <p:sp>
        <p:nvSpPr>
          <p:cNvPr id="3" name="Title 2"/>
          <p:cNvSpPr>
            <a:spLocks noGrp="1"/>
          </p:cNvSpPr>
          <p:nvPr>
            <p:ph type="title"/>
          </p:nvPr>
        </p:nvSpPr>
        <p:spPr/>
        <p:txBody>
          <a:bodyPr/>
          <a:lstStyle/>
          <a:p>
            <a:r>
              <a:rPr lang="id-ID" dirty="0" smtClean="0"/>
              <a:t>A completed scattergraph</a:t>
            </a:r>
            <a:endParaRPr lang="id-ID" dirty="0"/>
          </a:p>
        </p:txBody>
      </p:sp>
      <p:sp>
        <p:nvSpPr>
          <p:cNvPr id="4" name="Content Placeholder 3"/>
          <p:cNvSpPr>
            <a:spLocks noGrp="1"/>
          </p:cNvSpPr>
          <p:nvPr>
            <p:ph idx="1"/>
          </p:nvPr>
        </p:nvSpPr>
        <p:spPr/>
        <p:txBody>
          <a:bodyPr/>
          <a:lstStyle/>
          <a:p>
            <a:pPr marL="0" indent="0">
              <a:buNone/>
            </a:pPr>
            <a:endParaRPr lang="id-ID" dirty="0"/>
          </a:p>
        </p:txBody>
      </p:sp>
    </p:spTree>
    <p:extLst>
      <p:ext uri="{BB962C8B-B14F-4D97-AF65-F5344CB8AC3E}">
        <p14:creationId xmlns:p14="http://schemas.microsoft.com/office/powerpoint/2010/main" val="2492325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43063"/>
            <a:ext cx="11636375" cy="4643437"/>
          </a:xfrm>
        </p:spPr>
        <p:txBody>
          <a:bodyPr>
            <a:normAutofit lnSpcReduction="10000"/>
          </a:bodyPr>
          <a:lstStyle/>
          <a:p>
            <a:pPr>
              <a:lnSpc>
                <a:spcPct val="80000"/>
              </a:lnSpc>
              <a:buNone/>
              <a:defRPr/>
            </a:pPr>
            <a:r>
              <a:rPr lang="en-US" sz="1800" dirty="0" err="1"/>
              <a:t>Persamaan</a:t>
            </a:r>
            <a:r>
              <a:rPr lang="en-US" sz="1800" dirty="0"/>
              <a:t>  linier </a:t>
            </a:r>
            <a:r>
              <a:rPr lang="en-US" sz="1800" dirty="0" err="1"/>
              <a:t>untuk</a:t>
            </a:r>
            <a:r>
              <a:rPr lang="en-US" sz="1800" dirty="0"/>
              <a:t> </a:t>
            </a:r>
            <a:r>
              <a:rPr lang="en-US" sz="1800" dirty="0" err="1"/>
              <a:t>biaya</a:t>
            </a:r>
            <a:r>
              <a:rPr lang="en-US" sz="1800" dirty="0"/>
              <a:t> </a:t>
            </a:r>
            <a:r>
              <a:rPr lang="en-US" sz="1800" dirty="0" err="1"/>
              <a:t>penagihan</a:t>
            </a:r>
            <a:r>
              <a:rPr lang="en-US" sz="1800" dirty="0"/>
              <a:t> </a:t>
            </a:r>
            <a:r>
              <a:rPr lang="en-US" sz="1800" dirty="0" err="1"/>
              <a:t>adalah</a:t>
            </a:r>
            <a:r>
              <a:rPr lang="en-US" sz="1800" dirty="0"/>
              <a:t>: Y = a + </a:t>
            </a:r>
            <a:r>
              <a:rPr lang="en-US" sz="1800" dirty="0" err="1"/>
              <a:t>bX</a:t>
            </a:r>
            <a:r>
              <a:rPr lang="en-US" sz="1800" dirty="0"/>
              <a:t>, a </a:t>
            </a:r>
            <a:r>
              <a:rPr lang="en-US" sz="1800" dirty="0">
                <a:sym typeface="Wingdings" pitchFamily="2" charset="2"/>
              </a:rPr>
              <a:t></a:t>
            </a:r>
            <a:r>
              <a:rPr lang="en-US" sz="1800" dirty="0"/>
              <a:t>total fixed cost, b </a:t>
            </a:r>
            <a:r>
              <a:rPr lang="en-US" sz="1800" dirty="0">
                <a:sym typeface="Wingdings" pitchFamily="2" charset="2"/>
              </a:rPr>
              <a:t></a:t>
            </a:r>
            <a:r>
              <a:rPr lang="en-US" sz="1800" dirty="0"/>
              <a:t> variable cost per unit </a:t>
            </a:r>
            <a:r>
              <a:rPr lang="en-US" sz="1800" dirty="0" err="1"/>
              <a:t>dan</a:t>
            </a:r>
            <a:r>
              <a:rPr lang="en-US" sz="1800" dirty="0"/>
              <a:t> X </a:t>
            </a:r>
            <a:r>
              <a:rPr lang="en-US" sz="1800" dirty="0">
                <a:sym typeface="Wingdings" pitchFamily="2" charset="2"/>
              </a:rPr>
              <a:t></a:t>
            </a:r>
            <a:r>
              <a:rPr lang="en-US" sz="1800" dirty="0"/>
              <a:t> volume </a:t>
            </a:r>
            <a:r>
              <a:rPr lang="en-US" sz="1800" dirty="0" err="1"/>
              <a:t>kegiatan</a:t>
            </a:r>
            <a:r>
              <a:rPr lang="en-US" sz="1800" dirty="0"/>
              <a:t>. </a:t>
            </a:r>
          </a:p>
          <a:p>
            <a:pPr lvl="1">
              <a:lnSpc>
                <a:spcPct val="80000"/>
              </a:lnSpc>
              <a:defRPr/>
            </a:pPr>
            <a:r>
              <a:rPr lang="en-US" sz="1600" dirty="0" err="1"/>
              <a:t>Garis</a:t>
            </a:r>
            <a:r>
              <a:rPr lang="en-US" sz="1600" dirty="0"/>
              <a:t> </a:t>
            </a:r>
            <a:r>
              <a:rPr lang="en-US" sz="1600" dirty="0" err="1"/>
              <a:t>regresi</a:t>
            </a:r>
            <a:r>
              <a:rPr lang="en-US" sz="1600" dirty="0"/>
              <a:t> </a:t>
            </a:r>
            <a:r>
              <a:rPr lang="en-US" sz="1600" dirty="0" err="1"/>
              <a:t>memotong</a:t>
            </a:r>
            <a:r>
              <a:rPr lang="en-US" sz="1600" dirty="0"/>
              <a:t> </a:t>
            </a:r>
            <a:r>
              <a:rPr lang="en-US" sz="1600" dirty="0" err="1"/>
              <a:t>sumbu</a:t>
            </a:r>
            <a:r>
              <a:rPr lang="en-US" sz="1600" dirty="0"/>
              <a:t> Y </a:t>
            </a:r>
            <a:r>
              <a:rPr lang="en-US" sz="1600" dirty="0" err="1"/>
              <a:t>pada</a:t>
            </a:r>
            <a:r>
              <a:rPr lang="en-US" sz="1600" dirty="0"/>
              <a:t> $30,000 </a:t>
            </a:r>
            <a:r>
              <a:rPr lang="en-US" sz="1600" dirty="0" err="1"/>
              <a:t>biaya</a:t>
            </a:r>
            <a:r>
              <a:rPr lang="en-US" sz="1600" dirty="0"/>
              <a:t> </a:t>
            </a:r>
            <a:r>
              <a:rPr lang="en-US" sz="1600" dirty="0" err="1"/>
              <a:t>ini</a:t>
            </a:r>
            <a:r>
              <a:rPr lang="en-US" sz="1600" dirty="0"/>
              <a:t> </a:t>
            </a:r>
            <a:r>
              <a:rPr lang="en-US" sz="1600" dirty="0" err="1"/>
              <a:t>merupakan</a:t>
            </a:r>
            <a:r>
              <a:rPr lang="en-US" sz="1600" dirty="0"/>
              <a:t> total fixed cost </a:t>
            </a:r>
            <a:r>
              <a:rPr lang="en-US" sz="1600" dirty="0" err="1"/>
              <a:t>atau</a:t>
            </a:r>
            <a:r>
              <a:rPr lang="en-US" sz="1600" dirty="0"/>
              <a:t> a.</a:t>
            </a:r>
          </a:p>
          <a:p>
            <a:pPr lvl="1">
              <a:lnSpc>
                <a:spcPct val="80000"/>
              </a:lnSpc>
              <a:defRPr/>
            </a:pPr>
            <a:r>
              <a:rPr lang="en-US" sz="1600" dirty="0"/>
              <a:t>Variable cost per order </a:t>
            </a:r>
            <a:r>
              <a:rPr lang="en-US" sz="1600" dirty="0" err="1"/>
              <a:t>dapat</a:t>
            </a:r>
            <a:r>
              <a:rPr lang="en-US" sz="1600" dirty="0"/>
              <a:t> </a:t>
            </a:r>
            <a:r>
              <a:rPr lang="en-US" sz="1600" dirty="0" err="1"/>
              <a:t>ditentukan</a:t>
            </a:r>
            <a:r>
              <a:rPr lang="en-US" sz="1600" dirty="0"/>
              <a:t> </a:t>
            </a:r>
            <a:r>
              <a:rPr lang="en-US" sz="1600" dirty="0" err="1"/>
              <a:t>sebagai</a:t>
            </a:r>
            <a:r>
              <a:rPr lang="en-US" sz="1600" dirty="0"/>
              <a:t> </a:t>
            </a:r>
            <a:r>
              <a:rPr lang="en-US" sz="1600" dirty="0" err="1"/>
              <a:t>berikut</a:t>
            </a:r>
            <a:r>
              <a:rPr lang="en-US" sz="1600" dirty="0"/>
              <a:t>:</a:t>
            </a:r>
          </a:p>
          <a:p>
            <a:pPr>
              <a:lnSpc>
                <a:spcPct val="80000"/>
              </a:lnSpc>
              <a:buNone/>
              <a:defRPr/>
            </a:pPr>
            <a:r>
              <a:rPr lang="en-US" sz="1800" dirty="0"/>
              <a:t>	</a:t>
            </a:r>
            <a:r>
              <a:rPr lang="en-US" sz="1800" dirty="0" err="1"/>
              <a:t>Pilih</a:t>
            </a:r>
            <a:r>
              <a:rPr lang="en-US" sz="1800" dirty="0"/>
              <a:t> volume yang paling </a:t>
            </a:r>
            <a:r>
              <a:rPr lang="en-US" sz="1800" dirty="0" err="1"/>
              <a:t>dekat</a:t>
            </a:r>
            <a:r>
              <a:rPr lang="en-US" sz="1800" dirty="0"/>
              <a:t> </a:t>
            </a:r>
            <a:r>
              <a:rPr lang="en-US" sz="1800" dirty="0" err="1"/>
              <a:t>dengan</a:t>
            </a:r>
            <a:r>
              <a:rPr lang="en-US" sz="1800" dirty="0"/>
              <a:t> </a:t>
            </a:r>
            <a:r>
              <a:rPr lang="en-US" sz="1800" dirty="0" err="1"/>
              <a:t>garis</a:t>
            </a:r>
            <a:r>
              <a:rPr lang="en-US" sz="1800" dirty="0"/>
              <a:t> (in this case 2,000 orders):</a:t>
            </a:r>
          </a:p>
          <a:p>
            <a:pPr>
              <a:lnSpc>
                <a:spcPct val="80000"/>
              </a:lnSpc>
              <a:buNone/>
              <a:defRPr/>
            </a:pPr>
            <a:r>
              <a:rPr lang="en-US" sz="1800" dirty="0"/>
              <a:t>		Total  cost for 2,000 orders			$48,000</a:t>
            </a:r>
          </a:p>
          <a:p>
            <a:pPr>
              <a:lnSpc>
                <a:spcPct val="80000"/>
              </a:lnSpc>
              <a:buNone/>
              <a:defRPr/>
            </a:pPr>
            <a:r>
              <a:rPr lang="en-US" sz="1800" dirty="0"/>
              <a:t>		Less fixed cost element (intercept)	 	</a:t>
            </a:r>
            <a:r>
              <a:rPr lang="en-US" sz="1800" u="sng" dirty="0"/>
              <a:t> 30,000</a:t>
            </a:r>
          </a:p>
          <a:p>
            <a:pPr>
              <a:lnSpc>
                <a:spcPct val="80000"/>
              </a:lnSpc>
              <a:buNone/>
              <a:defRPr/>
            </a:pPr>
            <a:r>
              <a:rPr lang="en-US" sz="1800" dirty="0"/>
              <a:t>		Variable cost element for 2,000 orders		</a:t>
            </a:r>
            <a:r>
              <a:rPr lang="en-US" sz="1800" u="sng" dirty="0"/>
              <a:t>$18,000</a:t>
            </a:r>
          </a:p>
          <a:p>
            <a:pPr>
              <a:lnSpc>
                <a:spcPct val="80000"/>
              </a:lnSpc>
              <a:buNone/>
              <a:defRPr/>
            </a:pPr>
            <a:r>
              <a:rPr lang="en-US" sz="1800" dirty="0"/>
              <a:t>		VC/unit = $18,000 ÷ 2,000 orders 		= $9 per order.</a:t>
            </a:r>
          </a:p>
          <a:p>
            <a:pPr>
              <a:lnSpc>
                <a:spcPct val="80000"/>
              </a:lnSpc>
              <a:buNone/>
              <a:defRPr/>
            </a:pPr>
            <a:r>
              <a:rPr lang="en-US" sz="1800" dirty="0"/>
              <a:t>	Formula </a:t>
            </a:r>
            <a:r>
              <a:rPr lang="en-US" sz="1800" dirty="0" err="1"/>
              <a:t>biaya</a:t>
            </a:r>
            <a:r>
              <a:rPr lang="en-US" sz="1800" dirty="0"/>
              <a:t> </a:t>
            </a:r>
            <a:r>
              <a:rPr lang="en-US" sz="1800" dirty="0" err="1"/>
              <a:t>penagihan</a:t>
            </a:r>
            <a:r>
              <a:rPr lang="en-US" sz="1800" dirty="0"/>
              <a:t> per </a:t>
            </a:r>
            <a:r>
              <a:rPr lang="en-US" sz="1800" dirty="0" err="1"/>
              <a:t>kuartal</a:t>
            </a:r>
            <a:r>
              <a:rPr lang="en-US" sz="1800" dirty="0"/>
              <a:t> </a:t>
            </a:r>
            <a:r>
              <a:rPr lang="en-US" sz="1800" dirty="0" err="1"/>
              <a:t>adalah</a:t>
            </a:r>
            <a:r>
              <a:rPr lang="en-US" sz="1800" dirty="0"/>
              <a:t> $30,000 fixed cost </a:t>
            </a:r>
            <a:r>
              <a:rPr lang="en-US" sz="1800" dirty="0" err="1"/>
              <a:t>dan</a:t>
            </a:r>
            <a:r>
              <a:rPr lang="en-US" sz="1800" dirty="0"/>
              <a:t> plus $9 per order or:</a:t>
            </a:r>
          </a:p>
          <a:p>
            <a:pPr algn="ctr">
              <a:lnSpc>
                <a:spcPct val="80000"/>
              </a:lnSpc>
              <a:buNone/>
              <a:defRPr/>
            </a:pPr>
            <a:r>
              <a:rPr lang="en-US" sz="1800" dirty="0"/>
              <a:t>Y = $30,000 + $9X,</a:t>
            </a:r>
            <a:endParaRPr lang="en-US" sz="1800" dirty="0">
              <a:sym typeface="Wingdings" pitchFamily="2" charset="2"/>
            </a:endParaRPr>
          </a:p>
          <a:p>
            <a:pPr>
              <a:lnSpc>
                <a:spcPct val="80000"/>
              </a:lnSpc>
              <a:buNone/>
              <a:defRPr/>
            </a:pPr>
            <a:r>
              <a:rPr lang="en-US" sz="1800" dirty="0">
                <a:sym typeface="Wingdings" pitchFamily="2" charset="2"/>
              </a:rPr>
              <a:t>	</a:t>
            </a:r>
            <a:r>
              <a:rPr lang="en-US" sz="1800" dirty="0"/>
              <a:t>X </a:t>
            </a:r>
            <a:r>
              <a:rPr lang="en-US" sz="1800" dirty="0" err="1"/>
              <a:t>menunjukkan</a:t>
            </a:r>
            <a:r>
              <a:rPr lang="en-US" sz="1800" dirty="0"/>
              <a:t> </a:t>
            </a:r>
            <a:r>
              <a:rPr lang="en-US" sz="1800" dirty="0" err="1"/>
              <a:t>jumlah</a:t>
            </a:r>
            <a:r>
              <a:rPr lang="en-US" sz="1800" dirty="0"/>
              <a:t> order</a:t>
            </a:r>
          </a:p>
          <a:p>
            <a:pPr>
              <a:lnSpc>
                <a:spcPct val="80000"/>
              </a:lnSpc>
              <a:buNone/>
              <a:defRPr/>
            </a:pPr>
            <a:r>
              <a:rPr lang="en-US" sz="1800" dirty="0"/>
              <a:t>	</a:t>
            </a:r>
            <a:r>
              <a:rPr lang="en-US" sz="1800" dirty="0" err="1"/>
              <a:t>Kelemahan</a:t>
            </a:r>
            <a:r>
              <a:rPr lang="en-US" sz="1800" dirty="0"/>
              <a:t> </a:t>
            </a:r>
            <a:r>
              <a:rPr lang="en-US" sz="1800" dirty="0" err="1"/>
              <a:t>metode</a:t>
            </a:r>
            <a:r>
              <a:rPr lang="en-US" sz="1800" dirty="0"/>
              <a:t> </a:t>
            </a:r>
            <a:r>
              <a:rPr lang="en-US" sz="1800" dirty="0" err="1"/>
              <a:t>ini</a:t>
            </a:r>
            <a:r>
              <a:rPr lang="en-US" sz="1800" dirty="0"/>
              <a:t> </a:t>
            </a:r>
            <a:r>
              <a:rPr lang="en-US" sz="1800" dirty="0" err="1"/>
              <a:t>adalah</a:t>
            </a:r>
            <a:r>
              <a:rPr lang="en-US" sz="1800" dirty="0"/>
              <a:t>: 1) </a:t>
            </a:r>
            <a:r>
              <a:rPr lang="en-US" sz="1800" dirty="0" err="1"/>
              <a:t>bersifat</a:t>
            </a:r>
            <a:r>
              <a:rPr lang="en-US" sz="1800" dirty="0"/>
              <a:t> </a:t>
            </a:r>
            <a:r>
              <a:rPr lang="en-US" sz="1800" dirty="0" err="1"/>
              <a:t>subyektif</a:t>
            </a:r>
            <a:r>
              <a:rPr lang="en-US" sz="1800" dirty="0"/>
              <a:t> </a:t>
            </a:r>
            <a:r>
              <a:rPr lang="en-US" sz="1800" dirty="0" err="1"/>
              <a:t>artinya</a:t>
            </a:r>
            <a:r>
              <a:rPr lang="en-US" sz="1800" dirty="0"/>
              <a:t> </a:t>
            </a:r>
            <a:r>
              <a:rPr lang="en-US" sz="1800" dirty="0" err="1"/>
              <a:t>tidak</a:t>
            </a:r>
            <a:r>
              <a:rPr lang="en-US" sz="1800" dirty="0"/>
              <a:t> </a:t>
            </a:r>
            <a:r>
              <a:rPr lang="en-US" sz="1800" dirty="0" err="1"/>
              <a:t>mungkin</a:t>
            </a:r>
            <a:r>
              <a:rPr lang="en-US" sz="1800" dirty="0"/>
              <a:t> </a:t>
            </a:r>
            <a:r>
              <a:rPr lang="en-US" sz="1800" dirty="0" err="1"/>
              <a:t>masing-masing</a:t>
            </a:r>
            <a:r>
              <a:rPr lang="en-US" sz="1800" dirty="0"/>
              <a:t> </a:t>
            </a:r>
            <a:r>
              <a:rPr lang="en-US" sz="1800" dirty="0" err="1"/>
              <a:t>analis</a:t>
            </a:r>
            <a:r>
              <a:rPr lang="en-US" sz="1800" dirty="0"/>
              <a:t> </a:t>
            </a:r>
            <a:r>
              <a:rPr lang="en-US" sz="1800" dirty="0" err="1"/>
              <a:t>membuat</a:t>
            </a:r>
            <a:r>
              <a:rPr lang="en-US" sz="1800" dirty="0"/>
              <a:t> </a:t>
            </a:r>
            <a:r>
              <a:rPr lang="en-US" sz="1800" dirty="0" err="1"/>
              <a:t>garis</a:t>
            </a:r>
            <a:r>
              <a:rPr lang="en-US" sz="1800" dirty="0"/>
              <a:t> </a:t>
            </a:r>
            <a:r>
              <a:rPr lang="en-US" sz="1800" dirty="0" err="1"/>
              <a:t>regresi</a:t>
            </a:r>
            <a:r>
              <a:rPr lang="en-US" sz="1800" dirty="0"/>
              <a:t> yang </a:t>
            </a:r>
            <a:r>
              <a:rPr lang="en-US" sz="1800" dirty="0" err="1"/>
              <a:t>sama</a:t>
            </a:r>
            <a:r>
              <a:rPr lang="en-US" sz="1800" dirty="0"/>
              <a:t> </a:t>
            </a:r>
            <a:r>
              <a:rPr lang="en-US" sz="1800" dirty="0" err="1"/>
              <a:t>persis</a:t>
            </a:r>
            <a:r>
              <a:rPr lang="en-US" sz="1800" dirty="0"/>
              <a:t> </a:t>
            </a:r>
            <a:r>
              <a:rPr lang="en-US" sz="1800" dirty="0" err="1"/>
              <a:t>dan</a:t>
            </a:r>
            <a:r>
              <a:rPr lang="en-US" sz="1800" dirty="0"/>
              <a:t> 2) </a:t>
            </a:r>
            <a:r>
              <a:rPr lang="en-US" sz="1800" dirty="0" err="1"/>
              <a:t>perkiraan</a:t>
            </a:r>
            <a:r>
              <a:rPr lang="en-US" sz="1800" dirty="0"/>
              <a:t> </a:t>
            </a:r>
            <a:r>
              <a:rPr lang="en-US" sz="1800" dirty="0" err="1"/>
              <a:t>biaya</a:t>
            </a:r>
            <a:r>
              <a:rPr lang="en-US" sz="1800" dirty="0"/>
              <a:t> </a:t>
            </a:r>
            <a:r>
              <a:rPr lang="en-US" sz="1800" dirty="0" err="1"/>
              <a:t>tetap</a:t>
            </a:r>
            <a:r>
              <a:rPr lang="en-US" sz="1800" dirty="0"/>
              <a:t> </a:t>
            </a:r>
            <a:r>
              <a:rPr lang="en-US" sz="1800" dirty="0" err="1"/>
              <a:t>tidak</a:t>
            </a:r>
            <a:r>
              <a:rPr lang="en-US" sz="1800" dirty="0"/>
              <a:t> </a:t>
            </a:r>
            <a:r>
              <a:rPr lang="en-US" sz="1800" dirty="0" err="1"/>
              <a:t>sama</a:t>
            </a:r>
            <a:r>
              <a:rPr lang="en-US" sz="1800" dirty="0"/>
              <a:t> </a:t>
            </a:r>
            <a:r>
              <a:rPr lang="en-US" sz="1800" dirty="0" err="1"/>
              <a:t>dengan</a:t>
            </a:r>
            <a:r>
              <a:rPr lang="en-US" sz="1800" dirty="0"/>
              <a:t> </a:t>
            </a:r>
            <a:r>
              <a:rPr lang="en-US" sz="1800" dirty="0" err="1"/>
              <a:t>metode</a:t>
            </a:r>
            <a:r>
              <a:rPr lang="en-US" sz="1800" dirty="0"/>
              <a:t> </a:t>
            </a:r>
            <a:r>
              <a:rPr lang="en-US" sz="1800" dirty="0" err="1"/>
              <a:t>lainnya</a:t>
            </a:r>
            <a:r>
              <a:rPr lang="en-US" sz="1800" dirty="0"/>
              <a:t>, </a:t>
            </a:r>
            <a:r>
              <a:rPr lang="en-US" sz="1800" dirty="0" err="1"/>
              <a:t>sebab</a:t>
            </a:r>
            <a:r>
              <a:rPr lang="en-US" sz="1800" dirty="0"/>
              <a:t> </a:t>
            </a:r>
            <a:r>
              <a:rPr lang="en-US" sz="1800" dirty="0" err="1"/>
              <a:t>cukup</a:t>
            </a:r>
            <a:r>
              <a:rPr lang="en-US" sz="1800" dirty="0"/>
              <a:t> </a:t>
            </a:r>
            <a:r>
              <a:rPr lang="en-US" sz="1800" dirty="0" err="1"/>
              <a:t>sulit</a:t>
            </a:r>
            <a:r>
              <a:rPr lang="en-US" sz="1800" dirty="0"/>
              <a:t> </a:t>
            </a:r>
            <a:r>
              <a:rPr lang="en-US" sz="1800" dirty="0" err="1"/>
              <a:t>mengukur</a:t>
            </a:r>
            <a:r>
              <a:rPr lang="en-US" sz="1800" dirty="0"/>
              <a:t> </a:t>
            </a:r>
            <a:r>
              <a:rPr lang="en-US" sz="1800" dirty="0" err="1"/>
              <a:t>perpotongan</a:t>
            </a:r>
            <a:r>
              <a:rPr lang="en-US" sz="1800" dirty="0"/>
              <a:t> </a:t>
            </a:r>
            <a:r>
              <a:rPr lang="en-US" sz="1800" dirty="0" err="1"/>
              <a:t>dengan</a:t>
            </a:r>
            <a:r>
              <a:rPr lang="en-US" sz="1800" dirty="0"/>
              <a:t> </a:t>
            </a:r>
            <a:r>
              <a:rPr lang="en-US" sz="1800" dirty="0" err="1"/>
              <a:t>tepat</a:t>
            </a:r>
            <a:r>
              <a:rPr lang="en-US" sz="1800" dirty="0"/>
              <a:t> </a:t>
            </a:r>
            <a:r>
              <a:rPr lang="en-US" sz="1800" dirty="0" err="1"/>
              <a:t>antara</a:t>
            </a:r>
            <a:r>
              <a:rPr lang="en-US" sz="1800" dirty="0"/>
              <a:t> </a:t>
            </a:r>
            <a:r>
              <a:rPr lang="en-US" sz="1800" dirty="0" err="1"/>
              <a:t>garis</a:t>
            </a:r>
            <a:r>
              <a:rPr lang="en-US" sz="1800" dirty="0"/>
              <a:t> </a:t>
            </a:r>
            <a:r>
              <a:rPr lang="en-US" sz="1800" dirty="0" err="1"/>
              <a:t>regresi</a:t>
            </a:r>
            <a:r>
              <a:rPr lang="en-US" sz="1800" dirty="0"/>
              <a:t> </a:t>
            </a:r>
            <a:r>
              <a:rPr lang="en-US" sz="1800" dirty="0" err="1"/>
              <a:t>dengan</a:t>
            </a:r>
            <a:r>
              <a:rPr lang="en-US" sz="1800" dirty="0"/>
              <a:t> </a:t>
            </a:r>
            <a:r>
              <a:rPr lang="en-US" sz="1800" dirty="0" err="1"/>
              <a:t>sumbu</a:t>
            </a:r>
            <a:r>
              <a:rPr lang="en-US" sz="1800" dirty="0"/>
              <a:t> Y.</a:t>
            </a:r>
          </a:p>
          <a:p>
            <a:endParaRPr lang="id-ID" dirty="0"/>
          </a:p>
        </p:txBody>
      </p:sp>
    </p:spTree>
    <p:extLst>
      <p:ext uri="{BB962C8B-B14F-4D97-AF65-F5344CB8AC3E}">
        <p14:creationId xmlns:p14="http://schemas.microsoft.com/office/powerpoint/2010/main" val="1157132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2. Metode Titik Tertinggi dan Terendah</a:t>
            </a:r>
            <a:endParaRPr lang="id-ID" b="1" dirty="0"/>
          </a:p>
        </p:txBody>
      </p:sp>
      <p:sp>
        <p:nvSpPr>
          <p:cNvPr id="3" name="Content Placeholder 2"/>
          <p:cNvSpPr>
            <a:spLocks noGrp="1"/>
          </p:cNvSpPr>
          <p:nvPr>
            <p:ph idx="1"/>
          </p:nvPr>
        </p:nvSpPr>
        <p:spPr/>
        <p:txBody>
          <a:bodyPr>
            <a:normAutofit fontScale="62500" lnSpcReduction="20000"/>
          </a:bodyPr>
          <a:lstStyle/>
          <a:p>
            <a:r>
              <a:rPr lang="id-ID" b="1" dirty="0" smtClean="0"/>
              <a:t>Contoh</a:t>
            </a:r>
            <a:r>
              <a:rPr lang="en-US" dirty="0" smtClean="0"/>
              <a:t>: </a:t>
            </a:r>
            <a:r>
              <a:rPr lang="en-US" dirty="0"/>
              <a:t>Data </a:t>
            </a:r>
            <a:r>
              <a:rPr lang="en-US" dirty="0" err="1"/>
              <a:t>biaya</a:t>
            </a:r>
            <a:r>
              <a:rPr lang="en-US" dirty="0"/>
              <a:t> </a:t>
            </a:r>
            <a:r>
              <a:rPr lang="en-US" dirty="0" err="1"/>
              <a:t>pengiriman</a:t>
            </a:r>
            <a:r>
              <a:rPr lang="en-US" dirty="0"/>
              <a:t> (shipping cost) </a:t>
            </a:r>
            <a:r>
              <a:rPr lang="en-US" dirty="0" err="1"/>
              <a:t>untuk</a:t>
            </a:r>
            <a:r>
              <a:rPr lang="en-US" dirty="0"/>
              <a:t> </a:t>
            </a:r>
            <a:r>
              <a:rPr lang="en-US" dirty="0" err="1"/>
              <a:t>delapan</a:t>
            </a:r>
            <a:r>
              <a:rPr lang="en-US" dirty="0"/>
              <a:t> </a:t>
            </a:r>
            <a:r>
              <a:rPr lang="en-US" dirty="0" err="1"/>
              <a:t>bulan</a:t>
            </a:r>
            <a:r>
              <a:rPr lang="en-US" dirty="0"/>
              <a:t> </a:t>
            </a:r>
            <a:r>
              <a:rPr lang="en-US" dirty="0" err="1"/>
              <a:t>terakhir</a:t>
            </a:r>
            <a:r>
              <a:rPr lang="en-US" dirty="0"/>
              <a:t> </a:t>
            </a:r>
            <a:r>
              <a:rPr lang="en-US" dirty="0" err="1"/>
              <a:t>sebagai</a:t>
            </a:r>
            <a:r>
              <a:rPr lang="en-US" dirty="0"/>
              <a:t> </a:t>
            </a:r>
            <a:r>
              <a:rPr lang="en-US" dirty="0" err="1"/>
              <a:t>berikut</a:t>
            </a:r>
            <a:r>
              <a:rPr lang="en-US" dirty="0"/>
              <a:t>:</a:t>
            </a:r>
            <a:r>
              <a:rPr lang="en-US" i="1" dirty="0"/>
              <a:t/>
            </a:r>
            <a:br>
              <a:rPr lang="en-US" i="1" dirty="0"/>
            </a:br>
            <a:r>
              <a:rPr lang="en-US" i="1" dirty="0"/>
              <a:t>		Units 			Shipping</a:t>
            </a:r>
            <a:br>
              <a:rPr lang="en-US" i="1" dirty="0"/>
            </a:br>
            <a:r>
              <a:rPr lang="en-US" i="1" dirty="0"/>
              <a:t>		Sold 			Cost</a:t>
            </a:r>
            <a:br>
              <a:rPr lang="en-US" i="1" dirty="0"/>
            </a:br>
            <a:r>
              <a:rPr lang="en-US" dirty="0" smtClean="0"/>
              <a:t>January	  </a:t>
            </a:r>
            <a:r>
              <a:rPr lang="en-US" dirty="0"/>
              <a:t>6,000			$  66,000</a:t>
            </a:r>
            <a:br>
              <a:rPr lang="en-US" dirty="0"/>
            </a:br>
            <a:r>
              <a:rPr lang="en-US" dirty="0" smtClean="0"/>
              <a:t>February</a:t>
            </a:r>
            <a:r>
              <a:rPr lang="en-US" dirty="0"/>
              <a:t>	  5,000			$  65,000</a:t>
            </a:r>
            <a:br>
              <a:rPr lang="en-US" dirty="0"/>
            </a:br>
            <a:r>
              <a:rPr lang="en-US" dirty="0" smtClean="0"/>
              <a:t>March</a:t>
            </a:r>
            <a:r>
              <a:rPr lang="en-US" dirty="0"/>
              <a:t>	  7,000			$  70,000</a:t>
            </a:r>
            <a:br>
              <a:rPr lang="en-US" dirty="0"/>
            </a:br>
            <a:r>
              <a:rPr lang="en-US" dirty="0"/>
              <a:t>April		  9,000			$  80,000</a:t>
            </a:r>
            <a:br>
              <a:rPr lang="en-US" dirty="0"/>
            </a:br>
            <a:r>
              <a:rPr lang="en-US" dirty="0"/>
              <a:t>May		  8,000			$  76,000</a:t>
            </a:r>
            <a:br>
              <a:rPr lang="en-US" dirty="0"/>
            </a:br>
            <a:r>
              <a:rPr lang="en-US" dirty="0"/>
              <a:t>June		10,000			$  85,000</a:t>
            </a:r>
            <a:br>
              <a:rPr lang="en-US" dirty="0"/>
            </a:br>
            <a:r>
              <a:rPr lang="en-US" dirty="0"/>
              <a:t>July		12,000			$100,000</a:t>
            </a:r>
            <a:br>
              <a:rPr lang="en-US" dirty="0"/>
            </a:br>
            <a:r>
              <a:rPr lang="en-US" dirty="0"/>
              <a:t>August	</a:t>
            </a:r>
            <a:r>
              <a:rPr lang="en-US" dirty="0" smtClean="0"/>
              <a:t>11,000</a:t>
            </a:r>
            <a:r>
              <a:rPr lang="en-US" dirty="0"/>
              <a:t>			$  87,000</a:t>
            </a:r>
            <a:r>
              <a:rPr lang="id-ID" dirty="0"/>
              <a:t/>
            </a:r>
            <a:br>
              <a:rPr lang="id-ID" dirty="0"/>
            </a:br>
            <a:endParaRPr lang="id-ID" dirty="0" smtClean="0"/>
          </a:p>
          <a:p>
            <a:endParaRPr lang="id-ID" dirty="0" smtClean="0"/>
          </a:p>
          <a:p>
            <a:r>
              <a:rPr lang="id-ID" b="1" dirty="0" smtClean="0"/>
              <a:t>Jawaban</a:t>
            </a:r>
            <a:r>
              <a:rPr lang="id-ID" dirty="0" smtClean="0"/>
              <a:t>: </a:t>
            </a:r>
            <a:r>
              <a:rPr lang="en-US" dirty="0" err="1" smtClean="0"/>
              <a:t>Dengan</a:t>
            </a:r>
            <a:r>
              <a:rPr lang="en-US" dirty="0" smtClean="0"/>
              <a:t>  </a:t>
            </a:r>
            <a:r>
              <a:rPr lang="en-US" dirty="0"/>
              <a:t>the high-low method, </a:t>
            </a:r>
            <a:r>
              <a:rPr lang="en-US" dirty="0" err="1"/>
              <a:t>untuk</a:t>
            </a:r>
            <a:r>
              <a:rPr lang="en-US" dirty="0"/>
              <a:t> </a:t>
            </a:r>
            <a:r>
              <a:rPr lang="en-US" dirty="0" err="1"/>
              <a:t>menentukan</a:t>
            </a:r>
            <a:r>
              <a:rPr lang="en-US" dirty="0"/>
              <a:t> </a:t>
            </a:r>
            <a:r>
              <a:rPr lang="en-US" dirty="0" err="1"/>
              <a:t>estimasi</a:t>
            </a:r>
            <a:r>
              <a:rPr lang="en-US" dirty="0"/>
              <a:t> variable cost per unit, </a:t>
            </a:r>
            <a:r>
              <a:rPr lang="en-US" dirty="0" err="1"/>
              <a:t>akan</a:t>
            </a:r>
            <a:r>
              <a:rPr lang="en-US" dirty="0"/>
              <a:t> </a:t>
            </a:r>
            <a:r>
              <a:rPr lang="en-US" dirty="0" err="1"/>
              <a:t>dipilih</a:t>
            </a:r>
            <a:r>
              <a:rPr lang="en-US" dirty="0"/>
              <a:t> </a:t>
            </a:r>
            <a:r>
              <a:rPr lang="en-US" dirty="0" err="1"/>
              <a:t>dua</a:t>
            </a:r>
            <a:r>
              <a:rPr lang="en-US" dirty="0"/>
              <a:t> </a:t>
            </a:r>
            <a:r>
              <a:rPr lang="en-US" dirty="0" err="1"/>
              <a:t>titik</a:t>
            </a:r>
            <a:r>
              <a:rPr lang="en-US" dirty="0"/>
              <a:t>, </a:t>
            </a:r>
            <a:r>
              <a:rPr lang="en-US" dirty="0" err="1"/>
              <a:t>yaitu</a:t>
            </a:r>
            <a:r>
              <a:rPr lang="en-US" dirty="0"/>
              <a:t> </a:t>
            </a:r>
            <a:r>
              <a:rPr lang="en-US" dirty="0" err="1"/>
              <a:t>aktivitas</a:t>
            </a:r>
            <a:r>
              <a:rPr lang="en-US" dirty="0"/>
              <a:t> </a:t>
            </a:r>
            <a:r>
              <a:rPr lang="en-US" dirty="0" err="1"/>
              <a:t>tertinggi</a:t>
            </a:r>
            <a:r>
              <a:rPr lang="en-US" dirty="0"/>
              <a:t> </a:t>
            </a:r>
            <a:r>
              <a:rPr lang="en-US" dirty="0" err="1"/>
              <a:t>dan</a:t>
            </a:r>
            <a:r>
              <a:rPr lang="en-US" dirty="0"/>
              <a:t> </a:t>
            </a:r>
            <a:r>
              <a:rPr lang="en-US" dirty="0" err="1"/>
              <a:t>aktivitas</a:t>
            </a:r>
            <a:r>
              <a:rPr lang="en-US" dirty="0"/>
              <a:t> </a:t>
            </a:r>
            <a:r>
              <a:rPr lang="en-US" dirty="0" err="1"/>
              <a:t>terrendah</a:t>
            </a:r>
            <a:r>
              <a:rPr lang="en-US" dirty="0"/>
              <a:t>.</a:t>
            </a:r>
            <a:r>
              <a:rPr lang="en-US" i="1" dirty="0"/>
              <a:t/>
            </a:r>
            <a:br>
              <a:rPr lang="en-US" i="1" dirty="0"/>
            </a:br>
            <a:r>
              <a:rPr lang="en-US" i="1" dirty="0"/>
              <a:t>				Units 			Shipping		</a:t>
            </a:r>
            <a:br>
              <a:rPr lang="en-US" i="1" dirty="0"/>
            </a:br>
            <a:r>
              <a:rPr lang="en-US" i="1" dirty="0"/>
              <a:t>				Sold			Cost</a:t>
            </a:r>
            <a:br>
              <a:rPr lang="en-US" i="1" dirty="0"/>
            </a:br>
            <a:r>
              <a:rPr lang="en-US" dirty="0"/>
              <a:t>High activity level, </a:t>
            </a:r>
            <a:r>
              <a:rPr lang="en-US" dirty="0" smtClean="0"/>
              <a:t>July</a:t>
            </a:r>
            <a:r>
              <a:rPr lang="id-ID" dirty="0" smtClean="0"/>
              <a:t> </a:t>
            </a:r>
            <a:r>
              <a:rPr lang="en-US" dirty="0"/>
              <a:t>	12,000			</a:t>
            </a:r>
            <a:r>
              <a:rPr lang="en-US" dirty="0" smtClean="0"/>
              <a:t>$</a:t>
            </a:r>
            <a:r>
              <a:rPr lang="en-US" dirty="0"/>
              <a:t>100,000</a:t>
            </a:r>
            <a:br>
              <a:rPr lang="en-US" dirty="0"/>
            </a:br>
            <a:r>
              <a:rPr lang="en-US" dirty="0"/>
              <a:t>Low activity level, February	 </a:t>
            </a:r>
            <a:r>
              <a:rPr lang="en-US" u="sng" dirty="0"/>
              <a:t> 5,000   		</a:t>
            </a:r>
            <a:r>
              <a:rPr lang="en-US" u="sng" dirty="0" smtClean="0"/>
              <a:t>    </a:t>
            </a:r>
            <a:r>
              <a:rPr lang="id-ID" u="sng" dirty="0" smtClean="0"/>
              <a:t>              </a:t>
            </a:r>
            <a:r>
              <a:rPr lang="en-US" u="sng" dirty="0" smtClean="0"/>
              <a:t>65,000</a:t>
            </a:r>
            <a:r>
              <a:rPr lang="en-US" u="sng" dirty="0"/>
              <a:t/>
            </a:r>
            <a:br>
              <a:rPr lang="en-US" u="sng" dirty="0"/>
            </a:br>
            <a:r>
              <a:rPr lang="en-US" dirty="0"/>
              <a:t>Change			 </a:t>
            </a:r>
            <a:r>
              <a:rPr lang="en-US" u="sng" dirty="0"/>
              <a:t> 7,000 	                 </a:t>
            </a:r>
            <a:r>
              <a:rPr lang="id-ID" u="sng" dirty="0"/>
              <a:t>	</a:t>
            </a:r>
            <a:r>
              <a:rPr lang="id-ID" u="sng" dirty="0" smtClean="0"/>
              <a:t> </a:t>
            </a:r>
            <a:r>
              <a:rPr lang="en-US" u="sng" dirty="0" smtClean="0"/>
              <a:t>$</a:t>
            </a:r>
            <a:r>
              <a:rPr lang="en-US" u="sng" dirty="0"/>
              <a:t> 35,000</a:t>
            </a:r>
            <a:br>
              <a:rPr lang="en-US" u="sng" dirty="0"/>
            </a:br>
            <a:endParaRPr lang="id-ID" dirty="0"/>
          </a:p>
        </p:txBody>
      </p:sp>
    </p:spTree>
    <p:extLst>
      <p:ext uri="{BB962C8B-B14F-4D97-AF65-F5344CB8AC3E}">
        <p14:creationId xmlns:p14="http://schemas.microsoft.com/office/powerpoint/2010/main" val="3368153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id-ID" dirty="0"/>
          </a:p>
        </p:txBody>
      </p:sp>
      <p:pic>
        <p:nvPicPr>
          <p:cNvPr id="4" name="Content Placeholder 4" descr="Picture2.png"/>
          <p:cNvPicPr>
            <a:picLocks noGrp="1" noChangeAspect="1"/>
          </p:cNvPicPr>
          <p:nvPr>
            <p:ph sz="half" idx="1"/>
          </p:nvPr>
        </p:nvPicPr>
        <p:blipFill>
          <a:blip r:embed="rId2" cstate="print"/>
          <a:stretch>
            <a:fillRect/>
          </a:stretch>
        </p:blipFill>
        <p:spPr>
          <a:xfrm>
            <a:off x="767408" y="2492896"/>
            <a:ext cx="4736200" cy="499831"/>
          </a:xfrm>
        </p:spPr>
      </p:pic>
      <p:pic>
        <p:nvPicPr>
          <p:cNvPr id="5" name="Picture 4" descr="Picture3.png"/>
          <p:cNvPicPr>
            <a:picLocks noChangeAspect="1"/>
          </p:cNvPicPr>
          <p:nvPr/>
        </p:nvPicPr>
        <p:blipFill>
          <a:blip r:embed="rId3" cstate="print"/>
          <a:stretch>
            <a:fillRect/>
          </a:stretch>
        </p:blipFill>
        <p:spPr>
          <a:xfrm>
            <a:off x="767408" y="3585816"/>
            <a:ext cx="4279039" cy="956993"/>
          </a:xfrm>
          <a:prstGeom prst="rect">
            <a:avLst/>
          </a:prstGeom>
        </p:spPr>
      </p:pic>
      <p:sp>
        <p:nvSpPr>
          <p:cNvPr id="2" name="Content Placeholder 1"/>
          <p:cNvSpPr>
            <a:spLocks noGrp="1"/>
          </p:cNvSpPr>
          <p:nvPr>
            <p:ph sz="half" idx="2"/>
          </p:nvPr>
        </p:nvSpPr>
        <p:spPr/>
        <p:txBody>
          <a:bodyPr/>
          <a:lstStyle/>
          <a:p>
            <a:endParaRPr lang="id-ID" dirty="0"/>
          </a:p>
        </p:txBody>
      </p:sp>
    </p:spTree>
    <p:extLst>
      <p:ext uri="{BB962C8B-B14F-4D97-AF65-F5344CB8AC3E}">
        <p14:creationId xmlns:p14="http://schemas.microsoft.com/office/powerpoint/2010/main" val="25505803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3. Metode least square</a:t>
            </a:r>
            <a:endParaRPr lang="id-ID" b="1" dirty="0"/>
          </a:p>
        </p:txBody>
      </p:sp>
      <p:sp>
        <p:nvSpPr>
          <p:cNvPr id="3" name="Content Placeholder 2"/>
          <p:cNvSpPr>
            <a:spLocks noGrp="1"/>
          </p:cNvSpPr>
          <p:nvPr>
            <p:ph idx="1"/>
          </p:nvPr>
        </p:nvSpPr>
        <p:spPr/>
        <p:txBody>
          <a:bodyPr/>
          <a:lstStyle/>
          <a:p>
            <a:pPr>
              <a:defRPr/>
            </a:pPr>
            <a:r>
              <a:rPr lang="en-US" dirty="0" err="1"/>
              <a:t>Nilai</a:t>
            </a:r>
            <a:r>
              <a:rPr lang="en-US" dirty="0"/>
              <a:t> b (</a:t>
            </a:r>
            <a:r>
              <a:rPr lang="en-US" dirty="0" err="1"/>
              <a:t>biaya</a:t>
            </a:r>
            <a:r>
              <a:rPr lang="en-US" dirty="0"/>
              <a:t> </a:t>
            </a:r>
            <a:r>
              <a:rPr lang="en-US" dirty="0" err="1"/>
              <a:t>variabel</a:t>
            </a:r>
            <a:r>
              <a:rPr lang="en-US" dirty="0"/>
              <a:t> per unit) </a:t>
            </a:r>
            <a:r>
              <a:rPr lang="en-US" dirty="0" err="1"/>
              <a:t>ditentukan</a:t>
            </a:r>
            <a:r>
              <a:rPr lang="en-US" dirty="0"/>
              <a:t> </a:t>
            </a:r>
            <a:r>
              <a:rPr lang="en-US" dirty="0" err="1"/>
              <a:t>dengan</a:t>
            </a:r>
            <a:r>
              <a:rPr lang="en-US" dirty="0"/>
              <a:t>:</a:t>
            </a:r>
          </a:p>
          <a:p>
            <a:pPr lvl="1">
              <a:buNone/>
              <a:defRPr/>
            </a:pPr>
            <a:r>
              <a:rPr lang="en-US" dirty="0"/>
              <a:t>             XY</a:t>
            </a:r>
          </a:p>
          <a:p>
            <a:pPr lvl="1">
              <a:buNone/>
              <a:defRPr/>
            </a:pPr>
            <a:r>
              <a:rPr lang="en-US" dirty="0"/>
              <a:t>		----------------</a:t>
            </a:r>
          </a:p>
          <a:p>
            <a:pPr lvl="1">
              <a:buNone/>
              <a:defRPr/>
            </a:pPr>
            <a:r>
              <a:rPr lang="en-US" dirty="0"/>
              <a:t>			X2</a:t>
            </a:r>
          </a:p>
          <a:p>
            <a:pPr lvl="1">
              <a:buNone/>
              <a:defRPr/>
            </a:pPr>
            <a:r>
              <a:rPr lang="en-US" dirty="0"/>
              <a:t>X	= </a:t>
            </a:r>
            <a:r>
              <a:rPr lang="en-US" dirty="0" err="1"/>
              <a:t>Aktivitas</a:t>
            </a:r>
            <a:endParaRPr lang="en-US" dirty="0"/>
          </a:p>
          <a:p>
            <a:pPr lvl="1">
              <a:buNone/>
              <a:defRPr/>
            </a:pPr>
            <a:r>
              <a:rPr lang="en-US" dirty="0"/>
              <a:t>Y	= Total </a:t>
            </a:r>
            <a:r>
              <a:rPr lang="en-US" dirty="0" err="1"/>
              <a:t>Biaya</a:t>
            </a:r>
            <a:endParaRPr lang="en-US" dirty="0"/>
          </a:p>
          <a:p>
            <a:pPr lvl="1">
              <a:buNone/>
              <a:defRPr/>
            </a:pPr>
            <a:endParaRPr lang="en-US" dirty="0"/>
          </a:p>
          <a:p>
            <a:pPr>
              <a:defRPr/>
            </a:pPr>
            <a:r>
              <a:rPr lang="en-US" dirty="0" err="1"/>
              <a:t>Nilai</a:t>
            </a:r>
            <a:r>
              <a:rPr lang="en-US" dirty="0"/>
              <a:t> a (</a:t>
            </a:r>
            <a:r>
              <a:rPr lang="en-US" dirty="0" err="1"/>
              <a:t>biaya</a:t>
            </a:r>
            <a:r>
              <a:rPr lang="en-US" dirty="0"/>
              <a:t> </a:t>
            </a:r>
            <a:r>
              <a:rPr lang="en-US" dirty="0" err="1"/>
              <a:t>tetap</a:t>
            </a:r>
            <a:r>
              <a:rPr lang="en-US" dirty="0"/>
              <a:t> total per </a:t>
            </a:r>
            <a:r>
              <a:rPr lang="en-US" dirty="0" err="1"/>
              <a:t>periode</a:t>
            </a:r>
            <a:r>
              <a:rPr lang="en-US" dirty="0"/>
              <a:t>) </a:t>
            </a:r>
          </a:p>
          <a:p>
            <a:endParaRPr lang="id-ID" dirty="0"/>
          </a:p>
        </p:txBody>
      </p:sp>
    </p:spTree>
    <p:extLst>
      <p:ext uri="{BB962C8B-B14F-4D97-AF65-F5344CB8AC3E}">
        <p14:creationId xmlns:p14="http://schemas.microsoft.com/office/powerpoint/2010/main" val="8849691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lnSpc>
                <a:spcPct val="80000"/>
              </a:lnSpc>
              <a:buNone/>
              <a:defRPr/>
            </a:pPr>
            <a:r>
              <a:rPr lang="id-ID" b="1" dirty="0" smtClean="0"/>
              <a:t>Contoh</a:t>
            </a:r>
            <a:r>
              <a:rPr lang="en-US" dirty="0" smtClean="0"/>
              <a:t>: </a:t>
            </a:r>
            <a:r>
              <a:rPr lang="en-US" dirty="0" err="1"/>
              <a:t>Montase</a:t>
            </a:r>
            <a:r>
              <a:rPr lang="en-US" dirty="0"/>
              <a:t> Hospital </a:t>
            </a:r>
            <a:r>
              <a:rPr lang="en-US" dirty="0" err="1"/>
              <a:t>mengoperasikan</a:t>
            </a:r>
            <a:r>
              <a:rPr lang="en-US" dirty="0"/>
              <a:t> cafeteria for employees. Management </a:t>
            </a:r>
            <a:r>
              <a:rPr lang="en-US" dirty="0" err="1"/>
              <a:t>ingin</a:t>
            </a:r>
            <a:r>
              <a:rPr lang="en-US" dirty="0"/>
              <a:t> </a:t>
            </a:r>
            <a:r>
              <a:rPr lang="en-US" dirty="0" err="1"/>
              <a:t>mengetahui</a:t>
            </a:r>
            <a:r>
              <a:rPr lang="en-US" dirty="0"/>
              <a:t> </a:t>
            </a:r>
            <a:r>
              <a:rPr lang="en-US" dirty="0" err="1"/>
              <a:t>pengaruh</a:t>
            </a:r>
            <a:r>
              <a:rPr lang="en-US" dirty="0"/>
              <a:t> </a:t>
            </a:r>
            <a:r>
              <a:rPr lang="en-US" dirty="0" err="1"/>
              <a:t>biaya</a:t>
            </a:r>
            <a:r>
              <a:rPr lang="en-US" dirty="0"/>
              <a:t> cafeteria </a:t>
            </a:r>
            <a:r>
              <a:rPr lang="en-US" dirty="0" err="1"/>
              <a:t>dengan</a:t>
            </a:r>
            <a:r>
              <a:rPr lang="en-US" dirty="0"/>
              <a:t> </a:t>
            </a:r>
            <a:r>
              <a:rPr lang="en-US" dirty="0" err="1"/>
              <a:t>jumlah</a:t>
            </a:r>
            <a:r>
              <a:rPr lang="en-US" dirty="0"/>
              <a:t> </a:t>
            </a:r>
            <a:r>
              <a:rPr lang="en-US" dirty="0" err="1"/>
              <a:t>pesanan</a:t>
            </a:r>
            <a:r>
              <a:rPr lang="en-US" dirty="0"/>
              <a:t>.</a:t>
            </a:r>
            <a:endParaRPr lang="en-US" i="1" dirty="0"/>
          </a:p>
          <a:p>
            <a:pPr>
              <a:lnSpc>
                <a:spcPct val="80000"/>
              </a:lnSpc>
              <a:buNone/>
              <a:defRPr/>
            </a:pPr>
            <a:r>
              <a:rPr lang="en-US" i="1" dirty="0"/>
              <a:t>					</a:t>
            </a:r>
            <a:r>
              <a:rPr lang="en-US" i="1" dirty="0" err="1"/>
              <a:t>Jumlah</a:t>
            </a:r>
            <a:r>
              <a:rPr lang="en-US" i="1" dirty="0"/>
              <a:t>  		Total		</a:t>
            </a:r>
          </a:p>
          <a:p>
            <a:pPr>
              <a:lnSpc>
                <a:spcPct val="80000"/>
              </a:lnSpc>
              <a:buNone/>
              <a:defRPr/>
            </a:pPr>
            <a:r>
              <a:rPr lang="en-US" i="1" dirty="0"/>
              <a:t>					</a:t>
            </a:r>
            <a:r>
              <a:rPr lang="en-US" i="1" dirty="0" err="1"/>
              <a:t>Pesanan</a:t>
            </a:r>
            <a:r>
              <a:rPr lang="en-US" i="1" dirty="0"/>
              <a:t> 		Cost </a:t>
            </a:r>
          </a:p>
          <a:p>
            <a:pPr>
              <a:lnSpc>
                <a:spcPct val="80000"/>
              </a:lnSpc>
              <a:buNone/>
              <a:defRPr/>
            </a:pPr>
            <a:r>
              <a:rPr lang="en-US" i="1" dirty="0"/>
              <a:t>					</a:t>
            </a:r>
            <a:r>
              <a:rPr lang="id-ID" i="1" dirty="0" smtClean="0"/>
              <a:t>    (</a:t>
            </a:r>
            <a:r>
              <a:rPr lang="en-US" i="1" dirty="0" smtClean="0"/>
              <a:t>X</a:t>
            </a:r>
            <a:r>
              <a:rPr lang="id-ID" i="1" dirty="0" smtClean="0"/>
              <a:t>)</a:t>
            </a:r>
            <a:r>
              <a:rPr lang="en-US" i="1" dirty="0" smtClean="0"/>
              <a:t> </a:t>
            </a:r>
            <a:r>
              <a:rPr lang="en-US" i="1" dirty="0"/>
              <a:t>		</a:t>
            </a:r>
            <a:r>
              <a:rPr lang="id-ID" i="1" dirty="0" smtClean="0"/>
              <a:t>  	  (</a:t>
            </a:r>
            <a:r>
              <a:rPr lang="en-US" i="1" dirty="0" smtClean="0"/>
              <a:t>Y</a:t>
            </a:r>
            <a:r>
              <a:rPr lang="id-ID" i="1" dirty="0" smtClean="0"/>
              <a:t>)</a:t>
            </a:r>
            <a:endParaRPr lang="en-US" i="1" dirty="0"/>
          </a:p>
          <a:p>
            <a:pPr>
              <a:lnSpc>
                <a:spcPct val="80000"/>
              </a:lnSpc>
              <a:buNone/>
              <a:defRPr/>
            </a:pPr>
            <a:r>
              <a:rPr lang="en-US" dirty="0"/>
              <a:t>				April	  4,000		  $9,500</a:t>
            </a:r>
          </a:p>
          <a:p>
            <a:pPr>
              <a:lnSpc>
                <a:spcPct val="80000"/>
              </a:lnSpc>
              <a:buNone/>
              <a:defRPr/>
            </a:pPr>
            <a:r>
              <a:rPr lang="en-US" dirty="0"/>
              <a:t>				May	  1,000		  $4,000</a:t>
            </a:r>
          </a:p>
          <a:p>
            <a:pPr>
              <a:lnSpc>
                <a:spcPct val="80000"/>
              </a:lnSpc>
              <a:buNone/>
              <a:defRPr/>
            </a:pPr>
            <a:r>
              <a:rPr lang="en-US" dirty="0"/>
              <a:t>				June	  3,000		  $8,000</a:t>
            </a:r>
          </a:p>
          <a:p>
            <a:pPr>
              <a:lnSpc>
                <a:spcPct val="80000"/>
              </a:lnSpc>
              <a:buNone/>
              <a:defRPr/>
            </a:pPr>
            <a:r>
              <a:rPr lang="en-US" dirty="0"/>
              <a:t>				July	  5,000		$10,000</a:t>
            </a:r>
          </a:p>
          <a:p>
            <a:pPr>
              <a:lnSpc>
                <a:spcPct val="80000"/>
              </a:lnSpc>
              <a:buNone/>
              <a:defRPr/>
            </a:pPr>
            <a:r>
              <a:rPr lang="en-US" dirty="0"/>
              <a:t>				</a:t>
            </a:r>
            <a:r>
              <a:rPr lang="en-US" dirty="0" smtClean="0"/>
              <a:t>August10,000</a:t>
            </a:r>
            <a:r>
              <a:rPr lang="en-US" dirty="0"/>
              <a:t>		$19,500</a:t>
            </a:r>
          </a:p>
          <a:p>
            <a:pPr>
              <a:lnSpc>
                <a:spcPct val="80000"/>
              </a:lnSpc>
              <a:buNone/>
              <a:defRPr/>
            </a:pPr>
            <a:r>
              <a:rPr lang="en-US" dirty="0"/>
              <a:t>				</a:t>
            </a:r>
            <a:r>
              <a:rPr lang="en-US" dirty="0" smtClean="0"/>
              <a:t>Sept</a:t>
            </a:r>
            <a:r>
              <a:rPr lang="id-ID" dirty="0" smtClean="0"/>
              <a:t>  </a:t>
            </a:r>
            <a:r>
              <a:rPr lang="en-US" dirty="0" smtClean="0"/>
              <a:t>  </a:t>
            </a:r>
            <a:r>
              <a:rPr lang="en-US" dirty="0"/>
              <a:t>7,000		$14,000</a:t>
            </a:r>
          </a:p>
          <a:p>
            <a:endParaRPr lang="id-ID" dirty="0"/>
          </a:p>
        </p:txBody>
      </p:sp>
    </p:spTree>
    <p:extLst>
      <p:ext uri="{BB962C8B-B14F-4D97-AF65-F5344CB8AC3E}">
        <p14:creationId xmlns:p14="http://schemas.microsoft.com/office/powerpoint/2010/main" val="35382828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lnSpc>
                <a:spcPct val="80000"/>
              </a:lnSpc>
              <a:buNone/>
              <a:defRPr/>
            </a:pPr>
            <a:r>
              <a:rPr lang="en-US" dirty="0" err="1"/>
              <a:t>Dengan</a:t>
            </a:r>
            <a:r>
              <a:rPr lang="en-US" dirty="0"/>
              <a:t> </a:t>
            </a:r>
            <a:r>
              <a:rPr lang="en-US" dirty="0" err="1"/>
              <a:t>menggunakan</a:t>
            </a:r>
            <a:r>
              <a:rPr lang="en-US" dirty="0"/>
              <a:t> statistical software, </a:t>
            </a:r>
            <a:r>
              <a:rPr lang="en-US" dirty="0" err="1"/>
              <a:t>yaitu</a:t>
            </a:r>
            <a:r>
              <a:rPr lang="en-US" dirty="0"/>
              <a:t> </a:t>
            </a:r>
            <a:r>
              <a:rPr lang="en-US" dirty="0" err="1"/>
              <a:t>metode</a:t>
            </a:r>
            <a:r>
              <a:rPr lang="en-US" dirty="0"/>
              <a:t> least square regression, </a:t>
            </a:r>
            <a:r>
              <a:rPr lang="en-US" dirty="0" err="1"/>
              <a:t>diperoleh</a:t>
            </a:r>
            <a:r>
              <a:rPr lang="en-US" dirty="0"/>
              <a:t> </a:t>
            </a:r>
            <a:r>
              <a:rPr lang="en-US" dirty="0" err="1"/>
              <a:t>hasil</a:t>
            </a:r>
            <a:r>
              <a:rPr lang="en-US" dirty="0"/>
              <a:t>:</a:t>
            </a:r>
          </a:p>
          <a:p>
            <a:pPr>
              <a:lnSpc>
                <a:spcPct val="80000"/>
              </a:lnSpc>
              <a:buNone/>
              <a:defRPr/>
            </a:pPr>
            <a:r>
              <a:rPr lang="en-US" dirty="0"/>
              <a:t>		Intercept (fixed cost)	$2,433</a:t>
            </a:r>
          </a:p>
          <a:p>
            <a:pPr>
              <a:lnSpc>
                <a:spcPct val="80000"/>
              </a:lnSpc>
              <a:buNone/>
              <a:defRPr/>
            </a:pPr>
            <a:r>
              <a:rPr lang="en-US" dirty="0"/>
              <a:t>		Slope (variable cost)	  $1.68</a:t>
            </a:r>
          </a:p>
          <a:p>
            <a:pPr>
              <a:lnSpc>
                <a:spcPct val="80000"/>
              </a:lnSpc>
              <a:buNone/>
              <a:defRPr/>
            </a:pPr>
            <a:r>
              <a:rPr lang="en-US" dirty="0"/>
              <a:t>		R2		    0.99</a:t>
            </a:r>
          </a:p>
          <a:p>
            <a:pPr>
              <a:lnSpc>
                <a:spcPct val="80000"/>
              </a:lnSpc>
              <a:buNone/>
              <a:defRPr/>
            </a:pPr>
            <a:r>
              <a:rPr lang="en-US" dirty="0"/>
              <a:t>	Fixed cost per </a:t>
            </a:r>
            <a:r>
              <a:rPr lang="en-US" dirty="0" err="1"/>
              <a:t>bulan</a:t>
            </a:r>
            <a:r>
              <a:rPr lang="en-US" dirty="0"/>
              <a:t> $2,433 </a:t>
            </a:r>
            <a:r>
              <a:rPr lang="en-US" dirty="0" err="1"/>
              <a:t>sedangkan</a:t>
            </a:r>
            <a:r>
              <a:rPr lang="en-US" dirty="0"/>
              <a:t>  variable cost per </a:t>
            </a:r>
            <a:r>
              <a:rPr lang="en-US" dirty="0" err="1"/>
              <a:t>pesanan</a:t>
            </a:r>
            <a:r>
              <a:rPr lang="en-US" dirty="0"/>
              <a:t> $1.68 </a:t>
            </a:r>
            <a:r>
              <a:rPr lang="en-US" dirty="0" err="1"/>
              <a:t>atau</a:t>
            </a:r>
            <a:r>
              <a:rPr lang="en-US" dirty="0"/>
              <a:t> </a:t>
            </a:r>
            <a:r>
              <a:rPr lang="en-US" dirty="0" err="1"/>
              <a:t>dinyatakan</a:t>
            </a:r>
            <a:r>
              <a:rPr lang="en-US" dirty="0"/>
              <a:t> </a:t>
            </a:r>
            <a:r>
              <a:rPr lang="en-US" dirty="0" err="1"/>
              <a:t>dalam</a:t>
            </a:r>
            <a:r>
              <a:rPr lang="en-US" dirty="0"/>
              <a:t> </a:t>
            </a:r>
            <a:r>
              <a:rPr lang="en-US" dirty="0" err="1"/>
              <a:t>persamaan</a:t>
            </a:r>
            <a:r>
              <a:rPr lang="en-US" dirty="0"/>
              <a:t>:</a:t>
            </a:r>
          </a:p>
          <a:p>
            <a:pPr algn="ctr">
              <a:lnSpc>
                <a:spcPct val="80000"/>
              </a:lnSpc>
              <a:buNone/>
              <a:defRPr/>
            </a:pPr>
            <a:r>
              <a:rPr lang="en-US" dirty="0"/>
              <a:t>Y = $2,433 + $1.68X,</a:t>
            </a:r>
          </a:p>
          <a:p>
            <a:pPr>
              <a:lnSpc>
                <a:spcPct val="80000"/>
              </a:lnSpc>
              <a:buNone/>
              <a:defRPr/>
            </a:pPr>
            <a:r>
              <a:rPr lang="en-US" dirty="0"/>
              <a:t>	</a:t>
            </a:r>
            <a:r>
              <a:rPr lang="en-US" dirty="0" err="1"/>
              <a:t>Dimana</a:t>
            </a:r>
            <a:r>
              <a:rPr lang="en-US" dirty="0"/>
              <a:t>  X  </a:t>
            </a:r>
            <a:r>
              <a:rPr lang="en-US" dirty="0" err="1"/>
              <a:t>menunjukkan</a:t>
            </a:r>
            <a:r>
              <a:rPr lang="en-US" dirty="0"/>
              <a:t> </a:t>
            </a:r>
            <a:r>
              <a:rPr lang="en-US" dirty="0" err="1"/>
              <a:t>jumlah</a:t>
            </a:r>
            <a:r>
              <a:rPr lang="en-US" dirty="0"/>
              <a:t> </a:t>
            </a:r>
            <a:r>
              <a:rPr lang="en-US" dirty="0" err="1"/>
              <a:t>pesanan</a:t>
            </a:r>
            <a:r>
              <a:rPr lang="en-US" dirty="0"/>
              <a:t>.</a:t>
            </a:r>
          </a:p>
          <a:p>
            <a:pPr>
              <a:lnSpc>
                <a:spcPct val="80000"/>
              </a:lnSpc>
              <a:buNone/>
              <a:defRPr/>
            </a:pPr>
            <a:r>
              <a:rPr lang="en-US" dirty="0"/>
              <a:t>	R2  </a:t>
            </a:r>
            <a:r>
              <a:rPr lang="en-US" dirty="0" err="1"/>
              <a:t>untuk</a:t>
            </a:r>
            <a:r>
              <a:rPr lang="en-US" dirty="0"/>
              <a:t>  </a:t>
            </a:r>
            <a:r>
              <a:rPr lang="en-US" dirty="0" err="1"/>
              <a:t>mengukur</a:t>
            </a:r>
            <a:r>
              <a:rPr lang="en-US" dirty="0"/>
              <a:t> </a:t>
            </a:r>
            <a:r>
              <a:rPr lang="en-US" dirty="0" err="1"/>
              <a:t>tingkat</a:t>
            </a:r>
            <a:r>
              <a:rPr lang="en-US" dirty="0"/>
              <a:t> </a:t>
            </a:r>
            <a:r>
              <a:rPr lang="en-US" dirty="0" err="1"/>
              <a:t>kesesuaian</a:t>
            </a:r>
            <a:r>
              <a:rPr lang="en-US" dirty="0"/>
              <a:t> (goodness of fit) </a:t>
            </a:r>
            <a:r>
              <a:rPr lang="en-US" dirty="0" err="1"/>
              <a:t>dari</a:t>
            </a:r>
            <a:r>
              <a:rPr lang="en-US" dirty="0"/>
              <a:t> regression line. R2  </a:t>
            </a:r>
            <a:r>
              <a:rPr lang="en-US" dirty="0" err="1"/>
              <a:t>bervariasi</a:t>
            </a:r>
            <a:r>
              <a:rPr lang="en-US" dirty="0"/>
              <a:t> </a:t>
            </a:r>
            <a:r>
              <a:rPr lang="en-US" dirty="0" err="1"/>
              <a:t>mulai</a:t>
            </a:r>
            <a:r>
              <a:rPr lang="en-US" dirty="0"/>
              <a:t> </a:t>
            </a:r>
            <a:r>
              <a:rPr lang="en-US" dirty="0" err="1"/>
              <a:t>dari</a:t>
            </a:r>
            <a:r>
              <a:rPr lang="en-US" dirty="0"/>
              <a:t> 0% </a:t>
            </a:r>
            <a:r>
              <a:rPr lang="en-US" dirty="0" err="1"/>
              <a:t>sampai</a:t>
            </a:r>
            <a:r>
              <a:rPr lang="en-US" dirty="0"/>
              <a:t> 100%, </a:t>
            </a:r>
            <a:r>
              <a:rPr lang="en-US" dirty="0" err="1"/>
              <a:t>semakin</a:t>
            </a:r>
            <a:r>
              <a:rPr lang="en-US" dirty="0"/>
              <a:t> </a:t>
            </a:r>
            <a:r>
              <a:rPr lang="en-US" dirty="0" err="1"/>
              <a:t>tinggi</a:t>
            </a:r>
            <a:r>
              <a:rPr lang="en-US" dirty="0"/>
              <a:t> </a:t>
            </a:r>
            <a:r>
              <a:rPr lang="en-US" dirty="0" err="1"/>
              <a:t>semakin</a:t>
            </a:r>
            <a:r>
              <a:rPr lang="en-US" dirty="0"/>
              <a:t> </a:t>
            </a:r>
            <a:r>
              <a:rPr lang="en-US" dirty="0" err="1"/>
              <a:t>baik</a:t>
            </a:r>
            <a:r>
              <a:rPr lang="en-US" dirty="0"/>
              <a:t>. </a:t>
            </a:r>
            <a:r>
              <a:rPr lang="en-US" dirty="0" err="1"/>
              <a:t>Dalam</a:t>
            </a:r>
            <a:r>
              <a:rPr lang="en-US" dirty="0"/>
              <a:t> </a:t>
            </a:r>
            <a:r>
              <a:rPr lang="en-US" dirty="0" err="1"/>
              <a:t>kasus</a:t>
            </a:r>
            <a:r>
              <a:rPr lang="en-US" dirty="0"/>
              <a:t> </a:t>
            </a:r>
            <a:r>
              <a:rPr lang="en-US" dirty="0" err="1"/>
              <a:t>ini</a:t>
            </a:r>
            <a:r>
              <a:rPr lang="en-US" dirty="0"/>
              <a:t>  99%  </a:t>
            </a:r>
            <a:r>
              <a:rPr lang="en-US" dirty="0" err="1"/>
              <a:t>menunjukkan</a:t>
            </a:r>
            <a:r>
              <a:rPr lang="en-US" dirty="0"/>
              <a:t>  </a:t>
            </a:r>
            <a:r>
              <a:rPr lang="en-US" dirty="0" err="1"/>
              <a:t>bahwa</a:t>
            </a:r>
            <a:r>
              <a:rPr lang="en-US" dirty="0"/>
              <a:t> 99% </a:t>
            </a:r>
            <a:r>
              <a:rPr lang="en-US" dirty="0" err="1"/>
              <a:t>variasi</a:t>
            </a:r>
            <a:r>
              <a:rPr lang="en-US" dirty="0"/>
              <a:t> </a:t>
            </a:r>
            <a:r>
              <a:rPr lang="en-US" dirty="0" err="1"/>
              <a:t>biaya</a:t>
            </a:r>
            <a:r>
              <a:rPr lang="en-US" dirty="0"/>
              <a:t> cafeteria </a:t>
            </a:r>
            <a:r>
              <a:rPr lang="en-US" dirty="0" err="1"/>
              <a:t>disebabkan</a:t>
            </a:r>
            <a:r>
              <a:rPr lang="en-US" dirty="0"/>
              <a:t> </a:t>
            </a:r>
            <a:r>
              <a:rPr lang="en-US" dirty="0" err="1"/>
              <a:t>oleh</a:t>
            </a:r>
            <a:r>
              <a:rPr lang="en-US" dirty="0"/>
              <a:t> </a:t>
            </a:r>
            <a:r>
              <a:rPr lang="en-US" dirty="0" err="1"/>
              <a:t>variasi</a:t>
            </a:r>
            <a:r>
              <a:rPr lang="en-US" dirty="0"/>
              <a:t> </a:t>
            </a:r>
            <a:r>
              <a:rPr lang="en-US" dirty="0" err="1"/>
              <a:t>jumlah</a:t>
            </a:r>
            <a:r>
              <a:rPr lang="en-US" dirty="0"/>
              <a:t> </a:t>
            </a:r>
            <a:r>
              <a:rPr lang="en-US" dirty="0" err="1"/>
              <a:t>pesanan</a:t>
            </a:r>
            <a:r>
              <a:rPr lang="en-US" dirty="0"/>
              <a:t>. </a:t>
            </a:r>
            <a:r>
              <a:rPr lang="en-US" dirty="0" err="1"/>
              <a:t>Angka</a:t>
            </a:r>
            <a:r>
              <a:rPr lang="en-US" dirty="0"/>
              <a:t> yang </a:t>
            </a:r>
            <a:r>
              <a:rPr lang="en-US" dirty="0" err="1"/>
              <a:t>tinggi</a:t>
            </a:r>
            <a:r>
              <a:rPr lang="en-US" dirty="0"/>
              <a:t> </a:t>
            </a:r>
            <a:r>
              <a:rPr lang="en-US" dirty="0" err="1"/>
              <a:t>menunjukkan</a:t>
            </a:r>
            <a:r>
              <a:rPr lang="en-US" dirty="0"/>
              <a:t> </a:t>
            </a:r>
            <a:r>
              <a:rPr lang="en-US" dirty="0" err="1"/>
              <a:t>tingkat</a:t>
            </a:r>
            <a:r>
              <a:rPr lang="en-US" dirty="0"/>
              <a:t> </a:t>
            </a:r>
            <a:r>
              <a:rPr lang="en-US" dirty="0" err="1"/>
              <a:t>kesesuaian</a:t>
            </a:r>
            <a:r>
              <a:rPr lang="en-US" dirty="0"/>
              <a:t> yang </a:t>
            </a:r>
            <a:r>
              <a:rPr lang="en-US" dirty="0" err="1"/>
              <a:t>baik</a:t>
            </a:r>
            <a:r>
              <a:rPr lang="en-US" dirty="0"/>
              <a:t> (good fit) </a:t>
            </a:r>
            <a:r>
              <a:rPr lang="en-US" dirty="0" err="1"/>
              <a:t>dan</a:t>
            </a:r>
            <a:r>
              <a:rPr lang="en-US" dirty="0"/>
              <a:t> </a:t>
            </a:r>
            <a:r>
              <a:rPr lang="en-US" dirty="0" err="1"/>
              <a:t>angka</a:t>
            </a:r>
            <a:r>
              <a:rPr lang="en-US" dirty="0"/>
              <a:t> yang </a:t>
            </a:r>
            <a:r>
              <a:rPr lang="en-US" dirty="0" err="1"/>
              <a:t>rendah</a:t>
            </a:r>
            <a:r>
              <a:rPr lang="en-US" dirty="0"/>
              <a:t> </a:t>
            </a:r>
            <a:r>
              <a:rPr lang="en-US" dirty="0" err="1"/>
              <a:t>menunjukkan</a:t>
            </a:r>
            <a:r>
              <a:rPr lang="en-US" dirty="0"/>
              <a:t>  </a:t>
            </a:r>
            <a:r>
              <a:rPr lang="en-US" dirty="0" err="1"/>
              <a:t>tingkat</a:t>
            </a:r>
            <a:r>
              <a:rPr lang="en-US" dirty="0"/>
              <a:t> </a:t>
            </a:r>
            <a:r>
              <a:rPr lang="en-US" dirty="0" err="1"/>
              <a:t>kesesuaian</a:t>
            </a:r>
            <a:r>
              <a:rPr lang="en-US" dirty="0"/>
              <a:t> yang </a:t>
            </a:r>
            <a:r>
              <a:rPr lang="en-US" dirty="0" err="1"/>
              <a:t>rendah</a:t>
            </a:r>
            <a:r>
              <a:rPr lang="en-US" dirty="0"/>
              <a:t> (poor fit).</a:t>
            </a:r>
          </a:p>
          <a:p>
            <a:endParaRPr lang="id-ID" dirty="0"/>
          </a:p>
        </p:txBody>
      </p:sp>
    </p:spTree>
    <p:extLst>
      <p:ext uri="{BB962C8B-B14F-4D97-AF65-F5344CB8AC3E}">
        <p14:creationId xmlns:p14="http://schemas.microsoft.com/office/powerpoint/2010/main" val="13337171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6" name="Text Placeholder 5"/>
          <p:cNvSpPr>
            <a:spLocks noGrp="1"/>
          </p:cNvSpPr>
          <p:nvPr>
            <p:ph type="body" sz="half" idx="2"/>
          </p:nvPr>
        </p:nvSpPr>
        <p:spPr/>
        <p:txBody>
          <a:bodyPr/>
          <a:lstStyle/>
          <a:p>
            <a:r>
              <a:rPr lang="en-US" dirty="0"/>
              <a:t>The </a:t>
            </a:r>
            <a:r>
              <a:rPr lang="en-US" u="sng" dirty="0"/>
              <a:t>least-squares regression method</a:t>
            </a:r>
            <a:r>
              <a:rPr lang="en-US" dirty="0"/>
              <a:t> </a:t>
            </a:r>
            <a:r>
              <a:rPr lang="en-US" dirty="0" err="1"/>
              <a:t>menggunakan</a:t>
            </a:r>
            <a:r>
              <a:rPr lang="en-US" dirty="0"/>
              <a:t> </a:t>
            </a:r>
            <a:r>
              <a:rPr lang="en-US" dirty="0" err="1"/>
              <a:t>semua</a:t>
            </a:r>
            <a:r>
              <a:rPr lang="en-US" dirty="0"/>
              <a:t> data yang </a:t>
            </a:r>
            <a:r>
              <a:rPr lang="en-US" dirty="0" err="1"/>
              <a:t>tersedia</a:t>
            </a:r>
            <a:r>
              <a:rPr lang="en-US" dirty="0"/>
              <a:t> </a:t>
            </a:r>
            <a:r>
              <a:rPr lang="en-US" dirty="0" err="1"/>
              <a:t>untuk</a:t>
            </a:r>
            <a:r>
              <a:rPr lang="en-US" dirty="0"/>
              <a:t> </a:t>
            </a:r>
            <a:r>
              <a:rPr lang="en-US" dirty="0" err="1"/>
              <a:t>menentukan</a:t>
            </a:r>
            <a:r>
              <a:rPr lang="en-US" dirty="0"/>
              <a:t> </a:t>
            </a:r>
            <a:r>
              <a:rPr lang="en-US" dirty="0" err="1"/>
              <a:t>estimasi</a:t>
            </a:r>
            <a:r>
              <a:rPr lang="en-US" dirty="0"/>
              <a:t> </a:t>
            </a:r>
            <a:r>
              <a:rPr lang="en-US" dirty="0" err="1"/>
              <a:t>biaya</a:t>
            </a:r>
            <a:r>
              <a:rPr lang="en-US" dirty="0"/>
              <a:t>. </a:t>
            </a:r>
            <a:r>
              <a:rPr lang="en-US" dirty="0" err="1"/>
              <a:t>Metode</a:t>
            </a:r>
            <a:r>
              <a:rPr lang="en-US" dirty="0"/>
              <a:t> </a:t>
            </a:r>
            <a:r>
              <a:rPr lang="en-US" dirty="0" err="1"/>
              <a:t>ini</a:t>
            </a:r>
            <a:r>
              <a:rPr lang="en-US" dirty="0"/>
              <a:t> </a:t>
            </a:r>
            <a:r>
              <a:rPr lang="en-US" dirty="0" err="1"/>
              <a:t>secara</a:t>
            </a:r>
            <a:r>
              <a:rPr lang="en-US" dirty="0"/>
              <a:t> </a:t>
            </a:r>
            <a:r>
              <a:rPr lang="en-US" dirty="0" err="1"/>
              <a:t>sederhana</a:t>
            </a:r>
            <a:r>
              <a:rPr lang="en-US" dirty="0"/>
              <a:t> </a:t>
            </a:r>
            <a:r>
              <a:rPr lang="en-US" dirty="0" err="1"/>
              <a:t>menghitung</a:t>
            </a:r>
            <a:r>
              <a:rPr lang="en-US" dirty="0"/>
              <a:t> </a:t>
            </a:r>
            <a:r>
              <a:rPr lang="en-US" dirty="0" err="1"/>
              <a:t>garis</a:t>
            </a:r>
            <a:r>
              <a:rPr lang="en-US" dirty="0"/>
              <a:t> </a:t>
            </a:r>
            <a:r>
              <a:rPr lang="en-US" dirty="0" err="1"/>
              <a:t>regresi</a:t>
            </a:r>
            <a:r>
              <a:rPr lang="en-US" dirty="0"/>
              <a:t> yang </a:t>
            </a:r>
            <a:r>
              <a:rPr lang="en-US" dirty="0" err="1"/>
              <a:t>meminimumkan</a:t>
            </a:r>
            <a:r>
              <a:rPr lang="en-US" dirty="0"/>
              <a:t> </a:t>
            </a:r>
            <a:r>
              <a:rPr lang="en-US" dirty="0" err="1"/>
              <a:t>jumlah</a:t>
            </a:r>
            <a:r>
              <a:rPr lang="en-US" dirty="0"/>
              <a:t> </a:t>
            </a:r>
            <a:r>
              <a:rPr lang="en-US" dirty="0" err="1"/>
              <a:t>kesalahan</a:t>
            </a:r>
            <a:r>
              <a:rPr lang="en-US" dirty="0"/>
              <a:t> </a:t>
            </a:r>
            <a:r>
              <a:rPr lang="en-US" dirty="0" err="1"/>
              <a:t>kuadrat</a:t>
            </a:r>
            <a:r>
              <a:rPr lang="en-US" dirty="0"/>
              <a:t> residual.</a:t>
            </a:r>
          </a:p>
          <a:p>
            <a:endParaRPr lang="id-ID" dirty="0"/>
          </a:p>
        </p:txBody>
      </p:sp>
      <p:pic>
        <p:nvPicPr>
          <p:cNvPr id="7" name="Picture 4" descr="gar34943_ex0513"/>
          <p:cNvPicPr>
            <a:picLocks noGrp="1" noChangeAspect="1" noChangeArrowheads="1"/>
          </p:cNvPicPr>
          <p:nvPr>
            <p:ph idx="1"/>
          </p:nvPr>
        </p:nvPicPr>
        <p:blipFill>
          <a:blip r:embed="rId2" cstate="print"/>
          <a:stretch>
            <a:fillRect/>
          </a:stretch>
        </p:blipFill>
        <p:spPr bwMode="auto">
          <a:xfrm>
            <a:off x="5183188" y="1048065"/>
            <a:ext cx="6172200" cy="4611057"/>
          </a:xfrm>
          <a:prstGeom prst="rect">
            <a:avLst/>
          </a:prstGeom>
          <a:noFill/>
          <a:ln w="9525">
            <a:noFill/>
            <a:miter lim="800000"/>
            <a:headEnd/>
            <a:tailEnd/>
          </a:ln>
        </p:spPr>
      </p:pic>
    </p:spTree>
    <p:extLst>
      <p:ext uri="{BB962C8B-B14F-4D97-AF65-F5344CB8AC3E}">
        <p14:creationId xmlns:p14="http://schemas.microsoft.com/office/powerpoint/2010/main" val="33808091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Soal Latihan 1</a:t>
            </a:r>
            <a:endParaRPr lang="id-ID" b="1" dirty="0"/>
          </a:p>
        </p:txBody>
      </p:sp>
      <p:sp>
        <p:nvSpPr>
          <p:cNvPr id="3" name="Content Placeholder 2"/>
          <p:cNvSpPr>
            <a:spLocks noGrp="1"/>
          </p:cNvSpPr>
          <p:nvPr>
            <p:ph idx="1"/>
          </p:nvPr>
        </p:nvSpPr>
        <p:spPr/>
        <p:txBody>
          <a:bodyPr/>
          <a:lstStyle/>
          <a:p>
            <a:pPr marL="0" indent="0">
              <a:buNone/>
            </a:pPr>
            <a:r>
              <a:rPr lang="id-ID" dirty="0"/>
              <a:t>Diketahui persamaan suatu biaya dalam hubungannya dengan volume kegiatan berbentuk linier:</a:t>
            </a:r>
          </a:p>
          <a:p>
            <a:pPr marL="0" indent="0">
              <a:buNone/>
            </a:pPr>
            <a:r>
              <a:rPr lang="id-ID" dirty="0"/>
              <a:t>Y= 9.000.000+70.000X</a:t>
            </a:r>
          </a:p>
          <a:p>
            <a:pPr marL="0" indent="0">
              <a:buNone/>
            </a:pPr>
            <a:r>
              <a:rPr lang="id-ID" dirty="0"/>
              <a:t>Y= biaya</a:t>
            </a:r>
          </a:p>
          <a:p>
            <a:pPr marL="0" indent="0">
              <a:buNone/>
            </a:pPr>
            <a:r>
              <a:rPr lang="id-ID" dirty="0"/>
              <a:t>X= volume kegiatan</a:t>
            </a:r>
          </a:p>
          <a:p>
            <a:pPr marL="514350" indent="-514350">
              <a:buAutoNum type="alphaLcPeriod"/>
            </a:pPr>
            <a:r>
              <a:rPr lang="id-ID" dirty="0"/>
              <a:t>Hitunglah kos variabel per unit?</a:t>
            </a:r>
          </a:p>
          <a:p>
            <a:pPr marL="514350" indent="-514350">
              <a:buAutoNum type="alphaLcPeriod"/>
            </a:pPr>
            <a:r>
              <a:rPr lang="id-ID" dirty="0"/>
              <a:t>Hitunglah kos tetapnya?</a:t>
            </a:r>
          </a:p>
          <a:p>
            <a:endParaRPr lang="id-ID" dirty="0"/>
          </a:p>
        </p:txBody>
      </p:sp>
    </p:spTree>
    <p:extLst>
      <p:ext uri="{BB962C8B-B14F-4D97-AF65-F5344CB8AC3E}">
        <p14:creationId xmlns:p14="http://schemas.microsoft.com/office/powerpoint/2010/main" val="1500180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Soal Latihan 2</a:t>
            </a:r>
            <a:endParaRPr lang="id-ID" b="1" dirty="0"/>
          </a:p>
        </p:txBody>
      </p:sp>
      <p:sp>
        <p:nvSpPr>
          <p:cNvPr id="3" name="Content Placeholder 2"/>
          <p:cNvSpPr>
            <a:spLocks noGrp="1"/>
          </p:cNvSpPr>
          <p:nvPr>
            <p:ph idx="1"/>
          </p:nvPr>
        </p:nvSpPr>
        <p:spPr/>
        <p:txBody>
          <a:bodyPr>
            <a:normAutofit fontScale="70000" lnSpcReduction="20000"/>
          </a:bodyPr>
          <a:lstStyle/>
          <a:p>
            <a:pPr marL="0" indent="0">
              <a:buNone/>
            </a:pPr>
            <a:r>
              <a:rPr lang="id-ID" dirty="0"/>
              <a:t>PT. Malikhah sebuah perusahaan yang bergerak dalam jasa pengiriman barang. Data yang dikumpulkan oleh stafnya selama enam bulan terakhir tahun 2013 adalah sebagai berikut:</a:t>
            </a:r>
          </a:p>
          <a:p>
            <a:pPr marL="0" indent="0">
              <a:buNone/>
            </a:pPr>
            <a:endParaRPr lang="id-ID" dirty="0"/>
          </a:p>
          <a:p>
            <a:pPr marL="0" indent="0">
              <a:buNone/>
            </a:pPr>
            <a:endParaRPr lang="id-ID" dirty="0"/>
          </a:p>
          <a:p>
            <a:pPr marL="0" indent="0">
              <a:buNone/>
            </a:pPr>
            <a:endParaRPr lang="id-ID" dirty="0" smtClean="0"/>
          </a:p>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r>
              <a:rPr lang="id-ID" dirty="0"/>
              <a:t>Dari data diatas hitunglah: </a:t>
            </a:r>
          </a:p>
          <a:p>
            <a:pPr marL="514350" indent="-514350">
              <a:buFont typeface="+mj-lt"/>
              <a:buAutoNum type="arabicPeriod"/>
            </a:pPr>
            <a:r>
              <a:rPr lang="id-ID" dirty="0"/>
              <a:t>kos variabel per unit dan kos tetap total, dengan menggunakan titik tertinggi dan terendah!</a:t>
            </a:r>
          </a:p>
          <a:p>
            <a:pPr marL="514350" indent="-514350">
              <a:buFont typeface="+mj-lt"/>
              <a:buAutoNum type="arabicPeriod"/>
            </a:pPr>
            <a:r>
              <a:rPr lang="id-ID" dirty="0"/>
              <a:t>Berapa perkiraan total biaya pengiriman apabila 30 paket dikirim!</a:t>
            </a:r>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579687043"/>
              </p:ext>
            </p:extLst>
          </p:nvPr>
        </p:nvGraphicFramePr>
        <p:xfrm>
          <a:off x="839416" y="2276872"/>
          <a:ext cx="6096000" cy="2108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id-ID" dirty="0" smtClean="0"/>
                        <a:t>Jumlah paket yang dikirim</a:t>
                      </a:r>
                      <a:endParaRPr lang="id-ID" dirty="0"/>
                    </a:p>
                  </a:txBody>
                  <a:tcPr/>
                </a:tc>
                <a:tc>
                  <a:txBody>
                    <a:bodyPr/>
                    <a:lstStyle/>
                    <a:p>
                      <a:r>
                        <a:rPr lang="id-ID" dirty="0" smtClean="0"/>
                        <a:t>Total biaya pengiriman</a:t>
                      </a:r>
                      <a:endParaRPr lang="id-ID" dirty="0"/>
                    </a:p>
                  </a:txBody>
                  <a:tcPr/>
                </a:tc>
              </a:tr>
              <a:tr h="370840">
                <a:tc>
                  <a:txBody>
                    <a:bodyPr/>
                    <a:lstStyle/>
                    <a:p>
                      <a:pPr algn="ctr"/>
                      <a:r>
                        <a:rPr lang="id-ID" dirty="0" smtClean="0"/>
                        <a:t>10</a:t>
                      </a:r>
                    </a:p>
                    <a:p>
                      <a:pPr algn="ctr"/>
                      <a:r>
                        <a:rPr lang="id-ID" dirty="0" smtClean="0"/>
                        <a:t>20</a:t>
                      </a:r>
                    </a:p>
                    <a:p>
                      <a:pPr algn="ctr"/>
                      <a:r>
                        <a:rPr lang="id-ID" dirty="0" smtClean="0"/>
                        <a:t>15</a:t>
                      </a:r>
                    </a:p>
                    <a:p>
                      <a:pPr algn="ctr"/>
                      <a:r>
                        <a:rPr lang="id-ID" dirty="0" smtClean="0"/>
                        <a:t>12</a:t>
                      </a:r>
                    </a:p>
                    <a:p>
                      <a:pPr algn="ctr"/>
                      <a:r>
                        <a:rPr lang="id-ID" dirty="0" smtClean="0"/>
                        <a:t>18</a:t>
                      </a:r>
                    </a:p>
                    <a:p>
                      <a:pPr algn="ctr"/>
                      <a:r>
                        <a:rPr lang="id-ID" dirty="0" smtClean="0"/>
                        <a:t>25</a:t>
                      </a:r>
                      <a:endParaRPr lang="id-ID" dirty="0"/>
                    </a:p>
                  </a:txBody>
                  <a:tcPr/>
                </a:tc>
                <a:tc>
                  <a:txBody>
                    <a:bodyPr/>
                    <a:lstStyle/>
                    <a:p>
                      <a:pPr algn="r"/>
                      <a:r>
                        <a:rPr lang="id-ID" dirty="0" smtClean="0"/>
                        <a:t>Rp.  80.000</a:t>
                      </a:r>
                    </a:p>
                    <a:p>
                      <a:pPr algn="r"/>
                      <a:r>
                        <a:rPr lang="id-ID" dirty="0" smtClean="0"/>
                        <a:t>110.000</a:t>
                      </a:r>
                    </a:p>
                    <a:p>
                      <a:pPr algn="r"/>
                      <a:r>
                        <a:rPr lang="id-ID" dirty="0" smtClean="0"/>
                        <a:t>90.000</a:t>
                      </a:r>
                    </a:p>
                    <a:p>
                      <a:pPr algn="r"/>
                      <a:r>
                        <a:rPr lang="id-ID" dirty="0" smtClean="0"/>
                        <a:t>90.000</a:t>
                      </a:r>
                    </a:p>
                    <a:p>
                      <a:pPr algn="r"/>
                      <a:r>
                        <a:rPr lang="id-ID" dirty="0" smtClean="0"/>
                        <a:t>105.000</a:t>
                      </a:r>
                    </a:p>
                    <a:p>
                      <a:pPr algn="r"/>
                      <a:r>
                        <a:rPr lang="id-ID" dirty="0" smtClean="0"/>
                        <a:t>125.000</a:t>
                      </a:r>
                      <a:endParaRPr lang="id-ID" dirty="0"/>
                    </a:p>
                  </a:txBody>
                  <a:tcPr/>
                </a:tc>
              </a:tr>
            </a:tbl>
          </a:graphicData>
        </a:graphic>
      </p:graphicFrame>
    </p:spTree>
    <p:extLst>
      <p:ext uri="{BB962C8B-B14F-4D97-AF65-F5344CB8AC3E}">
        <p14:creationId xmlns:p14="http://schemas.microsoft.com/office/powerpoint/2010/main" val="221434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Fungsi Manajemen</a:t>
            </a:r>
            <a:endParaRPr lang="id-ID" b="1" dirty="0"/>
          </a:p>
        </p:txBody>
      </p:sp>
      <p:sp>
        <p:nvSpPr>
          <p:cNvPr id="3" name="Content Placeholder 2"/>
          <p:cNvSpPr>
            <a:spLocks noGrp="1"/>
          </p:cNvSpPr>
          <p:nvPr>
            <p:ph idx="1"/>
          </p:nvPr>
        </p:nvSpPr>
        <p:spPr/>
        <p:txBody>
          <a:bodyPr/>
          <a:lstStyle/>
          <a:p>
            <a:r>
              <a:rPr lang="id-ID" dirty="0"/>
              <a:t>PERENCANAAN (</a:t>
            </a:r>
            <a:r>
              <a:rPr lang="id-ID" i="1" dirty="0"/>
              <a:t>PLANNING</a:t>
            </a:r>
            <a:r>
              <a:rPr lang="id-ID" dirty="0"/>
              <a:t>)</a:t>
            </a:r>
          </a:p>
          <a:p>
            <a:r>
              <a:rPr lang="id-ID" dirty="0"/>
              <a:t>PENGORGANISASIAN DAN PENGARAHAN </a:t>
            </a:r>
            <a:r>
              <a:rPr lang="id-ID" i="1" dirty="0"/>
              <a:t>(ORGANIZING and DIRECTING)</a:t>
            </a:r>
          </a:p>
          <a:p>
            <a:r>
              <a:rPr lang="id-ID" dirty="0"/>
              <a:t>PENGENDALIAN (</a:t>
            </a:r>
            <a:r>
              <a:rPr lang="id-ID" i="1" dirty="0"/>
              <a:t>CONTROLLING</a:t>
            </a:r>
            <a:r>
              <a:rPr lang="id-ID" dirty="0"/>
              <a:t>)</a:t>
            </a:r>
          </a:p>
          <a:p>
            <a:r>
              <a:rPr lang="id-ID" dirty="0"/>
              <a:t>PEMBUATAN KEPUTUSAN </a:t>
            </a:r>
            <a:r>
              <a:rPr lang="id-ID" i="1" dirty="0"/>
              <a:t>(DECISION MAKING)</a:t>
            </a:r>
          </a:p>
          <a:p>
            <a:endParaRPr lang="id-ID" dirty="0"/>
          </a:p>
        </p:txBody>
      </p:sp>
    </p:spTree>
    <p:extLst>
      <p:ext uri="{BB962C8B-B14F-4D97-AF65-F5344CB8AC3E}">
        <p14:creationId xmlns:p14="http://schemas.microsoft.com/office/powerpoint/2010/main" val="3528800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a:bodyPr>
          <a:lstStyle/>
          <a:p>
            <a:r>
              <a:rPr lang="id-ID" b="1" i="1" u="sng" dirty="0" smtClean="0"/>
              <a:t>Activity Based Costing</a:t>
            </a:r>
            <a:endParaRPr lang="en-US" i="1"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92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a:t>4</a:t>
            </a:r>
            <a:endParaRPr lang="en-US" sz="2400" dirty="0"/>
          </a:p>
        </p:txBody>
      </p:sp>
    </p:spTree>
    <p:extLst>
      <p:ext uri="{BB962C8B-B14F-4D97-AF65-F5344CB8AC3E}">
        <p14:creationId xmlns:p14="http://schemas.microsoft.com/office/powerpoint/2010/main" val="5426188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mtClean="0"/>
              <a:t>LATAR BELAKANG ABC</a:t>
            </a:r>
          </a:p>
        </p:txBody>
      </p:sp>
      <p:sp>
        <p:nvSpPr>
          <p:cNvPr id="3075" name="Rectangle 3"/>
          <p:cNvSpPr>
            <a:spLocks noGrp="1" noChangeArrowheads="1"/>
          </p:cNvSpPr>
          <p:nvPr>
            <p:ph type="body" idx="1"/>
          </p:nvPr>
        </p:nvSpPr>
        <p:spPr/>
        <p:txBody>
          <a:bodyPr/>
          <a:lstStyle/>
          <a:p>
            <a:pPr eaLnBrk="1" hangingPunct="1">
              <a:lnSpc>
                <a:spcPct val="90000"/>
              </a:lnSpc>
              <a:defRPr/>
            </a:pPr>
            <a:r>
              <a:rPr lang="en-US" smtClean="0"/>
              <a:t>PERKEMBANGAN PROSES MANUFAKTUR – FLEXIBLE MANUFACTURING SYSTEM – PENINGKATAN INDIRECT COST PRODUCT</a:t>
            </a:r>
          </a:p>
          <a:p>
            <a:pPr eaLnBrk="1" hangingPunct="1">
              <a:lnSpc>
                <a:spcPct val="90000"/>
              </a:lnSpc>
              <a:defRPr/>
            </a:pPr>
            <a:r>
              <a:rPr lang="en-US" smtClean="0"/>
              <a:t>REALITASNYA BANYAK BIAYA/KOS YG TDK DIPICU OLEH OUTPUT, JTKL ATAU JAM MESIN – BIAYA SET-UP, PENANGANAN ORDER</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1762F2C4-EB19-4B50-9F17-FC5AE113ECA7}" type="slidenum">
              <a:rPr lang="en-US" smtClean="0"/>
              <a:pPr>
                <a:defRPr/>
              </a:pPr>
              <a:t>51</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9038891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000" smtClean="0"/>
              <a:t>KELEMAHAN YG TRADITIONAL COSTING</a:t>
            </a:r>
          </a:p>
        </p:txBody>
      </p:sp>
      <p:sp>
        <p:nvSpPr>
          <p:cNvPr id="4099" name="Rectangle 3"/>
          <p:cNvSpPr>
            <a:spLocks noGrp="1" noChangeArrowheads="1"/>
          </p:cNvSpPr>
          <p:nvPr>
            <p:ph type="body" idx="1"/>
          </p:nvPr>
        </p:nvSpPr>
        <p:spPr/>
        <p:txBody>
          <a:bodyPr/>
          <a:lstStyle/>
          <a:p>
            <a:pPr eaLnBrk="1" hangingPunct="1">
              <a:lnSpc>
                <a:spcPct val="90000"/>
              </a:lnSpc>
              <a:defRPr/>
            </a:pPr>
            <a:r>
              <a:rPr lang="en-US" sz="2800" smtClean="0"/>
              <a:t>TUJUAN PENETAPAN NILAI PERSEDIAAN – TDK DIDESAIN UNTUK MENGHASILKAN INFORMASI KOS YG AKURAT – PELAPORAN KEUANGAN EKSTERNAL</a:t>
            </a:r>
          </a:p>
          <a:p>
            <a:pPr eaLnBrk="1" hangingPunct="1">
              <a:lnSpc>
                <a:spcPct val="90000"/>
              </a:lnSpc>
              <a:defRPr/>
            </a:pPr>
            <a:r>
              <a:rPr lang="en-US" sz="2800" smtClean="0"/>
              <a:t>KURANG ADAPTIF TERHADAP PERUBAHAN</a:t>
            </a:r>
          </a:p>
          <a:p>
            <a:pPr eaLnBrk="1" hangingPunct="1">
              <a:lnSpc>
                <a:spcPct val="90000"/>
              </a:lnSpc>
              <a:defRPr/>
            </a:pPr>
            <a:r>
              <a:rPr lang="en-US" sz="2800" smtClean="0"/>
              <a:t>DAMPAK NEGATIF TERHADAP PERILAKU – PRODUK YG SULIT DIPRODUKSI DILAPORKAN SANGAT PROFITABLE, PROFIT MARGIM MASING2 SEGMEN SULIT DIJELASKAN</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C3BAFACC-0058-40D9-8DA0-2584B34A5ADD}" type="slidenum">
              <a:rPr lang="en-US" smtClean="0"/>
              <a:pPr>
                <a:defRPr/>
              </a:pPr>
              <a:t>52</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22336303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z="4000" smtClean="0"/>
              <a:t>Gejala Sistem Costing Yang Usang</a:t>
            </a:r>
          </a:p>
        </p:txBody>
      </p:sp>
      <p:sp>
        <p:nvSpPr>
          <p:cNvPr id="8195" name="Rectangle 3"/>
          <p:cNvSpPr>
            <a:spLocks noGrp="1" noChangeArrowheads="1"/>
          </p:cNvSpPr>
          <p:nvPr>
            <p:ph type="body" idx="1"/>
          </p:nvPr>
        </p:nvSpPr>
        <p:spPr/>
        <p:txBody>
          <a:bodyPr/>
          <a:lstStyle/>
          <a:p>
            <a:pPr eaLnBrk="1" hangingPunct="1">
              <a:lnSpc>
                <a:spcPct val="90000"/>
              </a:lnSpc>
              <a:defRPr/>
            </a:pPr>
            <a:r>
              <a:rPr lang="en-US" sz="2400" smtClean="0"/>
              <a:t>Profit margin masing-masing produk sulit dijelaskan</a:t>
            </a:r>
          </a:p>
          <a:p>
            <a:pPr eaLnBrk="1" hangingPunct="1">
              <a:lnSpc>
                <a:spcPct val="90000"/>
              </a:lnSpc>
              <a:defRPr/>
            </a:pPr>
            <a:r>
              <a:rPr lang="en-US" sz="2400" smtClean="0"/>
              <a:t>Produk yang sulit diproduksi dilaporkan sangat menguntungkan meskipun tidak dijual dengan harga premium</a:t>
            </a:r>
          </a:p>
          <a:p>
            <a:pPr eaLnBrk="1" hangingPunct="1">
              <a:lnSpc>
                <a:spcPct val="90000"/>
              </a:lnSpc>
              <a:defRPr/>
            </a:pPr>
            <a:r>
              <a:rPr lang="en-US" sz="2400" smtClean="0"/>
              <a:t>Hasil penawaran (kemenangan atau kekalahan tender sulit dijelaskan</a:t>
            </a:r>
          </a:p>
          <a:p>
            <a:pPr eaLnBrk="1" hangingPunct="1">
              <a:lnSpc>
                <a:spcPct val="90000"/>
              </a:lnSpc>
              <a:defRPr/>
            </a:pPr>
            <a:r>
              <a:rPr lang="en-US" sz="2400" smtClean="0"/>
              <a:t>Menjual produk bervolume tinggi dengan harga mahal dan sebaliknya, sementara harga pesaing sebaliknya</a:t>
            </a:r>
          </a:p>
          <a:p>
            <a:pPr eaLnBrk="1" hangingPunct="1">
              <a:lnSpc>
                <a:spcPct val="90000"/>
              </a:lnSpc>
              <a:defRPr/>
            </a:pPr>
            <a:r>
              <a:rPr lang="en-US" sz="2400" smtClean="0"/>
              <a:t>Suplier menawarkan suku cadang komponen rakitan dengan harga murah</a:t>
            </a:r>
          </a:p>
          <a:p>
            <a:pPr eaLnBrk="1" hangingPunct="1">
              <a:lnSpc>
                <a:spcPct val="90000"/>
              </a:lnSpc>
              <a:defRPr/>
            </a:pPr>
            <a:r>
              <a:rPr lang="en-US" sz="2400" smtClean="0"/>
              <a:t>Pelanggan tidak berreaksi atas kenaikan harga</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67FD7330-9071-47E3-923E-808000898AC9}" type="slidenum">
              <a:rPr lang="en-US" smtClean="0"/>
              <a:pPr>
                <a:defRPr/>
              </a:pPr>
              <a:t>53</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10337246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defRPr/>
            </a:pPr>
            <a:r>
              <a:rPr lang="en-US" sz="4000" smtClean="0"/>
              <a:t>PERBEDAAN ANTARA ABC DAN TRADITIONAL COSTING</a:t>
            </a:r>
          </a:p>
        </p:txBody>
      </p:sp>
      <p:sp>
        <p:nvSpPr>
          <p:cNvPr id="5123" name="Rectangle 3"/>
          <p:cNvSpPr>
            <a:spLocks noGrp="1" noChangeArrowheads="1"/>
          </p:cNvSpPr>
          <p:nvPr>
            <p:ph type="body" idx="1"/>
          </p:nvPr>
        </p:nvSpPr>
        <p:spPr/>
        <p:txBody>
          <a:bodyPr/>
          <a:lstStyle/>
          <a:p>
            <a:pPr eaLnBrk="1" hangingPunct="1">
              <a:lnSpc>
                <a:spcPct val="90000"/>
              </a:lnSpc>
              <a:defRPr/>
            </a:pPr>
            <a:r>
              <a:rPr lang="en-US" sz="2800" smtClean="0"/>
              <a:t>PENGGUNAAN COST DRIVER</a:t>
            </a:r>
          </a:p>
          <a:p>
            <a:pPr lvl="1" eaLnBrk="1" hangingPunct="1">
              <a:lnSpc>
                <a:spcPct val="90000"/>
              </a:lnSpc>
              <a:defRPr/>
            </a:pPr>
            <a:r>
              <a:rPr lang="en-US" sz="2400" smtClean="0"/>
              <a:t>TRADITIONAL COSTING – COST DRIVER LEVEL UNIT</a:t>
            </a:r>
          </a:p>
          <a:p>
            <a:pPr lvl="1" eaLnBrk="1" hangingPunct="1">
              <a:lnSpc>
                <a:spcPct val="90000"/>
              </a:lnSpc>
              <a:defRPr/>
            </a:pPr>
            <a:r>
              <a:rPr lang="en-US" sz="2400" smtClean="0"/>
              <a:t>ABC – MENGGUNAKAN COST DRIVER LEVEL UNIT DAN NON UNIT</a:t>
            </a:r>
          </a:p>
          <a:p>
            <a:pPr eaLnBrk="1" hangingPunct="1">
              <a:lnSpc>
                <a:spcPct val="90000"/>
              </a:lnSpc>
              <a:defRPr/>
            </a:pPr>
            <a:r>
              <a:rPr lang="en-US" sz="2800" smtClean="0"/>
              <a:t>PROSES PEMBEBANAN COST</a:t>
            </a:r>
          </a:p>
          <a:p>
            <a:pPr lvl="1" eaLnBrk="1" hangingPunct="1">
              <a:lnSpc>
                <a:spcPct val="90000"/>
              </a:lnSpc>
              <a:defRPr/>
            </a:pPr>
            <a:r>
              <a:rPr lang="en-US" sz="2400" smtClean="0"/>
              <a:t>TRADITIONAL BOP DIBEBANKAN ATAS DASAR TARIF YG DITENTUKAN DIMUKA DENGAN MENGGUNAKAN SATU DASAR PEMBEBANAN</a:t>
            </a:r>
          </a:p>
          <a:p>
            <a:pPr lvl="1" eaLnBrk="1" hangingPunct="1">
              <a:lnSpc>
                <a:spcPct val="90000"/>
              </a:lnSpc>
              <a:defRPr/>
            </a:pPr>
            <a:r>
              <a:rPr lang="en-US" sz="2400" smtClean="0"/>
              <a:t>ABC: PENENTUAN TARIF KELOMPOK, PEMBEBANAN KOS KE OBJEK KOS</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D9CD0BFC-EC4C-4B8D-B515-731E7F357D19}" type="slidenum">
              <a:rPr lang="en-US" smtClean="0"/>
              <a:pPr>
                <a:defRPr/>
              </a:pPr>
              <a:t>54</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17103984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defRPr/>
            </a:pPr>
            <a:r>
              <a:rPr lang="en-US" sz="4000" smtClean="0"/>
              <a:t>Klasifikasi kos </a:t>
            </a:r>
            <a:br>
              <a:rPr lang="en-US" sz="4000" smtClean="0"/>
            </a:br>
            <a:r>
              <a:rPr lang="en-US" sz="4000" smtClean="0"/>
              <a:t>berdasarkan cost driver</a:t>
            </a:r>
          </a:p>
        </p:txBody>
      </p:sp>
      <p:graphicFrame>
        <p:nvGraphicFramePr>
          <p:cNvPr id="9259" name="Group 43"/>
          <p:cNvGraphicFramePr>
            <a:graphicFrameLocks noGrp="1"/>
          </p:cNvGraphicFramePr>
          <p:nvPr>
            <p:ph idx="1"/>
          </p:nvPr>
        </p:nvGraphicFramePr>
        <p:xfrm>
          <a:off x="609600" y="1600201"/>
          <a:ext cx="10972800" cy="5275517"/>
        </p:xfrm>
        <a:graphic>
          <a:graphicData uri="http://schemas.openxmlformats.org/drawingml/2006/table">
            <a:tbl>
              <a:tblPr/>
              <a:tblGrid>
                <a:gridCol w="3657600"/>
                <a:gridCol w="3657600"/>
                <a:gridCol w="3657600"/>
              </a:tblGrid>
              <a:tr h="904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Klasifikasi</a:t>
                      </a:r>
                    </a:p>
                  </a:txBody>
                  <a:tcPr marL="121920" marR="12192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Jenis kos</a:t>
                      </a:r>
                    </a:p>
                  </a:txBody>
                  <a:tcPr marL="121920" marR="12192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Kebutuhan kos</a:t>
                      </a:r>
                    </a:p>
                  </a:txBody>
                  <a:tcPr marL="121920" marR="121920"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83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Kos level unit</a:t>
                      </a:r>
                    </a:p>
                  </a:txBody>
                  <a:tcPr marL="121920" marR="12192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Bahan baku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Tenaga kerja langsung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Beberapa biaya mesin yg dpt ditelusur</a:t>
                      </a:r>
                    </a:p>
                  </a:txBody>
                  <a:tcPr marL="121920" marR="12192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Setiap unit yang diproduksi</a:t>
                      </a:r>
                    </a:p>
                  </a:txBody>
                  <a:tcPr marL="121920" marR="121920"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40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Kos level batch</a:t>
                      </a:r>
                    </a:p>
                  </a:txBody>
                  <a:tcPr marL="121920" marR="12192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Penanganan order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Set-up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Pemindahan bahan</a:t>
                      </a:r>
                    </a:p>
                  </a:txBody>
                  <a:tcPr marL="121920" marR="12192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Setiap batch yang diproduksi</a:t>
                      </a:r>
                    </a:p>
                  </a:txBody>
                  <a:tcPr marL="121920" marR="121920"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40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Kos level produk</a:t>
                      </a:r>
                    </a:p>
                  </a:txBody>
                  <a:tcPr marL="121920" marR="12192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Order perubahan teknik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Pemeliharaan peralatan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Pengembangan produk</a:t>
                      </a:r>
                    </a:p>
                  </a:txBody>
                  <a:tcPr marL="121920" marR="12192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Mendukung seluruh lini produk</a:t>
                      </a:r>
                    </a:p>
                  </a:txBody>
                  <a:tcPr marL="121920" marR="121920"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40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Kos level fasilitas</a:t>
                      </a:r>
                    </a:p>
                  </a:txBody>
                  <a:tcPr marL="121920" marR="12192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Depresiasi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Gaji manajer pabrik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Iklan organisasi</a:t>
                      </a:r>
                    </a:p>
                  </a:txBody>
                  <a:tcPr marL="121920" marR="12192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Mendukung keseluruhan organisasi</a:t>
                      </a:r>
                    </a:p>
                  </a:txBody>
                  <a:tcPr marL="121920" marR="121920"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EE6F0EC9-690C-4333-B653-F383900BFE81}" type="slidenum">
              <a:rPr lang="en-US" smtClean="0"/>
              <a:pPr>
                <a:defRPr/>
              </a:pPr>
              <a:t>55</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7191894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MANFAAT ABC</a:t>
            </a:r>
          </a:p>
        </p:txBody>
      </p:sp>
      <p:sp>
        <p:nvSpPr>
          <p:cNvPr id="6147" name="Rectangle 3"/>
          <p:cNvSpPr>
            <a:spLocks noGrp="1" noChangeArrowheads="1"/>
          </p:cNvSpPr>
          <p:nvPr>
            <p:ph type="body" idx="1"/>
          </p:nvPr>
        </p:nvSpPr>
        <p:spPr/>
        <p:txBody>
          <a:bodyPr/>
          <a:lstStyle/>
          <a:p>
            <a:pPr eaLnBrk="1" hangingPunct="1">
              <a:defRPr/>
            </a:pPr>
            <a:r>
              <a:rPr lang="en-US" sz="2800" smtClean="0"/>
              <a:t>MENINGKATKAN KUALITAS KEPUTUSAN  MELALUI PENYEDIAAN INFORMASI AKUNTNASI YG LEBIH AKURAT</a:t>
            </a:r>
          </a:p>
          <a:p>
            <a:pPr eaLnBrk="1" hangingPunct="1">
              <a:defRPr/>
            </a:pPr>
            <a:r>
              <a:rPr lang="en-US" sz="2800" smtClean="0"/>
              <a:t>MENAWARKAN PERBAIKAN PROSES KERJA DALAM MEMANAGE AKTIVITAS OVERHED</a:t>
            </a:r>
          </a:p>
          <a:p>
            <a:pPr eaLnBrk="1" hangingPunct="1">
              <a:defRPr/>
            </a:pPr>
            <a:r>
              <a:rPr lang="en-US" sz="2800" smtClean="0"/>
              <a:t>MEMBANTU MENINGKATKAN KUALITAS ACTIVTY-BASED MANAGEMENT (ABM)</a:t>
            </a:r>
          </a:p>
          <a:p>
            <a:pPr eaLnBrk="1" hangingPunct="1">
              <a:defRPr/>
            </a:pPr>
            <a:r>
              <a:rPr lang="en-US" sz="2800" smtClean="0"/>
              <a:t>MEMPERMUDAH ESTIMASI KOS</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B69A1853-0DE5-495E-B473-529F8736ED20}" type="slidenum">
              <a:rPr lang="en-US" smtClean="0"/>
              <a:pPr>
                <a:defRPr/>
              </a:pPr>
              <a:t>56</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13018188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defRPr/>
            </a:pPr>
            <a:r>
              <a:rPr lang="en-US" sz="4000" dirty="0" err="1" smtClean="0">
                <a:solidFill>
                  <a:srgbClr val="C00000"/>
                </a:solidFill>
              </a:rPr>
              <a:t>Contoh</a:t>
            </a:r>
            <a:r>
              <a:rPr lang="en-US" sz="4000" dirty="0" smtClean="0">
                <a:solidFill>
                  <a:srgbClr val="C00000"/>
                </a:solidFill>
              </a:rPr>
              <a:t>:</a:t>
            </a:r>
            <a:r>
              <a:rPr lang="en-US" sz="4000" dirty="0" smtClean="0"/>
              <a:t> </a:t>
            </a:r>
            <a:r>
              <a:rPr lang="en-US" sz="4000" dirty="0" err="1" smtClean="0"/>
              <a:t>Anggaran</a:t>
            </a:r>
            <a:r>
              <a:rPr lang="en-US" sz="4000" dirty="0" smtClean="0"/>
              <a:t>  </a:t>
            </a:r>
            <a:r>
              <a:rPr lang="en-US" sz="4000" dirty="0" err="1" smtClean="0"/>
              <a:t>kos</a:t>
            </a:r>
            <a:r>
              <a:rPr lang="en-US" sz="4000" dirty="0" smtClean="0"/>
              <a:t> </a:t>
            </a:r>
            <a:br>
              <a:rPr lang="en-US" sz="4000" dirty="0" smtClean="0"/>
            </a:br>
            <a:r>
              <a:rPr lang="en-US" sz="4000" dirty="0" err="1" smtClean="0"/>
              <a:t>dan</a:t>
            </a:r>
            <a:r>
              <a:rPr lang="en-US" sz="4000" dirty="0" smtClean="0"/>
              <a:t> </a:t>
            </a:r>
            <a:r>
              <a:rPr lang="en-US" sz="4000" dirty="0" err="1" smtClean="0"/>
              <a:t>konsumsi</a:t>
            </a:r>
            <a:r>
              <a:rPr lang="en-US" sz="4000" dirty="0" smtClean="0"/>
              <a:t> </a:t>
            </a:r>
            <a:r>
              <a:rPr lang="en-US" sz="4000" dirty="0" err="1" smtClean="0"/>
              <a:t>aktivitas</a:t>
            </a:r>
            <a:endParaRPr lang="en-US" sz="4000" dirty="0" smtClean="0"/>
          </a:p>
        </p:txBody>
      </p:sp>
      <p:graphicFrame>
        <p:nvGraphicFramePr>
          <p:cNvPr id="7245" name="Group 77"/>
          <p:cNvGraphicFramePr>
            <a:graphicFrameLocks noGrp="1"/>
          </p:cNvGraphicFramePr>
          <p:nvPr>
            <p:ph idx="1"/>
          </p:nvPr>
        </p:nvGraphicFramePr>
        <p:xfrm>
          <a:off x="609600" y="1600200"/>
          <a:ext cx="11734801" cy="4525966"/>
        </p:xfrm>
        <a:graphic>
          <a:graphicData uri="http://schemas.openxmlformats.org/drawingml/2006/table">
            <a:tbl>
              <a:tblPr/>
              <a:tblGrid>
                <a:gridCol w="2956984"/>
                <a:gridCol w="2194983"/>
                <a:gridCol w="2192867"/>
                <a:gridCol w="2194984"/>
                <a:gridCol w="2194983"/>
              </a:tblGrid>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Ket. </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Model A</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Model B</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Model C</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Total </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Unit </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28.000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BBB/u (Rp)</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130.000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BTKL/u (Rp)</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Jam mesin/u</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84.000</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Penerimaan order</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16</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256</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Pesanan produksi</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19</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45</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Batch produksi</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22</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34</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Inspeksi </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32</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DE92A560-452E-436C-BDB0-D655CFDF4D00}" type="slidenum">
              <a:rPr lang="en-US" smtClean="0"/>
              <a:pPr>
                <a:defRPr/>
              </a:pPr>
              <a:t>57</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10357596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Anggaran BOP</a:t>
            </a:r>
          </a:p>
        </p:txBody>
      </p:sp>
      <p:graphicFrame>
        <p:nvGraphicFramePr>
          <p:cNvPr id="12328" name="Group 40"/>
          <p:cNvGraphicFramePr>
            <a:graphicFrameLocks noGrp="1"/>
          </p:cNvGraphicFramePr>
          <p:nvPr>
            <p:ph idx="1"/>
          </p:nvPr>
        </p:nvGraphicFramePr>
        <p:xfrm>
          <a:off x="609600" y="1600200"/>
          <a:ext cx="10972800" cy="5122897"/>
        </p:xfrm>
        <a:graphic>
          <a:graphicData uri="http://schemas.openxmlformats.org/drawingml/2006/table">
            <a:tbl>
              <a:tblPr/>
              <a:tblGrid>
                <a:gridCol w="3657600"/>
                <a:gridCol w="3657600"/>
                <a:gridCol w="3657600"/>
              </a:tblGrid>
              <a:tr h="6460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Elemen BOP</a:t>
                      </a:r>
                    </a:p>
                  </a:txBody>
                  <a:tcPr marL="121920" marR="12192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Cost driver</a:t>
                      </a:r>
                    </a:p>
                  </a:txBody>
                  <a:tcPr marL="121920" marR="12192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Jumlah (Rp)</a:t>
                      </a:r>
                    </a:p>
                  </a:txBody>
                  <a:tcPr marL="121920" marR="12192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5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Depresiasi </a:t>
                      </a:r>
                    </a:p>
                  </a:txBody>
                  <a:tcPr marL="121920" marR="12192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Jam mesin</a:t>
                      </a:r>
                    </a:p>
                  </a:txBody>
                  <a:tcPr marL="121920" marR="12192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8.400.000.000</a:t>
                      </a:r>
                    </a:p>
                  </a:txBody>
                  <a:tcPr marL="121920" marR="12192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Penerimaan order</a:t>
                      </a:r>
                    </a:p>
                  </a:txBody>
                  <a:tcPr marL="121920" marR="12192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Jml penerimaan order</a:t>
                      </a:r>
                    </a:p>
                  </a:txBody>
                  <a:tcPr marL="121920" marR="12192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4.186.000.000</a:t>
                      </a:r>
                    </a:p>
                  </a:txBody>
                  <a:tcPr marL="121920" marR="12192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Perancangan </a:t>
                      </a:r>
                    </a:p>
                  </a:txBody>
                  <a:tcPr marL="121920" marR="12192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Pesanan produksi</a:t>
                      </a:r>
                    </a:p>
                  </a:txBody>
                  <a:tcPr marL="121920" marR="12192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3.600.000.000</a:t>
                      </a:r>
                    </a:p>
                  </a:txBody>
                  <a:tcPr marL="121920" marR="12192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0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Set-up</a:t>
                      </a:r>
                    </a:p>
                  </a:txBody>
                  <a:tcPr marL="121920" marR="12192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Jumlah batch</a:t>
                      </a:r>
                    </a:p>
                  </a:txBody>
                  <a:tcPr marL="121920" marR="12192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374.000.000</a:t>
                      </a:r>
                    </a:p>
                  </a:txBody>
                  <a:tcPr marL="121920" marR="12192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5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Inspeksi </a:t>
                      </a:r>
                    </a:p>
                  </a:txBody>
                  <a:tcPr marL="121920" marR="12192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Jumlah inspeksi</a:t>
                      </a:r>
                    </a:p>
                  </a:txBody>
                  <a:tcPr marL="121920" marR="12192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1.920.000.000</a:t>
                      </a:r>
                    </a:p>
                  </a:txBody>
                  <a:tcPr marL="121920" marR="12192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0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121920" marR="121920"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121920" marR="121920"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18.480.000.000</a:t>
                      </a:r>
                    </a:p>
                  </a:txBody>
                  <a:tcPr marL="121920" marR="121920"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FBB2C8AC-635F-405A-BF23-BD02BB4879C6}" type="slidenum">
              <a:rPr lang="en-US" smtClean="0"/>
              <a:pPr>
                <a:defRPr/>
              </a:pPr>
              <a:t>58</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23663748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Traditional costing</a:t>
            </a:r>
          </a:p>
        </p:txBody>
      </p:sp>
      <p:sp>
        <p:nvSpPr>
          <p:cNvPr id="14339" name="Rectangle 3"/>
          <p:cNvSpPr>
            <a:spLocks noGrp="1" noChangeArrowheads="1"/>
          </p:cNvSpPr>
          <p:nvPr>
            <p:ph type="body" idx="1"/>
          </p:nvPr>
        </p:nvSpPr>
        <p:spPr/>
        <p:txBody>
          <a:bodyPr/>
          <a:lstStyle/>
          <a:p>
            <a:pPr eaLnBrk="1" hangingPunct="1">
              <a:lnSpc>
                <a:spcPct val="90000"/>
              </a:lnSpc>
              <a:defRPr/>
            </a:pPr>
            <a:r>
              <a:rPr lang="en-US" dirty="0" err="1" smtClean="0"/>
              <a:t>Tarif</a:t>
            </a:r>
            <a:r>
              <a:rPr lang="en-US" dirty="0" smtClean="0"/>
              <a:t> BOP per jam </a:t>
            </a:r>
            <a:r>
              <a:rPr lang="en-US" dirty="0" err="1" smtClean="0"/>
              <a:t>mesin</a:t>
            </a:r>
            <a:r>
              <a:rPr lang="en-US" dirty="0" smtClean="0"/>
              <a:t>:</a:t>
            </a:r>
          </a:p>
          <a:p>
            <a:pPr eaLnBrk="1" hangingPunct="1">
              <a:lnSpc>
                <a:spcPct val="90000"/>
              </a:lnSpc>
              <a:buFontTx/>
              <a:buNone/>
              <a:defRPr/>
            </a:pPr>
            <a:r>
              <a:rPr lang="en-US" dirty="0" smtClean="0"/>
              <a:t>			Total </a:t>
            </a:r>
            <a:r>
              <a:rPr lang="en-US" dirty="0" err="1" smtClean="0"/>
              <a:t>Anggaran</a:t>
            </a:r>
            <a:r>
              <a:rPr lang="en-US" dirty="0" smtClean="0"/>
              <a:t> BOP</a:t>
            </a:r>
          </a:p>
          <a:p>
            <a:pPr eaLnBrk="1" hangingPunct="1">
              <a:lnSpc>
                <a:spcPct val="90000"/>
              </a:lnSpc>
              <a:buFontTx/>
              <a:buNone/>
              <a:defRPr/>
            </a:pPr>
            <a:r>
              <a:rPr lang="en-US" dirty="0" smtClean="0"/>
              <a:t>		---------------------------- = XXX  			</a:t>
            </a:r>
            <a:r>
              <a:rPr lang="en-US" dirty="0" err="1" smtClean="0"/>
              <a:t>tarif</a:t>
            </a:r>
            <a:r>
              <a:rPr lang="en-US" dirty="0" smtClean="0"/>
              <a:t>/jam </a:t>
            </a:r>
            <a:r>
              <a:rPr lang="en-US" dirty="0" err="1" smtClean="0"/>
              <a:t>mesin</a:t>
            </a:r>
            <a:endParaRPr lang="en-US" dirty="0" smtClean="0"/>
          </a:p>
          <a:p>
            <a:pPr eaLnBrk="1" hangingPunct="1">
              <a:lnSpc>
                <a:spcPct val="90000"/>
              </a:lnSpc>
              <a:buFontTx/>
              <a:buNone/>
              <a:defRPr/>
            </a:pPr>
            <a:r>
              <a:rPr lang="en-US" dirty="0" smtClean="0"/>
              <a:t>	 		Jam </a:t>
            </a:r>
            <a:r>
              <a:rPr lang="en-US" dirty="0" err="1" smtClean="0"/>
              <a:t>mesin</a:t>
            </a:r>
            <a:endParaRPr lang="en-US" dirty="0" smtClean="0"/>
          </a:p>
          <a:p>
            <a:pPr eaLnBrk="1" hangingPunct="1">
              <a:lnSpc>
                <a:spcPct val="90000"/>
              </a:lnSpc>
              <a:buFontTx/>
              <a:buNone/>
              <a:defRPr/>
            </a:pPr>
            <a:endParaRPr lang="en-US" dirty="0" smtClean="0"/>
          </a:p>
          <a:p>
            <a:pPr eaLnBrk="1" hangingPunct="1">
              <a:lnSpc>
                <a:spcPct val="90000"/>
              </a:lnSpc>
              <a:buFontTx/>
              <a:buNone/>
              <a:defRPr/>
            </a:pPr>
            <a:r>
              <a:rPr lang="en-US" dirty="0" smtClean="0"/>
              <a:t>		   18.480.000.000</a:t>
            </a:r>
          </a:p>
          <a:p>
            <a:pPr eaLnBrk="1" hangingPunct="1">
              <a:lnSpc>
                <a:spcPct val="90000"/>
              </a:lnSpc>
              <a:buFontTx/>
              <a:buNone/>
              <a:defRPr/>
            </a:pPr>
            <a:r>
              <a:rPr lang="en-US" dirty="0" smtClean="0"/>
              <a:t>		---------------------=Rp220.000,-</a:t>
            </a:r>
          </a:p>
          <a:p>
            <a:pPr eaLnBrk="1" hangingPunct="1">
              <a:lnSpc>
                <a:spcPct val="90000"/>
              </a:lnSpc>
              <a:buFontTx/>
              <a:buNone/>
              <a:defRPr/>
            </a:pPr>
            <a:r>
              <a:rPr lang="en-US" dirty="0" smtClean="0"/>
              <a:t>			84.000 </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66D513D1-86B8-420E-ABEE-03DAA41D16A5}" type="slidenum">
              <a:rPr lang="en-US" smtClean="0"/>
              <a:pPr>
                <a:defRPr/>
              </a:pPr>
              <a:t>59</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1058933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 Akuntansi Manajemen </a:t>
            </a:r>
            <a:endParaRPr lang="id-ID" b="1" dirty="0"/>
          </a:p>
        </p:txBody>
      </p:sp>
      <p:sp>
        <p:nvSpPr>
          <p:cNvPr id="3" name="Content Placeholder 2"/>
          <p:cNvSpPr>
            <a:spLocks noGrp="1"/>
          </p:cNvSpPr>
          <p:nvPr>
            <p:ph idx="1"/>
          </p:nvPr>
        </p:nvSpPr>
        <p:spPr/>
        <p:txBody>
          <a:bodyPr/>
          <a:lstStyle/>
          <a:p>
            <a:r>
              <a:rPr lang="en-US" dirty="0"/>
              <a:t>Ronald M. Copeland </a:t>
            </a:r>
            <a:r>
              <a:rPr lang="en-US" dirty="0" err="1"/>
              <a:t>dan</a:t>
            </a:r>
            <a:r>
              <a:rPr lang="en-US" dirty="0"/>
              <a:t> Paul E. </a:t>
            </a:r>
            <a:r>
              <a:rPr lang="en-US" dirty="0" err="1"/>
              <a:t>Dascher</a:t>
            </a:r>
            <a:r>
              <a:rPr lang="en-US" dirty="0"/>
              <a:t>: </a:t>
            </a:r>
            <a:r>
              <a:rPr lang="en-US" dirty="0" err="1"/>
              <a:t>mengungkapkan</a:t>
            </a:r>
            <a:r>
              <a:rPr lang="en-US" dirty="0"/>
              <a:t>:  “</a:t>
            </a:r>
            <a:r>
              <a:rPr lang="en-US" dirty="0" err="1"/>
              <a:t>Akuntansi</a:t>
            </a:r>
            <a:r>
              <a:rPr lang="en-US" dirty="0"/>
              <a:t> </a:t>
            </a:r>
            <a:r>
              <a:rPr lang="en-US" dirty="0" err="1"/>
              <a:t>Manajemen</a:t>
            </a:r>
            <a:r>
              <a:rPr lang="en-US" dirty="0"/>
              <a:t> </a:t>
            </a:r>
            <a:r>
              <a:rPr lang="en-US" dirty="0" err="1"/>
              <a:t>adalah</a:t>
            </a:r>
            <a:r>
              <a:rPr lang="en-US" dirty="0"/>
              <a:t> </a:t>
            </a:r>
            <a:r>
              <a:rPr lang="en-US" dirty="0" err="1"/>
              <a:t>bagian</a:t>
            </a:r>
            <a:r>
              <a:rPr lang="en-US" dirty="0"/>
              <a:t> </a:t>
            </a:r>
            <a:r>
              <a:rPr lang="en-US" dirty="0" err="1"/>
              <a:t>dari</a:t>
            </a:r>
            <a:r>
              <a:rPr lang="en-US" dirty="0"/>
              <a:t> </a:t>
            </a:r>
            <a:r>
              <a:rPr lang="en-US" dirty="0" err="1"/>
              <a:t>Akuntansi</a:t>
            </a:r>
            <a:r>
              <a:rPr lang="en-US" dirty="0"/>
              <a:t> yang </a:t>
            </a:r>
            <a:r>
              <a:rPr lang="en-US" dirty="0" err="1"/>
              <a:t>berhubungan</a:t>
            </a:r>
            <a:r>
              <a:rPr lang="en-US" dirty="0"/>
              <a:t> </a:t>
            </a:r>
            <a:r>
              <a:rPr lang="en-US" dirty="0" err="1"/>
              <a:t>dengan</a:t>
            </a:r>
            <a:r>
              <a:rPr lang="en-US" dirty="0"/>
              <a:t> </a:t>
            </a:r>
            <a:r>
              <a:rPr lang="en-US" dirty="0" err="1"/>
              <a:t>identifikasi</a:t>
            </a:r>
            <a:r>
              <a:rPr lang="en-US" dirty="0"/>
              <a:t>, </a:t>
            </a:r>
            <a:r>
              <a:rPr lang="en-US" dirty="0" err="1"/>
              <a:t>pengukuran</a:t>
            </a:r>
            <a:r>
              <a:rPr lang="en-US" dirty="0"/>
              <a:t> </a:t>
            </a:r>
            <a:r>
              <a:rPr lang="en-US" dirty="0" err="1"/>
              <a:t>dan</a:t>
            </a:r>
            <a:r>
              <a:rPr lang="en-US" dirty="0"/>
              <a:t> </a:t>
            </a:r>
            <a:r>
              <a:rPr lang="en-US" dirty="0" err="1"/>
              <a:t>komunikasi</a:t>
            </a:r>
            <a:r>
              <a:rPr lang="en-US" dirty="0"/>
              <a:t> </a:t>
            </a:r>
            <a:r>
              <a:rPr lang="en-US" dirty="0" err="1"/>
              <a:t>informasi</a:t>
            </a:r>
            <a:r>
              <a:rPr lang="en-US" dirty="0"/>
              <a:t> </a:t>
            </a:r>
            <a:r>
              <a:rPr lang="en-US" dirty="0" err="1"/>
              <a:t>akuntansi</a:t>
            </a:r>
            <a:r>
              <a:rPr lang="en-US" dirty="0"/>
              <a:t> </a:t>
            </a:r>
            <a:r>
              <a:rPr lang="en-US" dirty="0" err="1"/>
              <a:t>kepada</a:t>
            </a:r>
            <a:r>
              <a:rPr lang="en-US" dirty="0"/>
              <a:t> internal </a:t>
            </a:r>
            <a:r>
              <a:rPr lang="en-US" dirty="0" err="1"/>
              <a:t>manajemen</a:t>
            </a:r>
            <a:r>
              <a:rPr lang="en-US" dirty="0"/>
              <a:t> yang </a:t>
            </a:r>
            <a:r>
              <a:rPr lang="en-US" dirty="0" err="1"/>
              <a:t>bertujuan</a:t>
            </a:r>
            <a:r>
              <a:rPr lang="en-US" dirty="0"/>
              <a:t> </a:t>
            </a:r>
            <a:r>
              <a:rPr lang="en-US" dirty="0" err="1"/>
              <a:t>guna</a:t>
            </a:r>
            <a:r>
              <a:rPr lang="en-US" dirty="0"/>
              <a:t> </a:t>
            </a:r>
            <a:r>
              <a:rPr lang="en-US" dirty="0" err="1"/>
              <a:t>perencanaan</a:t>
            </a:r>
            <a:r>
              <a:rPr lang="en-US" dirty="0"/>
              <a:t>, proses </a:t>
            </a:r>
            <a:r>
              <a:rPr lang="en-US" dirty="0" err="1"/>
              <a:t>informasi</a:t>
            </a:r>
            <a:r>
              <a:rPr lang="en-US" dirty="0"/>
              <a:t>, </a:t>
            </a:r>
            <a:r>
              <a:rPr lang="en-US" dirty="0" err="1"/>
              <a:t>penmgendalian</a:t>
            </a:r>
            <a:r>
              <a:rPr lang="en-US" dirty="0"/>
              <a:t> </a:t>
            </a:r>
            <a:r>
              <a:rPr lang="en-US" dirty="0" err="1"/>
              <a:t>dan</a:t>
            </a:r>
            <a:r>
              <a:rPr lang="en-US" dirty="0"/>
              <a:t> </a:t>
            </a:r>
            <a:r>
              <a:rPr lang="en-US" dirty="0" err="1"/>
              <a:t>pengambilan</a:t>
            </a:r>
            <a:r>
              <a:rPr lang="en-US" dirty="0"/>
              <a:t> </a:t>
            </a:r>
            <a:r>
              <a:rPr lang="en-US" dirty="0" err="1"/>
              <a:t>keputusan</a:t>
            </a:r>
            <a:r>
              <a:rPr lang="en-US" dirty="0"/>
              <a:t>”.</a:t>
            </a:r>
          </a:p>
          <a:p>
            <a:endParaRPr lang="id-ID" dirty="0"/>
          </a:p>
          <a:p>
            <a:endParaRPr lang="id-ID" dirty="0"/>
          </a:p>
        </p:txBody>
      </p:sp>
    </p:spTree>
    <p:extLst>
      <p:ext uri="{BB962C8B-B14F-4D97-AF65-F5344CB8AC3E}">
        <p14:creationId xmlns:p14="http://schemas.microsoft.com/office/powerpoint/2010/main" val="37446030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BOP masing2 Produk</a:t>
            </a:r>
          </a:p>
        </p:txBody>
      </p:sp>
      <p:graphicFrame>
        <p:nvGraphicFramePr>
          <p:cNvPr id="15416" name="Group 56"/>
          <p:cNvGraphicFramePr>
            <a:graphicFrameLocks noGrp="1"/>
          </p:cNvGraphicFramePr>
          <p:nvPr>
            <p:ph idx="1"/>
          </p:nvPr>
        </p:nvGraphicFramePr>
        <p:xfrm>
          <a:off x="609600" y="1600201"/>
          <a:ext cx="10972800" cy="4581525"/>
        </p:xfrm>
        <a:graphic>
          <a:graphicData uri="http://schemas.openxmlformats.org/drawingml/2006/table">
            <a:tbl>
              <a:tblPr/>
              <a:tblGrid>
                <a:gridCol w="2743200"/>
                <a:gridCol w="2743200"/>
                <a:gridCol w="2743200"/>
                <a:gridCol w="2743200"/>
              </a:tblGrid>
              <a:tr h="6462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Ket </a:t>
                      </a:r>
                    </a:p>
                  </a:txBody>
                  <a:tcPr marL="121920" marR="12192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Model A</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Model B</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Model C</a:t>
                      </a:r>
                    </a:p>
                  </a:txBody>
                  <a:tcPr marL="121920" marR="12192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JM/u</a:t>
                      </a:r>
                    </a:p>
                  </a:txBody>
                  <a:tcPr marL="121920" marR="12192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marL="121920" marR="12192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2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JM total</a:t>
                      </a:r>
                    </a:p>
                  </a:txBody>
                  <a:tcPr marL="121920" marR="12192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42.000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36.000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6.000</a:t>
                      </a:r>
                    </a:p>
                  </a:txBody>
                  <a:tcPr marL="121920" marR="12192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2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Tarif /jm (Rp)</a:t>
                      </a:r>
                    </a:p>
                  </a:txBody>
                  <a:tcPr marL="121920" marR="12192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220.000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220.000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220.000</a:t>
                      </a:r>
                    </a:p>
                  </a:txBody>
                  <a:tcPr marL="121920" marR="12192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2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BOP total (Rp)</a:t>
                      </a:r>
                    </a:p>
                  </a:txBody>
                  <a:tcPr marL="121920" marR="12192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9.240.000.000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7.920.000.000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1.320.000.000</a:t>
                      </a:r>
                    </a:p>
                  </a:txBody>
                  <a:tcPr marL="121920" marR="12192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Unit produksi</a:t>
                      </a:r>
                    </a:p>
                  </a:txBody>
                  <a:tcPr marL="121920" marR="12192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28.000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6.000</a:t>
                      </a:r>
                    </a:p>
                  </a:txBody>
                  <a:tcPr marL="121920" marR="12192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BOP per unit (Rp)</a:t>
                      </a:r>
                    </a:p>
                  </a:txBody>
                  <a:tcPr marL="121920" marR="12192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330.000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440.000</a:t>
                      </a:r>
                    </a:p>
                  </a:txBody>
                  <a:tcPr marL="121920" marR="12192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220.000</a:t>
                      </a:r>
                    </a:p>
                  </a:txBody>
                  <a:tcPr marL="121920" marR="12192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E632A4F4-EFE5-41A7-8A51-8DC375A96093}" type="slidenum">
              <a:rPr lang="en-US" smtClean="0"/>
              <a:pPr>
                <a:defRPr/>
              </a:pPr>
              <a:t>60</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15149521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p:txBody>
          <a:bodyPr/>
          <a:lstStyle/>
          <a:p>
            <a:pPr eaLnBrk="1" hangingPunct="1">
              <a:defRPr/>
            </a:pPr>
            <a:r>
              <a:rPr lang="en-US" dirty="0" smtClean="0"/>
              <a:t>Unit Cost- Traditional Costing</a:t>
            </a:r>
          </a:p>
        </p:txBody>
      </p:sp>
      <p:graphicFrame>
        <p:nvGraphicFramePr>
          <p:cNvPr id="20519" name="Group 39"/>
          <p:cNvGraphicFramePr>
            <a:graphicFrameLocks noGrp="1"/>
          </p:cNvGraphicFramePr>
          <p:nvPr>
            <p:ph idx="1"/>
          </p:nvPr>
        </p:nvGraphicFramePr>
        <p:xfrm>
          <a:off x="609600" y="1600201"/>
          <a:ext cx="10972800" cy="4525963"/>
        </p:xfrm>
        <a:graphic>
          <a:graphicData uri="http://schemas.openxmlformats.org/drawingml/2006/table">
            <a:tbl>
              <a:tblPr/>
              <a:tblGrid>
                <a:gridCol w="2743200"/>
                <a:gridCol w="2743200"/>
                <a:gridCol w="2743200"/>
                <a:gridCol w="2743200"/>
              </a:tblGrid>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Elemen kos</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Model A</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Model B</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Model C</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BBB (Rp)</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200.000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130.000</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BTKL (Rp)</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140.000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100.000</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BOP (Rp)</a:t>
                      </a: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330.000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440.000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220.000</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L="121920" marR="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650.000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730.000</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450.000</a:t>
                      </a:r>
                    </a:p>
                  </a:txBody>
                  <a:tcPr marL="121920" marR="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D81CC4D1-784F-4C88-8E20-ADE108881B52}" type="slidenum">
              <a:rPr lang="en-US" smtClean="0"/>
              <a:pPr>
                <a:defRPr/>
              </a:pPr>
              <a:t>61</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10699341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Activity-Based Costing</a:t>
            </a:r>
          </a:p>
        </p:txBody>
      </p:sp>
      <p:sp>
        <p:nvSpPr>
          <p:cNvPr id="22531" name="Rectangle 3"/>
          <p:cNvSpPr>
            <a:spLocks noGrp="1" noChangeArrowheads="1"/>
          </p:cNvSpPr>
          <p:nvPr>
            <p:ph type="body" idx="1"/>
          </p:nvPr>
        </p:nvSpPr>
        <p:spPr/>
        <p:txBody>
          <a:bodyPr/>
          <a:lstStyle/>
          <a:p>
            <a:pPr eaLnBrk="1" hangingPunct="1">
              <a:defRPr/>
            </a:pPr>
            <a:r>
              <a:rPr lang="en-US" sz="2800" dirty="0" err="1" smtClean="0"/>
              <a:t>Biaya</a:t>
            </a:r>
            <a:r>
              <a:rPr lang="en-US" sz="2800" dirty="0" smtClean="0"/>
              <a:t> </a:t>
            </a:r>
            <a:r>
              <a:rPr lang="en-US" sz="2800" dirty="0" err="1" smtClean="0"/>
              <a:t>depresiasi</a:t>
            </a:r>
            <a:r>
              <a:rPr lang="en-US" sz="2800" dirty="0" smtClean="0"/>
              <a:t>/jam </a:t>
            </a:r>
            <a:r>
              <a:rPr lang="en-US" sz="2800" dirty="0" err="1" smtClean="0"/>
              <a:t>mesin</a:t>
            </a:r>
            <a:r>
              <a:rPr lang="en-US" sz="2800" dirty="0" smtClean="0"/>
              <a:t>: 8.400.000.000/84.000 = Rp100.000,-</a:t>
            </a:r>
          </a:p>
          <a:p>
            <a:pPr lvl="1" eaLnBrk="1" hangingPunct="1">
              <a:defRPr/>
            </a:pPr>
            <a:r>
              <a:rPr lang="en-US" sz="2400" dirty="0" smtClean="0"/>
              <a:t>Model A: 1,5 </a:t>
            </a:r>
            <a:r>
              <a:rPr lang="en-US" sz="2400" dirty="0" err="1" smtClean="0"/>
              <a:t>jm</a:t>
            </a:r>
            <a:r>
              <a:rPr lang="en-US" sz="2400" dirty="0" smtClean="0"/>
              <a:t> x 100.000	Rp150.000,-</a:t>
            </a:r>
          </a:p>
          <a:p>
            <a:pPr lvl="1" eaLnBrk="1" hangingPunct="1">
              <a:defRPr/>
            </a:pPr>
            <a:r>
              <a:rPr lang="en-US" sz="2400" dirty="0" smtClean="0"/>
              <a:t>Model B: 2 </a:t>
            </a:r>
            <a:r>
              <a:rPr lang="en-US" sz="2400" dirty="0" err="1" smtClean="0"/>
              <a:t>jm</a:t>
            </a:r>
            <a:r>
              <a:rPr lang="en-US" sz="2400" dirty="0" smtClean="0"/>
              <a:t> x 100.000	Rp200.000,-</a:t>
            </a:r>
          </a:p>
          <a:p>
            <a:pPr lvl="1" eaLnBrk="1" hangingPunct="1">
              <a:defRPr/>
            </a:pPr>
            <a:r>
              <a:rPr lang="en-US" sz="2400" dirty="0" smtClean="0"/>
              <a:t>Model C: 1 </a:t>
            </a:r>
            <a:r>
              <a:rPr lang="en-US" sz="2400" dirty="0" err="1" smtClean="0"/>
              <a:t>jm</a:t>
            </a:r>
            <a:r>
              <a:rPr lang="en-US" sz="2400" dirty="0" smtClean="0"/>
              <a:t> x 100.000	Rp100.000,-</a:t>
            </a:r>
          </a:p>
          <a:p>
            <a:pPr eaLnBrk="1" hangingPunct="1">
              <a:defRPr/>
            </a:pPr>
            <a:r>
              <a:rPr lang="en-US" sz="2800" dirty="0" err="1" smtClean="0"/>
              <a:t>Biaya</a:t>
            </a:r>
            <a:r>
              <a:rPr lang="en-US" sz="2800" dirty="0" smtClean="0"/>
              <a:t> </a:t>
            </a:r>
            <a:r>
              <a:rPr lang="en-US" sz="2800" dirty="0" err="1" smtClean="0"/>
              <a:t>penerimaan</a:t>
            </a:r>
            <a:r>
              <a:rPr lang="en-US" sz="2800" dirty="0" smtClean="0"/>
              <a:t> order: 4.186.000.000/256 = Rp16.350.000,-</a:t>
            </a:r>
          </a:p>
          <a:p>
            <a:pPr lvl="1" eaLnBrk="1" hangingPunct="1">
              <a:defRPr/>
            </a:pPr>
            <a:r>
              <a:rPr lang="en-US" sz="2000" dirty="0" smtClean="0"/>
              <a:t>Model A= (16 x 16.350.000):28.000 u = </a:t>
            </a:r>
            <a:r>
              <a:rPr lang="en-US" sz="2000" dirty="0" err="1" smtClean="0"/>
              <a:t>Rp</a:t>
            </a:r>
            <a:r>
              <a:rPr lang="en-US" sz="2000" dirty="0" smtClean="0"/>
              <a:t>   9.300</a:t>
            </a:r>
          </a:p>
          <a:p>
            <a:pPr lvl="1" eaLnBrk="1" hangingPunct="1">
              <a:defRPr/>
            </a:pPr>
            <a:r>
              <a:rPr lang="en-US" sz="2000" dirty="0" smtClean="0"/>
              <a:t>Model B= (40 x 16.350.000): 18.000 u =</a:t>
            </a:r>
            <a:r>
              <a:rPr lang="en-US" sz="2000" dirty="0" err="1" smtClean="0"/>
              <a:t>Rp</a:t>
            </a:r>
            <a:r>
              <a:rPr lang="en-US" sz="2000" dirty="0" smtClean="0"/>
              <a:t>  36.300</a:t>
            </a:r>
          </a:p>
          <a:p>
            <a:pPr lvl="1" eaLnBrk="1" hangingPunct="1">
              <a:defRPr/>
            </a:pPr>
            <a:r>
              <a:rPr lang="en-US" sz="2000" dirty="0" smtClean="0"/>
              <a:t>Model C= (200 x 16.350.000):6.000 u = Rp545.000</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D812817D-B4E8-4D55-B1AD-C69052A595F6}" type="slidenum">
              <a:rPr lang="en-US" smtClean="0"/>
              <a:pPr>
                <a:defRPr/>
              </a:pPr>
              <a:t>62</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8887524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Activity-Based Costing</a:t>
            </a:r>
          </a:p>
        </p:txBody>
      </p:sp>
      <p:sp>
        <p:nvSpPr>
          <p:cNvPr id="22531" name="Rectangle 3"/>
          <p:cNvSpPr>
            <a:spLocks noGrp="1" noChangeArrowheads="1"/>
          </p:cNvSpPr>
          <p:nvPr>
            <p:ph type="body" idx="1"/>
          </p:nvPr>
        </p:nvSpPr>
        <p:spPr/>
        <p:txBody>
          <a:bodyPr/>
          <a:lstStyle/>
          <a:p>
            <a:pPr eaLnBrk="1" hangingPunct="1">
              <a:defRPr/>
            </a:pPr>
            <a:r>
              <a:rPr lang="en-US" sz="2800" dirty="0" err="1" smtClean="0"/>
              <a:t>Biaya</a:t>
            </a:r>
            <a:r>
              <a:rPr lang="en-US" sz="2800" dirty="0" smtClean="0"/>
              <a:t> </a:t>
            </a:r>
            <a:r>
              <a:rPr lang="en-US" sz="2800" dirty="0" err="1" smtClean="0"/>
              <a:t>perancangan</a:t>
            </a:r>
            <a:r>
              <a:rPr lang="en-US" sz="2800" dirty="0" smtClean="0"/>
              <a:t> </a:t>
            </a:r>
            <a:r>
              <a:rPr lang="en-US" sz="2800" dirty="0" err="1" smtClean="0"/>
              <a:t>teknik</a:t>
            </a:r>
            <a:r>
              <a:rPr lang="en-US" sz="2800" dirty="0" smtClean="0"/>
              <a:t>/order: 3.600.000.000/45 	= Rp80.000.000,-</a:t>
            </a:r>
          </a:p>
          <a:p>
            <a:pPr lvl="1" eaLnBrk="1" hangingPunct="1">
              <a:defRPr/>
            </a:pPr>
            <a:r>
              <a:rPr lang="en-US" sz="2400" dirty="0" smtClean="0"/>
              <a:t>Model A: (14x 80 </a:t>
            </a:r>
            <a:r>
              <a:rPr lang="en-US" sz="2400" dirty="0" err="1" smtClean="0"/>
              <a:t>jt</a:t>
            </a:r>
            <a:r>
              <a:rPr lang="en-US" sz="2400" dirty="0" smtClean="0"/>
              <a:t>):28.000 u	</a:t>
            </a:r>
            <a:r>
              <a:rPr lang="en-US" sz="2400" dirty="0" err="1" smtClean="0"/>
              <a:t>Rp</a:t>
            </a:r>
            <a:r>
              <a:rPr lang="en-US" sz="2400" dirty="0" smtClean="0"/>
              <a:t>  40.000,-</a:t>
            </a:r>
          </a:p>
          <a:p>
            <a:pPr lvl="1" eaLnBrk="1" hangingPunct="1">
              <a:defRPr/>
            </a:pPr>
            <a:r>
              <a:rPr lang="en-US" sz="2400" dirty="0" smtClean="0"/>
              <a:t>Model B: (2x80 </a:t>
            </a:r>
            <a:r>
              <a:rPr lang="en-US" sz="2400" dirty="0" err="1" smtClean="0"/>
              <a:t>jt</a:t>
            </a:r>
            <a:r>
              <a:rPr lang="en-US" sz="2400" dirty="0" smtClean="0"/>
              <a:t>) :18.000 u	</a:t>
            </a:r>
            <a:r>
              <a:rPr lang="en-US" sz="2400" dirty="0" err="1" smtClean="0"/>
              <a:t>Rp</a:t>
            </a:r>
            <a:r>
              <a:rPr lang="en-US" sz="2400" dirty="0" smtClean="0"/>
              <a:t>  53.300,-</a:t>
            </a:r>
          </a:p>
          <a:p>
            <a:pPr lvl="1" eaLnBrk="1" hangingPunct="1">
              <a:defRPr/>
            </a:pPr>
            <a:r>
              <a:rPr lang="en-US" sz="2400" dirty="0" smtClean="0"/>
              <a:t>Model C: (19x 80 </a:t>
            </a:r>
            <a:r>
              <a:rPr lang="en-US" sz="2400" dirty="0" err="1" smtClean="0"/>
              <a:t>jt</a:t>
            </a:r>
            <a:r>
              <a:rPr lang="en-US" sz="2400" dirty="0" smtClean="0"/>
              <a:t>):6.000 u	Rp253.300,-</a:t>
            </a:r>
          </a:p>
          <a:p>
            <a:pPr eaLnBrk="1" hangingPunct="1">
              <a:defRPr/>
            </a:pPr>
            <a:r>
              <a:rPr lang="en-US" sz="2800" dirty="0" err="1" smtClean="0"/>
              <a:t>Biaya</a:t>
            </a:r>
            <a:r>
              <a:rPr lang="en-US" sz="2800" dirty="0" smtClean="0"/>
              <a:t> set-up/ set up: </a:t>
            </a:r>
          </a:p>
          <a:p>
            <a:pPr eaLnBrk="1" hangingPunct="1">
              <a:buFont typeface="Wingdings" pitchFamily="2" charset="2"/>
              <a:buNone/>
              <a:defRPr/>
            </a:pPr>
            <a:r>
              <a:rPr lang="en-US" sz="2800" dirty="0" smtClean="0"/>
              <a:t>   374.000.000/34 = Rp11.000.000,-</a:t>
            </a:r>
          </a:p>
          <a:p>
            <a:pPr lvl="1" eaLnBrk="1" hangingPunct="1">
              <a:defRPr/>
            </a:pPr>
            <a:r>
              <a:rPr lang="en-US" sz="2000" dirty="0" smtClean="0"/>
              <a:t>Model A= (4 x 11.000.000):28.000 u = </a:t>
            </a:r>
            <a:r>
              <a:rPr lang="en-US" sz="2000" dirty="0" err="1" smtClean="0"/>
              <a:t>Rp</a:t>
            </a:r>
            <a:r>
              <a:rPr lang="en-US" sz="2000" dirty="0" smtClean="0"/>
              <a:t>  1.600</a:t>
            </a:r>
          </a:p>
          <a:p>
            <a:pPr lvl="1" eaLnBrk="1" hangingPunct="1">
              <a:defRPr/>
            </a:pPr>
            <a:r>
              <a:rPr lang="en-US" sz="2000" dirty="0" smtClean="0"/>
              <a:t>Model B= (8 x 11.000.000): 18.000 u =</a:t>
            </a:r>
            <a:r>
              <a:rPr lang="en-US" sz="2000" dirty="0" err="1" smtClean="0"/>
              <a:t>Rp</a:t>
            </a:r>
            <a:r>
              <a:rPr lang="en-US" sz="2000" dirty="0" smtClean="0"/>
              <a:t>  4.900</a:t>
            </a:r>
          </a:p>
          <a:p>
            <a:pPr lvl="1" eaLnBrk="1" hangingPunct="1">
              <a:defRPr/>
            </a:pPr>
            <a:r>
              <a:rPr lang="en-US" sz="2000" dirty="0" smtClean="0"/>
              <a:t>Model C= (22 x 11.000.000):6.000 u = Rp40.300</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27B134AD-1C99-4C91-8426-E9E1D0386AE4}" type="slidenum">
              <a:rPr lang="en-US" smtClean="0"/>
              <a:pPr>
                <a:defRPr/>
              </a:pPr>
              <a:t>63</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37463325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Activity-Based Costing</a:t>
            </a:r>
          </a:p>
        </p:txBody>
      </p:sp>
      <p:sp>
        <p:nvSpPr>
          <p:cNvPr id="22531" name="Rectangle 3"/>
          <p:cNvSpPr>
            <a:spLocks noGrp="1" noChangeArrowheads="1"/>
          </p:cNvSpPr>
          <p:nvPr>
            <p:ph type="body" idx="1"/>
          </p:nvPr>
        </p:nvSpPr>
        <p:spPr/>
        <p:txBody>
          <a:bodyPr/>
          <a:lstStyle/>
          <a:p>
            <a:pPr eaLnBrk="1" hangingPunct="1">
              <a:defRPr/>
            </a:pPr>
            <a:r>
              <a:rPr lang="en-US" sz="2800" dirty="0" err="1" smtClean="0"/>
              <a:t>Biaya</a:t>
            </a:r>
            <a:r>
              <a:rPr lang="en-US" sz="2800" dirty="0" smtClean="0"/>
              <a:t> </a:t>
            </a:r>
            <a:r>
              <a:rPr lang="en-US" sz="2800" dirty="0" err="1" smtClean="0"/>
              <a:t>inspeksi</a:t>
            </a:r>
            <a:r>
              <a:rPr lang="en-US" sz="2800" dirty="0" smtClean="0"/>
              <a:t>/</a:t>
            </a:r>
            <a:r>
              <a:rPr lang="en-US" sz="2800" dirty="0" err="1" smtClean="0"/>
              <a:t>inspeksi</a:t>
            </a:r>
            <a:r>
              <a:rPr lang="en-US" sz="2800" dirty="0" smtClean="0"/>
              <a:t>: </a:t>
            </a:r>
          </a:p>
          <a:p>
            <a:pPr eaLnBrk="1" hangingPunct="1">
              <a:buFont typeface="Wingdings" pitchFamily="2" charset="2"/>
              <a:buNone/>
              <a:defRPr/>
            </a:pPr>
            <a:r>
              <a:rPr lang="en-US" sz="2800" dirty="0" smtClean="0"/>
              <a:t>   1.920.000.000/32 	= Rp60.000.000,-</a:t>
            </a:r>
          </a:p>
          <a:p>
            <a:pPr lvl="1" eaLnBrk="1" hangingPunct="1">
              <a:defRPr/>
            </a:pPr>
            <a:r>
              <a:rPr lang="en-US" dirty="0" smtClean="0"/>
              <a:t>Model A: (8x 60 </a:t>
            </a:r>
            <a:r>
              <a:rPr lang="en-US" dirty="0" err="1" smtClean="0"/>
              <a:t>jt</a:t>
            </a:r>
            <a:r>
              <a:rPr lang="en-US" dirty="0" smtClean="0"/>
              <a:t>):28.000 u =Rp17.100,-</a:t>
            </a:r>
          </a:p>
          <a:p>
            <a:pPr lvl="1" eaLnBrk="1" hangingPunct="1">
              <a:defRPr/>
            </a:pPr>
            <a:r>
              <a:rPr lang="en-US" dirty="0" smtClean="0"/>
              <a:t>Model B: (4x60 </a:t>
            </a:r>
            <a:r>
              <a:rPr lang="en-US" dirty="0" err="1" smtClean="0"/>
              <a:t>jt</a:t>
            </a:r>
            <a:r>
              <a:rPr lang="en-US" dirty="0" smtClean="0"/>
              <a:t>) :18.000 u	=Rp13.300,-</a:t>
            </a:r>
          </a:p>
          <a:p>
            <a:pPr lvl="1" eaLnBrk="1" hangingPunct="1">
              <a:defRPr/>
            </a:pPr>
            <a:r>
              <a:rPr lang="en-US" dirty="0" smtClean="0"/>
              <a:t>Model C: (20x 60 </a:t>
            </a:r>
            <a:r>
              <a:rPr lang="en-US" dirty="0" err="1" smtClean="0"/>
              <a:t>jt</a:t>
            </a:r>
            <a:r>
              <a:rPr lang="en-US" dirty="0" smtClean="0"/>
              <a:t>):6.000 u	=Rp200.000,-</a:t>
            </a:r>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Slide Number Placeholder 4"/>
          <p:cNvSpPr>
            <a:spLocks noGrp="1"/>
          </p:cNvSpPr>
          <p:nvPr>
            <p:ph type="sldNum" sz="quarter" idx="4294967295"/>
          </p:nvPr>
        </p:nvSpPr>
        <p:spPr>
          <a:xfrm>
            <a:off x="8737600" y="6243638"/>
            <a:ext cx="2844800" cy="457200"/>
          </a:xfrm>
          <a:prstGeom prst="rect">
            <a:avLst/>
          </a:prstGeom>
        </p:spPr>
        <p:txBody>
          <a:bodyPr/>
          <a:lstStyle/>
          <a:p>
            <a:pPr>
              <a:defRPr/>
            </a:pPr>
            <a:fld id="{957E893E-872E-41DA-8A14-E6BE243BE84E}" type="slidenum">
              <a:rPr lang="en-US" smtClean="0"/>
              <a:pPr>
                <a:defRPr/>
              </a:pPr>
              <a:t>64</a:t>
            </a:fld>
            <a:endParaRPr lang="en-US"/>
          </a:p>
        </p:txBody>
      </p:sp>
      <p:sp>
        <p:nvSpPr>
          <p:cNvPr id="6" name="Footer Placeholder 5"/>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Tree>
    <p:extLst>
      <p:ext uri="{BB962C8B-B14F-4D97-AF65-F5344CB8AC3E}">
        <p14:creationId xmlns:p14="http://schemas.microsoft.com/office/powerpoint/2010/main" val="17554304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BOP- ABC</a:t>
            </a:r>
            <a:endParaRPr lang="en-US" dirty="0"/>
          </a:p>
        </p:txBody>
      </p:sp>
      <p:graphicFrame>
        <p:nvGraphicFramePr>
          <p:cNvPr id="7" name="Content Placeholder 6"/>
          <p:cNvGraphicFramePr>
            <a:graphicFrameLocks noGrp="1"/>
          </p:cNvGraphicFramePr>
          <p:nvPr>
            <p:ph idx="1"/>
          </p:nvPr>
        </p:nvGraphicFramePr>
        <p:xfrm>
          <a:off x="508000" y="1600200"/>
          <a:ext cx="11074399" cy="4648198"/>
        </p:xfrm>
        <a:graphic>
          <a:graphicData uri="http://schemas.openxmlformats.org/drawingml/2006/table">
            <a:tbl>
              <a:tblPr firstRow="1" bandRow="1">
                <a:tableStyleId>{5C22544A-7EE6-4342-B048-85BDC9FD1C3A}</a:tableStyleId>
              </a:tblPr>
              <a:tblGrid>
                <a:gridCol w="3588925"/>
                <a:gridCol w="2358437"/>
                <a:gridCol w="2358437"/>
                <a:gridCol w="2768600"/>
              </a:tblGrid>
              <a:tr h="540488">
                <a:tc>
                  <a:txBody>
                    <a:bodyPr/>
                    <a:lstStyle/>
                    <a:p>
                      <a:r>
                        <a:rPr lang="en-US" sz="2400" dirty="0" err="1" smtClean="0"/>
                        <a:t>Elemen</a:t>
                      </a:r>
                      <a:r>
                        <a:rPr lang="en-US" sz="2400" dirty="0" smtClean="0"/>
                        <a:t> BOP</a:t>
                      </a:r>
                      <a:endParaRPr lang="en-US" sz="2400" dirty="0"/>
                    </a:p>
                  </a:txBody>
                  <a:tcPr marL="121920" marR="121920"/>
                </a:tc>
                <a:tc>
                  <a:txBody>
                    <a:bodyPr/>
                    <a:lstStyle/>
                    <a:p>
                      <a:r>
                        <a:rPr lang="en-US" sz="2400" dirty="0" smtClean="0"/>
                        <a:t>Model A</a:t>
                      </a:r>
                      <a:endParaRPr lang="en-US" sz="2400" dirty="0"/>
                    </a:p>
                  </a:txBody>
                  <a:tcPr marL="121920" marR="121920"/>
                </a:tc>
                <a:tc>
                  <a:txBody>
                    <a:bodyPr/>
                    <a:lstStyle/>
                    <a:p>
                      <a:r>
                        <a:rPr lang="en-US" sz="2400" dirty="0" smtClean="0"/>
                        <a:t>Model B</a:t>
                      </a:r>
                      <a:endParaRPr lang="en-US" sz="2400" dirty="0"/>
                    </a:p>
                  </a:txBody>
                  <a:tcPr marL="121920" marR="121920"/>
                </a:tc>
                <a:tc>
                  <a:txBody>
                    <a:bodyPr/>
                    <a:lstStyle/>
                    <a:p>
                      <a:r>
                        <a:rPr lang="en-US" sz="2400" dirty="0" smtClean="0"/>
                        <a:t>Model C</a:t>
                      </a:r>
                      <a:endParaRPr lang="en-US" sz="2400" dirty="0"/>
                    </a:p>
                  </a:txBody>
                  <a:tcPr marL="121920" marR="121920"/>
                </a:tc>
              </a:tr>
              <a:tr h="540488">
                <a:tc>
                  <a:txBody>
                    <a:bodyPr/>
                    <a:lstStyle/>
                    <a:p>
                      <a:r>
                        <a:rPr lang="en-US" sz="2400" dirty="0" err="1" smtClean="0"/>
                        <a:t>Penyusutan</a:t>
                      </a:r>
                      <a:r>
                        <a:rPr lang="en-US" sz="2400" baseline="0" dirty="0" smtClean="0"/>
                        <a:t>  </a:t>
                      </a:r>
                      <a:endParaRPr lang="en-US" sz="2400" dirty="0"/>
                    </a:p>
                  </a:txBody>
                  <a:tcPr marL="121920" marR="121920"/>
                </a:tc>
                <a:tc>
                  <a:txBody>
                    <a:bodyPr/>
                    <a:lstStyle/>
                    <a:p>
                      <a:pPr algn="r"/>
                      <a:r>
                        <a:rPr lang="en-US" sz="2400" dirty="0" smtClean="0"/>
                        <a:t>150.000</a:t>
                      </a:r>
                      <a:endParaRPr lang="en-US" sz="2400" dirty="0"/>
                    </a:p>
                  </a:txBody>
                  <a:tcPr marL="121920" marR="121920"/>
                </a:tc>
                <a:tc>
                  <a:txBody>
                    <a:bodyPr/>
                    <a:lstStyle/>
                    <a:p>
                      <a:pPr algn="r"/>
                      <a:r>
                        <a:rPr lang="en-US" sz="2400" dirty="0" smtClean="0"/>
                        <a:t>200.000</a:t>
                      </a:r>
                      <a:endParaRPr lang="en-US" sz="2400" dirty="0"/>
                    </a:p>
                  </a:txBody>
                  <a:tcPr marL="121920" marR="121920"/>
                </a:tc>
                <a:tc>
                  <a:txBody>
                    <a:bodyPr/>
                    <a:lstStyle/>
                    <a:p>
                      <a:pPr algn="r"/>
                      <a:r>
                        <a:rPr lang="en-US" sz="2400" dirty="0" smtClean="0"/>
                        <a:t>100.000</a:t>
                      </a:r>
                      <a:endParaRPr lang="en-US" sz="2400" dirty="0"/>
                    </a:p>
                  </a:txBody>
                  <a:tcPr marL="121920" marR="121920"/>
                </a:tc>
              </a:tr>
              <a:tr h="972879">
                <a:tc>
                  <a:txBody>
                    <a:bodyPr/>
                    <a:lstStyle/>
                    <a:p>
                      <a:r>
                        <a:rPr lang="en-US" sz="2400" dirty="0" err="1" smtClean="0"/>
                        <a:t>Penerimaan</a:t>
                      </a:r>
                      <a:r>
                        <a:rPr lang="en-US" sz="2400" dirty="0" smtClean="0"/>
                        <a:t> order</a:t>
                      </a:r>
                      <a:endParaRPr lang="en-US" sz="2400" dirty="0"/>
                    </a:p>
                  </a:txBody>
                  <a:tcPr marL="121920" marR="121920"/>
                </a:tc>
                <a:tc>
                  <a:txBody>
                    <a:bodyPr/>
                    <a:lstStyle/>
                    <a:p>
                      <a:pPr algn="r"/>
                      <a:r>
                        <a:rPr lang="en-US" sz="2400" dirty="0" smtClean="0"/>
                        <a:t>9.300</a:t>
                      </a:r>
                      <a:endParaRPr lang="en-US" sz="2400" dirty="0"/>
                    </a:p>
                  </a:txBody>
                  <a:tcPr marL="121920" marR="121920"/>
                </a:tc>
                <a:tc>
                  <a:txBody>
                    <a:bodyPr/>
                    <a:lstStyle/>
                    <a:p>
                      <a:pPr algn="r"/>
                      <a:r>
                        <a:rPr lang="en-US" sz="2400" dirty="0" smtClean="0"/>
                        <a:t>36.300</a:t>
                      </a:r>
                      <a:endParaRPr lang="en-US" sz="2400" dirty="0"/>
                    </a:p>
                  </a:txBody>
                  <a:tcPr marL="121920" marR="121920"/>
                </a:tc>
                <a:tc>
                  <a:txBody>
                    <a:bodyPr/>
                    <a:lstStyle/>
                    <a:p>
                      <a:pPr algn="r"/>
                      <a:r>
                        <a:rPr lang="en-US" sz="2400" dirty="0" smtClean="0"/>
                        <a:t>545.000</a:t>
                      </a:r>
                      <a:endParaRPr lang="en-US" sz="2400" dirty="0"/>
                    </a:p>
                  </a:txBody>
                  <a:tcPr marL="121920" marR="121920"/>
                </a:tc>
              </a:tr>
              <a:tr h="972879">
                <a:tc>
                  <a:txBody>
                    <a:bodyPr/>
                    <a:lstStyle/>
                    <a:p>
                      <a:r>
                        <a:rPr lang="en-US" sz="2400" dirty="0" err="1" smtClean="0"/>
                        <a:t>Rancangan</a:t>
                      </a:r>
                      <a:r>
                        <a:rPr lang="en-US" sz="2400" dirty="0" smtClean="0"/>
                        <a:t> </a:t>
                      </a:r>
                      <a:r>
                        <a:rPr lang="en-US" sz="2400" dirty="0" err="1" smtClean="0"/>
                        <a:t>produksi</a:t>
                      </a:r>
                      <a:endParaRPr lang="en-US" sz="2400" dirty="0"/>
                    </a:p>
                  </a:txBody>
                  <a:tcPr marL="121920" marR="121920"/>
                </a:tc>
                <a:tc>
                  <a:txBody>
                    <a:bodyPr/>
                    <a:lstStyle/>
                    <a:p>
                      <a:pPr algn="r"/>
                      <a:r>
                        <a:rPr lang="en-US" sz="2400" dirty="0" smtClean="0"/>
                        <a:t>40.000</a:t>
                      </a:r>
                      <a:endParaRPr lang="en-US" sz="2400" dirty="0"/>
                    </a:p>
                  </a:txBody>
                  <a:tcPr marL="121920" marR="121920"/>
                </a:tc>
                <a:tc>
                  <a:txBody>
                    <a:bodyPr/>
                    <a:lstStyle/>
                    <a:p>
                      <a:pPr algn="r"/>
                      <a:r>
                        <a:rPr lang="en-US" sz="2400" dirty="0" smtClean="0"/>
                        <a:t>53.300</a:t>
                      </a:r>
                      <a:endParaRPr lang="en-US" sz="2400" dirty="0"/>
                    </a:p>
                  </a:txBody>
                  <a:tcPr marL="121920" marR="121920"/>
                </a:tc>
                <a:tc>
                  <a:txBody>
                    <a:bodyPr/>
                    <a:lstStyle/>
                    <a:p>
                      <a:pPr algn="r"/>
                      <a:r>
                        <a:rPr lang="en-US" sz="2400" dirty="0" smtClean="0"/>
                        <a:t>253.300</a:t>
                      </a:r>
                      <a:endParaRPr lang="en-US" sz="2400" dirty="0"/>
                    </a:p>
                  </a:txBody>
                  <a:tcPr marL="121920" marR="121920"/>
                </a:tc>
              </a:tr>
              <a:tr h="540488">
                <a:tc>
                  <a:txBody>
                    <a:bodyPr/>
                    <a:lstStyle/>
                    <a:p>
                      <a:r>
                        <a:rPr lang="en-US" sz="2400" dirty="0" smtClean="0"/>
                        <a:t>Set-up</a:t>
                      </a:r>
                      <a:endParaRPr lang="en-US" sz="2400" dirty="0"/>
                    </a:p>
                  </a:txBody>
                  <a:tcPr marL="121920" marR="121920"/>
                </a:tc>
                <a:tc>
                  <a:txBody>
                    <a:bodyPr/>
                    <a:lstStyle/>
                    <a:p>
                      <a:pPr algn="r"/>
                      <a:r>
                        <a:rPr lang="en-US" sz="2400" dirty="0" smtClean="0"/>
                        <a:t>1.600</a:t>
                      </a:r>
                      <a:endParaRPr lang="en-US" sz="2400" dirty="0"/>
                    </a:p>
                  </a:txBody>
                  <a:tcPr marL="121920" marR="121920"/>
                </a:tc>
                <a:tc>
                  <a:txBody>
                    <a:bodyPr/>
                    <a:lstStyle/>
                    <a:p>
                      <a:pPr algn="r"/>
                      <a:r>
                        <a:rPr lang="en-US" sz="2400" dirty="0" smtClean="0"/>
                        <a:t>4.900</a:t>
                      </a:r>
                      <a:endParaRPr lang="en-US" sz="2400" dirty="0"/>
                    </a:p>
                  </a:txBody>
                  <a:tcPr marL="121920" marR="121920"/>
                </a:tc>
                <a:tc>
                  <a:txBody>
                    <a:bodyPr/>
                    <a:lstStyle/>
                    <a:p>
                      <a:pPr algn="r"/>
                      <a:r>
                        <a:rPr lang="en-US" sz="2400" dirty="0" smtClean="0"/>
                        <a:t>40.300</a:t>
                      </a:r>
                      <a:endParaRPr lang="en-US" sz="2400" dirty="0"/>
                    </a:p>
                  </a:txBody>
                  <a:tcPr marL="121920" marR="121920"/>
                </a:tc>
              </a:tr>
              <a:tr h="540488">
                <a:tc>
                  <a:txBody>
                    <a:bodyPr/>
                    <a:lstStyle/>
                    <a:p>
                      <a:r>
                        <a:rPr lang="en-US" sz="2400" dirty="0" err="1" smtClean="0"/>
                        <a:t>Inspeksi</a:t>
                      </a:r>
                      <a:r>
                        <a:rPr lang="en-US" sz="2400" dirty="0" smtClean="0"/>
                        <a:t> </a:t>
                      </a:r>
                      <a:endParaRPr lang="en-US" sz="2400" dirty="0"/>
                    </a:p>
                  </a:txBody>
                  <a:tcPr marL="121920" marR="121920"/>
                </a:tc>
                <a:tc>
                  <a:txBody>
                    <a:bodyPr/>
                    <a:lstStyle/>
                    <a:p>
                      <a:pPr algn="r"/>
                      <a:r>
                        <a:rPr lang="en-US" sz="2400" dirty="0" smtClean="0"/>
                        <a:t>17.100</a:t>
                      </a:r>
                      <a:endParaRPr lang="en-US" sz="2400" dirty="0"/>
                    </a:p>
                  </a:txBody>
                  <a:tcPr marL="121920" marR="121920"/>
                </a:tc>
                <a:tc>
                  <a:txBody>
                    <a:bodyPr/>
                    <a:lstStyle/>
                    <a:p>
                      <a:pPr algn="r"/>
                      <a:r>
                        <a:rPr lang="en-US" sz="2400" dirty="0" smtClean="0"/>
                        <a:t>13.300</a:t>
                      </a:r>
                      <a:endParaRPr lang="en-US" sz="2400" dirty="0"/>
                    </a:p>
                  </a:txBody>
                  <a:tcPr marL="121920" marR="121920"/>
                </a:tc>
                <a:tc>
                  <a:txBody>
                    <a:bodyPr/>
                    <a:lstStyle/>
                    <a:p>
                      <a:pPr algn="r"/>
                      <a:r>
                        <a:rPr lang="en-US" sz="2400" dirty="0" smtClean="0"/>
                        <a:t>200.000</a:t>
                      </a:r>
                      <a:endParaRPr lang="en-US" sz="2400" dirty="0"/>
                    </a:p>
                  </a:txBody>
                  <a:tcPr marL="121920" marR="121920"/>
                </a:tc>
              </a:tr>
              <a:tr h="540488">
                <a:tc>
                  <a:txBody>
                    <a:bodyPr/>
                    <a:lstStyle/>
                    <a:p>
                      <a:endParaRPr lang="en-US" sz="1800" dirty="0"/>
                    </a:p>
                  </a:txBody>
                  <a:tcPr marL="121920" marR="121920"/>
                </a:tc>
                <a:tc>
                  <a:txBody>
                    <a:bodyPr/>
                    <a:lstStyle/>
                    <a:p>
                      <a:pPr algn="r"/>
                      <a:r>
                        <a:rPr lang="en-US" sz="2400" dirty="0" smtClean="0"/>
                        <a:t>218.000</a:t>
                      </a:r>
                      <a:endParaRPr lang="en-US" sz="2400" dirty="0"/>
                    </a:p>
                  </a:txBody>
                  <a:tcPr marL="121920" marR="121920"/>
                </a:tc>
                <a:tc>
                  <a:txBody>
                    <a:bodyPr/>
                    <a:lstStyle/>
                    <a:p>
                      <a:pPr algn="r"/>
                      <a:r>
                        <a:rPr lang="en-US" sz="2400" dirty="0" smtClean="0"/>
                        <a:t>307.800</a:t>
                      </a:r>
                      <a:endParaRPr lang="en-US" sz="2400" dirty="0"/>
                    </a:p>
                  </a:txBody>
                  <a:tcPr marL="121920" marR="121920"/>
                </a:tc>
                <a:tc>
                  <a:txBody>
                    <a:bodyPr/>
                    <a:lstStyle/>
                    <a:p>
                      <a:pPr algn="r"/>
                      <a:r>
                        <a:rPr lang="en-US" sz="2400" dirty="0" smtClean="0"/>
                        <a:t>1.138.600</a:t>
                      </a:r>
                      <a:endParaRPr lang="en-US" sz="2400" dirty="0"/>
                    </a:p>
                  </a:txBody>
                  <a:tcPr marL="121920" marR="121920"/>
                </a:tc>
              </a:tr>
            </a:tbl>
          </a:graphicData>
        </a:graphic>
      </p:graphicFrame>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Footer Placeholder 4"/>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
        <p:nvSpPr>
          <p:cNvPr id="6" name="Slide Number Placeholder 5"/>
          <p:cNvSpPr>
            <a:spLocks noGrp="1"/>
          </p:cNvSpPr>
          <p:nvPr>
            <p:ph type="sldNum" sz="quarter" idx="4294967295"/>
          </p:nvPr>
        </p:nvSpPr>
        <p:spPr>
          <a:xfrm>
            <a:off x="8737600" y="6243638"/>
            <a:ext cx="2844800" cy="457200"/>
          </a:xfrm>
          <a:prstGeom prst="rect">
            <a:avLst/>
          </a:prstGeom>
        </p:spPr>
        <p:txBody>
          <a:bodyPr/>
          <a:lstStyle/>
          <a:p>
            <a:pPr>
              <a:defRPr/>
            </a:pPr>
            <a:fld id="{4D33CFC7-56EC-4CA5-84F0-A93195D18899}" type="slidenum">
              <a:rPr lang="en-US" smtClean="0"/>
              <a:pPr>
                <a:defRPr/>
              </a:pPr>
              <a:t>65</a:t>
            </a:fld>
            <a:endParaRPr lang="en-US"/>
          </a:p>
        </p:txBody>
      </p:sp>
    </p:spTree>
    <p:extLst>
      <p:ext uri="{BB962C8B-B14F-4D97-AF65-F5344CB8AC3E}">
        <p14:creationId xmlns:p14="http://schemas.microsoft.com/office/powerpoint/2010/main" val="2113576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Unit Cost- ABC</a:t>
            </a:r>
            <a:endParaRPr lang="en-US" dirty="0"/>
          </a:p>
        </p:txBody>
      </p:sp>
      <p:graphicFrame>
        <p:nvGraphicFramePr>
          <p:cNvPr id="7" name="Content Placeholder 6"/>
          <p:cNvGraphicFramePr>
            <a:graphicFrameLocks noGrp="1"/>
          </p:cNvGraphicFramePr>
          <p:nvPr>
            <p:ph idx="1"/>
          </p:nvPr>
        </p:nvGraphicFramePr>
        <p:xfrm>
          <a:off x="508000" y="1600200"/>
          <a:ext cx="11074400" cy="3962400"/>
        </p:xfrm>
        <a:graphic>
          <a:graphicData uri="http://schemas.openxmlformats.org/drawingml/2006/table">
            <a:tbl>
              <a:tblPr firstRow="1" bandRow="1">
                <a:tableStyleId>{5C22544A-7EE6-4342-B048-85BDC9FD1C3A}</a:tableStyleId>
              </a:tblPr>
              <a:tblGrid>
                <a:gridCol w="2768600"/>
                <a:gridCol w="2768600"/>
                <a:gridCol w="2768600"/>
                <a:gridCol w="2768600"/>
              </a:tblGrid>
              <a:tr h="614130">
                <a:tc>
                  <a:txBody>
                    <a:bodyPr/>
                    <a:lstStyle/>
                    <a:p>
                      <a:endParaRPr lang="en-US" dirty="0"/>
                    </a:p>
                  </a:txBody>
                  <a:tcPr marL="121920" marR="121920"/>
                </a:tc>
                <a:tc>
                  <a:txBody>
                    <a:bodyPr/>
                    <a:lstStyle/>
                    <a:p>
                      <a:r>
                        <a:rPr lang="en-US" dirty="0" smtClean="0"/>
                        <a:t>Model A</a:t>
                      </a:r>
                      <a:endParaRPr lang="en-US" dirty="0"/>
                    </a:p>
                  </a:txBody>
                  <a:tcPr marL="121920" marR="121920"/>
                </a:tc>
                <a:tc>
                  <a:txBody>
                    <a:bodyPr/>
                    <a:lstStyle/>
                    <a:p>
                      <a:r>
                        <a:rPr lang="en-US" dirty="0" smtClean="0"/>
                        <a:t>Model B</a:t>
                      </a:r>
                      <a:endParaRPr lang="en-US" dirty="0"/>
                    </a:p>
                  </a:txBody>
                  <a:tcPr marL="121920" marR="121920"/>
                </a:tc>
                <a:tc>
                  <a:txBody>
                    <a:bodyPr/>
                    <a:lstStyle/>
                    <a:p>
                      <a:r>
                        <a:rPr lang="en-US" dirty="0" smtClean="0"/>
                        <a:t>Model C</a:t>
                      </a:r>
                      <a:endParaRPr lang="en-US" dirty="0"/>
                    </a:p>
                  </a:txBody>
                  <a:tcPr marL="121920" marR="121920"/>
                </a:tc>
              </a:tr>
              <a:tr h="1060005">
                <a:tc>
                  <a:txBody>
                    <a:bodyPr/>
                    <a:lstStyle/>
                    <a:p>
                      <a:r>
                        <a:rPr lang="en-US" dirty="0" err="1" smtClean="0"/>
                        <a:t>Biaya</a:t>
                      </a:r>
                      <a:r>
                        <a:rPr lang="en-US" dirty="0" smtClean="0"/>
                        <a:t> </a:t>
                      </a:r>
                      <a:r>
                        <a:rPr lang="en-US" dirty="0" err="1" smtClean="0"/>
                        <a:t>bahan</a:t>
                      </a:r>
                      <a:r>
                        <a:rPr lang="en-US" dirty="0" smtClean="0"/>
                        <a:t> </a:t>
                      </a:r>
                      <a:r>
                        <a:rPr lang="en-US" dirty="0" err="1" smtClean="0"/>
                        <a:t>baku</a:t>
                      </a:r>
                      <a:endParaRPr lang="en-US" dirty="0"/>
                    </a:p>
                  </a:txBody>
                  <a:tcPr marL="121920" marR="121920"/>
                </a:tc>
                <a:tc>
                  <a:txBody>
                    <a:bodyPr/>
                    <a:lstStyle/>
                    <a:p>
                      <a:pPr algn="r"/>
                      <a:r>
                        <a:rPr lang="en-US" dirty="0" smtClean="0"/>
                        <a:t>200.000</a:t>
                      </a:r>
                      <a:endParaRPr lang="en-US" dirty="0"/>
                    </a:p>
                  </a:txBody>
                  <a:tcPr marL="121920" marR="121920"/>
                </a:tc>
                <a:tc>
                  <a:txBody>
                    <a:bodyPr/>
                    <a:lstStyle/>
                    <a:p>
                      <a:pPr algn="r"/>
                      <a:r>
                        <a:rPr lang="en-US" dirty="0" smtClean="0"/>
                        <a:t>150.000</a:t>
                      </a:r>
                      <a:endParaRPr lang="en-US" dirty="0"/>
                    </a:p>
                  </a:txBody>
                  <a:tcPr marL="121920" marR="121920"/>
                </a:tc>
                <a:tc>
                  <a:txBody>
                    <a:bodyPr/>
                    <a:lstStyle/>
                    <a:p>
                      <a:pPr algn="r"/>
                      <a:r>
                        <a:rPr lang="en-US" dirty="0" smtClean="0"/>
                        <a:t>130.000</a:t>
                      </a:r>
                      <a:endParaRPr lang="en-US" dirty="0"/>
                    </a:p>
                  </a:txBody>
                  <a:tcPr marL="121920" marR="121920"/>
                </a:tc>
              </a:tr>
              <a:tr h="1060005">
                <a:tc>
                  <a:txBody>
                    <a:bodyPr/>
                    <a:lstStyle/>
                    <a:p>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endParaRPr lang="en-US" dirty="0"/>
                    </a:p>
                  </a:txBody>
                  <a:tcPr marL="121920" marR="121920"/>
                </a:tc>
                <a:tc>
                  <a:txBody>
                    <a:bodyPr/>
                    <a:lstStyle/>
                    <a:p>
                      <a:pPr algn="r"/>
                      <a:r>
                        <a:rPr lang="en-US" dirty="0" smtClean="0"/>
                        <a:t>120.000</a:t>
                      </a:r>
                      <a:endParaRPr lang="en-US" dirty="0"/>
                    </a:p>
                  </a:txBody>
                  <a:tcPr marL="121920" marR="121920"/>
                </a:tc>
                <a:tc>
                  <a:txBody>
                    <a:bodyPr/>
                    <a:lstStyle/>
                    <a:p>
                      <a:pPr algn="r"/>
                      <a:r>
                        <a:rPr lang="en-US" dirty="0" smtClean="0"/>
                        <a:t>140.000</a:t>
                      </a:r>
                      <a:endParaRPr lang="en-US" dirty="0"/>
                    </a:p>
                  </a:txBody>
                  <a:tcPr marL="121920" marR="121920"/>
                </a:tc>
                <a:tc>
                  <a:txBody>
                    <a:bodyPr/>
                    <a:lstStyle/>
                    <a:p>
                      <a:pPr algn="r"/>
                      <a:r>
                        <a:rPr lang="en-US" dirty="0" smtClean="0"/>
                        <a:t>100.000</a:t>
                      </a:r>
                      <a:endParaRPr lang="en-US" dirty="0"/>
                    </a:p>
                  </a:txBody>
                  <a:tcPr marL="121920" marR="121920"/>
                </a:tc>
              </a:tr>
              <a:tr h="614130">
                <a:tc>
                  <a:txBody>
                    <a:bodyPr/>
                    <a:lstStyle/>
                    <a:p>
                      <a:r>
                        <a:rPr lang="en-US" dirty="0" err="1" smtClean="0"/>
                        <a:t>Biaya</a:t>
                      </a:r>
                      <a:r>
                        <a:rPr lang="en-US" dirty="0" smtClean="0"/>
                        <a:t> </a:t>
                      </a:r>
                      <a:r>
                        <a:rPr lang="en-US" dirty="0" err="1" smtClean="0"/>
                        <a:t>overhed</a:t>
                      </a:r>
                      <a:endParaRPr lang="en-US" dirty="0"/>
                    </a:p>
                  </a:txBody>
                  <a:tcPr marL="121920" marR="121920"/>
                </a:tc>
                <a:tc>
                  <a:txBody>
                    <a:bodyPr/>
                    <a:lstStyle/>
                    <a:p>
                      <a:pPr algn="r"/>
                      <a:r>
                        <a:rPr lang="en-US" dirty="0" smtClean="0"/>
                        <a:t>218.000</a:t>
                      </a:r>
                      <a:endParaRPr lang="en-US" dirty="0"/>
                    </a:p>
                  </a:txBody>
                  <a:tcPr marL="121920" marR="121920"/>
                </a:tc>
                <a:tc>
                  <a:txBody>
                    <a:bodyPr/>
                    <a:lstStyle/>
                    <a:p>
                      <a:pPr algn="r"/>
                      <a:r>
                        <a:rPr lang="en-US" dirty="0" smtClean="0"/>
                        <a:t>307.800</a:t>
                      </a:r>
                      <a:endParaRPr lang="en-US" dirty="0"/>
                    </a:p>
                  </a:txBody>
                  <a:tcPr marL="121920" marR="121920"/>
                </a:tc>
                <a:tc>
                  <a:txBody>
                    <a:bodyPr/>
                    <a:lstStyle/>
                    <a:p>
                      <a:pPr algn="r"/>
                      <a:r>
                        <a:rPr lang="en-US" dirty="0" smtClean="0"/>
                        <a:t>1.138.600</a:t>
                      </a:r>
                      <a:endParaRPr lang="en-US" dirty="0"/>
                    </a:p>
                  </a:txBody>
                  <a:tcPr marL="121920" marR="121920"/>
                </a:tc>
              </a:tr>
              <a:tr h="614130">
                <a:tc>
                  <a:txBody>
                    <a:bodyPr/>
                    <a:lstStyle/>
                    <a:p>
                      <a:endParaRPr lang="en-US"/>
                    </a:p>
                  </a:txBody>
                  <a:tcPr marL="121920" marR="121920"/>
                </a:tc>
                <a:tc>
                  <a:txBody>
                    <a:bodyPr/>
                    <a:lstStyle/>
                    <a:p>
                      <a:pPr algn="r"/>
                      <a:r>
                        <a:rPr lang="en-US" dirty="0" smtClean="0"/>
                        <a:t>538.000</a:t>
                      </a:r>
                      <a:endParaRPr lang="en-US" dirty="0"/>
                    </a:p>
                  </a:txBody>
                  <a:tcPr marL="121920" marR="121920"/>
                </a:tc>
                <a:tc>
                  <a:txBody>
                    <a:bodyPr/>
                    <a:lstStyle/>
                    <a:p>
                      <a:pPr algn="r"/>
                      <a:r>
                        <a:rPr lang="en-US" dirty="0" smtClean="0"/>
                        <a:t>597.800</a:t>
                      </a:r>
                      <a:endParaRPr lang="en-US" dirty="0"/>
                    </a:p>
                  </a:txBody>
                  <a:tcPr marL="121920" marR="121920"/>
                </a:tc>
                <a:tc>
                  <a:txBody>
                    <a:bodyPr/>
                    <a:lstStyle/>
                    <a:p>
                      <a:pPr algn="r"/>
                      <a:r>
                        <a:rPr lang="en-US" dirty="0" smtClean="0"/>
                        <a:t>1.368.600</a:t>
                      </a:r>
                      <a:endParaRPr lang="en-US" dirty="0"/>
                    </a:p>
                  </a:txBody>
                  <a:tcPr marL="121920" marR="121920"/>
                </a:tc>
              </a:tr>
            </a:tbl>
          </a:graphicData>
        </a:graphic>
      </p:graphicFrame>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Footer Placeholder 4"/>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
        <p:nvSpPr>
          <p:cNvPr id="6" name="Slide Number Placeholder 5"/>
          <p:cNvSpPr>
            <a:spLocks noGrp="1"/>
          </p:cNvSpPr>
          <p:nvPr>
            <p:ph type="sldNum" sz="quarter" idx="4294967295"/>
          </p:nvPr>
        </p:nvSpPr>
        <p:spPr>
          <a:xfrm>
            <a:off x="8737600" y="6243638"/>
            <a:ext cx="2844800" cy="457200"/>
          </a:xfrm>
          <a:prstGeom prst="rect">
            <a:avLst/>
          </a:prstGeom>
        </p:spPr>
        <p:txBody>
          <a:bodyPr/>
          <a:lstStyle/>
          <a:p>
            <a:pPr>
              <a:defRPr/>
            </a:pPr>
            <a:fld id="{01BEADB4-DC3C-43CF-874E-251556F30368}" type="slidenum">
              <a:rPr lang="en-US" smtClean="0"/>
              <a:pPr>
                <a:defRPr/>
              </a:pPr>
              <a:t>66</a:t>
            </a:fld>
            <a:endParaRPr lang="en-US"/>
          </a:p>
        </p:txBody>
      </p:sp>
    </p:spTree>
    <p:extLst>
      <p:ext uri="{BB962C8B-B14F-4D97-AF65-F5344CB8AC3E}">
        <p14:creationId xmlns:p14="http://schemas.microsoft.com/office/powerpoint/2010/main" val="4054113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Unit Cost: Traditional &amp; ABC</a:t>
            </a:r>
            <a:endParaRPr lang="en-US" dirty="0"/>
          </a:p>
        </p:txBody>
      </p:sp>
      <p:graphicFrame>
        <p:nvGraphicFramePr>
          <p:cNvPr id="7" name="Content Placeholder 6"/>
          <p:cNvGraphicFramePr>
            <a:graphicFrameLocks noGrp="1"/>
          </p:cNvGraphicFramePr>
          <p:nvPr>
            <p:ph idx="1"/>
          </p:nvPr>
        </p:nvGraphicFramePr>
        <p:xfrm>
          <a:off x="609600" y="1600201"/>
          <a:ext cx="10972800" cy="4343399"/>
        </p:xfrm>
        <a:graphic>
          <a:graphicData uri="http://schemas.openxmlformats.org/drawingml/2006/table">
            <a:tbl>
              <a:tblPr firstRow="1" bandRow="1">
                <a:tableStyleId>{5C22544A-7EE6-4342-B048-85BDC9FD1C3A}</a:tableStyleId>
              </a:tblPr>
              <a:tblGrid>
                <a:gridCol w="2743200"/>
                <a:gridCol w="2743200"/>
                <a:gridCol w="2743200"/>
                <a:gridCol w="2743200"/>
              </a:tblGrid>
              <a:tr h="758536">
                <a:tc>
                  <a:txBody>
                    <a:bodyPr/>
                    <a:lstStyle/>
                    <a:p>
                      <a:endParaRPr lang="en-US" sz="1800" dirty="0"/>
                    </a:p>
                  </a:txBody>
                  <a:tcPr marL="121920" marR="121920"/>
                </a:tc>
                <a:tc>
                  <a:txBody>
                    <a:bodyPr/>
                    <a:lstStyle/>
                    <a:p>
                      <a:r>
                        <a:rPr lang="en-US" sz="1800" dirty="0" smtClean="0"/>
                        <a:t>Model A</a:t>
                      </a:r>
                      <a:endParaRPr lang="en-US" sz="1800" dirty="0"/>
                    </a:p>
                  </a:txBody>
                  <a:tcPr marL="121920" marR="121920"/>
                </a:tc>
                <a:tc>
                  <a:txBody>
                    <a:bodyPr/>
                    <a:lstStyle/>
                    <a:p>
                      <a:r>
                        <a:rPr lang="en-US" sz="1800" dirty="0" smtClean="0"/>
                        <a:t>Model B</a:t>
                      </a:r>
                      <a:endParaRPr lang="en-US" sz="1800" dirty="0"/>
                    </a:p>
                  </a:txBody>
                  <a:tcPr marL="121920" marR="121920"/>
                </a:tc>
                <a:tc>
                  <a:txBody>
                    <a:bodyPr/>
                    <a:lstStyle/>
                    <a:p>
                      <a:r>
                        <a:rPr lang="en-US" sz="1800" dirty="0" smtClean="0"/>
                        <a:t>Model C</a:t>
                      </a:r>
                      <a:endParaRPr lang="en-US" sz="1800" dirty="0"/>
                    </a:p>
                  </a:txBody>
                  <a:tcPr marL="121920" marR="121920"/>
                </a:tc>
              </a:tr>
              <a:tr h="758536">
                <a:tc>
                  <a:txBody>
                    <a:bodyPr/>
                    <a:lstStyle/>
                    <a:p>
                      <a:r>
                        <a:rPr lang="en-US" sz="1800" dirty="0" smtClean="0"/>
                        <a:t>BOP-</a:t>
                      </a:r>
                      <a:r>
                        <a:rPr lang="en-US" sz="1800" baseline="0" dirty="0" smtClean="0"/>
                        <a:t> </a:t>
                      </a:r>
                      <a:r>
                        <a:rPr lang="en-US" sz="1800" dirty="0" smtClean="0"/>
                        <a:t>traditional</a:t>
                      </a:r>
                      <a:endParaRPr lang="en-US" sz="1800" dirty="0"/>
                    </a:p>
                  </a:txBody>
                  <a:tcPr marL="121920" marR="121920"/>
                </a:tc>
                <a:tc>
                  <a:txBody>
                    <a:bodyPr/>
                    <a:lstStyle/>
                    <a:p>
                      <a:pPr algn="r"/>
                      <a:r>
                        <a:rPr lang="en-US" sz="1800" dirty="0" smtClean="0"/>
                        <a:t>330.000</a:t>
                      </a:r>
                      <a:endParaRPr lang="en-US" sz="1800" dirty="0"/>
                    </a:p>
                  </a:txBody>
                  <a:tcPr marL="121920" marR="121920"/>
                </a:tc>
                <a:tc>
                  <a:txBody>
                    <a:bodyPr/>
                    <a:lstStyle/>
                    <a:p>
                      <a:pPr algn="r"/>
                      <a:r>
                        <a:rPr lang="en-US" sz="1800" dirty="0" smtClean="0"/>
                        <a:t>440.000</a:t>
                      </a:r>
                      <a:endParaRPr lang="en-US" sz="1800" dirty="0"/>
                    </a:p>
                  </a:txBody>
                  <a:tcPr marL="121920" marR="121920"/>
                </a:tc>
                <a:tc>
                  <a:txBody>
                    <a:bodyPr/>
                    <a:lstStyle/>
                    <a:p>
                      <a:pPr algn="r"/>
                      <a:r>
                        <a:rPr lang="en-US" sz="1800" dirty="0" smtClean="0"/>
                        <a:t>220.000</a:t>
                      </a:r>
                      <a:endParaRPr lang="en-US" sz="1800" dirty="0"/>
                    </a:p>
                  </a:txBody>
                  <a:tcPr marL="121920" marR="121920"/>
                </a:tc>
              </a:tr>
              <a:tr h="758536">
                <a:tc>
                  <a:txBody>
                    <a:bodyPr/>
                    <a:lstStyle/>
                    <a:p>
                      <a:r>
                        <a:rPr lang="en-US" sz="1800" dirty="0" smtClean="0"/>
                        <a:t>BOP- ABC</a:t>
                      </a:r>
                      <a:endParaRPr lang="en-US" sz="1800" dirty="0"/>
                    </a:p>
                  </a:txBody>
                  <a:tcPr marL="121920" marR="121920"/>
                </a:tc>
                <a:tc>
                  <a:txBody>
                    <a:bodyPr/>
                    <a:lstStyle/>
                    <a:p>
                      <a:pPr algn="r"/>
                      <a:r>
                        <a:rPr lang="en-US" sz="1800" dirty="0" smtClean="0"/>
                        <a:t>218.000</a:t>
                      </a:r>
                      <a:endParaRPr lang="en-US" sz="1800" dirty="0"/>
                    </a:p>
                  </a:txBody>
                  <a:tcPr marL="121920" marR="121920"/>
                </a:tc>
                <a:tc>
                  <a:txBody>
                    <a:bodyPr/>
                    <a:lstStyle/>
                    <a:p>
                      <a:pPr algn="r"/>
                      <a:r>
                        <a:rPr lang="en-US" sz="1800" dirty="0" smtClean="0"/>
                        <a:t>307.800</a:t>
                      </a:r>
                      <a:endParaRPr lang="en-US" sz="1800" dirty="0"/>
                    </a:p>
                  </a:txBody>
                  <a:tcPr marL="121920" marR="121920"/>
                </a:tc>
                <a:tc>
                  <a:txBody>
                    <a:bodyPr/>
                    <a:lstStyle/>
                    <a:p>
                      <a:pPr algn="r"/>
                      <a:r>
                        <a:rPr lang="en-US" sz="1800" dirty="0" smtClean="0"/>
                        <a:t>1.138.600</a:t>
                      </a:r>
                      <a:endParaRPr lang="en-US" sz="1800" dirty="0"/>
                    </a:p>
                  </a:txBody>
                  <a:tcPr marL="121920" marR="121920"/>
                </a:tc>
              </a:tr>
              <a:tr h="1309255">
                <a:tc>
                  <a:txBody>
                    <a:bodyPr/>
                    <a:lstStyle/>
                    <a:p>
                      <a:r>
                        <a:rPr lang="en-US" sz="1800" dirty="0" smtClean="0"/>
                        <a:t>Unit cost- traditional</a:t>
                      </a:r>
                      <a:endParaRPr lang="en-US" sz="1800" dirty="0"/>
                    </a:p>
                  </a:txBody>
                  <a:tcPr marL="121920" marR="121920"/>
                </a:tc>
                <a:tc>
                  <a:txBody>
                    <a:bodyPr/>
                    <a:lstStyle/>
                    <a:p>
                      <a:pPr algn="r"/>
                      <a:r>
                        <a:rPr lang="en-US" sz="1800" dirty="0" smtClean="0"/>
                        <a:t>650.000</a:t>
                      </a:r>
                      <a:endParaRPr lang="en-US" sz="1800" dirty="0"/>
                    </a:p>
                  </a:txBody>
                  <a:tcPr marL="121920" marR="121920"/>
                </a:tc>
                <a:tc>
                  <a:txBody>
                    <a:bodyPr/>
                    <a:lstStyle/>
                    <a:p>
                      <a:pPr algn="r"/>
                      <a:r>
                        <a:rPr lang="en-US" sz="1800" dirty="0" smtClean="0"/>
                        <a:t>730.000</a:t>
                      </a:r>
                      <a:endParaRPr lang="en-US" sz="1800" dirty="0"/>
                    </a:p>
                  </a:txBody>
                  <a:tcPr marL="121920" marR="121920"/>
                </a:tc>
                <a:tc>
                  <a:txBody>
                    <a:bodyPr/>
                    <a:lstStyle/>
                    <a:p>
                      <a:pPr algn="r"/>
                      <a:r>
                        <a:rPr lang="en-US" sz="1800" dirty="0" smtClean="0"/>
                        <a:t>450.000</a:t>
                      </a:r>
                      <a:endParaRPr lang="en-US" sz="1800" dirty="0"/>
                    </a:p>
                  </a:txBody>
                  <a:tcPr marL="121920" marR="121920"/>
                </a:tc>
              </a:tr>
              <a:tr h="758536">
                <a:tc>
                  <a:txBody>
                    <a:bodyPr/>
                    <a:lstStyle/>
                    <a:p>
                      <a:r>
                        <a:rPr lang="en-US" sz="1800" dirty="0" smtClean="0"/>
                        <a:t>Unit cost- ABC</a:t>
                      </a:r>
                      <a:endParaRPr lang="en-US" sz="1800" dirty="0"/>
                    </a:p>
                  </a:txBody>
                  <a:tcPr marL="121920" marR="121920"/>
                </a:tc>
                <a:tc>
                  <a:txBody>
                    <a:bodyPr/>
                    <a:lstStyle/>
                    <a:p>
                      <a:pPr algn="r"/>
                      <a:r>
                        <a:rPr lang="en-US" sz="1800" dirty="0" smtClean="0"/>
                        <a:t>538.000</a:t>
                      </a:r>
                      <a:endParaRPr lang="en-US" sz="1800" dirty="0"/>
                    </a:p>
                  </a:txBody>
                  <a:tcPr marL="121920" marR="121920"/>
                </a:tc>
                <a:tc>
                  <a:txBody>
                    <a:bodyPr/>
                    <a:lstStyle/>
                    <a:p>
                      <a:pPr algn="r"/>
                      <a:r>
                        <a:rPr lang="en-US" sz="1800" dirty="0" smtClean="0"/>
                        <a:t>597.800</a:t>
                      </a:r>
                      <a:endParaRPr lang="en-US" sz="1800" dirty="0"/>
                    </a:p>
                  </a:txBody>
                  <a:tcPr marL="121920" marR="121920"/>
                </a:tc>
                <a:tc>
                  <a:txBody>
                    <a:bodyPr/>
                    <a:lstStyle/>
                    <a:p>
                      <a:pPr algn="r"/>
                      <a:r>
                        <a:rPr lang="en-US" sz="1800" dirty="0" smtClean="0"/>
                        <a:t>1.368.600</a:t>
                      </a:r>
                      <a:endParaRPr lang="en-US" sz="1800" dirty="0"/>
                    </a:p>
                  </a:txBody>
                  <a:tcPr marL="121920" marR="121920"/>
                </a:tc>
              </a:tr>
            </a:tbl>
          </a:graphicData>
        </a:graphic>
      </p:graphicFrame>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Footer Placeholder 4"/>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
        <p:nvSpPr>
          <p:cNvPr id="6" name="Slide Number Placeholder 5"/>
          <p:cNvSpPr>
            <a:spLocks noGrp="1"/>
          </p:cNvSpPr>
          <p:nvPr>
            <p:ph type="sldNum" sz="quarter" idx="4294967295"/>
          </p:nvPr>
        </p:nvSpPr>
        <p:spPr>
          <a:xfrm>
            <a:off x="8737600" y="6243638"/>
            <a:ext cx="2844800" cy="457200"/>
          </a:xfrm>
          <a:prstGeom prst="rect">
            <a:avLst/>
          </a:prstGeom>
        </p:spPr>
        <p:txBody>
          <a:bodyPr/>
          <a:lstStyle/>
          <a:p>
            <a:pPr>
              <a:defRPr/>
            </a:pPr>
            <a:fld id="{A8237711-E681-4A07-9433-C80DDDFC302A}" type="slidenum">
              <a:rPr lang="en-US" smtClean="0"/>
              <a:pPr>
                <a:defRPr/>
              </a:pPr>
              <a:t>67</a:t>
            </a:fld>
            <a:endParaRPr lang="en-US"/>
          </a:p>
        </p:txBody>
      </p:sp>
    </p:spTree>
    <p:extLst>
      <p:ext uri="{BB962C8B-B14F-4D97-AF65-F5344CB8AC3E}">
        <p14:creationId xmlns:p14="http://schemas.microsoft.com/office/powerpoint/2010/main" val="37231621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Implementasi</a:t>
            </a:r>
            <a:r>
              <a:rPr lang="en-US" dirty="0" smtClean="0"/>
              <a:t> ABC</a:t>
            </a:r>
            <a:endParaRPr lang="en-US" dirty="0"/>
          </a:p>
        </p:txBody>
      </p:sp>
      <p:sp>
        <p:nvSpPr>
          <p:cNvPr id="3" name="Content Placeholder 2"/>
          <p:cNvSpPr>
            <a:spLocks noGrp="1"/>
          </p:cNvSpPr>
          <p:nvPr>
            <p:ph idx="1"/>
          </p:nvPr>
        </p:nvSpPr>
        <p:spPr>
          <a:xfrm>
            <a:off x="609600" y="1600200"/>
            <a:ext cx="10972800" cy="5029200"/>
          </a:xfrm>
        </p:spPr>
        <p:txBody>
          <a:bodyPr/>
          <a:lstStyle/>
          <a:p>
            <a:pPr>
              <a:defRPr/>
            </a:pPr>
            <a:r>
              <a:rPr lang="en-US" dirty="0" err="1" smtClean="0"/>
              <a:t>Pada</a:t>
            </a:r>
            <a:r>
              <a:rPr lang="en-US" dirty="0" smtClean="0"/>
              <a:t> </a:t>
            </a:r>
            <a:r>
              <a:rPr lang="en-US" dirty="0" err="1" smtClean="0"/>
              <a:t>awalnya</a:t>
            </a:r>
            <a:r>
              <a:rPr lang="en-US" dirty="0" smtClean="0"/>
              <a:t> ABC </a:t>
            </a:r>
            <a:r>
              <a:rPr lang="en-US" dirty="0" err="1" smtClean="0"/>
              <a:t>digunakan</a:t>
            </a:r>
            <a:r>
              <a:rPr lang="en-US" dirty="0" smtClean="0"/>
              <a:t> </a:t>
            </a:r>
            <a:r>
              <a:rPr lang="en-US" dirty="0" err="1" smtClean="0"/>
              <a:t>untuk</a:t>
            </a:r>
            <a:r>
              <a:rPr lang="en-US" dirty="0" smtClean="0"/>
              <a:t> </a:t>
            </a:r>
            <a:r>
              <a:rPr lang="en-US" dirty="0" err="1" smtClean="0"/>
              <a:t>penentuan</a:t>
            </a:r>
            <a:r>
              <a:rPr lang="en-US" dirty="0" smtClean="0"/>
              <a:t> unit cost </a:t>
            </a:r>
            <a:r>
              <a:rPr lang="en-US" dirty="0" err="1" smtClean="0"/>
              <a:t>pada</a:t>
            </a:r>
            <a:r>
              <a:rPr lang="en-US" dirty="0" smtClean="0"/>
              <a:t> </a:t>
            </a:r>
            <a:r>
              <a:rPr lang="en-US" dirty="0" err="1" smtClean="0"/>
              <a:t>industri</a:t>
            </a:r>
            <a:r>
              <a:rPr lang="en-US" dirty="0" smtClean="0"/>
              <a:t> </a:t>
            </a:r>
            <a:r>
              <a:rPr lang="en-US" dirty="0" err="1" smtClean="0"/>
              <a:t>atau</a:t>
            </a:r>
            <a:r>
              <a:rPr lang="en-US" dirty="0" smtClean="0"/>
              <a:t> </a:t>
            </a:r>
            <a:r>
              <a:rPr lang="en-US" dirty="0" err="1" smtClean="0"/>
              <a:t>perusahaan</a:t>
            </a:r>
            <a:r>
              <a:rPr lang="en-US" dirty="0" smtClean="0"/>
              <a:t> </a:t>
            </a:r>
            <a:r>
              <a:rPr lang="en-US" dirty="0" err="1" smtClean="0"/>
              <a:t>manufaktur</a:t>
            </a:r>
            <a:endParaRPr lang="en-US" dirty="0" smtClean="0"/>
          </a:p>
          <a:p>
            <a:pPr>
              <a:defRPr/>
            </a:pPr>
            <a:r>
              <a:rPr lang="en-US" dirty="0" err="1" smtClean="0"/>
              <a:t>Perbedaan</a:t>
            </a:r>
            <a:r>
              <a:rPr lang="en-US" dirty="0" smtClean="0"/>
              <a:t> ABC </a:t>
            </a:r>
            <a:r>
              <a:rPr lang="en-US" dirty="0" err="1" smtClean="0"/>
              <a:t>dengan</a:t>
            </a:r>
            <a:r>
              <a:rPr lang="en-US" dirty="0" smtClean="0"/>
              <a:t> traditional costing </a:t>
            </a:r>
            <a:r>
              <a:rPr lang="en-US" dirty="0" err="1" smtClean="0"/>
              <a:t>terletak</a:t>
            </a:r>
            <a:r>
              <a:rPr lang="en-US" dirty="0" smtClean="0"/>
              <a:t> </a:t>
            </a:r>
            <a:r>
              <a:rPr lang="en-US" dirty="0" err="1" smtClean="0"/>
              <a:t>pada</a:t>
            </a:r>
            <a:r>
              <a:rPr lang="en-US" dirty="0" smtClean="0"/>
              <a:t> </a:t>
            </a:r>
            <a:r>
              <a:rPr lang="en-US" dirty="0" err="1" smtClean="0"/>
              <a:t>pembebanan</a:t>
            </a:r>
            <a:r>
              <a:rPr lang="en-US" dirty="0" smtClean="0"/>
              <a:t> indirect cost </a:t>
            </a:r>
            <a:r>
              <a:rPr lang="en-US" dirty="0" err="1" smtClean="0"/>
              <a:t>produk</a:t>
            </a:r>
            <a:r>
              <a:rPr lang="en-US" dirty="0" smtClean="0"/>
              <a:t> (BOP)</a:t>
            </a:r>
          </a:p>
          <a:p>
            <a:pPr>
              <a:defRPr/>
            </a:pPr>
            <a:r>
              <a:rPr lang="en-US" dirty="0" err="1" smtClean="0"/>
              <a:t>Dalam</a:t>
            </a:r>
            <a:r>
              <a:rPr lang="en-US" dirty="0" smtClean="0"/>
              <a:t> </a:t>
            </a:r>
            <a:r>
              <a:rPr lang="en-US" dirty="0" err="1" smtClean="0"/>
              <a:t>perkembangannya</a:t>
            </a:r>
            <a:r>
              <a:rPr lang="en-US" dirty="0" smtClean="0"/>
              <a:t> ABC </a:t>
            </a:r>
            <a:r>
              <a:rPr lang="en-US" dirty="0" err="1" smtClean="0"/>
              <a:t>diterapkan</a:t>
            </a:r>
            <a:r>
              <a:rPr lang="en-US" dirty="0" smtClean="0"/>
              <a:t> </a:t>
            </a:r>
            <a:r>
              <a:rPr lang="en-US" dirty="0" err="1" smtClean="0"/>
              <a:t>pada</a:t>
            </a:r>
            <a:r>
              <a:rPr lang="en-US" dirty="0" smtClean="0"/>
              <a:t> </a:t>
            </a:r>
            <a:r>
              <a:rPr lang="en-US" dirty="0" err="1" smtClean="0"/>
              <a:t>organisasi</a:t>
            </a:r>
            <a:r>
              <a:rPr lang="en-US" dirty="0" smtClean="0"/>
              <a:t> </a:t>
            </a:r>
            <a:r>
              <a:rPr lang="en-US" dirty="0" err="1" smtClean="0"/>
              <a:t>jasa</a:t>
            </a:r>
            <a:r>
              <a:rPr lang="en-US" dirty="0" smtClean="0"/>
              <a:t>, </a:t>
            </a:r>
            <a:r>
              <a:rPr lang="en-US" dirty="0" err="1" smtClean="0"/>
              <a:t>seperti</a:t>
            </a:r>
            <a:r>
              <a:rPr lang="en-US" dirty="0" smtClean="0"/>
              <a:t> </a:t>
            </a:r>
            <a:r>
              <a:rPr lang="en-US" dirty="0" err="1" smtClean="0"/>
              <a:t>rumah</a:t>
            </a:r>
            <a:r>
              <a:rPr lang="en-US" dirty="0" smtClean="0"/>
              <a:t> </a:t>
            </a:r>
            <a:r>
              <a:rPr lang="en-US" dirty="0" err="1" smtClean="0"/>
              <a:t>sakit</a:t>
            </a:r>
            <a:endParaRPr lang="en-US" dirty="0"/>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Footer Placeholder 4"/>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
        <p:nvSpPr>
          <p:cNvPr id="6" name="Slide Number Placeholder 5"/>
          <p:cNvSpPr>
            <a:spLocks noGrp="1"/>
          </p:cNvSpPr>
          <p:nvPr>
            <p:ph type="sldNum" sz="quarter" idx="4294967295"/>
          </p:nvPr>
        </p:nvSpPr>
        <p:spPr>
          <a:xfrm>
            <a:off x="8737600" y="6243638"/>
            <a:ext cx="2844800" cy="457200"/>
          </a:xfrm>
          <a:prstGeom prst="rect">
            <a:avLst/>
          </a:prstGeom>
        </p:spPr>
        <p:txBody>
          <a:bodyPr/>
          <a:lstStyle/>
          <a:p>
            <a:pPr>
              <a:defRPr/>
            </a:pPr>
            <a:fld id="{F39113E3-BEEA-41A5-99B9-BBD53233FBAA}" type="slidenum">
              <a:rPr lang="en-US" smtClean="0"/>
              <a:pPr>
                <a:defRPr/>
              </a:pPr>
              <a:t>68</a:t>
            </a:fld>
            <a:endParaRPr lang="en-US"/>
          </a:p>
        </p:txBody>
      </p:sp>
    </p:spTree>
    <p:extLst>
      <p:ext uri="{BB962C8B-B14F-4D97-AF65-F5344CB8AC3E}">
        <p14:creationId xmlns:p14="http://schemas.microsoft.com/office/powerpoint/2010/main" val="1379586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Keterbatasan</a:t>
            </a:r>
            <a:r>
              <a:rPr lang="en-US" dirty="0" smtClean="0"/>
              <a:t> ABC</a:t>
            </a:r>
            <a:endParaRPr lang="en-US" dirty="0"/>
          </a:p>
        </p:txBody>
      </p:sp>
      <p:sp>
        <p:nvSpPr>
          <p:cNvPr id="3" name="Content Placeholder 2"/>
          <p:cNvSpPr>
            <a:spLocks noGrp="1"/>
          </p:cNvSpPr>
          <p:nvPr>
            <p:ph idx="1"/>
          </p:nvPr>
        </p:nvSpPr>
        <p:spPr>
          <a:xfrm>
            <a:off x="203200" y="1219200"/>
            <a:ext cx="11379200" cy="5257800"/>
          </a:xfrm>
        </p:spPr>
        <p:txBody>
          <a:bodyPr/>
          <a:lstStyle/>
          <a:p>
            <a:pPr>
              <a:defRPr/>
            </a:pPr>
            <a:r>
              <a:rPr lang="en-US" sz="2400" dirty="0" err="1" smtClean="0"/>
              <a:t>Pemahaman</a:t>
            </a:r>
            <a:r>
              <a:rPr lang="en-US" sz="2400" dirty="0" smtClean="0"/>
              <a:t> </a:t>
            </a:r>
            <a:r>
              <a:rPr lang="en-US" sz="2400" dirty="0" err="1" smtClean="0"/>
              <a:t>tentang</a:t>
            </a:r>
            <a:r>
              <a:rPr lang="en-US" sz="2400" dirty="0" smtClean="0"/>
              <a:t> </a:t>
            </a:r>
            <a:r>
              <a:rPr lang="en-US" sz="2400" dirty="0" err="1" smtClean="0"/>
              <a:t>konsep</a:t>
            </a:r>
            <a:r>
              <a:rPr lang="en-US" sz="2400" dirty="0" smtClean="0"/>
              <a:t> ABC yang </a:t>
            </a:r>
            <a:r>
              <a:rPr lang="en-US" sz="2400" dirty="0" err="1" smtClean="0"/>
              <a:t>kurang</a:t>
            </a:r>
            <a:r>
              <a:rPr lang="en-US" sz="2400" dirty="0" smtClean="0"/>
              <a:t> </a:t>
            </a:r>
            <a:r>
              <a:rPr lang="en-US" sz="2400" dirty="0" err="1" smtClean="0"/>
              <a:t>tepat</a:t>
            </a:r>
            <a:r>
              <a:rPr lang="en-US" sz="2400" dirty="0" smtClean="0"/>
              <a:t>, ABC </a:t>
            </a:r>
            <a:r>
              <a:rPr lang="en-US" sz="2400" dirty="0" err="1" smtClean="0"/>
              <a:t>bukan</a:t>
            </a:r>
            <a:r>
              <a:rPr lang="en-US" sz="2400" dirty="0" smtClean="0"/>
              <a:t> </a:t>
            </a:r>
            <a:r>
              <a:rPr lang="en-US" sz="2400" dirty="0" err="1" smtClean="0"/>
              <a:t>obat</a:t>
            </a:r>
            <a:r>
              <a:rPr lang="en-US" sz="2400" dirty="0" smtClean="0"/>
              <a:t> </a:t>
            </a:r>
            <a:r>
              <a:rPr lang="en-US" sz="2400" dirty="0" err="1" smtClean="0"/>
              <a:t>bagi</a:t>
            </a:r>
            <a:r>
              <a:rPr lang="en-US" sz="2400" dirty="0" smtClean="0"/>
              <a:t> </a:t>
            </a:r>
            <a:r>
              <a:rPr lang="en-US" sz="2400" dirty="0" err="1" smtClean="0"/>
              <a:t>manajemen</a:t>
            </a:r>
            <a:r>
              <a:rPr lang="en-US" sz="2400" dirty="0" smtClean="0"/>
              <a:t> yang </a:t>
            </a:r>
            <a:r>
              <a:rPr lang="en-US" sz="2400" dirty="0" err="1" smtClean="0"/>
              <a:t>sakit</a:t>
            </a:r>
            <a:r>
              <a:rPr lang="en-US" sz="2400" dirty="0" smtClean="0"/>
              <a:t>, </a:t>
            </a:r>
            <a:r>
              <a:rPr lang="en-US" sz="2400" dirty="0" err="1" smtClean="0"/>
              <a:t>namun</a:t>
            </a:r>
            <a:r>
              <a:rPr lang="en-US" sz="2400" dirty="0" smtClean="0"/>
              <a:t> </a:t>
            </a:r>
            <a:r>
              <a:rPr lang="en-US" sz="2400" dirty="0" err="1" smtClean="0"/>
              <a:t>sebagai</a:t>
            </a:r>
            <a:r>
              <a:rPr lang="en-US" sz="2400" dirty="0" smtClean="0"/>
              <a:t> </a:t>
            </a:r>
            <a:r>
              <a:rPr lang="en-US" sz="2400" dirty="0" err="1" smtClean="0"/>
              <a:t>alat</a:t>
            </a:r>
            <a:r>
              <a:rPr lang="en-US" sz="2400" dirty="0" smtClean="0"/>
              <a:t> bantu </a:t>
            </a:r>
            <a:r>
              <a:rPr lang="en-US" sz="2400" dirty="0" err="1" smtClean="0"/>
              <a:t>manajemen</a:t>
            </a:r>
            <a:r>
              <a:rPr lang="en-US" sz="2400" dirty="0" smtClean="0"/>
              <a:t> </a:t>
            </a:r>
            <a:r>
              <a:rPr lang="en-US" sz="2400" dirty="0" err="1" smtClean="0"/>
              <a:t>dalam</a:t>
            </a:r>
            <a:r>
              <a:rPr lang="en-US" sz="2400" dirty="0" smtClean="0"/>
              <a:t> </a:t>
            </a:r>
            <a:r>
              <a:rPr lang="en-US" sz="2400" dirty="0" err="1" smtClean="0"/>
              <a:t>pengambilan</a:t>
            </a:r>
            <a:r>
              <a:rPr lang="en-US" sz="2400" dirty="0" smtClean="0"/>
              <a:t> </a:t>
            </a:r>
            <a:r>
              <a:rPr lang="en-US" sz="2400" dirty="0" err="1" smtClean="0"/>
              <a:t>keputusan</a:t>
            </a:r>
            <a:r>
              <a:rPr lang="en-US" sz="2400" dirty="0" smtClean="0"/>
              <a:t> </a:t>
            </a:r>
            <a:r>
              <a:rPr lang="en-US" sz="2400" dirty="0" err="1" smtClean="0"/>
              <a:t>melalui</a:t>
            </a:r>
            <a:r>
              <a:rPr lang="en-US" sz="2400" dirty="0" smtClean="0"/>
              <a:t> </a:t>
            </a:r>
            <a:r>
              <a:rPr lang="en-US" sz="2400" dirty="0" err="1" smtClean="0"/>
              <a:t>informasi</a:t>
            </a:r>
            <a:r>
              <a:rPr lang="en-US" sz="2400" dirty="0" smtClean="0"/>
              <a:t> </a:t>
            </a:r>
            <a:r>
              <a:rPr lang="en-US" sz="2400" dirty="0" err="1" smtClean="0"/>
              <a:t>biaya</a:t>
            </a:r>
            <a:r>
              <a:rPr lang="en-US" sz="2400" dirty="0" smtClean="0"/>
              <a:t> yang </a:t>
            </a:r>
            <a:r>
              <a:rPr lang="en-US" sz="2400" dirty="0" err="1" smtClean="0"/>
              <a:t>akurat</a:t>
            </a:r>
            <a:endParaRPr lang="en-US" sz="2400" dirty="0" smtClean="0"/>
          </a:p>
          <a:p>
            <a:pPr>
              <a:defRPr/>
            </a:pPr>
            <a:r>
              <a:rPr lang="en-US" sz="2400" dirty="0" err="1" smtClean="0"/>
              <a:t>Asumsi</a:t>
            </a:r>
            <a:r>
              <a:rPr lang="en-US" sz="2400" dirty="0" smtClean="0"/>
              <a:t> yang </a:t>
            </a:r>
            <a:r>
              <a:rPr lang="en-US" sz="2400" dirty="0" err="1" smtClean="0"/>
              <a:t>kurang</a:t>
            </a:r>
            <a:r>
              <a:rPr lang="en-US" sz="2400" dirty="0" smtClean="0"/>
              <a:t> </a:t>
            </a:r>
            <a:r>
              <a:rPr lang="en-US" sz="2400" dirty="0" err="1" smtClean="0"/>
              <a:t>tepat</a:t>
            </a:r>
            <a:r>
              <a:rPr lang="en-US" sz="2400" dirty="0" smtClean="0"/>
              <a:t> </a:t>
            </a:r>
            <a:r>
              <a:rPr lang="en-US" sz="2400" dirty="0" err="1" smtClean="0"/>
              <a:t>bahwa</a:t>
            </a:r>
            <a:r>
              <a:rPr lang="en-US" sz="2400" dirty="0" smtClean="0"/>
              <a:t>, </a:t>
            </a:r>
            <a:r>
              <a:rPr lang="en-US" sz="2400" dirty="0" err="1" smtClean="0"/>
              <a:t>komputerisasi</a:t>
            </a:r>
            <a:r>
              <a:rPr lang="en-US" sz="2400" dirty="0" smtClean="0"/>
              <a:t> yang integrated </a:t>
            </a:r>
            <a:r>
              <a:rPr lang="en-US" sz="2400" dirty="0" err="1" smtClean="0"/>
              <a:t>dan</a:t>
            </a:r>
            <a:r>
              <a:rPr lang="en-US" sz="2400" dirty="0" smtClean="0"/>
              <a:t> on line </a:t>
            </a:r>
            <a:r>
              <a:rPr lang="en-US" sz="2400" dirty="0" err="1" smtClean="0"/>
              <a:t>merupakan</a:t>
            </a:r>
            <a:r>
              <a:rPr lang="en-US" sz="2400" dirty="0" smtClean="0"/>
              <a:t> </a:t>
            </a:r>
            <a:r>
              <a:rPr lang="en-US" sz="2400" dirty="0" err="1" smtClean="0"/>
              <a:t>persyaratan</a:t>
            </a:r>
            <a:r>
              <a:rPr lang="en-US" sz="2400" dirty="0" smtClean="0"/>
              <a:t> </a:t>
            </a:r>
            <a:r>
              <a:rPr lang="en-US" sz="2400" dirty="0" err="1" smtClean="0"/>
              <a:t>mutlak</a:t>
            </a:r>
            <a:r>
              <a:rPr lang="en-US" sz="2400" dirty="0" smtClean="0"/>
              <a:t> </a:t>
            </a:r>
            <a:r>
              <a:rPr lang="en-US" sz="2400" dirty="0" err="1" smtClean="0"/>
              <a:t>terlaksananya</a:t>
            </a:r>
            <a:r>
              <a:rPr lang="en-US" sz="2400" dirty="0" smtClean="0"/>
              <a:t> ABC </a:t>
            </a:r>
          </a:p>
          <a:p>
            <a:pPr>
              <a:defRPr/>
            </a:pPr>
            <a:r>
              <a:rPr lang="en-US" sz="2400" dirty="0" err="1" smtClean="0"/>
              <a:t>Kurangnya</a:t>
            </a:r>
            <a:r>
              <a:rPr lang="en-US" sz="2400" dirty="0" smtClean="0"/>
              <a:t> </a:t>
            </a:r>
            <a:r>
              <a:rPr lang="en-US" sz="2400" dirty="0" err="1" smtClean="0"/>
              <a:t>dukungan</a:t>
            </a:r>
            <a:r>
              <a:rPr lang="en-US" sz="2400" dirty="0" smtClean="0"/>
              <a:t> </a:t>
            </a:r>
            <a:r>
              <a:rPr lang="en-US" sz="2400" dirty="0" err="1" smtClean="0"/>
              <a:t>seluruh</a:t>
            </a:r>
            <a:r>
              <a:rPr lang="en-US" sz="2400" dirty="0" smtClean="0"/>
              <a:t> </a:t>
            </a:r>
            <a:r>
              <a:rPr lang="en-US" sz="2400" dirty="0" err="1" smtClean="0"/>
              <a:t>anggota</a:t>
            </a:r>
            <a:r>
              <a:rPr lang="en-US" sz="2400" dirty="0" smtClean="0"/>
              <a:t> </a:t>
            </a:r>
            <a:r>
              <a:rPr lang="en-US" sz="2400" dirty="0" err="1" smtClean="0"/>
              <a:t>organisasi</a:t>
            </a:r>
            <a:r>
              <a:rPr lang="en-US" sz="2400" dirty="0" smtClean="0"/>
              <a:t> </a:t>
            </a:r>
            <a:r>
              <a:rPr lang="en-US" sz="2400" dirty="0" err="1" smtClean="0"/>
              <a:t>sebagai</a:t>
            </a:r>
            <a:r>
              <a:rPr lang="en-US" sz="2400" dirty="0" smtClean="0"/>
              <a:t> </a:t>
            </a:r>
            <a:r>
              <a:rPr lang="en-US" sz="2400" dirty="0" err="1" smtClean="0"/>
              <a:t>akibat</a:t>
            </a:r>
            <a:r>
              <a:rPr lang="en-US" sz="2400" dirty="0" smtClean="0"/>
              <a:t> </a:t>
            </a:r>
            <a:r>
              <a:rPr lang="en-US" sz="2400" dirty="0" err="1" smtClean="0"/>
              <a:t>belum</a:t>
            </a:r>
            <a:r>
              <a:rPr lang="en-US" sz="2400" dirty="0" smtClean="0"/>
              <a:t> </a:t>
            </a:r>
            <a:r>
              <a:rPr lang="en-US" sz="2400" dirty="0" err="1" smtClean="0"/>
              <a:t>terbangunnya</a:t>
            </a:r>
            <a:r>
              <a:rPr lang="en-US" sz="2400" dirty="0" smtClean="0"/>
              <a:t> goal congruence</a:t>
            </a:r>
          </a:p>
          <a:p>
            <a:pPr>
              <a:defRPr/>
            </a:pPr>
            <a:r>
              <a:rPr lang="en-US" sz="2400" dirty="0" smtClean="0"/>
              <a:t>Skill </a:t>
            </a:r>
            <a:r>
              <a:rPr lang="en-US" sz="2400" dirty="0" err="1" smtClean="0"/>
              <a:t>anggota</a:t>
            </a:r>
            <a:r>
              <a:rPr lang="en-US" sz="2400" dirty="0" smtClean="0"/>
              <a:t> </a:t>
            </a:r>
            <a:r>
              <a:rPr lang="en-US" sz="2400" dirty="0" err="1" smtClean="0"/>
              <a:t>organisasi</a:t>
            </a:r>
            <a:r>
              <a:rPr lang="en-US" sz="2400" dirty="0" smtClean="0"/>
              <a:t> </a:t>
            </a:r>
            <a:r>
              <a:rPr lang="en-US" sz="2400" dirty="0" err="1" smtClean="0"/>
              <a:t>belum</a:t>
            </a:r>
            <a:r>
              <a:rPr lang="en-US" sz="2400" dirty="0" smtClean="0"/>
              <a:t> </a:t>
            </a:r>
            <a:r>
              <a:rPr lang="en-US" sz="2400" dirty="0" err="1" smtClean="0"/>
              <a:t>memadai</a:t>
            </a:r>
            <a:r>
              <a:rPr lang="en-US" sz="2400" dirty="0" smtClean="0"/>
              <a:t> </a:t>
            </a:r>
            <a:r>
              <a:rPr lang="en-US" sz="2400" dirty="0" err="1" smtClean="0"/>
              <a:t>untuk</a:t>
            </a:r>
            <a:r>
              <a:rPr lang="en-US" sz="2400" dirty="0" smtClean="0"/>
              <a:t> </a:t>
            </a:r>
            <a:r>
              <a:rPr lang="en-US" sz="2400" dirty="0" err="1" smtClean="0"/>
              <a:t>penerapan</a:t>
            </a:r>
            <a:r>
              <a:rPr lang="en-US" sz="2400" dirty="0" smtClean="0"/>
              <a:t> ABC</a:t>
            </a:r>
            <a:endParaRPr lang="en-US" sz="2400" dirty="0"/>
          </a:p>
        </p:txBody>
      </p:sp>
      <p:sp>
        <p:nvSpPr>
          <p:cNvPr id="4" name="Date Placeholder 3"/>
          <p:cNvSpPr>
            <a:spLocks noGrp="1"/>
          </p:cNvSpPr>
          <p:nvPr>
            <p:ph type="dt" sz="quarter" idx="4294967295"/>
          </p:nvPr>
        </p:nvSpPr>
        <p:spPr>
          <a:xfrm>
            <a:off x="609600" y="6243638"/>
            <a:ext cx="2844800" cy="457200"/>
          </a:xfrm>
          <a:prstGeom prst="rect">
            <a:avLst/>
          </a:prstGeom>
        </p:spPr>
        <p:txBody>
          <a:bodyPr/>
          <a:lstStyle/>
          <a:p>
            <a:pPr>
              <a:defRPr/>
            </a:pPr>
            <a:endParaRPr lang="en-US"/>
          </a:p>
        </p:txBody>
      </p:sp>
      <p:sp>
        <p:nvSpPr>
          <p:cNvPr id="5" name="Footer Placeholder 4"/>
          <p:cNvSpPr>
            <a:spLocks noGrp="1"/>
          </p:cNvSpPr>
          <p:nvPr>
            <p:ph type="ftr" sz="quarter" idx="4294967295"/>
          </p:nvPr>
        </p:nvSpPr>
        <p:spPr>
          <a:xfrm>
            <a:off x="4165600" y="6248400"/>
            <a:ext cx="3860800" cy="457200"/>
          </a:xfrm>
          <a:prstGeom prst="rect">
            <a:avLst/>
          </a:prstGeom>
        </p:spPr>
        <p:txBody>
          <a:bodyPr/>
          <a:lstStyle/>
          <a:p>
            <a:pPr>
              <a:defRPr/>
            </a:pPr>
            <a:endParaRPr lang="en-US"/>
          </a:p>
        </p:txBody>
      </p:sp>
      <p:sp>
        <p:nvSpPr>
          <p:cNvPr id="6" name="Slide Number Placeholder 5"/>
          <p:cNvSpPr>
            <a:spLocks noGrp="1"/>
          </p:cNvSpPr>
          <p:nvPr>
            <p:ph type="sldNum" sz="quarter" idx="4294967295"/>
          </p:nvPr>
        </p:nvSpPr>
        <p:spPr>
          <a:xfrm>
            <a:off x="8737600" y="6243638"/>
            <a:ext cx="2844800" cy="457200"/>
          </a:xfrm>
          <a:prstGeom prst="rect">
            <a:avLst/>
          </a:prstGeom>
        </p:spPr>
        <p:txBody>
          <a:bodyPr/>
          <a:lstStyle/>
          <a:p>
            <a:pPr>
              <a:defRPr/>
            </a:pPr>
            <a:fld id="{B344B8E6-A06A-42D6-A42E-51E2817C7956}" type="slidenum">
              <a:rPr lang="en-US" smtClean="0"/>
              <a:pPr>
                <a:defRPr/>
              </a:pPr>
              <a:t>69</a:t>
            </a:fld>
            <a:endParaRPr lang="en-US"/>
          </a:p>
        </p:txBody>
      </p:sp>
    </p:spTree>
    <p:extLst>
      <p:ext uri="{BB962C8B-B14F-4D97-AF65-F5344CB8AC3E}">
        <p14:creationId xmlns:p14="http://schemas.microsoft.com/office/powerpoint/2010/main" val="3465448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 Akuntansi Manajemen</a:t>
            </a:r>
            <a:endParaRPr lang="id-ID" b="1" dirty="0"/>
          </a:p>
        </p:txBody>
      </p:sp>
      <p:sp>
        <p:nvSpPr>
          <p:cNvPr id="3" name="Content Placeholder 2"/>
          <p:cNvSpPr>
            <a:spLocks noGrp="1"/>
          </p:cNvSpPr>
          <p:nvPr>
            <p:ph idx="1"/>
          </p:nvPr>
        </p:nvSpPr>
        <p:spPr/>
        <p:txBody>
          <a:bodyPr/>
          <a:lstStyle/>
          <a:p>
            <a:r>
              <a:rPr lang="en-US" dirty="0" err="1"/>
              <a:t>Supriyono</a:t>
            </a:r>
            <a:r>
              <a:rPr lang="en-US" dirty="0"/>
              <a:t>:  </a:t>
            </a:r>
            <a:r>
              <a:rPr lang="en-US" dirty="0" err="1"/>
              <a:t>Akuntansi</a:t>
            </a:r>
            <a:r>
              <a:rPr lang="en-US" dirty="0"/>
              <a:t> </a:t>
            </a:r>
            <a:r>
              <a:rPr lang="en-US" dirty="0" err="1"/>
              <a:t>Manajemen</a:t>
            </a:r>
            <a:r>
              <a:rPr lang="en-US" dirty="0"/>
              <a:t> </a:t>
            </a:r>
            <a:r>
              <a:rPr lang="en-US" dirty="0" err="1"/>
              <a:t>mengungkapkan</a:t>
            </a:r>
            <a:r>
              <a:rPr lang="en-US" dirty="0"/>
              <a:t>:  “</a:t>
            </a:r>
            <a:r>
              <a:rPr lang="en-US" dirty="0" err="1"/>
              <a:t>Akuntansi</a:t>
            </a:r>
            <a:r>
              <a:rPr lang="en-US" dirty="0"/>
              <a:t> </a:t>
            </a:r>
            <a:r>
              <a:rPr lang="en-US" dirty="0" err="1"/>
              <a:t>manajemen</a:t>
            </a:r>
            <a:r>
              <a:rPr lang="en-US" dirty="0"/>
              <a:t> </a:t>
            </a:r>
            <a:r>
              <a:rPr lang="en-US" dirty="0" err="1"/>
              <a:t>adalah</a:t>
            </a:r>
            <a:r>
              <a:rPr lang="en-US" dirty="0"/>
              <a:t> </a:t>
            </a:r>
            <a:r>
              <a:rPr lang="en-US" dirty="0" err="1"/>
              <a:t>salah</a:t>
            </a:r>
            <a:r>
              <a:rPr lang="en-US" dirty="0"/>
              <a:t> </a:t>
            </a:r>
            <a:r>
              <a:rPr lang="en-US" dirty="0" err="1"/>
              <a:t>satu</a:t>
            </a:r>
            <a:r>
              <a:rPr lang="en-US" dirty="0"/>
              <a:t> </a:t>
            </a:r>
            <a:r>
              <a:rPr lang="en-US" dirty="0" err="1"/>
              <a:t>bidang</a:t>
            </a:r>
            <a:r>
              <a:rPr lang="en-US" dirty="0"/>
              <a:t> </a:t>
            </a:r>
            <a:r>
              <a:rPr lang="en-US" dirty="0" err="1"/>
              <a:t>akuntansi</a:t>
            </a:r>
            <a:r>
              <a:rPr lang="en-US" dirty="0"/>
              <a:t> yang </a:t>
            </a:r>
            <a:r>
              <a:rPr lang="en-US" dirty="0" err="1"/>
              <a:t>tujuan</a:t>
            </a:r>
            <a:r>
              <a:rPr lang="en-US" dirty="0"/>
              <a:t> </a:t>
            </a:r>
            <a:r>
              <a:rPr lang="en-US" dirty="0" err="1"/>
              <a:t>utamanya</a:t>
            </a:r>
            <a:r>
              <a:rPr lang="en-US" dirty="0"/>
              <a:t> </a:t>
            </a:r>
            <a:r>
              <a:rPr lang="en-US" dirty="0" err="1"/>
              <a:t>untuk</a:t>
            </a:r>
            <a:r>
              <a:rPr lang="en-US" dirty="0"/>
              <a:t> </a:t>
            </a:r>
            <a:r>
              <a:rPr lang="en-US" dirty="0" err="1"/>
              <a:t>menyajikan</a:t>
            </a:r>
            <a:r>
              <a:rPr lang="en-US" dirty="0"/>
              <a:t> </a:t>
            </a:r>
            <a:r>
              <a:rPr lang="en-US" dirty="0" err="1"/>
              <a:t>laporan-laporan</a:t>
            </a:r>
            <a:r>
              <a:rPr lang="en-US" dirty="0"/>
              <a:t> </a:t>
            </a:r>
            <a:r>
              <a:rPr lang="en-US" dirty="0" err="1"/>
              <a:t>suatu</a:t>
            </a:r>
            <a:r>
              <a:rPr lang="en-US" dirty="0"/>
              <a:t> </a:t>
            </a:r>
            <a:r>
              <a:rPr lang="en-US" dirty="0" err="1"/>
              <a:t>satuan</a:t>
            </a:r>
            <a:r>
              <a:rPr lang="en-US" dirty="0"/>
              <a:t> </a:t>
            </a:r>
            <a:r>
              <a:rPr lang="en-US" dirty="0" err="1"/>
              <a:t>usaha</a:t>
            </a:r>
            <a:r>
              <a:rPr lang="en-US" dirty="0"/>
              <a:t> </a:t>
            </a:r>
            <a:r>
              <a:rPr lang="en-US" dirty="0" err="1"/>
              <a:t>atau</a:t>
            </a:r>
            <a:r>
              <a:rPr lang="en-US" dirty="0"/>
              <a:t> </a:t>
            </a:r>
            <a:r>
              <a:rPr lang="en-US" dirty="0" err="1"/>
              <a:t>organisasi</a:t>
            </a:r>
            <a:r>
              <a:rPr lang="en-US" dirty="0"/>
              <a:t> </a:t>
            </a:r>
            <a:r>
              <a:rPr lang="en-US" dirty="0" err="1"/>
              <a:t>tertentu</a:t>
            </a:r>
            <a:r>
              <a:rPr lang="en-US" dirty="0"/>
              <a:t> </a:t>
            </a:r>
            <a:r>
              <a:rPr lang="en-US" dirty="0" err="1"/>
              <a:t>untuk</a:t>
            </a:r>
            <a:r>
              <a:rPr lang="en-US" dirty="0"/>
              <a:t> </a:t>
            </a:r>
            <a:r>
              <a:rPr lang="en-US" dirty="0" err="1"/>
              <a:t>kepentingan</a:t>
            </a:r>
            <a:r>
              <a:rPr lang="en-US" dirty="0"/>
              <a:t> </a:t>
            </a:r>
            <a:r>
              <a:rPr lang="en-US" dirty="0" err="1"/>
              <a:t>pihak</a:t>
            </a:r>
            <a:r>
              <a:rPr lang="en-US" dirty="0"/>
              <a:t> internal </a:t>
            </a:r>
            <a:r>
              <a:rPr lang="en-US" dirty="0" err="1"/>
              <a:t>dalam</a:t>
            </a:r>
            <a:r>
              <a:rPr lang="en-US" dirty="0"/>
              <a:t> </a:t>
            </a:r>
            <a:r>
              <a:rPr lang="en-US" dirty="0" err="1"/>
              <a:t>rangka</a:t>
            </a:r>
            <a:r>
              <a:rPr lang="en-US" dirty="0"/>
              <a:t> </a:t>
            </a:r>
            <a:r>
              <a:rPr lang="en-US" dirty="0" err="1"/>
              <a:t>melaksanakan</a:t>
            </a:r>
            <a:r>
              <a:rPr lang="en-US" dirty="0"/>
              <a:t> proses </a:t>
            </a:r>
            <a:r>
              <a:rPr lang="en-US" dirty="0" err="1"/>
              <a:t>manajemen</a:t>
            </a:r>
            <a:r>
              <a:rPr lang="en-US" dirty="0"/>
              <a:t> yang </a:t>
            </a:r>
            <a:r>
              <a:rPr lang="en-US" dirty="0" err="1"/>
              <a:t>meliputi</a:t>
            </a:r>
            <a:r>
              <a:rPr lang="en-US" dirty="0"/>
              <a:t> </a:t>
            </a:r>
            <a:r>
              <a:rPr lang="en-US" dirty="0" err="1"/>
              <a:t>perencanaan</a:t>
            </a:r>
            <a:r>
              <a:rPr lang="en-US" dirty="0"/>
              <a:t>, </a:t>
            </a:r>
            <a:r>
              <a:rPr lang="en-US" dirty="0" err="1"/>
              <a:t>pembuatan</a:t>
            </a:r>
            <a:r>
              <a:rPr lang="en-US" dirty="0"/>
              <a:t> </a:t>
            </a:r>
            <a:r>
              <a:rPr lang="en-US" dirty="0" err="1"/>
              <a:t>keputusan</a:t>
            </a:r>
            <a:r>
              <a:rPr lang="en-US" dirty="0"/>
              <a:t>, </a:t>
            </a:r>
            <a:r>
              <a:rPr lang="en-US" dirty="0" err="1"/>
              <a:t>pengorganisasian</a:t>
            </a:r>
            <a:r>
              <a:rPr lang="en-US" dirty="0"/>
              <a:t> </a:t>
            </a:r>
            <a:r>
              <a:rPr lang="en-US" dirty="0" err="1"/>
              <a:t>dan</a:t>
            </a:r>
            <a:r>
              <a:rPr lang="en-US" dirty="0"/>
              <a:t> </a:t>
            </a:r>
            <a:r>
              <a:rPr lang="en-US" dirty="0" err="1"/>
              <a:t>pengarahan</a:t>
            </a:r>
            <a:r>
              <a:rPr lang="en-US" dirty="0"/>
              <a:t> </a:t>
            </a:r>
            <a:r>
              <a:rPr lang="en-US" dirty="0" err="1"/>
              <a:t>serta</a:t>
            </a:r>
            <a:r>
              <a:rPr lang="en-US" dirty="0"/>
              <a:t> </a:t>
            </a:r>
            <a:r>
              <a:rPr lang="en-US" dirty="0" err="1"/>
              <a:t>pengendalian</a:t>
            </a:r>
            <a:r>
              <a:rPr lang="en-US" dirty="0"/>
              <a:t>”. </a:t>
            </a:r>
          </a:p>
          <a:p>
            <a:endParaRPr lang="id-ID" dirty="0"/>
          </a:p>
          <a:p>
            <a:pPr marL="0" indent="0">
              <a:buNone/>
            </a:pPr>
            <a:endParaRPr lang="id-ID" dirty="0"/>
          </a:p>
        </p:txBody>
      </p:sp>
    </p:spTree>
    <p:extLst>
      <p:ext uri="{BB962C8B-B14F-4D97-AF65-F5344CB8AC3E}">
        <p14:creationId xmlns:p14="http://schemas.microsoft.com/office/powerpoint/2010/main" val="1257733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fontScale="90000"/>
          </a:bodyPr>
          <a:lstStyle/>
          <a:p>
            <a:r>
              <a:rPr lang="id-ID" b="1" u="sng" dirty="0" smtClean="0"/>
              <a:t>Penentuan Kos Produksi </a:t>
            </a:r>
            <a:r>
              <a:rPr lang="id-ID" b="1" i="1" u="sng" dirty="0" smtClean="0"/>
              <a:t>Variable Costing &amp; Full Costing</a:t>
            </a:r>
            <a:endParaRPr lang="en-US" i="1"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92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a:t>5</a:t>
            </a:r>
            <a:endParaRPr lang="en-US" sz="2400" dirty="0"/>
          </a:p>
        </p:txBody>
      </p:sp>
    </p:spTree>
    <p:extLst>
      <p:ext uri="{BB962C8B-B14F-4D97-AF65-F5344CB8AC3E}">
        <p14:creationId xmlns:p14="http://schemas.microsoft.com/office/powerpoint/2010/main" val="161778042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KOS PRODUKSI VARIABEL</a:t>
            </a:r>
            <a:endParaRPr lang="id-ID" b="1"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Adalah suatu metode penentuan produksi yang hanya kos produksi variabelnya saja yang dibebankan sebagai kos produksi.</a:t>
            </a:r>
          </a:p>
          <a:p>
            <a:pPr>
              <a:buNone/>
            </a:pPr>
            <a:endParaRPr lang="id-ID" dirty="0" smtClean="0"/>
          </a:p>
          <a:p>
            <a:pPr>
              <a:buNone/>
            </a:pPr>
            <a:r>
              <a:rPr lang="id-ID" dirty="0" smtClean="0"/>
              <a:t>Elemen kos produksi variabel:</a:t>
            </a:r>
          </a:p>
          <a:p>
            <a:pPr>
              <a:buNone/>
            </a:pPr>
            <a:r>
              <a:rPr lang="id-ID" dirty="0" smtClean="0"/>
              <a:t>Kos bahan baku (variabel)			Rp. xxx</a:t>
            </a:r>
          </a:p>
          <a:p>
            <a:pPr>
              <a:buNone/>
            </a:pPr>
            <a:r>
              <a:rPr lang="id-ID" dirty="0" smtClean="0"/>
              <a:t>Kos tenaga kerja (variabel)			       xxx</a:t>
            </a:r>
          </a:p>
          <a:p>
            <a:pPr>
              <a:buNone/>
            </a:pPr>
            <a:r>
              <a:rPr lang="id-ID" dirty="0" smtClean="0"/>
              <a:t>Kos overhead (variabel)				</a:t>
            </a:r>
            <a:r>
              <a:rPr lang="id-ID" u="sng" dirty="0" smtClean="0"/>
              <a:t>       xxx</a:t>
            </a:r>
          </a:p>
          <a:p>
            <a:pPr>
              <a:buNone/>
            </a:pPr>
            <a:r>
              <a:rPr lang="id-ID" dirty="0" smtClean="0"/>
              <a:t>Total kos produksi				Rp. xxx</a:t>
            </a:r>
          </a:p>
          <a:p>
            <a:pPr>
              <a:buNone/>
            </a:pPr>
            <a:endParaRPr lang="id-ID" dirty="0" smtClean="0"/>
          </a:p>
          <a:p>
            <a:pPr>
              <a:buNone/>
            </a:pPr>
            <a:r>
              <a:rPr lang="id-ID" dirty="0" smtClean="0"/>
              <a:t>	Di metode </a:t>
            </a:r>
            <a:r>
              <a:rPr lang="id-ID" i="1" dirty="0" smtClean="0"/>
              <a:t>variable </a:t>
            </a:r>
            <a:r>
              <a:rPr lang="id-ID" dirty="0" smtClean="0"/>
              <a:t>costing, Kos overhead pabrik tetap bukan merupakan elemen kos produksi, tapi diperlakukan sebagai kos perioda (</a:t>
            </a:r>
            <a:r>
              <a:rPr lang="id-ID" i="1" dirty="0" smtClean="0"/>
              <a:t>period cost</a:t>
            </a:r>
            <a:r>
              <a:rPr lang="id-ID" dirty="0" smtClean="0"/>
              <a:t>), karena kos overhead tetap ini tetap terjadi meskipun tidak ada kegiatan produksi.</a:t>
            </a:r>
            <a:endParaRPr lang="id-ID" dirty="0"/>
          </a:p>
        </p:txBody>
      </p:sp>
    </p:spTree>
    <p:extLst>
      <p:ext uri="{BB962C8B-B14F-4D97-AF65-F5344CB8AC3E}">
        <p14:creationId xmlns:p14="http://schemas.microsoft.com/office/powerpoint/2010/main" val="32927939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KOS PRODUKSI PENUH (</a:t>
            </a:r>
            <a:r>
              <a:rPr lang="id-ID" b="1" i="1" dirty="0" smtClean="0"/>
              <a:t>FULL COSTING</a:t>
            </a:r>
            <a:r>
              <a:rPr lang="id-ID" b="1" dirty="0" smtClean="0"/>
              <a:t>)</a:t>
            </a:r>
            <a:endParaRPr lang="id-ID" b="1" dirty="0"/>
          </a:p>
        </p:txBody>
      </p:sp>
      <p:sp>
        <p:nvSpPr>
          <p:cNvPr id="3" name="Content Placeholder 2"/>
          <p:cNvSpPr>
            <a:spLocks noGrp="1"/>
          </p:cNvSpPr>
          <p:nvPr>
            <p:ph idx="1"/>
          </p:nvPr>
        </p:nvSpPr>
        <p:spPr/>
        <p:txBody>
          <a:bodyPr>
            <a:normAutofit/>
          </a:bodyPr>
          <a:lstStyle/>
          <a:p>
            <a:pPr>
              <a:buNone/>
            </a:pPr>
            <a:r>
              <a:rPr lang="id-ID" dirty="0" smtClean="0"/>
              <a:t>Adalah suatu metode penentuan kos produksi yang seluruh kos produksi baik yang bersifat tetap maupun bersifat variabel dibebankan sebagai kos produksi.</a:t>
            </a:r>
          </a:p>
          <a:p>
            <a:pPr>
              <a:buNone/>
            </a:pPr>
            <a:r>
              <a:rPr lang="id-ID" dirty="0" smtClean="0"/>
              <a:t>Elemen kos produksi </a:t>
            </a:r>
            <a:r>
              <a:rPr lang="id-ID" i="1" dirty="0" smtClean="0"/>
              <a:t>full costing</a:t>
            </a:r>
            <a:r>
              <a:rPr lang="id-ID" dirty="0" smtClean="0"/>
              <a:t>:</a:t>
            </a:r>
          </a:p>
          <a:p>
            <a:pPr>
              <a:buNone/>
            </a:pPr>
            <a:r>
              <a:rPr lang="id-ID" dirty="0" smtClean="0"/>
              <a:t>Kos bahan baku (variabel)			Rp. xxx</a:t>
            </a:r>
          </a:p>
          <a:p>
            <a:pPr>
              <a:buNone/>
            </a:pPr>
            <a:r>
              <a:rPr lang="id-ID" dirty="0" smtClean="0"/>
              <a:t>Kos tenaga kerja (variabel)			       xxx</a:t>
            </a:r>
          </a:p>
          <a:p>
            <a:pPr>
              <a:buNone/>
            </a:pPr>
            <a:r>
              <a:rPr lang="id-ID" dirty="0" smtClean="0"/>
              <a:t>Kos overhead (variabel dan tetap)		</a:t>
            </a:r>
            <a:r>
              <a:rPr lang="id-ID" u="sng" dirty="0" smtClean="0"/>
              <a:t>       xxx</a:t>
            </a:r>
          </a:p>
          <a:p>
            <a:pPr>
              <a:buNone/>
            </a:pPr>
            <a:r>
              <a:rPr lang="id-ID" dirty="0" smtClean="0"/>
              <a:t>Total kos produksi				Rp. xxx</a:t>
            </a:r>
          </a:p>
          <a:p>
            <a:pPr>
              <a:buNone/>
            </a:pPr>
            <a:endParaRPr lang="id-ID" dirty="0"/>
          </a:p>
        </p:txBody>
      </p:sp>
    </p:spTree>
    <p:extLst>
      <p:ext uri="{BB962C8B-B14F-4D97-AF65-F5344CB8AC3E}">
        <p14:creationId xmlns:p14="http://schemas.microsoft.com/office/powerpoint/2010/main" val="38049925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PERBEDAAN ANTARA </a:t>
            </a:r>
            <a:r>
              <a:rPr lang="id-ID" b="1" i="1" dirty="0" smtClean="0"/>
              <a:t>VARIABLE COSTING</a:t>
            </a:r>
            <a:r>
              <a:rPr lang="id-ID" b="1" dirty="0" smtClean="0"/>
              <a:t> DAN </a:t>
            </a:r>
            <a:r>
              <a:rPr lang="id-ID" b="1" i="1" dirty="0" smtClean="0"/>
              <a:t>FULL COSTING</a:t>
            </a:r>
            <a:endParaRPr lang="id-ID" b="1" i="1" dirty="0"/>
          </a:p>
        </p:txBody>
      </p:sp>
      <p:sp>
        <p:nvSpPr>
          <p:cNvPr id="3" name="Content Placeholder 2"/>
          <p:cNvSpPr>
            <a:spLocks noGrp="1"/>
          </p:cNvSpPr>
          <p:nvPr>
            <p:ph idx="1"/>
          </p:nvPr>
        </p:nvSpPr>
        <p:spPr/>
        <p:txBody>
          <a:bodyPr>
            <a:normAutofit fontScale="62500" lnSpcReduction="20000"/>
          </a:bodyPr>
          <a:lstStyle/>
          <a:p>
            <a:pPr marL="514350" indent="-514350">
              <a:buNone/>
            </a:pPr>
            <a:r>
              <a:rPr lang="id-ID" dirty="0" smtClean="0"/>
              <a:t>Contoh Ilustrasi:</a:t>
            </a:r>
          </a:p>
          <a:p>
            <a:pPr marL="514350" indent="-514350">
              <a:buNone/>
            </a:pPr>
            <a:r>
              <a:rPr lang="id-ID" dirty="0" smtClean="0"/>
              <a:t>PT. Navara mempunyai data operasi tahun 2016 sebagai berikut:</a:t>
            </a:r>
          </a:p>
          <a:p>
            <a:pPr marL="514350" indent="-514350">
              <a:buNone/>
            </a:pPr>
            <a:r>
              <a:rPr lang="id-ID" dirty="0" smtClean="0"/>
              <a:t>Persediaan produk jadi awal					2.500 unit</a:t>
            </a:r>
          </a:p>
          <a:p>
            <a:pPr marL="514350" indent="-514350">
              <a:buNone/>
            </a:pPr>
            <a:r>
              <a:rPr lang="id-ID" dirty="0" smtClean="0"/>
              <a:t>Produksi								10.000 unit</a:t>
            </a:r>
          </a:p>
          <a:p>
            <a:pPr marL="514350" indent="-514350">
              <a:buNone/>
            </a:pPr>
            <a:r>
              <a:rPr lang="id-ID" dirty="0" smtClean="0"/>
              <a:t>Penjualan							9.000 unit</a:t>
            </a:r>
          </a:p>
          <a:p>
            <a:pPr marL="514350" indent="-514350">
              <a:buNone/>
            </a:pPr>
            <a:r>
              <a:rPr lang="id-ID" dirty="0" smtClean="0"/>
              <a:t>Harga jual per unit						 Rp. 150</a:t>
            </a:r>
          </a:p>
          <a:p>
            <a:pPr marL="514350" indent="-514350">
              <a:buNone/>
            </a:pPr>
            <a:r>
              <a:rPr lang="id-ID" dirty="0" smtClean="0"/>
              <a:t>Kos bahan baku per unit 					 Rp. 15</a:t>
            </a:r>
          </a:p>
          <a:p>
            <a:pPr marL="514350" indent="-514350">
              <a:buNone/>
            </a:pPr>
            <a:r>
              <a:rPr lang="id-ID" dirty="0" smtClean="0"/>
              <a:t>Kos tenaga kerja langsung per unit 				 Rp. 10</a:t>
            </a:r>
          </a:p>
          <a:p>
            <a:pPr marL="514350" indent="-514350">
              <a:buNone/>
            </a:pPr>
            <a:r>
              <a:rPr lang="id-ID" dirty="0" smtClean="0"/>
              <a:t>Kos overhead pabrik variabel per unit				 Rp.10</a:t>
            </a:r>
          </a:p>
          <a:p>
            <a:pPr marL="514350" indent="-514350">
              <a:buNone/>
            </a:pPr>
            <a:r>
              <a:rPr lang="id-ID" dirty="0" smtClean="0"/>
              <a:t>Kos overhead pabrik tetap total				 	Rp.200.000</a:t>
            </a:r>
          </a:p>
          <a:p>
            <a:pPr marL="514350" indent="-514350">
              <a:buNone/>
            </a:pPr>
            <a:r>
              <a:rPr lang="id-ID" dirty="0" smtClean="0"/>
              <a:t>Kapasitas normal						 12.500 unit</a:t>
            </a:r>
          </a:p>
          <a:p>
            <a:pPr marL="514350" indent="-514350">
              <a:buNone/>
            </a:pPr>
            <a:r>
              <a:rPr lang="id-ID" dirty="0" smtClean="0"/>
              <a:t>Kapasitas sesungguhnya				</a:t>
            </a:r>
            <a:r>
              <a:rPr lang="id-ID" smtClean="0"/>
              <a:t>		 </a:t>
            </a:r>
            <a:r>
              <a:rPr lang="id-ID" dirty="0" smtClean="0"/>
              <a:t>10.000 unit</a:t>
            </a:r>
          </a:p>
          <a:p>
            <a:pPr marL="514350" indent="-514350">
              <a:buNone/>
            </a:pPr>
            <a:r>
              <a:rPr lang="id-ID" dirty="0" smtClean="0"/>
              <a:t>	Perusahaan menetapkan anggaran kos overhead pebrik variabel Rp. 120.000 dan anggaran kos overhead pabrik tetap Rp. 200.000. berdasarkan data diatas tentukan total kos produksi dan total kos produksi per unit!</a:t>
            </a:r>
            <a:endParaRPr lang="id-ID" dirty="0"/>
          </a:p>
        </p:txBody>
      </p:sp>
    </p:spTree>
    <p:extLst>
      <p:ext uri="{BB962C8B-B14F-4D97-AF65-F5344CB8AC3E}">
        <p14:creationId xmlns:p14="http://schemas.microsoft.com/office/powerpoint/2010/main" val="27795500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Kos produksi per unit dan kos produksi total</a:t>
            </a:r>
          </a:p>
          <a:p>
            <a:pPr marL="514350" indent="-514350">
              <a:buFont typeface="+mj-lt"/>
              <a:buAutoNum type="arabicPeriod"/>
            </a:pPr>
            <a:r>
              <a:rPr lang="id-ID" dirty="0" smtClean="0"/>
              <a:t>Kos </a:t>
            </a:r>
            <a:r>
              <a:rPr lang="id-ID" smtClean="0"/>
              <a:t>overhead pabrik </a:t>
            </a:r>
            <a:r>
              <a:rPr lang="id-ID" dirty="0" smtClean="0"/>
              <a:t>lebih (kurang) dibebankan</a:t>
            </a:r>
          </a:p>
          <a:p>
            <a:pPr marL="514350" indent="-514350">
              <a:buFont typeface="+mj-lt"/>
              <a:buAutoNum type="arabicPeriod"/>
            </a:pPr>
            <a:r>
              <a:rPr lang="id-ID" dirty="0" smtClean="0"/>
              <a:t>Penyajian di laporan rugi laba</a:t>
            </a:r>
          </a:p>
          <a:p>
            <a:pPr marL="514350" indent="-514350">
              <a:buFont typeface="+mj-lt"/>
              <a:buAutoNum type="arabicPeriod"/>
            </a:pPr>
            <a:r>
              <a:rPr lang="id-ID" dirty="0" smtClean="0"/>
              <a:t>Perbedaan laba bersih</a:t>
            </a:r>
            <a:endParaRPr lang="id-ID" dirty="0"/>
          </a:p>
        </p:txBody>
      </p:sp>
    </p:spTree>
    <p:extLst>
      <p:ext uri="{BB962C8B-B14F-4D97-AF65-F5344CB8AC3E}">
        <p14:creationId xmlns:p14="http://schemas.microsoft.com/office/powerpoint/2010/main" val="3817226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b="1" dirty="0" smtClean="0"/>
              <a:t>Perbedaan rugi laba antara metode variable costing dan full costing:</a:t>
            </a:r>
          </a:p>
          <a:p>
            <a:pPr marL="514350" indent="-514350"/>
            <a:r>
              <a:rPr lang="id-ID" dirty="0" smtClean="0"/>
              <a:t>Persediaan awal &lt; persediaan akhir , maka</a:t>
            </a:r>
          </a:p>
          <a:p>
            <a:pPr marL="514350" indent="-514350">
              <a:buNone/>
            </a:pPr>
            <a:r>
              <a:rPr lang="id-ID" dirty="0" smtClean="0"/>
              <a:t>	laba metode </a:t>
            </a:r>
            <a:r>
              <a:rPr lang="id-ID" i="1" dirty="0" smtClean="0"/>
              <a:t>variable costing </a:t>
            </a:r>
            <a:r>
              <a:rPr lang="id-ID" dirty="0" smtClean="0"/>
              <a:t>&lt; laba metode </a:t>
            </a:r>
            <a:r>
              <a:rPr lang="id-ID" i="1" dirty="0" smtClean="0"/>
              <a:t>full costing</a:t>
            </a:r>
          </a:p>
          <a:p>
            <a:pPr marL="514350" indent="-514350"/>
            <a:r>
              <a:rPr lang="id-ID" dirty="0" smtClean="0"/>
              <a:t>Persediaan awal &gt; persediaan akhir , maka</a:t>
            </a:r>
          </a:p>
          <a:p>
            <a:pPr marL="514350" indent="-514350">
              <a:buNone/>
            </a:pPr>
            <a:r>
              <a:rPr lang="id-ID" dirty="0" smtClean="0"/>
              <a:t>	laba metode </a:t>
            </a:r>
            <a:r>
              <a:rPr lang="id-ID" i="1" dirty="0" smtClean="0"/>
              <a:t>variable costing </a:t>
            </a:r>
            <a:r>
              <a:rPr lang="id-ID" dirty="0" smtClean="0"/>
              <a:t>&gt; laba metode </a:t>
            </a:r>
            <a:r>
              <a:rPr lang="id-ID" i="1" dirty="0" smtClean="0"/>
              <a:t>full costing</a:t>
            </a:r>
          </a:p>
          <a:p>
            <a:pPr marL="514350" indent="-514350"/>
            <a:r>
              <a:rPr lang="id-ID" dirty="0" smtClean="0"/>
              <a:t>Persediaan awal = persediaan akhir ,atau </a:t>
            </a:r>
          </a:p>
          <a:p>
            <a:pPr marL="514350" indent="-514350">
              <a:buNone/>
            </a:pPr>
            <a:r>
              <a:rPr lang="id-ID" dirty="0" smtClean="0"/>
              <a:t>	produksi = penjualan, maka </a:t>
            </a:r>
          </a:p>
          <a:p>
            <a:pPr marL="514350" indent="-514350">
              <a:buNone/>
            </a:pPr>
            <a:r>
              <a:rPr lang="id-ID" dirty="0" smtClean="0"/>
              <a:t>	laba metode </a:t>
            </a:r>
            <a:r>
              <a:rPr lang="id-ID" i="1" dirty="0" smtClean="0"/>
              <a:t>variable costing </a:t>
            </a:r>
            <a:r>
              <a:rPr lang="id-ID" dirty="0" smtClean="0"/>
              <a:t>= laba metode </a:t>
            </a:r>
            <a:r>
              <a:rPr lang="id-ID" i="1" dirty="0" smtClean="0"/>
              <a:t>full costing</a:t>
            </a:r>
          </a:p>
          <a:p>
            <a:pPr marL="514350" indent="-514350">
              <a:buNone/>
            </a:pPr>
            <a:endParaRPr lang="id-ID" dirty="0"/>
          </a:p>
        </p:txBody>
      </p:sp>
    </p:spTree>
    <p:extLst>
      <p:ext uri="{BB962C8B-B14F-4D97-AF65-F5344CB8AC3E}">
        <p14:creationId xmlns:p14="http://schemas.microsoft.com/office/powerpoint/2010/main" val="3391005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a:t>
            </a:r>
            <a:r>
              <a:rPr lang="id-ID" b="1" i="1" dirty="0" smtClean="0"/>
              <a:t>VARIABLE COSTING</a:t>
            </a:r>
            <a:endParaRPr lang="id-ID"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Sebagai alat bantu perencanaan laba yang bersifat jangka pendek. Dengan terpisahnya unsur kos menjadi kos tetap dan kos variabel, perusahaan dapat merencanakan berapa laba yang akan diperoleh.</a:t>
            </a:r>
          </a:p>
          <a:p>
            <a:pPr marL="514350" indent="-514350">
              <a:buFont typeface="+mj-lt"/>
              <a:buAutoNum type="arabicPeriod"/>
            </a:pPr>
            <a:r>
              <a:rPr lang="id-ID" dirty="0" smtClean="0"/>
              <a:t>Sebagai petunjuk penentuan harga jual. Informasi </a:t>
            </a:r>
            <a:r>
              <a:rPr lang="id-ID" i="1" dirty="0" smtClean="0"/>
              <a:t>contribution margin </a:t>
            </a:r>
            <a:r>
              <a:rPr lang="id-ID" dirty="0" smtClean="0"/>
              <a:t>dan </a:t>
            </a:r>
            <a:r>
              <a:rPr lang="id-ID" i="1" dirty="0" smtClean="0"/>
              <a:t>variable costing </a:t>
            </a:r>
            <a:r>
              <a:rPr lang="id-ID" dirty="0" smtClean="0"/>
              <a:t>sangat membantu dalam menentukan harga jual yang kompetitif seperti pesanan khusus.</a:t>
            </a:r>
          </a:p>
          <a:p>
            <a:pPr marL="514350" indent="-514350">
              <a:buFont typeface="+mj-lt"/>
              <a:buAutoNum type="arabicPeriod"/>
            </a:pPr>
            <a:r>
              <a:rPr lang="id-ID" dirty="0" smtClean="0"/>
              <a:t>Sebagai dasar pembuatan keputusan manajemen, seperti keputusan menjual atau memproses lebih lanjut suatu produk.</a:t>
            </a:r>
            <a:endParaRPr lang="id-ID" dirty="0"/>
          </a:p>
        </p:txBody>
      </p:sp>
    </p:spTree>
    <p:extLst>
      <p:ext uri="{BB962C8B-B14F-4D97-AF65-F5344CB8AC3E}">
        <p14:creationId xmlns:p14="http://schemas.microsoft.com/office/powerpoint/2010/main" val="23618538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KETERBATASAN </a:t>
            </a:r>
            <a:r>
              <a:rPr lang="id-ID" b="1" i="1" dirty="0" smtClean="0"/>
              <a:t>VARIABLE COSTING</a:t>
            </a:r>
            <a:endParaRPr lang="id-ID"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Pemisahan pola perilaku kos dalam praktik sangat sulit dan hasilnya merupakan taksiran.</a:t>
            </a:r>
          </a:p>
          <a:p>
            <a:pPr marL="514350" indent="-514350">
              <a:buFont typeface="+mj-lt"/>
              <a:buAutoNum type="arabicPeriod"/>
            </a:pPr>
            <a:r>
              <a:rPr lang="id-ID" dirty="0" smtClean="0"/>
              <a:t>Tidak dapat digunakan untuk pelaporan eksternal.</a:t>
            </a:r>
          </a:p>
          <a:p>
            <a:pPr marL="514350" indent="-514350">
              <a:buFont typeface="+mj-lt"/>
              <a:buAutoNum type="arabicPeriod"/>
            </a:pPr>
            <a:r>
              <a:rPr lang="id-ID" dirty="0" smtClean="0"/>
              <a:t>Terkadang memberikan kesan menyesatkan, seperti hanya kos variabel untuk penentuan harga jual, padahal dalam jangka panjanguntuk penentuan harga jual adalah kos penuh.</a:t>
            </a:r>
          </a:p>
          <a:p>
            <a:pPr marL="514350" indent="-514350">
              <a:buFont typeface="+mj-lt"/>
              <a:buAutoNum type="arabicPeriod"/>
            </a:pPr>
            <a:r>
              <a:rPr lang="id-ID" dirty="0" smtClean="0"/>
              <a:t>Persediaan di neraca dengan </a:t>
            </a:r>
            <a:r>
              <a:rPr lang="id-ID" i="1" dirty="0" smtClean="0"/>
              <a:t>variable costing </a:t>
            </a:r>
            <a:r>
              <a:rPr lang="id-ID" dirty="0" smtClean="0"/>
              <a:t>dinilai terlalu rendah.</a:t>
            </a:r>
            <a:endParaRPr lang="id-ID" dirty="0"/>
          </a:p>
        </p:txBody>
      </p:sp>
    </p:spTree>
    <p:extLst>
      <p:ext uri="{BB962C8B-B14F-4D97-AF65-F5344CB8AC3E}">
        <p14:creationId xmlns:p14="http://schemas.microsoft.com/office/powerpoint/2010/main" val="5842711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a:bodyPr>
          <a:lstStyle/>
          <a:p>
            <a:r>
              <a:rPr lang="id-ID" b="1" u="sng" dirty="0" smtClean="0"/>
              <a:t>Analisis Kos Volume Laba</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62500" lnSpcReduction="2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smtClean="0"/>
              <a:t>6 dan 7</a:t>
            </a:r>
            <a:endParaRPr lang="en-US" sz="2400" dirty="0"/>
          </a:p>
        </p:txBody>
      </p:sp>
    </p:spTree>
    <p:extLst>
      <p:ext uri="{BB962C8B-B14F-4D97-AF65-F5344CB8AC3E}">
        <p14:creationId xmlns:p14="http://schemas.microsoft.com/office/powerpoint/2010/main" val="206725006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PENGERTIAN ANALISIS KOS VOLUME LABA</a:t>
            </a:r>
            <a:endParaRPr lang="id-ID" b="1" dirty="0"/>
          </a:p>
        </p:txBody>
      </p:sp>
      <p:sp>
        <p:nvSpPr>
          <p:cNvPr id="3" name="Content Placeholder 2"/>
          <p:cNvSpPr>
            <a:spLocks noGrp="1"/>
          </p:cNvSpPr>
          <p:nvPr>
            <p:ph idx="1"/>
          </p:nvPr>
        </p:nvSpPr>
        <p:spPr/>
        <p:txBody>
          <a:bodyPr/>
          <a:lstStyle/>
          <a:p>
            <a:pPr>
              <a:buNone/>
            </a:pPr>
            <a:r>
              <a:rPr lang="id-ID" dirty="0" smtClean="0"/>
              <a:t>Analisis kos volume laba merupakan sebuah alat yang digunakan untuk mempelajari hubungan antara kos total, volume penjualan, pendapatan total, dan laba.</a:t>
            </a:r>
            <a:endParaRPr lang="id-ID" dirty="0"/>
          </a:p>
        </p:txBody>
      </p:sp>
    </p:spTree>
    <p:extLst>
      <p:ext uri="{BB962C8B-B14F-4D97-AF65-F5344CB8AC3E}">
        <p14:creationId xmlns:p14="http://schemas.microsoft.com/office/powerpoint/2010/main" val="72446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 Akuntansi Manajemen</a:t>
            </a:r>
            <a:endParaRPr lang="id-ID" b="1" dirty="0"/>
          </a:p>
        </p:txBody>
      </p:sp>
      <p:sp>
        <p:nvSpPr>
          <p:cNvPr id="3" name="Content Placeholder 2"/>
          <p:cNvSpPr>
            <a:spLocks noGrp="1"/>
          </p:cNvSpPr>
          <p:nvPr>
            <p:ph idx="1"/>
          </p:nvPr>
        </p:nvSpPr>
        <p:spPr/>
        <p:txBody>
          <a:bodyPr/>
          <a:lstStyle/>
          <a:p>
            <a:r>
              <a:rPr lang="en-US" dirty="0"/>
              <a:t>Hansen </a:t>
            </a:r>
            <a:r>
              <a:rPr lang="en-US" dirty="0" err="1"/>
              <a:t>mowen</a:t>
            </a:r>
            <a:r>
              <a:rPr lang="en-US" dirty="0"/>
              <a:t> : </a:t>
            </a:r>
            <a:r>
              <a:rPr lang="en-US" dirty="0" err="1"/>
              <a:t>akuntansi</a:t>
            </a:r>
            <a:r>
              <a:rPr lang="en-US" dirty="0"/>
              <a:t> </a:t>
            </a:r>
            <a:r>
              <a:rPr lang="en-US" dirty="0" err="1"/>
              <a:t>manajemen</a:t>
            </a:r>
            <a:r>
              <a:rPr lang="en-US" dirty="0"/>
              <a:t> </a:t>
            </a:r>
            <a:r>
              <a:rPr lang="en-US" dirty="0" err="1"/>
              <a:t>menghasilkan</a:t>
            </a:r>
            <a:r>
              <a:rPr lang="en-US" dirty="0"/>
              <a:t> </a:t>
            </a:r>
            <a:r>
              <a:rPr lang="en-US" dirty="0" err="1"/>
              <a:t>informasi</a:t>
            </a:r>
            <a:r>
              <a:rPr lang="en-US" dirty="0"/>
              <a:t> </a:t>
            </a:r>
            <a:r>
              <a:rPr lang="en-US" dirty="0" err="1"/>
              <a:t>untuk</a:t>
            </a:r>
            <a:r>
              <a:rPr lang="en-US" dirty="0"/>
              <a:t> </a:t>
            </a:r>
            <a:r>
              <a:rPr lang="en-US" dirty="0" err="1"/>
              <a:t>pengguna</a:t>
            </a:r>
            <a:r>
              <a:rPr lang="en-US" dirty="0"/>
              <a:t> internal. </a:t>
            </a:r>
            <a:r>
              <a:rPr lang="en-US" dirty="0" err="1"/>
              <a:t>Akuntansi</a:t>
            </a:r>
            <a:r>
              <a:rPr lang="en-US" dirty="0"/>
              <a:t> </a:t>
            </a:r>
            <a:r>
              <a:rPr lang="en-US" dirty="0" err="1"/>
              <a:t>manajemen</a:t>
            </a:r>
            <a:r>
              <a:rPr lang="en-US" dirty="0"/>
              <a:t> </a:t>
            </a:r>
            <a:r>
              <a:rPr lang="en-US" dirty="0" err="1"/>
              <a:t>mengidentifikasi</a:t>
            </a:r>
            <a:r>
              <a:rPr lang="en-US" dirty="0"/>
              <a:t>, </a:t>
            </a:r>
            <a:r>
              <a:rPr lang="en-US" dirty="0" err="1"/>
              <a:t>mengumpulkan</a:t>
            </a:r>
            <a:r>
              <a:rPr lang="en-US" dirty="0"/>
              <a:t> , </a:t>
            </a:r>
            <a:r>
              <a:rPr lang="en-US" dirty="0" err="1"/>
              <a:t>mengukur</a:t>
            </a:r>
            <a:r>
              <a:rPr lang="en-US" dirty="0"/>
              <a:t> </a:t>
            </a:r>
            <a:r>
              <a:rPr lang="en-US" dirty="0" err="1"/>
              <a:t>dan</a:t>
            </a:r>
            <a:r>
              <a:rPr lang="en-US" dirty="0"/>
              <a:t> </a:t>
            </a:r>
            <a:r>
              <a:rPr lang="en-US" dirty="0" err="1"/>
              <a:t>mengklasifikasikan</a:t>
            </a:r>
            <a:r>
              <a:rPr lang="en-US" dirty="0"/>
              <a:t>, </a:t>
            </a:r>
            <a:r>
              <a:rPr lang="en-US" dirty="0" err="1"/>
              <a:t>dan</a:t>
            </a:r>
            <a:r>
              <a:rPr lang="en-US" dirty="0"/>
              <a:t> </a:t>
            </a:r>
            <a:r>
              <a:rPr lang="en-US" dirty="0" err="1"/>
              <a:t>melaporkan</a:t>
            </a:r>
            <a:r>
              <a:rPr lang="en-US" dirty="0"/>
              <a:t> </a:t>
            </a:r>
            <a:r>
              <a:rPr lang="en-US" dirty="0" err="1"/>
              <a:t>informasi</a:t>
            </a:r>
            <a:r>
              <a:rPr lang="en-US" dirty="0"/>
              <a:t> yang </a:t>
            </a:r>
            <a:r>
              <a:rPr lang="en-US" dirty="0" err="1"/>
              <a:t>bermanfaat</a:t>
            </a:r>
            <a:r>
              <a:rPr lang="en-US" dirty="0"/>
              <a:t> </a:t>
            </a:r>
            <a:r>
              <a:rPr lang="en-US" dirty="0" err="1"/>
              <a:t>bagi</a:t>
            </a:r>
            <a:r>
              <a:rPr lang="en-US" dirty="0"/>
              <a:t> </a:t>
            </a:r>
            <a:r>
              <a:rPr lang="en-US" dirty="0" err="1"/>
              <a:t>pengguna</a:t>
            </a:r>
            <a:r>
              <a:rPr lang="en-US" dirty="0"/>
              <a:t> internal </a:t>
            </a:r>
            <a:r>
              <a:rPr lang="en-US" dirty="0" err="1"/>
              <a:t>dalam</a:t>
            </a:r>
            <a:r>
              <a:rPr lang="en-US" dirty="0"/>
              <a:t> </a:t>
            </a:r>
            <a:r>
              <a:rPr lang="en-US" dirty="0" err="1"/>
              <a:t>merencanakan</a:t>
            </a:r>
            <a:r>
              <a:rPr lang="en-US" dirty="0"/>
              <a:t> </a:t>
            </a:r>
            <a:r>
              <a:rPr lang="en-US" dirty="0" err="1"/>
              <a:t>dan</a:t>
            </a:r>
            <a:r>
              <a:rPr lang="en-US" dirty="0"/>
              <a:t> </a:t>
            </a:r>
            <a:r>
              <a:rPr lang="en-US" dirty="0" err="1"/>
              <a:t>mengambil</a:t>
            </a:r>
            <a:r>
              <a:rPr lang="en-US" dirty="0"/>
              <a:t> </a:t>
            </a:r>
            <a:r>
              <a:rPr lang="en-US" dirty="0" err="1"/>
              <a:t>keputusan</a:t>
            </a:r>
            <a:r>
              <a:rPr lang="en-US" dirty="0"/>
              <a:t>. </a:t>
            </a:r>
          </a:p>
          <a:p>
            <a:pPr marL="0" indent="0">
              <a:buNone/>
            </a:pPr>
            <a:endParaRPr lang="id-ID" dirty="0"/>
          </a:p>
        </p:txBody>
      </p:sp>
    </p:spTree>
    <p:extLst>
      <p:ext uri="{BB962C8B-B14F-4D97-AF65-F5344CB8AC3E}">
        <p14:creationId xmlns:p14="http://schemas.microsoft.com/office/powerpoint/2010/main" val="1100105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61" y="285728"/>
            <a:ext cx="11258552" cy="1785950"/>
          </a:xfrm>
        </p:spPr>
        <p:txBody>
          <a:bodyPr>
            <a:normAutofit/>
          </a:bodyPr>
          <a:lstStyle/>
          <a:p>
            <a:r>
              <a:rPr lang="id-ID" b="1" dirty="0" smtClean="0"/>
              <a:t>MANFAAT ANALISIS KOS VOLUME LABA</a:t>
            </a:r>
            <a:endParaRPr lang="id-ID" b="1" dirty="0"/>
          </a:p>
        </p:txBody>
      </p:sp>
      <p:sp>
        <p:nvSpPr>
          <p:cNvPr id="3" name="Content Placeholder 2"/>
          <p:cNvSpPr>
            <a:spLocks noGrp="1"/>
          </p:cNvSpPr>
          <p:nvPr>
            <p:ph idx="1"/>
          </p:nvPr>
        </p:nvSpPr>
        <p:spPr>
          <a:xfrm>
            <a:off x="571461" y="1785927"/>
            <a:ext cx="10972800" cy="4668839"/>
          </a:xfrm>
        </p:spPr>
        <p:txBody>
          <a:bodyPr>
            <a:normAutofit/>
          </a:bodyPr>
          <a:lstStyle/>
          <a:p>
            <a:pPr marL="514350" indent="-514350">
              <a:buAutoNum type="arabicPeriod"/>
            </a:pPr>
            <a:r>
              <a:rPr lang="id-ID" dirty="0" smtClean="0"/>
              <a:t>Untuk mengetahui pengaruh perubahan kos variabel dan tetap terhadap laba.</a:t>
            </a:r>
          </a:p>
          <a:p>
            <a:pPr marL="514350" indent="-514350">
              <a:buAutoNum type="arabicPeriod"/>
            </a:pPr>
            <a:r>
              <a:rPr lang="id-ID" dirty="0" smtClean="0"/>
              <a:t>Menentukan besarnya kapasitas produksi yang harus dijual agar tidak mengalami kerugian.</a:t>
            </a:r>
          </a:p>
          <a:p>
            <a:pPr marL="514350" indent="-514350">
              <a:buAutoNum type="arabicPeriod"/>
            </a:pPr>
            <a:r>
              <a:rPr lang="id-ID" dirty="0" smtClean="0"/>
              <a:t>Mengetahui besarnya tambahan laba jika penjualan produk bertambah.</a:t>
            </a:r>
          </a:p>
          <a:p>
            <a:pPr marL="514350" indent="-514350">
              <a:buAutoNum type="arabicPeriod"/>
            </a:pPr>
            <a:r>
              <a:rPr lang="id-ID" dirty="0" smtClean="0"/>
              <a:t>Menentukan komposisi produk terjual agar laba maksimal.</a:t>
            </a:r>
          </a:p>
          <a:p>
            <a:pPr marL="514350" indent="-514350">
              <a:buAutoNum type="arabicPeriod"/>
            </a:pPr>
            <a:endParaRPr lang="id-ID" dirty="0"/>
          </a:p>
        </p:txBody>
      </p:sp>
    </p:spTree>
    <p:extLst>
      <p:ext uri="{BB962C8B-B14F-4D97-AF65-F5344CB8AC3E}">
        <p14:creationId xmlns:p14="http://schemas.microsoft.com/office/powerpoint/2010/main" val="16866331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MODEL ANALISIS KOS VOLUME LABA</a:t>
            </a:r>
            <a:endParaRPr lang="id-ID" b="1" dirty="0"/>
          </a:p>
        </p:txBody>
      </p:sp>
      <p:sp>
        <p:nvSpPr>
          <p:cNvPr id="3" name="Content Placeholder 2"/>
          <p:cNvSpPr>
            <a:spLocks noGrp="1"/>
          </p:cNvSpPr>
          <p:nvPr>
            <p:ph idx="1"/>
          </p:nvPr>
        </p:nvSpPr>
        <p:spPr/>
        <p:txBody>
          <a:bodyPr/>
          <a:lstStyle/>
          <a:p>
            <a:pPr marL="514350" indent="-514350">
              <a:buAutoNum type="alphaUcPeriod"/>
            </a:pPr>
            <a:r>
              <a:rPr lang="id-ID" dirty="0" smtClean="0"/>
              <a:t>ANALISIS TITIK IMPAS</a:t>
            </a:r>
          </a:p>
          <a:p>
            <a:pPr marL="514350" indent="-514350">
              <a:buAutoNum type="alphaUcPeriod"/>
            </a:pPr>
            <a:r>
              <a:rPr lang="id-ID" i="1" dirty="0" smtClean="0"/>
              <a:t>MARGIN of SAFETY (MoS)</a:t>
            </a:r>
          </a:p>
          <a:p>
            <a:pPr marL="514350" indent="-514350">
              <a:buAutoNum type="alphaUcPeriod"/>
            </a:pPr>
            <a:r>
              <a:rPr lang="id-ID" i="1" dirty="0" smtClean="0"/>
              <a:t>OPERATING LEVERAGE (OL)</a:t>
            </a:r>
          </a:p>
          <a:p>
            <a:pPr marL="514350" indent="-514350">
              <a:buAutoNum type="alphaUcPeriod"/>
            </a:pPr>
            <a:r>
              <a:rPr lang="id-ID" dirty="0" smtClean="0"/>
              <a:t>TITIK PENUTUPAN USAHA (</a:t>
            </a:r>
            <a:r>
              <a:rPr lang="id-ID" i="1" dirty="0" smtClean="0"/>
              <a:t>SHUT DOWN POINT</a:t>
            </a:r>
            <a:r>
              <a:rPr lang="id-ID" dirty="0" smtClean="0"/>
              <a:t>)</a:t>
            </a:r>
            <a:endParaRPr lang="id-ID" dirty="0"/>
          </a:p>
        </p:txBody>
      </p:sp>
    </p:spTree>
    <p:extLst>
      <p:ext uri="{BB962C8B-B14F-4D97-AF65-F5344CB8AC3E}">
        <p14:creationId xmlns:p14="http://schemas.microsoft.com/office/powerpoint/2010/main" val="32134893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dirty="0" smtClean="0"/>
              <a:t>A. ANALISIS TITIK IMPAS</a:t>
            </a:r>
            <a:endParaRPr lang="id-ID" b="1"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b="1" dirty="0" smtClean="0"/>
              <a:t>Pendekatan Persamaan</a:t>
            </a:r>
          </a:p>
          <a:p>
            <a:pPr marL="514350" indent="-514350" algn="just">
              <a:buNone/>
            </a:pPr>
            <a:r>
              <a:rPr lang="id-ID" dirty="0"/>
              <a:t>	</a:t>
            </a:r>
            <a:r>
              <a:rPr lang="id-ID" dirty="0" smtClean="0"/>
              <a:t>Dalam analisi kos volume laba,kos diklasifikasi menjadi kos tetap dan kos variabel. Laba dapat ditentukan dengan persamaan sebagai berikut:</a:t>
            </a:r>
          </a:p>
          <a:p>
            <a:pPr marL="514350" indent="-514350">
              <a:buNone/>
            </a:pPr>
            <a:r>
              <a:rPr lang="id-ID" dirty="0" smtClean="0"/>
              <a:t>	Laba = Penjualan - (kos variabel+kos tetap)</a:t>
            </a:r>
          </a:p>
          <a:p>
            <a:pPr marL="514350" indent="-514350">
              <a:buNone/>
            </a:pPr>
            <a:r>
              <a:rPr lang="id-ID" dirty="0"/>
              <a:t>	</a:t>
            </a:r>
            <a:r>
              <a:rPr lang="id-ID" dirty="0" smtClean="0"/>
              <a:t>Penjualan Titik Impas =&gt; TR = TC</a:t>
            </a:r>
          </a:p>
          <a:p>
            <a:pPr marL="514350" indent="-514350">
              <a:buNone/>
            </a:pPr>
            <a:r>
              <a:rPr lang="id-ID" dirty="0"/>
              <a:t>	</a:t>
            </a:r>
            <a:r>
              <a:rPr lang="id-ID" dirty="0" smtClean="0"/>
              <a:t>TR = P x Q</a:t>
            </a:r>
          </a:p>
          <a:p>
            <a:pPr marL="514350" indent="-514350">
              <a:buNone/>
            </a:pPr>
            <a:r>
              <a:rPr lang="id-ID" dirty="0"/>
              <a:t>	</a:t>
            </a:r>
            <a:r>
              <a:rPr lang="id-ID" dirty="0" smtClean="0"/>
              <a:t>TC = TFC + TVC</a:t>
            </a:r>
          </a:p>
          <a:p>
            <a:pPr marL="514350" indent="-514350">
              <a:buNone/>
            </a:pPr>
            <a:r>
              <a:rPr lang="id-ID" dirty="0"/>
              <a:t>	</a:t>
            </a:r>
            <a:r>
              <a:rPr lang="id-ID" dirty="0" smtClean="0"/>
              <a:t>TVC = variable cost per unit x Q</a:t>
            </a:r>
          </a:p>
          <a:p>
            <a:pPr marL="514350" indent="-514350">
              <a:buNone/>
            </a:pPr>
            <a:r>
              <a:rPr lang="id-ID" dirty="0"/>
              <a:t>	</a:t>
            </a:r>
          </a:p>
        </p:txBody>
      </p:sp>
    </p:spTree>
    <p:extLst>
      <p:ext uri="{BB962C8B-B14F-4D97-AF65-F5344CB8AC3E}">
        <p14:creationId xmlns:p14="http://schemas.microsoft.com/office/powerpoint/2010/main" val="1176703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61" y="274638"/>
            <a:ext cx="11010939" cy="82528"/>
          </a:xfrm>
        </p:spPr>
        <p:txBody>
          <a:bodyPr>
            <a:normAutofit fontScale="90000"/>
          </a:bodyPr>
          <a:lstStyle/>
          <a:p>
            <a:endParaRPr lang="id-ID" dirty="0"/>
          </a:p>
        </p:txBody>
      </p:sp>
      <p:sp>
        <p:nvSpPr>
          <p:cNvPr id="3" name="Content Placeholder 2"/>
          <p:cNvSpPr>
            <a:spLocks noGrp="1"/>
          </p:cNvSpPr>
          <p:nvPr>
            <p:ph idx="1"/>
          </p:nvPr>
        </p:nvSpPr>
        <p:spPr>
          <a:xfrm>
            <a:off x="571461" y="428604"/>
            <a:ext cx="11010939" cy="6072230"/>
          </a:xfrm>
        </p:spPr>
        <p:txBody>
          <a:bodyPr>
            <a:normAutofit fontScale="70000" lnSpcReduction="20000"/>
          </a:bodyPr>
          <a:lstStyle/>
          <a:p>
            <a:pPr>
              <a:buNone/>
            </a:pPr>
            <a:r>
              <a:rPr lang="id-ID" sz="4000" b="1" dirty="0" smtClean="0"/>
              <a:t>2</a:t>
            </a:r>
            <a:r>
              <a:rPr lang="id-ID" sz="4500" b="1" dirty="0" smtClean="0"/>
              <a:t>. Pendekatan Marjin Kontribusi</a:t>
            </a:r>
          </a:p>
          <a:p>
            <a:pPr algn="just">
              <a:buNone/>
            </a:pPr>
            <a:r>
              <a:rPr lang="id-ID" sz="4500" dirty="0"/>
              <a:t>	</a:t>
            </a:r>
            <a:r>
              <a:rPr lang="id-ID" sz="4500" i="1" dirty="0" smtClean="0"/>
              <a:t>Contribution Margin</a:t>
            </a:r>
            <a:r>
              <a:rPr lang="id-ID" sz="4500" dirty="0" smtClean="0"/>
              <a:t> (CM) merupakan selisih antara hasil penjualan dan seluruh komponen kos variabel (produksi, administrasi, penjualan)</a:t>
            </a:r>
          </a:p>
          <a:p>
            <a:pPr algn="just">
              <a:buNone/>
            </a:pPr>
            <a:r>
              <a:rPr lang="id-ID" sz="4500" dirty="0"/>
              <a:t>	A</a:t>
            </a:r>
            <a:r>
              <a:rPr lang="id-ID" sz="4500" dirty="0" smtClean="0"/>
              <a:t>pabila CM positif maka hasil penjualan dapat digunakan untuk menutup seluruh kos variabel dan seluruh atau sebagian kos tetap.</a:t>
            </a:r>
          </a:p>
          <a:p>
            <a:pPr algn="just">
              <a:buNone/>
            </a:pPr>
            <a:r>
              <a:rPr lang="id-ID" sz="4500" dirty="0"/>
              <a:t>	A</a:t>
            </a:r>
            <a:r>
              <a:rPr lang="id-ID" sz="4500" dirty="0" smtClean="0"/>
              <a:t>pabila CM melebihi total kos tetap, maka kelebihannya merupakan laba.</a:t>
            </a:r>
          </a:p>
          <a:p>
            <a:pPr algn="just">
              <a:buNone/>
            </a:pPr>
            <a:r>
              <a:rPr lang="id-ID" sz="4500" dirty="0"/>
              <a:t>	</a:t>
            </a:r>
            <a:r>
              <a:rPr lang="id-ID" sz="4500" dirty="0" smtClean="0"/>
              <a:t>dengan mengetahui besarnya CM per unit, maka dapat dianalisis kontribusi setiap unit barang yang terjual untuk menutup kos tetap.</a:t>
            </a:r>
          </a:p>
          <a:p>
            <a:pPr algn="just">
              <a:buNone/>
            </a:pPr>
            <a:r>
              <a:rPr lang="id-ID" sz="4500" dirty="0" smtClean="0"/>
              <a:t>	Apabila perusahaan menginginkan penjualan pada titik impas, maka CM totalnya sama dengan kos tetap.</a:t>
            </a:r>
          </a:p>
        </p:txBody>
      </p:sp>
    </p:spTree>
    <p:extLst>
      <p:ext uri="{BB962C8B-B14F-4D97-AF65-F5344CB8AC3E}">
        <p14:creationId xmlns:p14="http://schemas.microsoft.com/office/powerpoint/2010/main" val="42515350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12" y="274638"/>
            <a:ext cx="10915688" cy="153966"/>
          </a:xfrm>
        </p:spPr>
        <p:txBody>
          <a:bodyPr>
            <a:normAutofit fontScale="90000"/>
          </a:bodyPr>
          <a:lstStyle/>
          <a:p>
            <a:endParaRPr lang="id-ID" dirty="0"/>
          </a:p>
        </p:txBody>
      </p:sp>
      <p:sp>
        <p:nvSpPr>
          <p:cNvPr id="3" name="Content Placeholder 2"/>
          <p:cNvSpPr>
            <a:spLocks noGrp="1"/>
          </p:cNvSpPr>
          <p:nvPr>
            <p:ph idx="1"/>
          </p:nvPr>
        </p:nvSpPr>
        <p:spPr>
          <a:xfrm>
            <a:off x="571461" y="857232"/>
            <a:ext cx="11010939" cy="5268931"/>
          </a:xfrm>
        </p:spPr>
        <p:txBody>
          <a:bodyPr/>
          <a:lstStyle/>
          <a:p>
            <a:pPr>
              <a:buNone/>
            </a:pPr>
            <a:r>
              <a:rPr lang="id-ID" dirty="0" smtClean="0"/>
              <a:t>	Dengan menggunakan pendekatan CM, maka penjualan pada titik impas adalah:</a:t>
            </a:r>
          </a:p>
          <a:p>
            <a:pPr>
              <a:buNone/>
            </a:pPr>
            <a:r>
              <a:rPr lang="id-ID" dirty="0" smtClean="0"/>
              <a:t>	Titik Impas(Rp) = </a:t>
            </a:r>
            <a:r>
              <a:rPr lang="id-ID" u="sng" dirty="0" smtClean="0"/>
              <a:t>Total Kos Tetap</a:t>
            </a:r>
          </a:p>
          <a:p>
            <a:pPr>
              <a:buNone/>
            </a:pPr>
            <a:r>
              <a:rPr lang="id-ID" dirty="0" smtClean="0"/>
              <a:t>			        		CM Ratio</a:t>
            </a:r>
          </a:p>
          <a:p>
            <a:pPr>
              <a:buNone/>
            </a:pPr>
            <a:r>
              <a:rPr lang="id-ID" dirty="0"/>
              <a:t>	</a:t>
            </a:r>
            <a:r>
              <a:rPr lang="id-ID" dirty="0" smtClean="0"/>
              <a:t>Titik Impas(Unit) = </a:t>
            </a:r>
            <a:r>
              <a:rPr lang="id-ID" u="sng" dirty="0" smtClean="0"/>
              <a:t>Total Kos Tetap</a:t>
            </a:r>
          </a:p>
          <a:p>
            <a:pPr>
              <a:buNone/>
            </a:pPr>
            <a:r>
              <a:rPr lang="id-ID" dirty="0" smtClean="0"/>
              <a:t>			        		CM </a:t>
            </a:r>
          </a:p>
          <a:p>
            <a:pPr>
              <a:buNone/>
            </a:pPr>
            <a:endParaRPr lang="id-ID" dirty="0" smtClean="0"/>
          </a:p>
          <a:p>
            <a:pPr>
              <a:buNone/>
            </a:pPr>
            <a:r>
              <a:rPr lang="id-ID" dirty="0"/>
              <a:t>	</a:t>
            </a:r>
          </a:p>
        </p:txBody>
      </p:sp>
    </p:spTree>
    <p:extLst>
      <p:ext uri="{BB962C8B-B14F-4D97-AF65-F5344CB8AC3E}">
        <p14:creationId xmlns:p14="http://schemas.microsoft.com/office/powerpoint/2010/main" val="6138557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11156"/>
          </a:xfrm>
        </p:spPr>
        <p:txBody>
          <a:bodyPr>
            <a:noAutofit/>
          </a:bodyPr>
          <a:lstStyle/>
          <a:p>
            <a:pPr algn="l"/>
            <a:r>
              <a:rPr lang="id-ID" sz="2800" b="1" dirty="0" smtClean="0"/>
              <a:t>c. Pendekatan grafik</a:t>
            </a:r>
            <a:endParaRPr lang="id-ID" sz="2800" b="1" dirty="0"/>
          </a:p>
        </p:txBody>
      </p:sp>
      <p:sp>
        <p:nvSpPr>
          <p:cNvPr id="3" name="Content Placeholder 2"/>
          <p:cNvSpPr>
            <a:spLocks noGrp="1"/>
          </p:cNvSpPr>
          <p:nvPr>
            <p:ph idx="1"/>
          </p:nvPr>
        </p:nvSpPr>
        <p:spPr>
          <a:xfrm>
            <a:off x="666712" y="857232"/>
            <a:ext cx="10915688" cy="5268931"/>
          </a:xfrm>
        </p:spPr>
        <p:txBody>
          <a:bodyPr/>
          <a:lstStyle/>
          <a:p>
            <a:pPr algn="just">
              <a:buNone/>
            </a:pPr>
            <a:r>
              <a:rPr lang="id-ID" dirty="0" smtClean="0"/>
              <a:t>	Hubungan kos volume laba dapat dianalisis menggunakan grafik dua sumbu. Sumbu vertika menunjukkan variabel dependen (kos dan penjualan dalam rupiah) dan sumbu horisontal menjunjukkan variabel independen (penjualan dalam unit).</a:t>
            </a:r>
          </a:p>
          <a:p>
            <a:pPr>
              <a:buNone/>
            </a:pPr>
            <a:endParaRPr lang="id-ID" dirty="0" smtClean="0"/>
          </a:p>
          <a:p>
            <a:pPr>
              <a:buNone/>
            </a:pPr>
            <a:endParaRPr lang="id-ID" dirty="0" smtClean="0"/>
          </a:p>
        </p:txBody>
      </p:sp>
    </p:spTree>
    <p:extLst>
      <p:ext uri="{BB962C8B-B14F-4D97-AF65-F5344CB8AC3E}">
        <p14:creationId xmlns:p14="http://schemas.microsoft.com/office/powerpoint/2010/main" val="1706714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B. </a:t>
            </a:r>
            <a:r>
              <a:rPr lang="id-ID" b="1" i="1" dirty="0" smtClean="0"/>
              <a:t>MARGIN OF SAFETY </a:t>
            </a:r>
            <a:r>
              <a:rPr lang="id-ID" b="1" dirty="0" smtClean="0"/>
              <a:t>(</a:t>
            </a:r>
            <a:r>
              <a:rPr lang="id-ID" b="1" i="1" dirty="0" smtClean="0"/>
              <a:t>MoS</a:t>
            </a:r>
            <a:r>
              <a:rPr lang="id-ID" b="1" dirty="0" smtClean="0"/>
              <a:t>)</a:t>
            </a:r>
            <a:endParaRPr lang="id-ID" b="1" dirty="0"/>
          </a:p>
        </p:txBody>
      </p:sp>
      <p:sp>
        <p:nvSpPr>
          <p:cNvPr id="3" name="Content Placeholder 2"/>
          <p:cNvSpPr>
            <a:spLocks noGrp="1"/>
          </p:cNvSpPr>
          <p:nvPr>
            <p:ph idx="1"/>
          </p:nvPr>
        </p:nvSpPr>
        <p:spPr/>
        <p:txBody>
          <a:bodyPr>
            <a:normAutofit/>
          </a:bodyPr>
          <a:lstStyle/>
          <a:p>
            <a:pPr algn="just">
              <a:buNone/>
            </a:pPr>
            <a:r>
              <a:rPr lang="id-ID" i="1" dirty="0" smtClean="0"/>
              <a:t>	MoS </a:t>
            </a:r>
            <a:r>
              <a:rPr lang="id-ID" dirty="0" smtClean="0"/>
              <a:t>adalah selisih antara penjualan yang dianggarkan dengan penjualan pada titik impas, yang merupakan tingkat keamanan bagi perusahaan dalam melakukan penurunan penjualan. Sedangkan </a:t>
            </a:r>
            <a:r>
              <a:rPr lang="id-ID" i="1" dirty="0" smtClean="0"/>
              <a:t>MoS Ratio </a:t>
            </a:r>
            <a:r>
              <a:rPr lang="id-ID" dirty="0" smtClean="0"/>
              <a:t>apabila dinyatakan dalam formula sebagai berikut:</a:t>
            </a:r>
          </a:p>
          <a:p>
            <a:pPr>
              <a:buNone/>
            </a:pPr>
            <a:endParaRPr lang="id-ID" dirty="0" smtClean="0"/>
          </a:p>
          <a:p>
            <a:pPr>
              <a:buNone/>
            </a:pPr>
            <a:r>
              <a:rPr lang="id-ID" sz="2800" dirty="0" smtClean="0"/>
              <a:t>MoS Ratio = </a:t>
            </a:r>
            <a:r>
              <a:rPr lang="id-ID" sz="2800" u="sng" dirty="0" smtClean="0"/>
              <a:t>Penjualan dianggarkan – Penjualan TI</a:t>
            </a:r>
          </a:p>
          <a:p>
            <a:pPr>
              <a:buNone/>
            </a:pPr>
            <a:r>
              <a:rPr lang="id-ID" sz="2800" dirty="0"/>
              <a:t>	</a:t>
            </a:r>
            <a:r>
              <a:rPr lang="id-ID" sz="2800" dirty="0" smtClean="0"/>
              <a:t>			Penjualan dianggarkan</a:t>
            </a:r>
          </a:p>
        </p:txBody>
      </p:sp>
    </p:spTree>
    <p:extLst>
      <p:ext uri="{BB962C8B-B14F-4D97-AF65-F5344CB8AC3E}">
        <p14:creationId xmlns:p14="http://schemas.microsoft.com/office/powerpoint/2010/main" val="37590483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8280"/>
          </a:xfrm>
        </p:spPr>
        <p:txBody>
          <a:bodyPr>
            <a:normAutofit fontScale="90000"/>
          </a:bodyPr>
          <a:lstStyle/>
          <a:p>
            <a:endParaRPr lang="id-ID" dirty="0"/>
          </a:p>
        </p:txBody>
      </p:sp>
      <p:sp>
        <p:nvSpPr>
          <p:cNvPr id="3" name="Content Placeholder 2"/>
          <p:cNvSpPr>
            <a:spLocks noGrp="1"/>
          </p:cNvSpPr>
          <p:nvPr>
            <p:ph idx="1"/>
          </p:nvPr>
        </p:nvSpPr>
        <p:spPr>
          <a:xfrm>
            <a:off x="609600" y="1000109"/>
            <a:ext cx="10972800" cy="5126055"/>
          </a:xfrm>
        </p:spPr>
        <p:txBody>
          <a:bodyPr/>
          <a:lstStyle/>
          <a:p>
            <a:pPr algn="just">
              <a:buNone/>
            </a:pPr>
            <a:r>
              <a:rPr lang="id-ID" dirty="0" smtClean="0"/>
              <a:t>	Suatu perusahaan yang mempunyai </a:t>
            </a:r>
            <a:r>
              <a:rPr lang="id-ID" i="1" dirty="0" smtClean="0"/>
              <a:t>MoS</a:t>
            </a:r>
            <a:r>
              <a:rPr lang="id-ID" dirty="0" smtClean="0"/>
              <a:t> yang besar lebih baik dibandingkan dengan perusahaan yang mempunyai </a:t>
            </a:r>
            <a:r>
              <a:rPr lang="id-ID" i="1" dirty="0" smtClean="0"/>
              <a:t>MoS</a:t>
            </a:r>
            <a:r>
              <a:rPr lang="id-ID" dirty="0" smtClean="0"/>
              <a:t> rendah, karena memberikan gambaran kepada manajemen berapakah penurunan penjualan yang dapat ditolerir sehingga perusahaan tidak menderita rugi tetapi juga belum memperoleh laba (titik impas).</a:t>
            </a:r>
          </a:p>
          <a:p>
            <a:pPr>
              <a:buNone/>
            </a:pPr>
            <a:endParaRPr lang="id-ID" dirty="0"/>
          </a:p>
        </p:txBody>
      </p:sp>
    </p:spTree>
    <p:extLst>
      <p:ext uri="{BB962C8B-B14F-4D97-AF65-F5344CB8AC3E}">
        <p14:creationId xmlns:p14="http://schemas.microsoft.com/office/powerpoint/2010/main" val="22569809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39718"/>
          </a:xfrm>
        </p:spPr>
        <p:txBody>
          <a:bodyPr>
            <a:noAutofit/>
          </a:bodyPr>
          <a:lstStyle/>
          <a:p>
            <a:r>
              <a:rPr lang="id-ID" sz="3200" b="1" dirty="0" smtClean="0"/>
              <a:t>CONTOH SOAL 1</a:t>
            </a:r>
            <a:endParaRPr lang="id-ID" sz="3200" b="1" dirty="0"/>
          </a:p>
        </p:txBody>
      </p:sp>
      <p:sp>
        <p:nvSpPr>
          <p:cNvPr id="3" name="Content Placeholder 2"/>
          <p:cNvSpPr>
            <a:spLocks noGrp="1"/>
          </p:cNvSpPr>
          <p:nvPr>
            <p:ph idx="1"/>
          </p:nvPr>
        </p:nvSpPr>
        <p:spPr>
          <a:xfrm>
            <a:off x="609600" y="785794"/>
            <a:ext cx="10972800" cy="5786478"/>
          </a:xfrm>
        </p:spPr>
        <p:txBody>
          <a:bodyPr>
            <a:noAutofit/>
          </a:bodyPr>
          <a:lstStyle/>
          <a:p>
            <a:pPr algn="just">
              <a:buNone/>
            </a:pPr>
            <a:r>
              <a:rPr lang="id-ID" sz="2400" dirty="0" smtClean="0"/>
              <a:t>Seorang wirausaha merencanakan menjual gula kapas di pasar malam. Perkiraan harga jual dan kos adalah sebagai berikut:</a:t>
            </a:r>
          </a:p>
          <a:p>
            <a:pPr algn="just">
              <a:buNone/>
            </a:pPr>
            <a:r>
              <a:rPr lang="id-ID" sz="2400" dirty="0"/>
              <a:t>	</a:t>
            </a:r>
            <a:r>
              <a:rPr lang="id-ID" sz="2400" dirty="0" smtClean="0"/>
              <a:t>Kos bahan baku per unit Rp. 20.000</a:t>
            </a:r>
          </a:p>
          <a:p>
            <a:pPr algn="just">
              <a:buNone/>
            </a:pPr>
            <a:r>
              <a:rPr lang="id-ID" sz="2400" dirty="0" smtClean="0"/>
              <a:t>	Kos tenaga kerja per unit Rp. 6.000</a:t>
            </a:r>
          </a:p>
          <a:p>
            <a:pPr algn="just">
              <a:buNone/>
            </a:pPr>
            <a:r>
              <a:rPr lang="id-ID" sz="2400" dirty="0"/>
              <a:t>	</a:t>
            </a:r>
            <a:r>
              <a:rPr lang="id-ID" sz="2400" dirty="0" smtClean="0"/>
              <a:t>Kos sewa stand per malam Rp. 105.000</a:t>
            </a:r>
          </a:p>
          <a:p>
            <a:pPr algn="just">
              <a:buNone/>
            </a:pPr>
            <a:r>
              <a:rPr lang="id-ID" sz="2400" dirty="0"/>
              <a:t>	</a:t>
            </a:r>
            <a:r>
              <a:rPr lang="id-ID" sz="2400" dirty="0" smtClean="0"/>
              <a:t>biaya listrik stand per malam Rp.5.000</a:t>
            </a:r>
          </a:p>
          <a:p>
            <a:pPr algn="just">
              <a:buNone/>
            </a:pPr>
            <a:r>
              <a:rPr lang="id-ID" sz="2400" dirty="0"/>
              <a:t>	</a:t>
            </a:r>
            <a:r>
              <a:rPr lang="id-ID" sz="2400" dirty="0" smtClean="0"/>
              <a:t>Harga jual per biji Rp. 30.000</a:t>
            </a:r>
          </a:p>
          <a:p>
            <a:pPr algn="just">
              <a:buNone/>
            </a:pPr>
            <a:r>
              <a:rPr lang="id-ID" sz="2400" dirty="0" smtClean="0"/>
              <a:t>Berapakah:</a:t>
            </a:r>
          </a:p>
          <a:p>
            <a:pPr marL="514350" indent="-514350" algn="just">
              <a:buAutoNum type="alphaLcPeriod"/>
            </a:pPr>
            <a:r>
              <a:rPr lang="id-ID" sz="2400" dirty="0" smtClean="0"/>
              <a:t>Penjualan pada titik impas dalam unit maupun dalam rupiah?</a:t>
            </a:r>
          </a:p>
          <a:p>
            <a:pPr marL="514350" indent="-514350" algn="just">
              <a:buAutoNum type="alphaLcPeriod"/>
            </a:pPr>
            <a:r>
              <a:rPr lang="id-ID" sz="2400" dirty="0" smtClean="0"/>
              <a:t>Marjin kontribusi dalam unit maupun rupiah?</a:t>
            </a:r>
          </a:p>
          <a:p>
            <a:pPr marL="514350" indent="-514350" algn="just">
              <a:buAutoNum type="alphaLcPeriod"/>
            </a:pPr>
            <a:r>
              <a:rPr lang="id-ID" sz="2400" dirty="0" smtClean="0"/>
              <a:t>Contribution margin ratio?</a:t>
            </a:r>
          </a:p>
          <a:p>
            <a:pPr marL="514350" indent="-514350" algn="just">
              <a:buAutoNum type="alphaLcPeriod"/>
            </a:pPr>
            <a:r>
              <a:rPr lang="id-ID" sz="2400" dirty="0" smtClean="0"/>
              <a:t>Grafik kos volume labanya!</a:t>
            </a:r>
          </a:p>
          <a:p>
            <a:pPr marL="514350" indent="-514350" algn="just">
              <a:buAutoNum type="alphaLcPeriod"/>
            </a:pPr>
            <a:r>
              <a:rPr lang="id-ID" sz="2400" dirty="0" smtClean="0"/>
              <a:t>MoS jika penjualan yang dianggarkan 40 unit?</a:t>
            </a:r>
          </a:p>
          <a:p>
            <a:pPr marL="514350" indent="-514350" algn="just">
              <a:buAutoNum type="alphaLcPeriod"/>
            </a:pPr>
            <a:endParaRPr lang="id-ID" sz="2400" dirty="0" smtClean="0"/>
          </a:p>
          <a:p>
            <a:pPr algn="just">
              <a:buNone/>
            </a:pPr>
            <a:r>
              <a:rPr lang="id-ID" sz="2400" dirty="0" smtClean="0"/>
              <a:t>	</a:t>
            </a:r>
            <a:endParaRPr lang="id-ID" sz="2400" dirty="0"/>
          </a:p>
        </p:txBody>
      </p:sp>
    </p:spTree>
    <p:extLst>
      <p:ext uri="{BB962C8B-B14F-4D97-AF65-F5344CB8AC3E}">
        <p14:creationId xmlns:p14="http://schemas.microsoft.com/office/powerpoint/2010/main" val="31013066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011222"/>
          </a:xfrm>
        </p:spPr>
        <p:txBody>
          <a:bodyPr>
            <a:noAutofit/>
          </a:bodyPr>
          <a:lstStyle/>
          <a:p>
            <a:r>
              <a:rPr lang="id-ID" sz="3600" b="1" dirty="0" smtClean="0"/>
              <a:t>KETERBATASAN ANALISIS KOS VOLUME LABA</a:t>
            </a:r>
            <a:endParaRPr lang="id-ID" sz="3600" b="1" dirty="0"/>
          </a:p>
        </p:txBody>
      </p:sp>
      <p:sp>
        <p:nvSpPr>
          <p:cNvPr id="3" name="Content Placeholder 2"/>
          <p:cNvSpPr>
            <a:spLocks noGrp="1"/>
          </p:cNvSpPr>
          <p:nvPr>
            <p:ph idx="1"/>
          </p:nvPr>
        </p:nvSpPr>
        <p:spPr>
          <a:xfrm>
            <a:off x="476211" y="1285860"/>
            <a:ext cx="11106189" cy="4840303"/>
          </a:xfrm>
        </p:spPr>
        <p:txBody>
          <a:bodyPr>
            <a:noAutofit/>
          </a:bodyPr>
          <a:lstStyle/>
          <a:p>
            <a:pPr marL="514350" indent="-514350">
              <a:buAutoNum type="arabicPeriod"/>
            </a:pPr>
            <a:r>
              <a:rPr lang="id-ID" sz="2400" dirty="0" smtClean="0"/>
              <a:t>Dalam analisis titik impas, kos harus dipisahkan secara jelas menjadi kos tetap dan kos variabel. Pada praktiknya untuk memisahkan kos tetap dan kos variabel bukanlah merupakan suatu hal yang mudah dilakukan.</a:t>
            </a:r>
          </a:p>
          <a:p>
            <a:pPr marL="514350" indent="-514350">
              <a:buAutoNum type="arabicPeriod"/>
            </a:pPr>
            <a:r>
              <a:rPr lang="id-ID" sz="2400" dirty="0" smtClean="0"/>
              <a:t>Oleh karena itu, kos tetap hanya akan konstan pada suatu tingkat kapsistas tertentu. Maka kos ini tidak relevan untuk pembuatan keputusan.</a:t>
            </a:r>
          </a:p>
          <a:p>
            <a:pPr marL="514350" indent="-514350">
              <a:buAutoNum type="arabicPeriod"/>
            </a:pPr>
            <a:r>
              <a:rPr lang="id-ID" sz="2400" dirty="0" smtClean="0"/>
              <a:t>Kos variabel yang secara teoritis (akan berubah proposional), hal ini jarang terjadi. Mislanya semkain besar volume produksi berarti semakin besar jumlah pembelian bahan mentah, dan biasanya akan mendapat diskon.</a:t>
            </a:r>
          </a:p>
          <a:p>
            <a:pPr marL="514350" indent="-514350">
              <a:buAutoNum type="arabicPeriod"/>
            </a:pPr>
            <a:r>
              <a:rPr lang="id-ID" sz="2400" dirty="0" smtClean="0"/>
              <a:t>Asumsi dasar dalam analisis ini, adalah tidak terjadi perubahan harga hanya satu macam produk yang diproduksi, hal ini sulit ditemukan dalam praktek</a:t>
            </a:r>
            <a:endParaRPr lang="id-ID" sz="2400" dirty="0"/>
          </a:p>
        </p:txBody>
      </p:sp>
    </p:spTree>
    <p:extLst>
      <p:ext uri="{BB962C8B-B14F-4D97-AF65-F5344CB8AC3E}">
        <p14:creationId xmlns:p14="http://schemas.microsoft.com/office/powerpoint/2010/main" val="1005440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Informasi Akuntansi</a:t>
            </a:r>
            <a:endParaRPr lang="id-ID" b="1" dirty="0"/>
          </a:p>
        </p:txBody>
      </p:sp>
      <p:sp>
        <p:nvSpPr>
          <p:cNvPr id="3" name="Content Placeholder 2"/>
          <p:cNvSpPr>
            <a:spLocks noGrp="1"/>
          </p:cNvSpPr>
          <p:nvPr>
            <p:ph idx="1"/>
          </p:nvPr>
        </p:nvSpPr>
        <p:spPr/>
        <p:txBody>
          <a:bodyPr>
            <a:normAutofit fontScale="70000" lnSpcReduction="20000"/>
          </a:bodyPr>
          <a:lstStyle/>
          <a:p>
            <a:pPr>
              <a:buNone/>
            </a:pPr>
            <a:r>
              <a:rPr lang="id-ID" dirty="0"/>
              <a:t>DATA -&gt; suatu rekaman fakta </a:t>
            </a:r>
          </a:p>
          <a:p>
            <a:pPr>
              <a:buNone/>
            </a:pPr>
            <a:r>
              <a:rPr lang="id-ID" dirty="0"/>
              <a:t>INFORMASI -&gt; data yang telah diproses dengan cara tertentu sehingga berguna untuk pengambilan keputusan</a:t>
            </a:r>
          </a:p>
          <a:p>
            <a:pPr>
              <a:buNone/>
            </a:pPr>
            <a:endParaRPr lang="id-ID" dirty="0"/>
          </a:p>
          <a:p>
            <a:pPr>
              <a:buNone/>
            </a:pPr>
            <a:r>
              <a:rPr lang="id-ID" b="1" dirty="0"/>
              <a:t>PEMBEDAAN INFORMASI AKUNTANSI</a:t>
            </a:r>
          </a:p>
          <a:p>
            <a:pPr>
              <a:buNone/>
            </a:pPr>
            <a:r>
              <a:rPr lang="id-ID" dirty="0"/>
              <a:t>AKUNTANSI KEUANGAN-&gt; menyajikan informasi untuk pengguna ekstern (pemegang saham, kreditor)</a:t>
            </a:r>
          </a:p>
          <a:p>
            <a:pPr>
              <a:buNone/>
            </a:pPr>
            <a:r>
              <a:rPr lang="id-ID" dirty="0"/>
              <a:t>AKUNTANSI MANAJEMEN-&gt; menyajikan informasi untuk pengguna intern (manajemen)</a:t>
            </a:r>
          </a:p>
          <a:p>
            <a:pPr>
              <a:buNone/>
            </a:pPr>
            <a:endParaRPr lang="id-ID" dirty="0"/>
          </a:p>
          <a:p>
            <a:pPr>
              <a:buNone/>
            </a:pPr>
            <a:r>
              <a:rPr lang="id-ID" b="1" dirty="0"/>
              <a:t>KARAKTERISTIK KUALITATIF LAPORAN KEUANGAN</a:t>
            </a:r>
          </a:p>
          <a:p>
            <a:pPr marL="457200" indent="-457200"/>
            <a:r>
              <a:rPr lang="id-ID" dirty="0"/>
              <a:t>Relevan</a:t>
            </a:r>
          </a:p>
          <a:p>
            <a:pPr marL="457200" indent="-457200"/>
            <a:r>
              <a:rPr lang="id-ID" dirty="0"/>
              <a:t>Dapat dipahami</a:t>
            </a:r>
          </a:p>
          <a:p>
            <a:pPr marL="457200" indent="-457200"/>
            <a:r>
              <a:rPr lang="id-ID" dirty="0"/>
              <a:t>Dapat dibandingkan</a:t>
            </a:r>
          </a:p>
          <a:p>
            <a:pPr marL="457200" indent="-457200"/>
            <a:r>
              <a:rPr lang="id-ID" dirty="0"/>
              <a:t>Keandalan </a:t>
            </a:r>
          </a:p>
          <a:p>
            <a:endParaRPr lang="id-ID" dirty="0"/>
          </a:p>
        </p:txBody>
      </p:sp>
    </p:spTree>
    <p:extLst>
      <p:ext uri="{BB962C8B-B14F-4D97-AF65-F5344CB8AC3E}">
        <p14:creationId xmlns:p14="http://schemas.microsoft.com/office/powerpoint/2010/main" val="18732560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ASUMSI ANALISIS KOS VOLUME LABA</a:t>
            </a:r>
            <a:endParaRPr lang="id-ID" b="1" dirty="0"/>
          </a:p>
        </p:txBody>
      </p:sp>
      <p:sp>
        <p:nvSpPr>
          <p:cNvPr id="3" name="Content Placeholder 2"/>
          <p:cNvSpPr>
            <a:spLocks noGrp="1"/>
          </p:cNvSpPr>
          <p:nvPr>
            <p:ph idx="1"/>
          </p:nvPr>
        </p:nvSpPr>
        <p:spPr/>
        <p:txBody>
          <a:bodyPr>
            <a:normAutofit fontScale="92500" lnSpcReduction="10000"/>
          </a:bodyPr>
          <a:lstStyle/>
          <a:p>
            <a:pPr marL="514350" indent="-514350">
              <a:buNone/>
            </a:pPr>
            <a:r>
              <a:rPr lang="id-ID" dirty="0" smtClean="0"/>
              <a:t>	Implementasi analisis kos volume laba didasarkan pada asumsi-asumsi sebagai berikut:</a:t>
            </a:r>
            <a:endParaRPr lang="id-ID" dirty="0"/>
          </a:p>
          <a:p>
            <a:pPr marL="514350" indent="-514350">
              <a:buAutoNum type="arabicPeriod"/>
            </a:pPr>
            <a:r>
              <a:rPr lang="id-ID" dirty="0" smtClean="0"/>
              <a:t>Perusahaan berproduksi pada </a:t>
            </a:r>
            <a:r>
              <a:rPr lang="id-ID" i="1" dirty="0" smtClean="0"/>
              <a:t>relevan range.</a:t>
            </a:r>
          </a:p>
          <a:p>
            <a:pPr marL="514350" indent="-514350">
              <a:buAutoNum type="arabicPeriod"/>
            </a:pPr>
            <a:r>
              <a:rPr lang="id-ID" dirty="0" smtClean="0"/>
              <a:t>Seluruh kos dapat diklarifikasi pada </a:t>
            </a:r>
            <a:r>
              <a:rPr lang="id-ID" i="1" dirty="0" smtClean="0"/>
              <a:t>relevan range.</a:t>
            </a:r>
          </a:p>
          <a:p>
            <a:pPr marL="514350" indent="-514350">
              <a:buAutoNum type="arabicPeriod"/>
            </a:pPr>
            <a:r>
              <a:rPr lang="id-ID" dirty="0" smtClean="0"/>
              <a:t>Harga jual perunit konstan.</a:t>
            </a:r>
          </a:p>
          <a:p>
            <a:pPr marL="514350" indent="-514350">
              <a:buAutoNum type="arabicPeriod"/>
            </a:pPr>
            <a:r>
              <a:rPr lang="id-ID" dirty="0" smtClean="0"/>
              <a:t>Apabila perusahaan menjual lebih dari satu produk, maka asumsinya kombinasi produk konstan.</a:t>
            </a:r>
            <a:endParaRPr lang="id-ID" dirty="0"/>
          </a:p>
        </p:txBody>
      </p:sp>
    </p:spTree>
    <p:extLst>
      <p:ext uri="{BB962C8B-B14F-4D97-AF65-F5344CB8AC3E}">
        <p14:creationId xmlns:p14="http://schemas.microsoft.com/office/powerpoint/2010/main" val="14979314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6908"/>
          </a:xfrm>
        </p:spPr>
        <p:txBody>
          <a:bodyPr>
            <a:noAutofit/>
          </a:bodyPr>
          <a:lstStyle/>
          <a:p>
            <a:r>
              <a:rPr lang="id-ID" sz="3200" b="1" dirty="0" smtClean="0"/>
              <a:t>FAKTOR- FAKTOR YANG DAPAT MEMPENGARUHI ANALISIS KOS VOLUME LABA</a:t>
            </a:r>
            <a:endParaRPr lang="id-ID" sz="3200" b="1" dirty="0"/>
          </a:p>
        </p:txBody>
      </p:sp>
      <p:sp>
        <p:nvSpPr>
          <p:cNvPr id="3" name="Content Placeholder 2"/>
          <p:cNvSpPr>
            <a:spLocks noGrp="1"/>
          </p:cNvSpPr>
          <p:nvPr>
            <p:ph idx="1"/>
          </p:nvPr>
        </p:nvSpPr>
        <p:spPr>
          <a:xfrm>
            <a:off x="571461" y="1357298"/>
            <a:ext cx="11010939" cy="4768865"/>
          </a:xfrm>
        </p:spPr>
        <p:txBody>
          <a:bodyPr/>
          <a:lstStyle/>
          <a:p>
            <a:pPr marL="514350" indent="-514350">
              <a:buAutoNum type="alphaLcPeriod"/>
            </a:pPr>
            <a:r>
              <a:rPr lang="id-ID" dirty="0" smtClean="0"/>
              <a:t>Perubahan kos tetap dan kos variabel</a:t>
            </a:r>
          </a:p>
          <a:p>
            <a:pPr marL="514350" indent="-514350">
              <a:buAutoNum type="alphaLcPeriod"/>
            </a:pPr>
            <a:r>
              <a:rPr lang="id-ID" dirty="0" smtClean="0"/>
              <a:t>Perubahan komposisi penjualan</a:t>
            </a:r>
            <a:endParaRPr lang="id-ID" dirty="0"/>
          </a:p>
        </p:txBody>
      </p:sp>
    </p:spTree>
    <p:extLst>
      <p:ext uri="{BB962C8B-B14F-4D97-AF65-F5344CB8AC3E}">
        <p14:creationId xmlns:p14="http://schemas.microsoft.com/office/powerpoint/2010/main" val="385567933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MANFAAT ANALISIS KOS VOLUME LABA </a:t>
            </a:r>
            <a:endParaRPr lang="id-ID" b="1" dirty="0"/>
          </a:p>
        </p:txBody>
      </p:sp>
      <p:sp>
        <p:nvSpPr>
          <p:cNvPr id="3" name="Content Placeholder 2"/>
          <p:cNvSpPr>
            <a:spLocks noGrp="1"/>
          </p:cNvSpPr>
          <p:nvPr>
            <p:ph idx="1"/>
          </p:nvPr>
        </p:nvSpPr>
        <p:spPr/>
        <p:txBody>
          <a:bodyPr>
            <a:normAutofit fontScale="92500"/>
          </a:bodyPr>
          <a:lstStyle/>
          <a:p>
            <a:pPr marL="514350" indent="-514350">
              <a:buAutoNum type="alphaLcPeriod"/>
            </a:pPr>
            <a:r>
              <a:rPr lang="id-ID" dirty="0" smtClean="0"/>
              <a:t>Hasil Analisis kos volume laba dapat membantu dalam memberikan informasi kepada manajemen dalam memecahkan masalah investasi. Seperti penambahan atau penggantian fasilitas parik, investasi aktiva tetap, dan penambahan atau penggantian aktiva tetap.</a:t>
            </a:r>
          </a:p>
          <a:p>
            <a:pPr marL="514350" indent="-514350">
              <a:buAutoNum type="alphaLcPeriod"/>
            </a:pPr>
            <a:r>
              <a:rPr lang="id-ID" dirty="0" smtClean="0"/>
              <a:t>Hasil Analisis kos volume laba dapat memberikan informasi kapan sebaiknya suatu usaha dihentikan.</a:t>
            </a:r>
          </a:p>
          <a:p>
            <a:pPr marL="514350" indent="-514350">
              <a:buAutoNum type="alphaLcPeriod"/>
            </a:pPr>
            <a:endParaRPr lang="id-ID" dirty="0" smtClean="0"/>
          </a:p>
          <a:p>
            <a:pPr marL="514350" indent="-514350">
              <a:buAutoNum type="alphaLcPeriod"/>
            </a:pPr>
            <a:endParaRPr lang="id-ID" dirty="0"/>
          </a:p>
        </p:txBody>
      </p:sp>
    </p:spTree>
    <p:extLst>
      <p:ext uri="{BB962C8B-B14F-4D97-AF65-F5344CB8AC3E}">
        <p14:creationId xmlns:p14="http://schemas.microsoft.com/office/powerpoint/2010/main" val="22566709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smtClean="0"/>
              <a:t>PEMANFAATAN ANALISIS KOS VOLUME LABA UNTUK PERENCANAAN</a:t>
            </a:r>
            <a:endParaRPr lang="id-ID" sz="3600" b="1" dirty="0"/>
          </a:p>
        </p:txBody>
      </p:sp>
      <p:sp>
        <p:nvSpPr>
          <p:cNvPr id="3" name="Content Placeholder 2"/>
          <p:cNvSpPr>
            <a:spLocks noGrp="1"/>
          </p:cNvSpPr>
          <p:nvPr>
            <p:ph idx="1"/>
          </p:nvPr>
        </p:nvSpPr>
        <p:spPr>
          <a:xfrm>
            <a:off x="666712" y="1571612"/>
            <a:ext cx="10972800" cy="4525963"/>
          </a:xfrm>
        </p:spPr>
        <p:txBody>
          <a:bodyPr>
            <a:normAutofit lnSpcReduction="10000"/>
          </a:bodyPr>
          <a:lstStyle/>
          <a:p>
            <a:pPr>
              <a:buNone/>
            </a:pPr>
            <a:r>
              <a:rPr lang="id-ID" dirty="0" smtClean="0"/>
              <a:t>	Dengan analisis kos volume laba dapat ditentukan tingkat penjualan yang seharusnya dianggarkan untuk mendapatkan sejumlah laba tertentu dengan rumus:</a:t>
            </a:r>
          </a:p>
          <a:p>
            <a:pPr>
              <a:buNone/>
            </a:pPr>
            <a:r>
              <a:rPr lang="id-ID" dirty="0" smtClean="0"/>
              <a:t>Penjualan (unit) = </a:t>
            </a:r>
            <a:r>
              <a:rPr lang="id-ID" u="sng" dirty="0" smtClean="0"/>
              <a:t>Kos Tetap+ Target Laba</a:t>
            </a:r>
          </a:p>
          <a:p>
            <a:pPr>
              <a:buNone/>
            </a:pPr>
            <a:r>
              <a:rPr lang="id-ID" dirty="0"/>
              <a:t>	</a:t>
            </a:r>
            <a:r>
              <a:rPr lang="id-ID" dirty="0" smtClean="0"/>
              <a:t>				CM per unit</a:t>
            </a:r>
          </a:p>
          <a:p>
            <a:pPr>
              <a:buNone/>
            </a:pPr>
            <a:r>
              <a:rPr lang="id-ID" dirty="0" smtClean="0"/>
              <a:t>Jika tarif pajak diperhitungkan:</a:t>
            </a:r>
          </a:p>
          <a:p>
            <a:pPr>
              <a:buNone/>
            </a:pPr>
            <a:r>
              <a:rPr lang="id-ID" sz="2600" dirty="0" smtClean="0"/>
              <a:t>Penjualan (unit) = </a:t>
            </a:r>
            <a:r>
              <a:rPr lang="id-ID" sz="2600" u="sng" dirty="0" smtClean="0"/>
              <a:t>Kos Tetap+ Target Laba/ (1-Tarif pajak)</a:t>
            </a:r>
          </a:p>
          <a:p>
            <a:pPr>
              <a:buNone/>
            </a:pPr>
            <a:r>
              <a:rPr lang="id-ID" sz="2600" dirty="0" smtClean="0"/>
              <a:t>						CM per unit</a:t>
            </a:r>
          </a:p>
          <a:p>
            <a:pPr>
              <a:buNone/>
            </a:pPr>
            <a:endParaRPr lang="id-ID" sz="2600" dirty="0"/>
          </a:p>
        </p:txBody>
      </p:sp>
    </p:spTree>
    <p:extLst>
      <p:ext uri="{BB962C8B-B14F-4D97-AF65-F5344CB8AC3E}">
        <p14:creationId xmlns:p14="http://schemas.microsoft.com/office/powerpoint/2010/main" val="12339989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SOAL 2</a:t>
            </a:r>
            <a:endParaRPr lang="id-ID" b="1" dirty="0"/>
          </a:p>
        </p:txBody>
      </p:sp>
      <p:sp>
        <p:nvSpPr>
          <p:cNvPr id="3" name="Content Placeholder 2"/>
          <p:cNvSpPr>
            <a:spLocks noGrp="1"/>
          </p:cNvSpPr>
          <p:nvPr>
            <p:ph idx="1"/>
          </p:nvPr>
        </p:nvSpPr>
        <p:spPr/>
        <p:txBody>
          <a:bodyPr>
            <a:normAutofit/>
          </a:bodyPr>
          <a:lstStyle/>
          <a:p>
            <a:pPr>
              <a:buNone/>
            </a:pPr>
            <a:r>
              <a:rPr lang="id-ID" dirty="0" smtClean="0"/>
              <a:t>Diketahui:</a:t>
            </a:r>
          </a:p>
          <a:p>
            <a:pPr>
              <a:buNone/>
            </a:pPr>
            <a:r>
              <a:rPr lang="id-ID" dirty="0" smtClean="0"/>
              <a:t>Harga jual per unit Rp. 5.000</a:t>
            </a:r>
          </a:p>
          <a:p>
            <a:pPr>
              <a:buNone/>
            </a:pPr>
            <a:r>
              <a:rPr lang="id-ID" dirty="0" smtClean="0"/>
              <a:t>Kos variabel per unit Rp. 2.500</a:t>
            </a:r>
          </a:p>
          <a:p>
            <a:pPr>
              <a:buNone/>
            </a:pPr>
            <a:r>
              <a:rPr lang="id-ID" dirty="0" smtClean="0"/>
              <a:t>Kos tetap total Rp. 5.000.000</a:t>
            </a:r>
          </a:p>
          <a:p>
            <a:pPr>
              <a:buNone/>
            </a:pPr>
            <a:r>
              <a:rPr lang="id-ID" dirty="0" smtClean="0"/>
              <a:t>	Apabila perusahaan menghendaki laba Rp. 10.000.000 , dan tarif pajak yang berlaku 20% berapakah penjualan (dalam unit) untuk mencapai target laba?</a:t>
            </a:r>
            <a:endParaRPr lang="id-ID" dirty="0"/>
          </a:p>
        </p:txBody>
      </p:sp>
    </p:spTree>
    <p:extLst>
      <p:ext uri="{BB962C8B-B14F-4D97-AF65-F5344CB8AC3E}">
        <p14:creationId xmlns:p14="http://schemas.microsoft.com/office/powerpoint/2010/main" val="10870310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dirty="0" smtClean="0"/>
              <a:t>C. </a:t>
            </a:r>
            <a:r>
              <a:rPr lang="id-ID" b="1" i="1" dirty="0" smtClean="0"/>
              <a:t>OPERATING LEVERAGE</a:t>
            </a:r>
            <a:endParaRPr lang="id-ID" b="1" i="1" dirty="0"/>
          </a:p>
        </p:txBody>
      </p:sp>
      <p:sp>
        <p:nvSpPr>
          <p:cNvPr id="3" name="Content Placeholder 2"/>
          <p:cNvSpPr>
            <a:spLocks noGrp="1"/>
          </p:cNvSpPr>
          <p:nvPr>
            <p:ph idx="1"/>
          </p:nvPr>
        </p:nvSpPr>
        <p:spPr/>
        <p:txBody>
          <a:bodyPr>
            <a:normAutofit/>
          </a:bodyPr>
          <a:lstStyle/>
          <a:p>
            <a:pPr>
              <a:buNone/>
            </a:pPr>
            <a:r>
              <a:rPr lang="id-ID" dirty="0" smtClean="0"/>
              <a:t>Adalah ukuran besarnya penggunaan kos tetap dalam sebuah perusahaan, semakin tinggi FC maka semakin tinggi OL dan semakin besar sensitivitas laba bersih terhadap perubahan penjualan. Apabila perusahaan memiliki OL yang tinggi, maka sedikit saja peningkatan penjualan akan menghasilkan peningkatan formula sebagai berikut:</a:t>
            </a:r>
          </a:p>
          <a:p>
            <a:pPr>
              <a:buNone/>
            </a:pPr>
            <a:r>
              <a:rPr lang="id-ID" dirty="0" smtClean="0"/>
              <a:t>Degree Operating Leverage = </a:t>
            </a:r>
            <a:r>
              <a:rPr lang="id-ID" u="sng" dirty="0" smtClean="0"/>
              <a:t>Contribution Margin</a:t>
            </a:r>
          </a:p>
          <a:p>
            <a:pPr>
              <a:buNone/>
            </a:pPr>
            <a:r>
              <a:rPr lang="id-ID" dirty="0"/>
              <a:t>	</a:t>
            </a:r>
            <a:r>
              <a:rPr lang="id-ID" dirty="0" smtClean="0"/>
              <a:t>						laba bersih</a:t>
            </a:r>
          </a:p>
          <a:p>
            <a:pPr>
              <a:buNone/>
            </a:pPr>
            <a:r>
              <a:rPr lang="id-ID" dirty="0" smtClean="0"/>
              <a:t>Misalnya DOL 2 kali, artinya setiap tambahan 1% penjualan akan menambah laba bersih 2%.</a:t>
            </a:r>
            <a:endParaRPr lang="id-ID" dirty="0"/>
          </a:p>
        </p:txBody>
      </p:sp>
    </p:spTree>
    <p:extLst>
      <p:ext uri="{BB962C8B-B14F-4D97-AF65-F5344CB8AC3E}">
        <p14:creationId xmlns:p14="http://schemas.microsoft.com/office/powerpoint/2010/main" val="13744522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dirty="0" smtClean="0"/>
              <a:t>D. TITIK PENUTUPAN USAHA (</a:t>
            </a:r>
            <a:r>
              <a:rPr lang="id-ID" b="1" i="1" dirty="0" smtClean="0"/>
              <a:t>SHUT DOWN POINT</a:t>
            </a:r>
            <a:r>
              <a:rPr lang="id-ID" b="1" dirty="0" smtClean="0"/>
              <a:t>)</a:t>
            </a:r>
            <a:endParaRPr lang="id-ID" b="1" dirty="0"/>
          </a:p>
        </p:txBody>
      </p:sp>
      <p:sp>
        <p:nvSpPr>
          <p:cNvPr id="3" name="Content Placeholder 2"/>
          <p:cNvSpPr>
            <a:spLocks noGrp="1"/>
          </p:cNvSpPr>
          <p:nvPr>
            <p:ph idx="1"/>
          </p:nvPr>
        </p:nvSpPr>
        <p:spPr/>
        <p:txBody>
          <a:bodyPr>
            <a:normAutofit/>
          </a:bodyPr>
          <a:lstStyle/>
          <a:p>
            <a:pPr algn="just">
              <a:buNone/>
            </a:pPr>
            <a:r>
              <a:rPr lang="id-ID" dirty="0" smtClean="0"/>
              <a:t>Merupakan suatu keadaan yang menunjukkan marjin kontribusi perusahaan hanya bisa digunakan untuk menutup kos tetap yang bersifat tunai.</a:t>
            </a:r>
          </a:p>
          <a:p>
            <a:pPr>
              <a:buNone/>
            </a:pPr>
            <a:r>
              <a:rPr lang="id-ID" dirty="0" smtClean="0"/>
              <a:t>SDP (unit) = </a:t>
            </a:r>
            <a:r>
              <a:rPr lang="id-ID" u="sng" dirty="0" smtClean="0"/>
              <a:t>Kos Tetap tunai</a:t>
            </a:r>
          </a:p>
          <a:p>
            <a:pPr>
              <a:buNone/>
            </a:pPr>
            <a:r>
              <a:rPr lang="id-ID" dirty="0"/>
              <a:t>	</a:t>
            </a:r>
            <a:r>
              <a:rPr lang="id-ID" dirty="0" smtClean="0"/>
              <a:t>		     CM per unit</a:t>
            </a:r>
          </a:p>
          <a:p>
            <a:pPr algn="just">
              <a:buNone/>
            </a:pPr>
            <a:r>
              <a:rPr lang="id-ID" dirty="0" smtClean="0"/>
              <a:t>	Kos tetap tunai adalah kos tetap yang memerlukan pengeluarkan uang tunai (utang) seperti sewa, gaji pegawai tetap. Dengan kondisi ini, manajemen dapat menganalisis penghentian perusahaan yang bersifat sementara atau apabila kos tetap tunai semakin besar.</a:t>
            </a:r>
            <a:endParaRPr lang="id-ID" dirty="0"/>
          </a:p>
        </p:txBody>
      </p:sp>
    </p:spTree>
    <p:extLst>
      <p:ext uri="{BB962C8B-B14F-4D97-AF65-F5344CB8AC3E}">
        <p14:creationId xmlns:p14="http://schemas.microsoft.com/office/powerpoint/2010/main" val="6351476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SOAL 3</a:t>
            </a:r>
            <a:endParaRPr lang="id-ID" b="1" dirty="0"/>
          </a:p>
        </p:txBody>
      </p:sp>
      <p:sp>
        <p:nvSpPr>
          <p:cNvPr id="3" name="Content Placeholder 2"/>
          <p:cNvSpPr>
            <a:spLocks noGrp="1"/>
          </p:cNvSpPr>
          <p:nvPr>
            <p:ph idx="1"/>
          </p:nvPr>
        </p:nvSpPr>
        <p:spPr/>
        <p:txBody>
          <a:bodyPr/>
          <a:lstStyle/>
          <a:p>
            <a:pPr>
              <a:buNone/>
            </a:pPr>
            <a:r>
              <a:rPr lang="id-ID" dirty="0" smtClean="0"/>
              <a:t>Diketahui harga jual per unit Rp.5.000, kos variabel per unit Rp. 2.500, dan kos tetap total Rp. 5.000.000, yang terdiri dari kos tunai Rp. 3.000.000 dan sunk kos Rp. 2.000.000.</a:t>
            </a:r>
          </a:p>
          <a:p>
            <a:pPr>
              <a:buNone/>
            </a:pPr>
            <a:r>
              <a:rPr lang="id-ID" dirty="0" smtClean="0"/>
              <a:t>Berdasarkan data diatas, berapakah titik penutupan usahanya!</a:t>
            </a:r>
            <a:endParaRPr lang="id-ID" dirty="0"/>
          </a:p>
        </p:txBody>
      </p:sp>
    </p:spTree>
    <p:extLst>
      <p:ext uri="{BB962C8B-B14F-4D97-AF65-F5344CB8AC3E}">
        <p14:creationId xmlns:p14="http://schemas.microsoft.com/office/powerpoint/2010/main" val="9361359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SOAL 4</a:t>
            </a:r>
            <a:endParaRPr lang="id-ID" b="1" dirty="0"/>
          </a:p>
        </p:txBody>
      </p:sp>
      <p:graphicFrame>
        <p:nvGraphicFramePr>
          <p:cNvPr id="4" name="Content Placeholder 3"/>
          <p:cNvGraphicFramePr>
            <a:graphicFrameLocks noGrp="1"/>
          </p:cNvGraphicFramePr>
          <p:nvPr>
            <p:ph idx="1"/>
          </p:nvPr>
        </p:nvGraphicFramePr>
        <p:xfrm>
          <a:off x="571461" y="1704010"/>
          <a:ext cx="10972800" cy="4389120"/>
        </p:xfrm>
        <a:graphic>
          <a:graphicData uri="http://schemas.openxmlformats.org/drawingml/2006/table">
            <a:tbl>
              <a:tblPr firstRow="1" bandRow="1">
                <a:tableStyleId>{5C22544A-7EE6-4342-B048-85BDC9FD1C3A}</a:tableStyleId>
              </a:tblPr>
              <a:tblGrid>
                <a:gridCol w="3657600"/>
                <a:gridCol w="3657600"/>
                <a:gridCol w="3657600"/>
              </a:tblGrid>
              <a:tr h="328297">
                <a:tc>
                  <a:txBody>
                    <a:bodyPr/>
                    <a:lstStyle/>
                    <a:p>
                      <a:pPr algn="ctr"/>
                      <a:r>
                        <a:rPr lang="id-ID" dirty="0" smtClean="0"/>
                        <a:t>KETERANGAN</a:t>
                      </a:r>
                      <a:endParaRPr lang="id-ID" dirty="0"/>
                    </a:p>
                  </a:txBody>
                  <a:tcPr marL="121920" marR="121920"/>
                </a:tc>
                <a:tc>
                  <a:txBody>
                    <a:bodyPr/>
                    <a:lstStyle/>
                    <a:p>
                      <a:pPr algn="ctr"/>
                      <a:r>
                        <a:rPr lang="id-ID" dirty="0" smtClean="0"/>
                        <a:t>PERUSAHAAN A</a:t>
                      </a:r>
                      <a:endParaRPr lang="id-ID" dirty="0"/>
                    </a:p>
                  </a:txBody>
                  <a:tcPr marL="121920" marR="121920"/>
                </a:tc>
                <a:tc>
                  <a:txBody>
                    <a:bodyPr/>
                    <a:lstStyle/>
                    <a:p>
                      <a:pPr algn="ctr"/>
                      <a:r>
                        <a:rPr lang="id-ID" dirty="0" smtClean="0"/>
                        <a:t>PERUSAHAAN B</a:t>
                      </a:r>
                      <a:endParaRPr lang="id-ID" dirty="0"/>
                    </a:p>
                  </a:txBody>
                  <a:tcPr marL="121920" marR="121920"/>
                </a:tc>
              </a:tr>
              <a:tr h="328297">
                <a:tc>
                  <a:txBody>
                    <a:bodyPr/>
                    <a:lstStyle/>
                    <a:p>
                      <a:r>
                        <a:rPr lang="id-ID" dirty="0" smtClean="0"/>
                        <a:t>Penjualan</a:t>
                      </a:r>
                      <a:endParaRPr lang="id-ID" dirty="0"/>
                    </a:p>
                  </a:txBody>
                  <a:tcPr marL="121920" marR="121920"/>
                </a:tc>
                <a:tc>
                  <a:txBody>
                    <a:bodyPr/>
                    <a:lstStyle/>
                    <a:p>
                      <a:pPr algn="ctr"/>
                      <a:r>
                        <a:rPr lang="id-ID" dirty="0" smtClean="0"/>
                        <a:t>5.000</a:t>
                      </a:r>
                      <a:endParaRPr lang="id-ID" dirty="0"/>
                    </a:p>
                  </a:txBody>
                  <a:tcPr marL="121920" marR="121920"/>
                </a:tc>
                <a:tc>
                  <a:txBody>
                    <a:bodyPr/>
                    <a:lstStyle/>
                    <a:p>
                      <a:pPr algn="ctr"/>
                      <a:r>
                        <a:rPr lang="id-ID" dirty="0" smtClean="0"/>
                        <a:t>.......</a:t>
                      </a:r>
                      <a:endParaRPr lang="id-ID" dirty="0"/>
                    </a:p>
                  </a:txBody>
                  <a:tcPr marL="121920" marR="121920"/>
                </a:tc>
              </a:tr>
              <a:tr h="328297">
                <a:tc>
                  <a:txBody>
                    <a:bodyPr/>
                    <a:lstStyle/>
                    <a:p>
                      <a:r>
                        <a:rPr lang="id-ID" dirty="0" smtClean="0"/>
                        <a:t>Total Kos Variabel</a:t>
                      </a:r>
                      <a:endParaRPr lang="id-ID" dirty="0"/>
                    </a:p>
                  </a:txBody>
                  <a:tcPr marL="121920" marR="121920"/>
                </a:tc>
                <a:tc>
                  <a:txBody>
                    <a:bodyPr/>
                    <a:lstStyle/>
                    <a:p>
                      <a:pPr algn="ctr"/>
                      <a:r>
                        <a:rPr lang="id-ID" dirty="0" smtClean="0"/>
                        <a:t>4.000</a:t>
                      </a:r>
                      <a:endParaRPr lang="id-ID" dirty="0"/>
                    </a:p>
                  </a:txBody>
                  <a:tcPr marL="121920" marR="121920"/>
                </a:tc>
                <a:tc>
                  <a:txBody>
                    <a:bodyPr/>
                    <a:lstStyle/>
                    <a:p>
                      <a:pPr algn="ctr"/>
                      <a:r>
                        <a:rPr lang="id-ID" dirty="0" smtClean="0"/>
                        <a:t>11.700</a:t>
                      </a:r>
                      <a:endParaRPr lang="id-ID" dirty="0"/>
                    </a:p>
                  </a:txBody>
                  <a:tcPr marL="121920" marR="121920"/>
                </a:tc>
              </a:tr>
              <a:tr h="328297">
                <a:tc>
                  <a:txBody>
                    <a:bodyPr/>
                    <a:lstStyle/>
                    <a:p>
                      <a:r>
                        <a:rPr lang="id-ID" dirty="0" smtClean="0"/>
                        <a:t>Marjin Kontribusi</a:t>
                      </a:r>
                      <a:endParaRPr lang="id-ID" dirty="0"/>
                    </a:p>
                  </a:txBody>
                  <a:tcPr marL="121920" marR="121920"/>
                </a:tc>
                <a:tc>
                  <a:txBody>
                    <a:bodyPr/>
                    <a:lstStyle/>
                    <a:p>
                      <a:pPr algn="ctr"/>
                      <a:r>
                        <a:rPr lang="id-ID" dirty="0" smtClean="0"/>
                        <a:t>1.000</a:t>
                      </a:r>
                      <a:endParaRPr lang="id-ID" dirty="0"/>
                    </a:p>
                  </a:txBody>
                  <a:tcPr marL="121920" marR="121920"/>
                </a:tc>
                <a:tc>
                  <a:txBody>
                    <a:bodyPr/>
                    <a:lstStyle/>
                    <a:p>
                      <a:pPr algn="ctr"/>
                      <a:r>
                        <a:rPr lang="id-ID" dirty="0" smtClean="0"/>
                        <a:t>3.900</a:t>
                      </a:r>
                      <a:endParaRPr lang="id-ID" dirty="0"/>
                    </a:p>
                  </a:txBody>
                  <a:tcPr marL="121920" marR="121920"/>
                </a:tc>
              </a:tr>
              <a:tr h="328297">
                <a:tc>
                  <a:txBody>
                    <a:bodyPr/>
                    <a:lstStyle/>
                    <a:p>
                      <a:r>
                        <a:rPr lang="id-ID" dirty="0" smtClean="0"/>
                        <a:t>Total Kos tetap</a:t>
                      </a:r>
                      <a:endParaRPr lang="id-ID" dirty="0"/>
                    </a:p>
                  </a:txBody>
                  <a:tcPr marL="121920" marR="121920"/>
                </a:tc>
                <a:tc>
                  <a:txBody>
                    <a:bodyPr/>
                    <a:lstStyle/>
                    <a:p>
                      <a:pPr algn="ctr"/>
                      <a:r>
                        <a:rPr lang="id-ID" dirty="0" smtClean="0"/>
                        <a:t>......</a:t>
                      </a:r>
                      <a:endParaRPr lang="id-ID" dirty="0"/>
                    </a:p>
                  </a:txBody>
                  <a:tcPr marL="121920" marR="121920"/>
                </a:tc>
                <a:tc>
                  <a:txBody>
                    <a:bodyPr/>
                    <a:lstStyle/>
                    <a:p>
                      <a:pPr algn="ctr"/>
                      <a:r>
                        <a:rPr lang="id-ID" dirty="0" smtClean="0"/>
                        <a:t>4.000</a:t>
                      </a:r>
                      <a:endParaRPr lang="id-ID" dirty="0"/>
                    </a:p>
                  </a:txBody>
                  <a:tcPr marL="121920" marR="121920"/>
                </a:tc>
              </a:tr>
              <a:tr h="328297">
                <a:tc>
                  <a:txBody>
                    <a:bodyPr/>
                    <a:lstStyle/>
                    <a:p>
                      <a:r>
                        <a:rPr lang="id-ID" dirty="0" smtClean="0"/>
                        <a:t>Laba Bersih</a:t>
                      </a:r>
                      <a:endParaRPr lang="id-ID" dirty="0"/>
                    </a:p>
                  </a:txBody>
                  <a:tcPr marL="121920" marR="121920"/>
                </a:tc>
                <a:tc>
                  <a:txBody>
                    <a:bodyPr/>
                    <a:lstStyle/>
                    <a:p>
                      <a:pPr algn="ctr"/>
                      <a:r>
                        <a:rPr lang="id-ID" dirty="0" smtClean="0"/>
                        <a:t>500</a:t>
                      </a:r>
                      <a:endParaRPr lang="id-ID" dirty="0"/>
                    </a:p>
                  </a:txBody>
                  <a:tcPr marL="121920" marR="121920"/>
                </a:tc>
                <a:tc>
                  <a:txBody>
                    <a:bodyPr/>
                    <a:lstStyle/>
                    <a:p>
                      <a:pPr algn="ctr"/>
                      <a:r>
                        <a:rPr lang="id-ID" dirty="0" smtClean="0"/>
                        <a:t>.....</a:t>
                      </a:r>
                      <a:endParaRPr lang="id-ID" dirty="0"/>
                    </a:p>
                  </a:txBody>
                  <a:tcPr marL="121920" marR="121920"/>
                </a:tc>
              </a:tr>
              <a:tr h="328297">
                <a:tc>
                  <a:txBody>
                    <a:bodyPr/>
                    <a:lstStyle/>
                    <a:p>
                      <a:r>
                        <a:rPr lang="id-ID" dirty="0" smtClean="0"/>
                        <a:t>Unit Yang Terjual</a:t>
                      </a:r>
                      <a:endParaRPr lang="id-ID" dirty="0"/>
                    </a:p>
                  </a:txBody>
                  <a:tcPr marL="121920" marR="121920"/>
                </a:tc>
                <a:tc>
                  <a:txBody>
                    <a:bodyPr/>
                    <a:lstStyle/>
                    <a:p>
                      <a:pPr algn="ctr"/>
                      <a:r>
                        <a:rPr lang="id-ID" dirty="0" smtClean="0"/>
                        <a:t>......</a:t>
                      </a:r>
                      <a:endParaRPr lang="id-ID" dirty="0"/>
                    </a:p>
                  </a:txBody>
                  <a:tcPr marL="121920" marR="121920"/>
                </a:tc>
                <a:tc>
                  <a:txBody>
                    <a:bodyPr/>
                    <a:lstStyle/>
                    <a:p>
                      <a:pPr algn="ctr"/>
                      <a:r>
                        <a:rPr lang="id-ID" dirty="0" smtClean="0"/>
                        <a:t>1.300</a:t>
                      </a:r>
                      <a:endParaRPr lang="id-ID" dirty="0"/>
                    </a:p>
                  </a:txBody>
                  <a:tcPr marL="121920" marR="121920"/>
                </a:tc>
              </a:tr>
              <a:tr h="328297">
                <a:tc>
                  <a:txBody>
                    <a:bodyPr/>
                    <a:lstStyle/>
                    <a:p>
                      <a:r>
                        <a:rPr lang="id-ID" dirty="0" smtClean="0"/>
                        <a:t>Harga</a:t>
                      </a:r>
                      <a:endParaRPr lang="id-ID" dirty="0"/>
                    </a:p>
                  </a:txBody>
                  <a:tcPr marL="121920" marR="121920"/>
                </a:tc>
                <a:tc>
                  <a:txBody>
                    <a:bodyPr/>
                    <a:lstStyle/>
                    <a:p>
                      <a:pPr algn="ctr"/>
                      <a:r>
                        <a:rPr lang="id-ID" dirty="0" smtClean="0"/>
                        <a:t>5</a:t>
                      </a:r>
                      <a:endParaRPr lang="id-ID" dirty="0"/>
                    </a:p>
                  </a:txBody>
                  <a:tcPr marL="121920" marR="121920"/>
                </a:tc>
                <a:tc>
                  <a:txBody>
                    <a:bodyPr/>
                    <a:lstStyle/>
                    <a:p>
                      <a:pPr algn="ctr"/>
                      <a:r>
                        <a:rPr lang="id-ID" dirty="0" smtClean="0"/>
                        <a:t>......</a:t>
                      </a:r>
                      <a:endParaRPr lang="id-ID" dirty="0"/>
                    </a:p>
                  </a:txBody>
                  <a:tcPr marL="121920" marR="121920"/>
                </a:tc>
              </a:tr>
              <a:tr h="328297">
                <a:tc>
                  <a:txBody>
                    <a:bodyPr/>
                    <a:lstStyle/>
                    <a:p>
                      <a:r>
                        <a:rPr lang="id-ID" dirty="0" smtClean="0"/>
                        <a:t>Kos Variabel per unit</a:t>
                      </a:r>
                      <a:endParaRPr lang="id-ID" dirty="0"/>
                    </a:p>
                  </a:txBody>
                  <a:tcPr marL="121920" marR="121920"/>
                </a:tc>
                <a:tc>
                  <a:txBody>
                    <a:bodyPr/>
                    <a:lstStyle/>
                    <a:p>
                      <a:pPr algn="ctr"/>
                      <a:r>
                        <a:rPr lang="id-ID" dirty="0" smtClean="0"/>
                        <a:t>......</a:t>
                      </a:r>
                      <a:endParaRPr lang="id-ID" dirty="0"/>
                    </a:p>
                  </a:txBody>
                  <a:tcPr marL="121920" marR="121920"/>
                </a:tc>
                <a:tc>
                  <a:txBody>
                    <a:bodyPr/>
                    <a:lstStyle/>
                    <a:p>
                      <a:pPr algn="ctr"/>
                      <a:r>
                        <a:rPr lang="id-ID" dirty="0" smtClean="0"/>
                        <a:t>9</a:t>
                      </a:r>
                      <a:endParaRPr lang="id-ID" dirty="0"/>
                    </a:p>
                  </a:txBody>
                  <a:tcPr marL="121920" marR="121920"/>
                </a:tc>
              </a:tr>
              <a:tr h="328297">
                <a:tc>
                  <a:txBody>
                    <a:bodyPr/>
                    <a:lstStyle/>
                    <a:p>
                      <a:r>
                        <a:rPr lang="id-ID" dirty="0" smtClean="0"/>
                        <a:t>Marjin</a:t>
                      </a:r>
                      <a:r>
                        <a:rPr lang="id-ID" baseline="0" dirty="0" smtClean="0"/>
                        <a:t> Kontribusi per unit</a:t>
                      </a:r>
                      <a:endParaRPr lang="id-ID" dirty="0"/>
                    </a:p>
                  </a:txBody>
                  <a:tcPr marL="121920" marR="121920"/>
                </a:tc>
                <a:tc>
                  <a:txBody>
                    <a:bodyPr/>
                    <a:lstStyle/>
                    <a:p>
                      <a:pPr algn="ctr"/>
                      <a:r>
                        <a:rPr lang="id-ID" dirty="0" smtClean="0"/>
                        <a:t>.......</a:t>
                      </a:r>
                      <a:endParaRPr lang="id-ID" dirty="0"/>
                    </a:p>
                  </a:txBody>
                  <a:tcPr marL="121920" marR="121920"/>
                </a:tc>
                <a:tc>
                  <a:txBody>
                    <a:bodyPr/>
                    <a:lstStyle/>
                    <a:p>
                      <a:pPr algn="ctr"/>
                      <a:r>
                        <a:rPr lang="id-ID" dirty="0" smtClean="0"/>
                        <a:t>3</a:t>
                      </a:r>
                      <a:endParaRPr lang="id-ID" dirty="0"/>
                    </a:p>
                  </a:txBody>
                  <a:tcPr marL="121920" marR="121920"/>
                </a:tc>
              </a:tr>
              <a:tr h="328297">
                <a:tc>
                  <a:txBody>
                    <a:bodyPr/>
                    <a:lstStyle/>
                    <a:p>
                      <a:r>
                        <a:rPr lang="id-ID" dirty="0" smtClean="0"/>
                        <a:t>Rasio Marjin</a:t>
                      </a:r>
                      <a:r>
                        <a:rPr lang="id-ID" baseline="0" dirty="0" smtClean="0"/>
                        <a:t> Kontribusi</a:t>
                      </a:r>
                      <a:endParaRPr lang="id-ID" dirty="0"/>
                    </a:p>
                  </a:txBody>
                  <a:tcPr marL="121920" marR="121920"/>
                </a:tc>
                <a:tc>
                  <a:txBody>
                    <a:bodyPr/>
                    <a:lstStyle/>
                    <a:p>
                      <a:pPr algn="ctr"/>
                      <a:r>
                        <a:rPr lang="id-ID" dirty="0" smtClean="0"/>
                        <a:t>......</a:t>
                      </a:r>
                      <a:endParaRPr lang="id-ID" dirty="0"/>
                    </a:p>
                  </a:txBody>
                  <a:tcPr marL="121920" marR="121920"/>
                </a:tc>
                <a:tc>
                  <a:txBody>
                    <a:bodyPr/>
                    <a:lstStyle/>
                    <a:p>
                      <a:pPr algn="ctr"/>
                      <a:r>
                        <a:rPr lang="id-ID" dirty="0" smtClean="0"/>
                        <a:t>......</a:t>
                      </a:r>
                      <a:endParaRPr lang="id-ID" dirty="0"/>
                    </a:p>
                  </a:txBody>
                  <a:tcPr marL="121920" marR="121920"/>
                </a:tc>
              </a:tr>
              <a:tr h="328297">
                <a:tc>
                  <a:txBody>
                    <a:bodyPr/>
                    <a:lstStyle/>
                    <a:p>
                      <a:r>
                        <a:rPr lang="id-ID" dirty="0" smtClean="0"/>
                        <a:t>Titik Impas</a:t>
                      </a:r>
                      <a:endParaRPr lang="id-ID" dirty="0"/>
                    </a:p>
                  </a:txBody>
                  <a:tcPr marL="121920" marR="121920"/>
                </a:tc>
                <a:tc>
                  <a:txBody>
                    <a:bodyPr/>
                    <a:lstStyle/>
                    <a:p>
                      <a:pPr algn="ctr"/>
                      <a:r>
                        <a:rPr lang="id-ID" dirty="0" smtClean="0"/>
                        <a:t>.......</a:t>
                      </a:r>
                      <a:endParaRPr lang="id-ID" dirty="0"/>
                    </a:p>
                  </a:txBody>
                  <a:tcPr marL="121920" marR="121920"/>
                </a:tc>
                <a:tc>
                  <a:txBody>
                    <a:bodyPr/>
                    <a:lstStyle/>
                    <a:p>
                      <a:pPr algn="ctr"/>
                      <a:r>
                        <a:rPr lang="id-ID" dirty="0" smtClean="0"/>
                        <a:t>......</a:t>
                      </a:r>
                      <a:endParaRPr lang="id-ID" dirty="0"/>
                    </a:p>
                  </a:txBody>
                  <a:tcPr marL="121920" marR="121920"/>
                </a:tc>
              </a:tr>
            </a:tbl>
          </a:graphicData>
        </a:graphic>
      </p:graphicFrame>
    </p:spTree>
    <p:extLst>
      <p:ext uri="{BB962C8B-B14F-4D97-AF65-F5344CB8AC3E}">
        <p14:creationId xmlns:p14="http://schemas.microsoft.com/office/powerpoint/2010/main" val="22438703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598356"/>
            <a:ext cx="9927599" cy="2253615"/>
          </a:xfrm>
        </p:spPr>
        <p:txBody>
          <a:bodyPr>
            <a:normAutofit fontScale="90000"/>
          </a:bodyPr>
          <a:lstStyle/>
          <a:p>
            <a:r>
              <a:rPr lang="id-ID" b="1" u="sng" dirty="0" smtClean="0"/>
              <a:t>Analisis Biaya Relevan dalam Pengambilan Kerputusan</a:t>
            </a:r>
            <a:endParaRPr lang="en-US" u="sng"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r>
              <a:rPr lang="id-ID" sz="3200" dirty="0" smtClean="0">
                <a:latin typeface="Arial" panose="020B0604020202020204" pitchFamily="34" charset="0"/>
                <a:cs typeface="Arial" panose="020B0604020202020204" pitchFamily="34" charset="0"/>
              </a:rPr>
              <a:t>Manendha M Kundala SE, MM</a:t>
            </a:r>
            <a:endParaRPr lang="en-US" sz="3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a:t>
            </a:r>
            <a:r>
              <a:rPr lang="id-ID" dirty="0" smtClean="0">
                <a:latin typeface="Arial" panose="020B0604020202020204" pitchFamily="34" charset="0"/>
                <a:cs typeface="Arial" panose="020B0604020202020204" pitchFamily="34" charset="0"/>
              </a:rPr>
              <a:t>kuntansi</a:t>
            </a:r>
            <a:r>
              <a:rPr lang="en-US" dirty="0" smtClean="0">
                <a:latin typeface="Arial" panose="020B0604020202020204" pitchFamily="34" charset="0"/>
                <a:cs typeface="Arial" panose="020B0604020202020204" pitchFamily="34" charset="0"/>
              </a:rPr>
              <a:t>M</a:t>
            </a:r>
            <a:r>
              <a:rPr lang="id-ID" dirty="0" smtClean="0">
                <a:latin typeface="Arial" panose="020B0604020202020204" pitchFamily="34" charset="0"/>
                <a:cs typeface="Arial" panose="020B0604020202020204" pitchFamily="34" charset="0"/>
              </a:rPr>
              <a:t>anajemen_Ganjil</a:t>
            </a:r>
            <a:r>
              <a:rPr lang="en-US" dirty="0" smtClean="0">
                <a:latin typeface="Arial" panose="020B0604020202020204" pitchFamily="34" charset="0"/>
                <a:cs typeface="Arial" panose="020B0604020202020204" pitchFamily="34" charset="0"/>
              </a:rPr>
              <a:t> 202</a:t>
            </a:r>
            <a:r>
              <a:rPr lang="id-ID"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/202</a:t>
            </a:r>
            <a:r>
              <a:rPr lang="id-ID" dirty="0" smtClean="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 name="Title 1"/>
          <p:cNvSpPr txBox="1">
            <a:spLocks/>
          </p:cNvSpPr>
          <p:nvPr/>
        </p:nvSpPr>
        <p:spPr>
          <a:xfrm>
            <a:off x="0" y="164892"/>
            <a:ext cx="2029238" cy="459564"/>
          </a:xfrm>
          <a:prstGeom prst="rect">
            <a:avLst/>
          </a:prstGeom>
          <a:effectLst/>
        </p:spPr>
        <p:txBody>
          <a:bodyPr vert="horz" lIns="91440" tIns="45720" rIns="91440" bIns="45720" rtlCol="0" anchor="b">
            <a:normAutofit fontScale="62500" lnSpcReduction="2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err="1" smtClean="0"/>
              <a:t>Pertemuan</a:t>
            </a:r>
            <a:r>
              <a:rPr lang="en-US" sz="2400" dirty="0"/>
              <a:t> </a:t>
            </a:r>
            <a:r>
              <a:rPr lang="en-US" sz="2400" dirty="0" smtClean="0"/>
              <a:t>#</a:t>
            </a:r>
            <a:r>
              <a:rPr lang="id-ID" sz="2400" dirty="0"/>
              <a:t>8</a:t>
            </a:r>
            <a:r>
              <a:rPr lang="id-ID" sz="2400" dirty="0" smtClean="0"/>
              <a:t> dan 9</a:t>
            </a:r>
            <a:endParaRPr lang="en-US" sz="2400" dirty="0"/>
          </a:p>
        </p:txBody>
      </p:sp>
    </p:spTree>
    <p:extLst>
      <p:ext uri="{BB962C8B-B14F-4D97-AF65-F5344CB8AC3E}">
        <p14:creationId xmlns:p14="http://schemas.microsoft.com/office/powerpoint/2010/main" val="1578944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WW 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W Wide" id="{9EB03E05-B4E4-47E8-8F0E-A45D13860B64}" vid="{B8401268-4321-4263-A409-4D98D62C510D}"/>
    </a:ext>
  </a:extLst>
</a:theme>
</file>

<file path=docProps/app.xml><?xml version="1.0" encoding="utf-8"?>
<Properties xmlns="http://schemas.openxmlformats.org/officeDocument/2006/extended-properties" xmlns:vt="http://schemas.openxmlformats.org/officeDocument/2006/docPropsVTypes">
  <Template>WW Wide</Template>
  <TotalTime>10</TotalTime>
  <Words>7729</Words>
  <Application>Microsoft Office PowerPoint</Application>
  <PresentationFormat>Custom</PresentationFormat>
  <Paragraphs>1391</Paragraphs>
  <Slides>181</Slides>
  <Notes>0</Notes>
  <HiddenSlides>0</HiddenSlides>
  <MMClips>0</MMClips>
  <ScaleCrop>false</ScaleCrop>
  <HeadingPairs>
    <vt:vector size="4" baseType="variant">
      <vt:variant>
        <vt:lpstr>Theme</vt:lpstr>
      </vt:variant>
      <vt:variant>
        <vt:i4>1</vt:i4>
      </vt:variant>
      <vt:variant>
        <vt:lpstr>Slide Titles</vt:lpstr>
      </vt:variant>
      <vt:variant>
        <vt:i4>181</vt:i4>
      </vt:variant>
    </vt:vector>
  </HeadingPairs>
  <TitlesOfParts>
    <vt:vector size="182" baseType="lpstr">
      <vt:lpstr>WW Wide</vt:lpstr>
      <vt:lpstr>Ruang Lingkup Akuntansi Manajemen </vt:lpstr>
      <vt:lpstr>Organisasi dan Tujuannya</vt:lpstr>
      <vt:lpstr>Tujuan Perusahaan Berorientasi Profit:</vt:lpstr>
      <vt:lpstr>Contoh Struktur Organisasi</vt:lpstr>
      <vt:lpstr>Fungsi Manajemen</vt:lpstr>
      <vt:lpstr>Pengertian Akuntansi Manajemen </vt:lpstr>
      <vt:lpstr>Pengertian Akuntansi Manajemen</vt:lpstr>
      <vt:lpstr>Pengertian Akuntansi Manajemen</vt:lpstr>
      <vt:lpstr>Informasi Akuntansi</vt:lpstr>
      <vt:lpstr>Persamaan dan Perbedaan Akuntansi Manajemen dan Akuntansi Keuangan</vt:lpstr>
      <vt:lpstr>Kebutuhan Manajemen Akan Informasi</vt:lpstr>
      <vt:lpstr>PowerPoint Presentation</vt:lpstr>
      <vt:lpstr>Informasi Akuntansi Penuh (Full Accounting Inf.)</vt:lpstr>
      <vt:lpstr>Informasi Akuntansi Differensial</vt:lpstr>
      <vt:lpstr>Informasi Akuntansi Pertanggungjawaban </vt:lpstr>
      <vt:lpstr>Informasi Akuntansi Pertanggungjawaban </vt:lpstr>
      <vt:lpstr>Hubungan Aktivitas Manajemen Dan Aktivitas Akuntansi Manajemen</vt:lpstr>
      <vt:lpstr>Perkembangan Peran Akuntansi Manajemen</vt:lpstr>
      <vt:lpstr>Tugas Akuntansi Manajemen</vt:lpstr>
      <vt:lpstr>Pengertian, Penggolongan,  &amp; Aliran Kos </vt:lpstr>
      <vt:lpstr>Karakteristik Cost</vt:lpstr>
      <vt:lpstr>Pengertian Cost</vt:lpstr>
      <vt:lpstr>Penggolongan Cost</vt:lpstr>
      <vt:lpstr>1. Berdasarkan Objek</vt:lpstr>
      <vt:lpstr>2. Berdasarkan Periode mempertemukannya dengan pendapatan</vt:lpstr>
      <vt:lpstr>3. Berdasarkan fungsi pokok perusahaan</vt:lpstr>
      <vt:lpstr>4. Hubungan kos dengan volume kegiatan</vt:lpstr>
      <vt:lpstr>5. Atas dasar waktu</vt:lpstr>
      <vt:lpstr>6. Hubungannya dengan perencanaan, pengendalian, dan pembuatan keputusan</vt:lpstr>
      <vt:lpstr>Latihan Soal Materi 2</vt:lpstr>
      <vt:lpstr>Perilaku Kos </vt:lpstr>
      <vt:lpstr>Klasifikasi Kos Dalam Hubungannya Dengan Volume Kegiatan</vt:lpstr>
      <vt:lpstr>Biaya Variabel </vt:lpstr>
      <vt:lpstr>Biaya Tetap</vt:lpstr>
      <vt:lpstr>Biaya Step Variabel</vt:lpstr>
      <vt:lpstr>Biaya Semi Variabel</vt:lpstr>
      <vt:lpstr>Metode Pemisahan Mixed Cost</vt:lpstr>
      <vt:lpstr>1. Metode Scattergraph</vt:lpstr>
      <vt:lpstr>PowerPoint Presentation</vt:lpstr>
      <vt:lpstr>A completed scattergraph</vt:lpstr>
      <vt:lpstr>PowerPoint Presentation</vt:lpstr>
      <vt:lpstr>2. Metode Titik Tertinggi dan Terendah</vt:lpstr>
      <vt:lpstr>PowerPoint Presentation</vt:lpstr>
      <vt:lpstr>3. Metode least square</vt:lpstr>
      <vt:lpstr>PowerPoint Presentation</vt:lpstr>
      <vt:lpstr>PowerPoint Presentation</vt:lpstr>
      <vt:lpstr>PowerPoint Presentation</vt:lpstr>
      <vt:lpstr>Soal Latihan 1</vt:lpstr>
      <vt:lpstr>Soal Latihan 2</vt:lpstr>
      <vt:lpstr>Activity Based Costing</vt:lpstr>
      <vt:lpstr>LATAR BELAKANG ABC</vt:lpstr>
      <vt:lpstr>KELEMAHAN YG TRADITIONAL COSTING</vt:lpstr>
      <vt:lpstr>Gejala Sistem Costing Yang Usang</vt:lpstr>
      <vt:lpstr>PERBEDAAN ANTARA ABC DAN TRADITIONAL COSTING</vt:lpstr>
      <vt:lpstr>Klasifikasi kos  berdasarkan cost driver</vt:lpstr>
      <vt:lpstr>MANFAAT ABC</vt:lpstr>
      <vt:lpstr>Contoh: Anggaran  kos  dan konsumsi aktivitas</vt:lpstr>
      <vt:lpstr>Anggaran BOP</vt:lpstr>
      <vt:lpstr>Traditional costing</vt:lpstr>
      <vt:lpstr>BOP masing2 Produk</vt:lpstr>
      <vt:lpstr>Unit Cost- Traditional Costing</vt:lpstr>
      <vt:lpstr>Activity-Based Costing</vt:lpstr>
      <vt:lpstr>Activity-Based Costing</vt:lpstr>
      <vt:lpstr>Activity-Based Costing</vt:lpstr>
      <vt:lpstr>BOP- ABC</vt:lpstr>
      <vt:lpstr>Unit Cost- ABC</vt:lpstr>
      <vt:lpstr>Unit Cost: Traditional &amp; ABC</vt:lpstr>
      <vt:lpstr>Implementasi ABC</vt:lpstr>
      <vt:lpstr>Keterbatasan ABC</vt:lpstr>
      <vt:lpstr>Penentuan Kos Produksi Variable Costing &amp; Full Costing</vt:lpstr>
      <vt:lpstr>KOS PRODUKSI VARIABEL</vt:lpstr>
      <vt:lpstr>KOS PRODUKSI PENUH (FULL COSTING)</vt:lpstr>
      <vt:lpstr>PERBEDAAN ANTARA VARIABLE COSTING DAN FULL COSTING</vt:lpstr>
      <vt:lpstr>PowerPoint Presentation</vt:lpstr>
      <vt:lpstr>PowerPoint Presentation</vt:lpstr>
      <vt:lpstr>MANFAAT VARIABLE COSTING</vt:lpstr>
      <vt:lpstr>KETERBATASAN VARIABLE COSTING</vt:lpstr>
      <vt:lpstr>Analisis Kos Volume Laba</vt:lpstr>
      <vt:lpstr>PENGERTIAN ANALISIS KOS VOLUME LABA</vt:lpstr>
      <vt:lpstr>MANFAAT ANALISIS KOS VOLUME LABA</vt:lpstr>
      <vt:lpstr>MODEL ANALISIS KOS VOLUME LABA</vt:lpstr>
      <vt:lpstr>A. ANALISIS TITIK IMPAS</vt:lpstr>
      <vt:lpstr>PowerPoint Presentation</vt:lpstr>
      <vt:lpstr>PowerPoint Presentation</vt:lpstr>
      <vt:lpstr>c. Pendekatan grafik</vt:lpstr>
      <vt:lpstr>B. MARGIN OF SAFETY (MoS)</vt:lpstr>
      <vt:lpstr>PowerPoint Presentation</vt:lpstr>
      <vt:lpstr>CONTOH SOAL 1</vt:lpstr>
      <vt:lpstr>KETERBATASAN ANALISIS KOS VOLUME LABA</vt:lpstr>
      <vt:lpstr>ASUMSI ANALISIS KOS VOLUME LABA</vt:lpstr>
      <vt:lpstr>FAKTOR- FAKTOR YANG DAPAT MEMPENGARUHI ANALISIS KOS VOLUME LABA</vt:lpstr>
      <vt:lpstr>MANFAAT ANALISIS KOS VOLUME LABA </vt:lpstr>
      <vt:lpstr>PEMANFAATAN ANALISIS KOS VOLUME LABA UNTUK PERENCANAAN</vt:lpstr>
      <vt:lpstr>CONTOH SOAL 2</vt:lpstr>
      <vt:lpstr>C. OPERATING LEVERAGE</vt:lpstr>
      <vt:lpstr>D. TITIK PENUTUPAN USAHA (SHUT DOWN POINT)</vt:lpstr>
      <vt:lpstr>CONTOH SOAL 3</vt:lpstr>
      <vt:lpstr>CONTOH SOAL 4</vt:lpstr>
      <vt:lpstr>Analisis Biaya Relevan dalam Pengambilan Kerputusan</vt:lpstr>
      <vt:lpstr>PENGERTIAN ANALISIS KOS RELEVAN</vt:lpstr>
      <vt:lpstr>MANFAAT ANALISIS KOS RELEVAN UNTUK PEMBUATAN KEPUTUSAN</vt:lpstr>
      <vt:lpstr>Kebijakan Penentuan Harga Atas Dasar Cost</vt:lpstr>
      <vt:lpstr>TEORI EKONOMI</vt:lpstr>
      <vt:lpstr>TEORI (HUKUM) PERMINTAAN</vt:lpstr>
      <vt:lpstr>TEORI (HUKUM) PENAWARAN</vt:lpstr>
      <vt:lpstr>BAGAIMANA PERMINTAAN DAN PENAWARAN BERINTERAKSI UNTUK MENENTUKAN HARGA PASAR?</vt:lpstr>
      <vt:lpstr>PERGESERAN KURVA PERMINTAAN DAN KURVA PENAWARAN</vt:lpstr>
      <vt:lpstr>ELASTISITAS PERMINTAAN</vt:lpstr>
      <vt:lpstr>FAKTOR YANG MEMPENGARUHI PENENTUAN HARGA JUAL</vt:lpstr>
      <vt:lpstr>PowerPoint Presentation</vt:lpstr>
      <vt:lpstr>METODE PENENTUAN HARGA JUAL</vt:lpstr>
      <vt:lpstr> A. Cost-Plus Pricing</vt:lpstr>
      <vt:lpstr>CONTOH 1</vt:lpstr>
      <vt:lpstr>Formula Persentase Mark Up</vt:lpstr>
      <vt:lpstr>PowerPoint Presentation</vt:lpstr>
      <vt:lpstr> </vt:lpstr>
      <vt:lpstr>CONTOH 2</vt:lpstr>
      <vt:lpstr> B. Time and Material Pricing </vt:lpstr>
      <vt:lpstr>C. Penentuan Harga Jual Dalam Cost-Type Contract</vt:lpstr>
      <vt:lpstr>D. Penentuan Harga Jual Pesanan Khusus</vt:lpstr>
      <vt:lpstr>E. Penentuan Harga Jual yang Dihasilkan dan Diatur Undang-Undang</vt:lpstr>
      <vt:lpstr>F. Penentuan Harga Jual Berdasarkan Kos Target (Target Costing)</vt:lpstr>
      <vt:lpstr>CONTOH 3</vt:lpstr>
      <vt:lpstr>Akuntansi Pertanggung Jawaban dan Evaluasi Kinerja</vt:lpstr>
      <vt:lpstr>Pengertian  Akuntansi Pertanggungjawaban</vt:lpstr>
      <vt:lpstr>Manfaat Penilaian Prestasi</vt:lpstr>
      <vt:lpstr>Ciri Laporan Prestasi</vt:lpstr>
      <vt:lpstr>Tahap Penilaian Prestasi</vt:lpstr>
      <vt:lpstr>Informasi Akuntansi Pertanggungjawaban</vt:lpstr>
      <vt:lpstr>1. Laporan Prestasi Cost Center</vt:lpstr>
      <vt:lpstr>PowerPoint Presentation</vt:lpstr>
      <vt:lpstr>2. Laporan Prestasi Revenue Center</vt:lpstr>
      <vt:lpstr>3. Laporan Prestasi Profit Center</vt:lpstr>
      <vt:lpstr>4. Laporan Prestasi Investement Center</vt:lpstr>
      <vt:lpstr>Manfaat Informasi Pertanggung jawaban</vt:lpstr>
      <vt:lpstr>Persyaratan Akuntansi Pertanggung jawaban</vt:lpstr>
      <vt:lpstr>Prosedur Akuntansi Pertanggung jawaban</vt:lpstr>
      <vt:lpstr>Konsep Nilai Waktu Uang dan Keputusan Penganggaran Modal</vt:lpstr>
      <vt:lpstr>Pendahuluan</vt:lpstr>
      <vt:lpstr>Proses Penganggaran Modal</vt:lpstr>
      <vt:lpstr>Proses Penganggaran Modal</vt:lpstr>
      <vt:lpstr>Proses Penganggaran Modal</vt:lpstr>
      <vt:lpstr>Jenis- jenis investasi</vt:lpstr>
      <vt:lpstr>Keputusan Penganggaran Modal (Capital Budgeting Decision)</vt:lpstr>
      <vt:lpstr>METODE PENILAIAN INVESTASI</vt:lpstr>
      <vt:lpstr>1. Metode Jalan Pintas dan metode sederhana (shortcut and simple methods)</vt:lpstr>
      <vt:lpstr>a. Periode pengembalian (Payback Period)</vt:lpstr>
      <vt:lpstr>Ilustrasi Pay-back Period</vt:lpstr>
      <vt:lpstr>a. Periode pengembalian (Payback Period).... lanjutan</vt:lpstr>
      <vt:lpstr>b. Tingkat kembalian akuntansi (accounting Rate Return)</vt:lpstr>
      <vt:lpstr>Ilustrasi ARR</vt:lpstr>
      <vt:lpstr>b. Tingkat kembalian akuntansi (accounting Rate Return).... lanjutan</vt:lpstr>
      <vt:lpstr>2. Metode kas yang didiskontokan (discounted cash flow method = DCF)</vt:lpstr>
      <vt:lpstr>2. Metode kas yang didiskontokan (discounted cash flow method = DCF)</vt:lpstr>
      <vt:lpstr>1. Net Present Value (NPV)</vt:lpstr>
      <vt:lpstr>2. Profitability index (PI)</vt:lpstr>
      <vt:lpstr>3. Time Adjusted Rate of Return (IRR) atau Time Adjusted Rate of Return Method </vt:lpstr>
      <vt:lpstr>MANAJEMEN BIAYA STRAREGIS DAN PENGANGGARAN MODAL</vt:lpstr>
      <vt:lpstr>PowerPoint Presentation</vt:lpstr>
      <vt:lpstr>Desentralisasi, Laporan Segmen, dan Penetapan Harga Transfer</vt:lpstr>
      <vt:lpstr>Pengertian Desentralisasi</vt:lpstr>
      <vt:lpstr>Keunggulan Desentralisasi</vt:lpstr>
      <vt:lpstr>Kelemahan Desentralisasi</vt:lpstr>
      <vt:lpstr>Metode Pengukuran Prestasi Dan Kinerja</vt:lpstr>
      <vt:lpstr>Rumus ROI (Return On Investement)</vt:lpstr>
      <vt:lpstr>Kelebihan ROI</vt:lpstr>
      <vt:lpstr>Kelemahan ROI</vt:lpstr>
      <vt:lpstr>Rumus RI (Residual Income)</vt:lpstr>
      <vt:lpstr>Kelebihan RI</vt:lpstr>
      <vt:lpstr>Kelemahan RI</vt:lpstr>
      <vt:lpstr>Soal Latihan </vt:lpstr>
      <vt:lpstr>PENGERTIAN HARGA JUAL TRANSFER</vt:lpstr>
      <vt:lpstr>DAMPAK HARGA TRANSFER</vt:lpstr>
      <vt:lpstr>TUJUAN HARGA TRANSFER</vt:lpstr>
      <vt:lpstr>SYARAT HARGA TRANSFER</vt:lpstr>
      <vt:lpstr>METODE HARGA TRANSFER</vt:lpstr>
      <vt:lpstr>1. METODE HARGA TRANSFER BERDASARKAN HARGA POKOK PRODUKSI</vt:lpstr>
      <vt:lpstr>PowerPoint Presentation</vt:lpstr>
      <vt:lpstr>2. METODE HARGA TRANSFER BERDASARKAN  HARGA PASAR</vt:lpstr>
      <vt:lpstr>3. METODE HARGA TRANSFER BERDASARKAN HARGA KOMPROMI</vt:lpstr>
      <vt:lpstr>CONTOH SOAL</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Ruang Lingkup Akuntansi Manajemen </dc:title>
  <dc:creator>ismail - [2010]</dc:creator>
  <cp:lastModifiedBy>ismail - [2010]</cp:lastModifiedBy>
  <cp:revision>1</cp:revision>
  <dcterms:created xsi:type="dcterms:W3CDTF">2023-09-14T05:28:26Z</dcterms:created>
  <dcterms:modified xsi:type="dcterms:W3CDTF">2023-09-14T05:38:40Z</dcterms:modified>
</cp:coreProperties>
</file>